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43"/>
  </p:normalViewPr>
  <p:slideViewPr>
    <p:cSldViewPr>
      <p:cViewPr varScale="1">
        <p:scale>
          <a:sx n="158" d="100"/>
          <a:sy n="158" d="100"/>
        </p:scale>
        <p:origin x="192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99713" y="140589"/>
            <a:ext cx="142303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88107" y="1104900"/>
            <a:ext cx="4367784" cy="243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34082" y="207721"/>
            <a:ext cx="5275834" cy="762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727" y="206755"/>
            <a:ext cx="6276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15 </a:t>
            </a:r>
            <a:r>
              <a:rPr sz="3600" dirty="0"/>
              <a:t>Elements of</a:t>
            </a:r>
            <a:r>
              <a:rPr sz="3600" spc="-100" dirty="0"/>
              <a:t> </a:t>
            </a:r>
            <a:r>
              <a:rPr sz="3600" dirty="0"/>
              <a:t>Mise-en-Scene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6486" y="207721"/>
            <a:ext cx="6307455" cy="762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Composition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spc="-5" dirty="0" err="1"/>
              <a:t>Bagaimana</a:t>
            </a:r>
            <a:r>
              <a:rPr lang="en-ID" sz="1800" spc="-5" dirty="0"/>
              <a:t> </a:t>
            </a:r>
            <a:r>
              <a:rPr lang="en-ID" sz="1800" spc="-5" dirty="0" err="1"/>
              <a:t>ruang</a:t>
            </a:r>
            <a:r>
              <a:rPr lang="en-ID" sz="1800" spc="-5" dirty="0"/>
              <a:t> </a:t>
            </a:r>
            <a:r>
              <a:rPr lang="en-ID" sz="1800" spc="-5" dirty="0" err="1"/>
              <a:t>dua</a:t>
            </a:r>
            <a:r>
              <a:rPr lang="en-ID" sz="1800" spc="-5" dirty="0"/>
              <a:t> </a:t>
            </a:r>
            <a:r>
              <a:rPr lang="en-ID" sz="1800" spc="-5" dirty="0" err="1"/>
              <a:t>dimensi</a:t>
            </a:r>
            <a:r>
              <a:rPr lang="en-ID" sz="1800" spc="-5" dirty="0"/>
              <a:t> </a:t>
            </a:r>
            <a:r>
              <a:rPr lang="en-ID" sz="1800" spc="-5" dirty="0" err="1"/>
              <a:t>terbagi</a:t>
            </a:r>
            <a:r>
              <a:rPr lang="en-ID" sz="1800" spc="-5" dirty="0"/>
              <a:t> dan </a:t>
            </a:r>
            <a:r>
              <a:rPr lang="en-ID" sz="1800" spc="-5" dirty="0" err="1"/>
              <a:t>diatur</a:t>
            </a:r>
            <a:r>
              <a:rPr lang="en-ID" sz="1800" spc="-5" dirty="0"/>
              <a:t>?</a:t>
            </a:r>
            <a:endParaRPr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209550"/>
            <a:ext cx="435241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Form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dirty="0" err="1"/>
              <a:t>Apakah</a:t>
            </a:r>
            <a:r>
              <a:rPr lang="en-ID" sz="1800" dirty="0"/>
              <a:t> </a:t>
            </a:r>
            <a:r>
              <a:rPr lang="en-ID" sz="1800" dirty="0" err="1"/>
              <a:t>formasi</a:t>
            </a:r>
            <a:r>
              <a:rPr lang="en-ID" sz="1800" dirty="0"/>
              <a:t> </a:t>
            </a:r>
            <a:r>
              <a:rPr lang="en-ID" sz="1800" dirty="0" err="1"/>
              <a:t>terbuka</a:t>
            </a:r>
            <a:r>
              <a:rPr lang="en-ID" sz="1800" dirty="0"/>
              <a:t> </a:t>
            </a:r>
            <a:r>
              <a:rPr lang="en-ID" sz="1800" dirty="0" err="1"/>
              <a:t>atau</a:t>
            </a:r>
            <a:r>
              <a:rPr lang="en-ID" sz="1800" dirty="0"/>
              <a:t> </a:t>
            </a:r>
            <a:r>
              <a:rPr lang="en-ID" sz="1800" dirty="0" err="1"/>
              <a:t>tertutup</a:t>
            </a:r>
            <a:r>
              <a:rPr lang="en-ID" sz="1800" dirty="0"/>
              <a:t>?</a:t>
            </a:r>
            <a:endParaRPr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Framing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5076" y="602360"/>
            <a:ext cx="83502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Apakah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karakter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tidak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memiliki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ruang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untuk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bergerak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atau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dapatkah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mereka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bergerak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bebas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tanpa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spc="-5" dirty="0" err="1">
                <a:solidFill>
                  <a:srgbClr val="FFFFFF"/>
                </a:solidFill>
                <a:latin typeface="Arial"/>
                <a:cs typeface="Arial"/>
              </a:rPr>
              <a:t>hambatan</a:t>
            </a:r>
            <a:r>
              <a:rPr lang="en-ID" spc="-5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528" y="207721"/>
            <a:ext cx="721169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Depth of</a:t>
            </a:r>
            <a:r>
              <a:rPr spc="-30" dirty="0"/>
              <a:t> </a:t>
            </a:r>
            <a:r>
              <a:rPr dirty="0"/>
              <a:t>Field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dirty="0"/>
              <a:t>Pada </a:t>
            </a:r>
            <a:r>
              <a:rPr lang="en-ID" sz="1800" dirty="0" err="1"/>
              <a:t>berapa</a:t>
            </a:r>
            <a:r>
              <a:rPr lang="en-ID" sz="1800" dirty="0"/>
              <a:t> </a:t>
            </a:r>
            <a:r>
              <a:rPr lang="en-ID" sz="1800" dirty="0" err="1"/>
              <a:t>bidang</a:t>
            </a:r>
            <a:r>
              <a:rPr lang="en-ID" sz="1800" dirty="0"/>
              <a:t> </a:t>
            </a:r>
            <a:r>
              <a:rPr lang="en-ID" sz="1800" dirty="0" err="1"/>
              <a:t>gambar</a:t>
            </a:r>
            <a:r>
              <a:rPr lang="en-ID" sz="1800" dirty="0"/>
              <a:t> </a:t>
            </a:r>
            <a:r>
              <a:rPr lang="en-ID" sz="1800" dirty="0" err="1"/>
              <a:t>disusun</a:t>
            </a:r>
            <a:r>
              <a:rPr lang="en-ID" sz="1800" dirty="0"/>
              <a:t> (</a:t>
            </a:r>
            <a:r>
              <a:rPr lang="en-ID" sz="1800" dirty="0" err="1"/>
              <a:t>berapa</a:t>
            </a:r>
            <a:r>
              <a:rPr lang="en-ID" sz="1800" dirty="0"/>
              <a:t> </a:t>
            </a:r>
            <a:r>
              <a:rPr lang="en-ID" sz="1800" dirty="0" err="1"/>
              <a:t>banyak</a:t>
            </a:r>
            <a:r>
              <a:rPr lang="en-ID" sz="1800" dirty="0"/>
              <a:t> yang </a:t>
            </a:r>
            <a:r>
              <a:rPr lang="en-ID" sz="1800" dirty="0" err="1"/>
              <a:t>berada</a:t>
            </a:r>
            <a:r>
              <a:rPr lang="en-ID" sz="1800" dirty="0"/>
              <a:t>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fokus</a:t>
            </a:r>
            <a:r>
              <a:rPr lang="en-ID" sz="1800" dirty="0"/>
              <a:t>)?</a:t>
            </a:r>
            <a:endParaRPr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09550"/>
            <a:ext cx="633209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Character</a:t>
            </a:r>
            <a:r>
              <a:rPr spc="-20" dirty="0"/>
              <a:t> </a:t>
            </a:r>
            <a:r>
              <a:rPr dirty="0"/>
              <a:t>Placement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dirty="0" err="1"/>
              <a:t>Bagian</a:t>
            </a:r>
            <a:r>
              <a:rPr lang="en-ID" sz="1800" dirty="0"/>
              <a:t> mana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ruang</a:t>
            </a:r>
            <a:r>
              <a:rPr lang="en-ID" sz="1800" dirty="0"/>
              <a:t> </a:t>
            </a:r>
            <a:r>
              <a:rPr lang="en-ID" sz="1800" dirty="0" err="1"/>
              <a:t>berbingkai</a:t>
            </a:r>
            <a:r>
              <a:rPr lang="en-ID" sz="1800" dirty="0"/>
              <a:t> yang </a:t>
            </a:r>
            <a:r>
              <a:rPr lang="en-ID" sz="1800" dirty="0" err="1"/>
              <a:t>ditempati</a:t>
            </a:r>
            <a:r>
              <a:rPr lang="en-ID" sz="1800" dirty="0"/>
              <a:t> </a:t>
            </a:r>
            <a:r>
              <a:rPr lang="en-ID" sz="1800" dirty="0" err="1"/>
              <a:t>karakter</a:t>
            </a:r>
            <a:r>
              <a:rPr lang="en-ID" sz="1800" dirty="0"/>
              <a:t>?</a:t>
            </a:r>
            <a:endParaRPr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3479" y="207721"/>
            <a:ext cx="5676900" cy="762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Staging</a:t>
            </a:r>
            <a:r>
              <a:rPr spc="-25" dirty="0"/>
              <a:t> </a:t>
            </a:r>
            <a:r>
              <a:rPr dirty="0"/>
              <a:t>Positions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spc="-5" dirty="0" err="1"/>
              <a:t>Bagaimana</a:t>
            </a:r>
            <a:r>
              <a:rPr lang="en-ID" sz="1800" spc="-5" dirty="0"/>
              <a:t> </a:t>
            </a:r>
            <a:r>
              <a:rPr lang="en-ID" sz="1800" spc="-5" dirty="0" err="1"/>
              <a:t>penampilan</a:t>
            </a:r>
            <a:r>
              <a:rPr lang="en-ID" sz="1800" spc="-5" dirty="0"/>
              <a:t> </a:t>
            </a:r>
            <a:r>
              <a:rPr lang="en-ID" sz="1800" spc="-5" dirty="0" err="1"/>
              <a:t>karakter</a:t>
            </a:r>
            <a:r>
              <a:rPr lang="en-ID" sz="1800" spc="-5" dirty="0"/>
              <a:t> </a:t>
            </a:r>
            <a:r>
              <a:rPr lang="en-ID" sz="1800" spc="-5" dirty="0" err="1"/>
              <a:t>terhadap</a:t>
            </a:r>
            <a:r>
              <a:rPr lang="en-ID" sz="1800" spc="-5" dirty="0"/>
              <a:t> </a:t>
            </a:r>
            <a:r>
              <a:rPr lang="en-ID" sz="1800" spc="-5" dirty="0" err="1"/>
              <a:t>kamera</a:t>
            </a:r>
            <a:r>
              <a:rPr lang="en-ID" sz="1800" spc="-5" dirty="0"/>
              <a:t>?</a:t>
            </a:r>
            <a:endParaRPr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4082" y="207721"/>
            <a:ext cx="5154295" cy="762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Character</a:t>
            </a:r>
            <a:r>
              <a:rPr spc="-20" dirty="0"/>
              <a:t> </a:t>
            </a:r>
            <a:r>
              <a:rPr spc="-5" dirty="0"/>
              <a:t>Proxemics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spc="-5" dirty="0" err="1"/>
              <a:t>Berapa</a:t>
            </a:r>
            <a:r>
              <a:rPr lang="en-ID" sz="1800" spc="-5" dirty="0"/>
              <a:t> </a:t>
            </a:r>
            <a:r>
              <a:rPr lang="en-ID" sz="1800" spc="-5" dirty="0" err="1"/>
              <a:t>banyak</a:t>
            </a:r>
            <a:r>
              <a:rPr lang="en-ID" sz="1800" spc="-5" dirty="0"/>
              <a:t> </a:t>
            </a:r>
            <a:r>
              <a:rPr lang="en-ID" sz="1800" spc="-5" dirty="0" err="1"/>
              <a:t>ruang</a:t>
            </a:r>
            <a:r>
              <a:rPr lang="en-ID" sz="1800" spc="-5" dirty="0"/>
              <a:t> yang </a:t>
            </a:r>
            <a:r>
              <a:rPr lang="en-ID" sz="1800" spc="-5" dirty="0" err="1"/>
              <a:t>ada</a:t>
            </a:r>
            <a:r>
              <a:rPr lang="en-ID" sz="1800" spc="-5" dirty="0"/>
              <a:t> di </a:t>
            </a:r>
            <a:r>
              <a:rPr lang="en-ID" sz="1800" spc="-5" dirty="0" err="1"/>
              <a:t>antara</a:t>
            </a:r>
            <a:r>
              <a:rPr lang="en-ID" sz="1800" spc="-5" dirty="0"/>
              <a:t> </a:t>
            </a:r>
            <a:r>
              <a:rPr lang="en-ID" sz="1800" spc="-5" dirty="0" err="1"/>
              <a:t>karakter</a:t>
            </a:r>
            <a:r>
              <a:rPr lang="en-ID" sz="1800" spc="-5" dirty="0"/>
              <a:t>?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301497"/>
            <a:ext cx="74676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 </a:t>
            </a:r>
            <a:r>
              <a:rPr dirty="0"/>
              <a:t>Dominant</a:t>
            </a: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lang="en-ID" sz="2400" spc="-5" dirty="0" err="1"/>
              <a:t>Dimana</a:t>
            </a:r>
            <a:r>
              <a:rPr lang="en-ID" sz="2400" spc="-5" dirty="0"/>
              <a:t> </a:t>
            </a:r>
            <a:r>
              <a:rPr lang="en-ID" sz="2400" spc="-5" dirty="0" err="1"/>
              <a:t>mata</a:t>
            </a:r>
            <a:r>
              <a:rPr lang="en-ID" sz="2400" spc="-5" dirty="0"/>
              <a:t> </a:t>
            </a:r>
            <a:r>
              <a:rPr lang="en-ID" sz="2400" spc="-5" dirty="0" err="1"/>
              <a:t>kita</a:t>
            </a:r>
            <a:r>
              <a:rPr lang="en-ID" sz="2400" spc="-5" dirty="0"/>
              <a:t> </a:t>
            </a:r>
            <a:r>
              <a:rPr lang="en-ID" sz="2400" spc="-5" dirty="0" err="1"/>
              <a:t>pertama</a:t>
            </a:r>
            <a:r>
              <a:rPr lang="en-ID" sz="2400" spc="-5" dirty="0"/>
              <a:t> kali </a:t>
            </a:r>
            <a:r>
              <a:rPr lang="en-ID" sz="2400" spc="-5" dirty="0" err="1"/>
              <a:t>tertarik</a:t>
            </a:r>
            <a:r>
              <a:rPr lang="en-ID" sz="2400" spc="-5" dirty="0"/>
              <a:t>? </a:t>
            </a:r>
            <a:r>
              <a:rPr lang="en-ID" sz="2400" spc="-5" dirty="0" err="1"/>
              <a:t>Mengapa</a:t>
            </a:r>
            <a:r>
              <a:rPr lang="en-ID" sz="2400" spc="-5" dirty="0"/>
              <a:t>?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293928" y="3775049"/>
            <a:ext cx="84315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Yang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dominan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dalam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shot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ini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adalah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karakter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Bats (Jamie Foxx)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Perhatikan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bahwa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dia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berada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di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depan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sekelompok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orang.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Selain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itu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semua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karakter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melihat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Bats dan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merupakan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pusat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perhatian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Ia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juga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mengenakan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jaket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berwarna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cerah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kontras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dengan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warna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latar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dan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karakter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ID" dirty="0" err="1">
                <a:solidFill>
                  <a:srgbClr val="FFFFFF"/>
                </a:solidFill>
                <a:latin typeface="Arial"/>
                <a:cs typeface="Arial"/>
              </a:rPr>
              <a:t>lainnya</a:t>
            </a:r>
            <a:r>
              <a:rPr lang="en-ID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384" y="207721"/>
            <a:ext cx="8754745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Lighting</a:t>
            </a:r>
            <a:r>
              <a:rPr spc="-40" dirty="0"/>
              <a:t> </a:t>
            </a:r>
            <a:r>
              <a:rPr dirty="0"/>
              <a:t>Key</a:t>
            </a: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2400" spc="-5" dirty="0"/>
              <a:t>High key? Low key? High </a:t>
            </a:r>
            <a:r>
              <a:rPr sz="2400" dirty="0"/>
              <a:t>contrast? </a:t>
            </a:r>
            <a:r>
              <a:rPr lang="en-ID" sz="2400" spc="-5" dirty="0" err="1"/>
              <a:t>Beberapa</a:t>
            </a:r>
            <a:r>
              <a:rPr lang="en-ID" sz="2400" spc="-5" dirty="0"/>
              <a:t> </a:t>
            </a:r>
            <a:r>
              <a:rPr lang="en-ID" sz="2400" spc="-5" dirty="0" err="1"/>
              <a:t>kombinasi</a:t>
            </a:r>
            <a:r>
              <a:rPr lang="en-ID" sz="2400" spc="-5" dirty="0"/>
              <a:t> </a:t>
            </a:r>
            <a:r>
              <a:rPr lang="en-ID" sz="2400" spc="-5" dirty="0" err="1"/>
              <a:t>dari</a:t>
            </a:r>
            <a:r>
              <a:rPr lang="en-ID" sz="2400" spc="-5" dirty="0"/>
              <a:t> </a:t>
            </a:r>
            <a:r>
              <a:rPr lang="en-ID" sz="2400" spc="-5" dirty="0" err="1"/>
              <a:t>ini</a:t>
            </a:r>
            <a:r>
              <a:rPr lang="en-ID" sz="2400" spc="-5" dirty="0"/>
              <a:t>?</a:t>
            </a:r>
            <a:r>
              <a:rPr sz="2400" spc="-5" dirty="0"/>
              <a:t>?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484" y="207721"/>
            <a:ext cx="8677910" cy="852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Shot and Camera</a:t>
            </a:r>
            <a:r>
              <a:rPr spc="-70" dirty="0"/>
              <a:t> </a:t>
            </a:r>
            <a:r>
              <a:rPr spc="-5" dirty="0"/>
              <a:t>Proxemics</a:t>
            </a: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lang="en-US" sz="2400" dirty="0" err="1"/>
              <a:t>Tipe</a:t>
            </a:r>
            <a:r>
              <a:rPr lang="en-US" sz="2400" dirty="0"/>
              <a:t> shot </a:t>
            </a:r>
            <a:r>
              <a:rPr lang="en-US" sz="2400" dirty="0" err="1"/>
              <a:t>apa</a:t>
            </a:r>
            <a:r>
              <a:rPr sz="2400" spc="-5" dirty="0"/>
              <a:t>? </a:t>
            </a:r>
            <a:r>
              <a:rPr lang="en-ID" sz="2400" spc="-5" dirty="0" err="1"/>
              <a:t>Seberapa</a:t>
            </a:r>
            <a:r>
              <a:rPr lang="en-ID" sz="2400" spc="-5" dirty="0"/>
              <a:t> </a:t>
            </a:r>
            <a:r>
              <a:rPr lang="en-ID" sz="2400" spc="-5" dirty="0" err="1"/>
              <a:t>jauh</a:t>
            </a:r>
            <a:r>
              <a:rPr lang="en-ID" sz="2400" spc="-5" dirty="0"/>
              <a:t> </a:t>
            </a:r>
            <a:r>
              <a:rPr lang="en-ID" sz="2400" spc="-5" dirty="0" err="1"/>
              <a:t>kamera</a:t>
            </a:r>
            <a:r>
              <a:rPr lang="en-ID" sz="2400" spc="-5" dirty="0"/>
              <a:t> </a:t>
            </a:r>
            <a:r>
              <a:rPr lang="en-ID" sz="2400" spc="-5" dirty="0" err="1"/>
              <a:t>dari</a:t>
            </a:r>
            <a:r>
              <a:rPr lang="en-ID" sz="2400" spc="-5" dirty="0"/>
              <a:t> </a:t>
            </a:r>
            <a:r>
              <a:rPr lang="en-US" sz="2400" spc="-5" dirty="0" err="1"/>
              <a:t>adegan</a:t>
            </a:r>
            <a:r>
              <a:rPr sz="2400" spc="-5" dirty="0"/>
              <a:t>?</a:t>
            </a:r>
            <a:endParaRPr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296" y="67767"/>
            <a:ext cx="8633460" cy="1156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Camera</a:t>
            </a:r>
            <a:r>
              <a:rPr spc="-20" dirty="0"/>
              <a:t> </a:t>
            </a:r>
            <a:r>
              <a:rPr dirty="0"/>
              <a:t>Angle</a:t>
            </a:r>
          </a:p>
          <a:p>
            <a:pPr marL="12700" marR="5080" algn="ctr">
              <a:lnSpc>
                <a:spcPct val="100000"/>
              </a:lnSpc>
              <a:spcBef>
                <a:spcPts val="25"/>
              </a:spcBef>
            </a:pPr>
            <a:r>
              <a:rPr lang="en-ID" sz="2200" spc="-5" dirty="0" err="1"/>
              <a:t>Apakah</a:t>
            </a:r>
            <a:r>
              <a:rPr lang="en-ID" sz="2200" spc="-5" dirty="0"/>
              <a:t> </a:t>
            </a:r>
            <a:r>
              <a:rPr lang="en-ID" sz="2200" spc="-5" dirty="0" err="1"/>
              <a:t>kita</a:t>
            </a:r>
            <a:r>
              <a:rPr lang="en-ID" sz="2200" spc="-5" dirty="0"/>
              <a:t> (dan </a:t>
            </a:r>
            <a:r>
              <a:rPr lang="en-ID" sz="2200" spc="-5" dirty="0" err="1"/>
              <a:t>kamera</a:t>
            </a:r>
            <a:r>
              <a:rPr lang="en-ID" sz="2200" spc="-5" dirty="0"/>
              <a:t>) </a:t>
            </a:r>
            <a:r>
              <a:rPr lang="en-ID" sz="2200" spc="-5" dirty="0" err="1"/>
              <a:t>melihat</a:t>
            </a:r>
            <a:r>
              <a:rPr lang="en-ID" sz="2200" spc="-5" dirty="0"/>
              <a:t> </a:t>
            </a:r>
            <a:r>
              <a:rPr lang="en-ID" sz="2200" spc="-5" dirty="0" err="1"/>
              <a:t>ke</a:t>
            </a:r>
            <a:r>
              <a:rPr lang="en-ID" sz="2200" spc="-5" dirty="0"/>
              <a:t> </a:t>
            </a:r>
            <a:r>
              <a:rPr lang="en-ID" sz="2200" spc="-5" dirty="0" err="1"/>
              <a:t>atas</a:t>
            </a:r>
            <a:r>
              <a:rPr lang="en-ID" sz="2200" spc="-5" dirty="0"/>
              <a:t> </a:t>
            </a:r>
            <a:r>
              <a:rPr lang="en-ID" sz="2200" spc="-5" dirty="0" err="1"/>
              <a:t>atau</a:t>
            </a:r>
            <a:r>
              <a:rPr lang="en-ID" sz="2200" spc="-5" dirty="0"/>
              <a:t> </a:t>
            </a:r>
            <a:r>
              <a:rPr lang="en-ID" sz="2200" spc="-5" dirty="0" err="1"/>
              <a:t>ke</a:t>
            </a:r>
            <a:r>
              <a:rPr lang="en-ID" sz="2200" spc="-5" dirty="0"/>
              <a:t> </a:t>
            </a:r>
            <a:r>
              <a:rPr lang="en-ID" sz="2200" spc="-5" dirty="0" err="1"/>
              <a:t>bawah</a:t>
            </a:r>
            <a:r>
              <a:rPr lang="en-ID" sz="2200" spc="-5" dirty="0"/>
              <a:t> pada </a:t>
            </a:r>
            <a:r>
              <a:rPr lang="en-ID" sz="2200" spc="-5" dirty="0" err="1"/>
              <a:t>subjek</a:t>
            </a:r>
            <a:r>
              <a:rPr lang="en-ID" sz="2200" spc="-5" dirty="0"/>
              <a:t>? </a:t>
            </a:r>
            <a:r>
              <a:rPr lang="en-ID" sz="2200" spc="-5" dirty="0" err="1"/>
              <a:t>Atau</a:t>
            </a:r>
            <a:r>
              <a:rPr lang="en-ID" sz="2200" spc="-5" dirty="0"/>
              <a:t> </a:t>
            </a:r>
            <a:r>
              <a:rPr lang="en-ID" sz="2200" spc="-5" dirty="0" err="1"/>
              <a:t>apakah</a:t>
            </a:r>
            <a:r>
              <a:rPr lang="en-ID" sz="2200" spc="-5" dirty="0"/>
              <a:t> </a:t>
            </a:r>
            <a:r>
              <a:rPr lang="en-ID" sz="2200" spc="-5" dirty="0" err="1"/>
              <a:t>kameranya</a:t>
            </a:r>
            <a:r>
              <a:rPr lang="en-ID" sz="2200" spc="-5" dirty="0"/>
              <a:t> </a:t>
            </a:r>
            <a:r>
              <a:rPr lang="en-ID" sz="2200" spc="-5" dirty="0" err="1"/>
              <a:t>netral</a:t>
            </a:r>
            <a:r>
              <a:rPr sz="2200" spc="-5" dirty="0"/>
              <a:t>(eye</a:t>
            </a:r>
            <a:r>
              <a:rPr sz="2200" spc="40" dirty="0"/>
              <a:t> </a:t>
            </a:r>
            <a:r>
              <a:rPr sz="2200" spc="-5" dirty="0"/>
              <a:t>level)?</a:t>
            </a:r>
            <a:endParaRPr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444" y="139064"/>
            <a:ext cx="779399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Color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Values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Warna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apa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yang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dominan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? </a:t>
            </a:r>
            <a:r>
              <a:rPr lang="en-US" sz="2000" spc="-5" dirty="0" err="1">
                <a:solidFill>
                  <a:srgbClr val="FFFFFF"/>
                </a:solidFill>
                <a:latin typeface="Arial"/>
                <a:cs typeface="Arial"/>
              </a:rPr>
              <a:t>Sebarapa</a:t>
            </a:r>
            <a:r>
              <a:rPr lang="en-US"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spc="-5" dirty="0" err="1">
                <a:solidFill>
                  <a:srgbClr val="FFFFFF"/>
                </a:solidFill>
                <a:latin typeface="Arial"/>
                <a:cs typeface="Arial"/>
              </a:rPr>
              <a:t>tingkat</a:t>
            </a:r>
            <a:r>
              <a:rPr lang="en-US"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spc="-5" dirty="0" err="1">
                <a:solidFill>
                  <a:srgbClr val="FFFFFF"/>
                </a:solidFill>
                <a:latin typeface="Arial"/>
                <a:cs typeface="Arial"/>
              </a:rPr>
              <a:t>kontras</a:t>
            </a:r>
            <a:r>
              <a:rPr lang="en-US" sz="2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spc="-5" dirty="0" err="1">
                <a:solidFill>
                  <a:srgbClr val="FFFFFF"/>
                </a:solidFill>
                <a:latin typeface="Arial"/>
                <a:cs typeface="Arial"/>
              </a:rPr>
              <a:t>warna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?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Apakah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ada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simbol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Arial"/>
                <a:cs typeface="Arial"/>
              </a:rPr>
              <a:t>warna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00" y="207721"/>
            <a:ext cx="8500110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Lens/Filter/Stock</a:t>
            </a: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lang="en-US" sz="2300" dirty="0" err="1"/>
              <a:t>Bagaimana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distorsi</a:t>
            </a:r>
            <a:r>
              <a:rPr lang="en-US" sz="2300" dirty="0"/>
              <a:t>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komentar</a:t>
            </a:r>
            <a:r>
              <a:rPr lang="en-US" sz="2300" dirty="0"/>
              <a:t> </a:t>
            </a:r>
            <a:r>
              <a:rPr lang="en-US" sz="2300" dirty="0" err="1"/>
              <a:t>tentang</a:t>
            </a:r>
            <a:r>
              <a:rPr lang="en-US" sz="2300" dirty="0"/>
              <a:t> </a:t>
            </a:r>
            <a:r>
              <a:rPr lang="en-US" sz="2300" dirty="0" err="1"/>
              <a:t>konten</a:t>
            </a:r>
            <a:r>
              <a:rPr lang="en-US" sz="2300" dirty="0"/>
              <a:t> </a:t>
            </a:r>
            <a:r>
              <a:rPr lang="en-US" sz="2300" dirty="0" err="1"/>
              <a:t>fotografis</a:t>
            </a:r>
            <a:r>
              <a:rPr sz="2300" dirty="0"/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7700" y="209550"/>
            <a:ext cx="78486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Subsidiary</a:t>
            </a:r>
            <a:r>
              <a:rPr spc="-40" dirty="0"/>
              <a:t> </a:t>
            </a:r>
            <a:r>
              <a:rPr spc="-5" dirty="0"/>
              <a:t>Contrasts</a:t>
            </a: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n-ID" sz="1800" dirty="0"/>
              <a:t>Setelah </a:t>
            </a:r>
            <a:r>
              <a:rPr lang="en-ID" sz="1800" dirty="0" err="1"/>
              <a:t>mengambil</a:t>
            </a:r>
            <a:r>
              <a:rPr lang="en-ID" sz="1800" dirty="0"/>
              <a:t> </a:t>
            </a:r>
            <a:r>
              <a:rPr lang="en-ID" sz="1800" dirty="0" err="1"/>
              <a:t>dominasi</a:t>
            </a:r>
            <a:r>
              <a:rPr sz="1800" spc="-5" dirty="0"/>
              <a:t>, </a:t>
            </a:r>
            <a:r>
              <a:rPr lang="en-US" sz="1800" spc="-15" dirty="0" err="1"/>
              <a:t>kearah</a:t>
            </a:r>
            <a:r>
              <a:rPr lang="en-US" sz="1800" spc="-15" dirty="0"/>
              <a:t> mana focus </a:t>
            </a:r>
            <a:r>
              <a:rPr lang="en-US" sz="1800" spc="-15" dirty="0" err="1"/>
              <a:t>perhatian</a:t>
            </a:r>
            <a:r>
              <a:rPr lang="en-US" sz="1800" spc="-15" dirty="0"/>
              <a:t> </a:t>
            </a:r>
            <a:r>
              <a:rPr lang="en-US" sz="1800" spc="-15" dirty="0" err="1"/>
              <a:t>akan</a:t>
            </a:r>
            <a:r>
              <a:rPr lang="en-US" sz="1800" spc="-15" dirty="0"/>
              <a:t> </a:t>
            </a:r>
            <a:r>
              <a:rPr lang="en-US" sz="1800" spc="-15" dirty="0" err="1"/>
              <a:t>tertuju</a:t>
            </a:r>
            <a:r>
              <a:rPr lang="en-US" sz="1800" spc="-15" dirty="0"/>
              <a:t>?</a:t>
            </a:r>
            <a:endParaRPr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192" y="67767"/>
            <a:ext cx="870902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Density</a:t>
            </a:r>
          </a:p>
          <a:p>
            <a:pPr marL="12700" marR="5080" algn="ctr">
              <a:lnSpc>
                <a:spcPct val="100000"/>
              </a:lnSpc>
              <a:spcBef>
                <a:spcPts val="40"/>
              </a:spcBef>
            </a:pPr>
            <a:r>
              <a:rPr lang="en-ID" sz="1800" spc="-5" dirty="0" err="1"/>
              <a:t>Bagaimana</a:t>
            </a:r>
            <a:r>
              <a:rPr lang="en-ID" sz="1800" spc="-5" dirty="0"/>
              <a:t> </a:t>
            </a:r>
            <a:r>
              <a:rPr lang="en-ID" sz="1800" spc="-5" dirty="0" err="1"/>
              <a:t>informasi</a:t>
            </a:r>
            <a:r>
              <a:rPr lang="en-ID" sz="1800" spc="-5" dirty="0"/>
              <a:t> </a:t>
            </a:r>
            <a:r>
              <a:rPr lang="en-ID" sz="1800" spc="-5" dirty="0" err="1"/>
              <a:t>dikemas</a:t>
            </a:r>
            <a:r>
              <a:rPr lang="en-ID" sz="1800" spc="-5" dirty="0"/>
              <a:t> </a:t>
            </a:r>
            <a:r>
              <a:rPr lang="en-ID" sz="1800" spc="-5" dirty="0" err="1"/>
              <a:t>dalam</a:t>
            </a:r>
            <a:r>
              <a:rPr lang="en-ID" sz="1800" spc="-5" dirty="0"/>
              <a:t> </a:t>
            </a:r>
            <a:r>
              <a:rPr lang="en-ID" sz="1800" spc="-5" dirty="0" err="1"/>
              <a:t>sebuah</a:t>
            </a:r>
            <a:r>
              <a:rPr lang="en-ID" sz="1800" spc="-5" dirty="0"/>
              <a:t> </a:t>
            </a:r>
            <a:r>
              <a:rPr lang="en-ID" sz="1800" spc="-5" dirty="0" err="1"/>
              <a:t>gambar</a:t>
            </a:r>
            <a:r>
              <a:rPr sz="1800" spc="-5" dirty="0"/>
              <a:t>? </a:t>
            </a:r>
            <a:r>
              <a:rPr lang="en-ID" sz="1800" dirty="0" err="1"/>
              <a:t>Apakah</a:t>
            </a:r>
            <a:r>
              <a:rPr lang="en-ID" sz="1800" dirty="0"/>
              <a:t> </a:t>
            </a:r>
            <a:r>
              <a:rPr lang="en-ID" sz="1800" dirty="0" err="1"/>
              <a:t>teksturnya</a:t>
            </a:r>
            <a:r>
              <a:rPr lang="en-ID" sz="1800" dirty="0"/>
              <a:t> </a:t>
            </a:r>
            <a:r>
              <a:rPr lang="en-ID" sz="1800" dirty="0" err="1"/>
              <a:t>kasar</a:t>
            </a:r>
            <a:r>
              <a:rPr lang="en-ID" sz="1800" dirty="0"/>
              <a:t>, </a:t>
            </a:r>
            <a:r>
              <a:rPr lang="en-ID" sz="1800" dirty="0" err="1"/>
              <a:t>sedang</a:t>
            </a:r>
            <a:r>
              <a:rPr lang="en-ID" sz="1800" dirty="0"/>
              <a:t>, </a:t>
            </a:r>
            <a:r>
              <a:rPr lang="en-ID" sz="1800" dirty="0" err="1"/>
              <a:t>atau</a:t>
            </a:r>
            <a:r>
              <a:rPr lang="en-ID" sz="1800" dirty="0"/>
              <a:t> </a:t>
            </a:r>
            <a:r>
              <a:rPr lang="en-ID" sz="1800" dirty="0" err="1"/>
              <a:t>sangat</a:t>
            </a:r>
            <a:r>
              <a:rPr lang="en-ID" sz="1800" dirty="0"/>
              <a:t> detail?</a:t>
            </a:r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260</Words>
  <Application>Microsoft Macintosh PowerPoint</Application>
  <PresentationFormat>On-screen Show (16:9)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15 Elements of Mise-en-Scene</vt:lpstr>
      <vt:lpstr>The Dominant Dimana mata kita pertama kali tertarik? Mengapa?</vt:lpstr>
      <vt:lpstr>Lighting Key High key? Low key? High contrast? Beberapa kombinasi dari ini??</vt:lpstr>
      <vt:lpstr>Shot and Camera Proxemics Tipe shot apa? Seberapa jauh kamera dari adegan?</vt:lpstr>
      <vt:lpstr>Camera Angle Apakah kita (dan kamera) melihat ke atas atau ke bawah pada subjek? Atau apakah kameranya netral(eye level)?</vt:lpstr>
      <vt:lpstr>PowerPoint Presentation</vt:lpstr>
      <vt:lpstr>Lens/Filter/Stock Bagaimana dengan distorsi atau komentar tentang konten fotografis?</vt:lpstr>
      <vt:lpstr>Subsidiary Contrasts Setelah mengambil dominasi, kearah mana focus perhatian akan tertuju?</vt:lpstr>
      <vt:lpstr>Density Bagaimana informasi dikemas dalam sebuah gambar? Apakah teksturnya kasar, sedang, atau sangat detail?</vt:lpstr>
      <vt:lpstr>Composition Bagaimana ruang dua dimensi terbagi dan diatur?</vt:lpstr>
      <vt:lpstr>Form Apakah formasi terbuka atau tertutup?</vt:lpstr>
      <vt:lpstr>Framing</vt:lpstr>
      <vt:lpstr>Depth of Field Pada berapa bidang gambar disusun (berapa banyak yang berada dalam fokus)?</vt:lpstr>
      <vt:lpstr>Character Placement Bagian mana dari ruang berbingkai yang ditempati karakter?</vt:lpstr>
      <vt:lpstr>Staging Positions Bagaimana penampilan karakter terhadap kamera?</vt:lpstr>
      <vt:lpstr>Character Proxemics Berapa banyak ruang yang ada di antara karakter?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Elements of Mise-en-Scene</dc:title>
  <cp:lastModifiedBy>Yosaphat Danis</cp:lastModifiedBy>
  <cp:revision>3</cp:revision>
  <dcterms:created xsi:type="dcterms:W3CDTF">2020-08-20T00:46:33Z</dcterms:created>
  <dcterms:modified xsi:type="dcterms:W3CDTF">2020-08-21T15:35:43Z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2020-08-20T00:00:00Z</vt:filetime>
  </property>
</Properties>
</file>