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21" r:id="rId3"/>
    <p:sldId id="320" r:id="rId4"/>
    <p:sldId id="503" r:id="rId5"/>
    <p:sldId id="504" r:id="rId6"/>
    <p:sldId id="505" r:id="rId7"/>
    <p:sldId id="506" r:id="rId8"/>
    <p:sldId id="507" r:id="rId9"/>
    <p:sldId id="508" r:id="rId10"/>
    <p:sldId id="421" r:id="rId11"/>
    <p:sldId id="509" r:id="rId12"/>
    <p:sldId id="510" r:id="rId13"/>
    <p:sldId id="403" r:id="rId14"/>
    <p:sldId id="404" r:id="rId15"/>
    <p:sldId id="405" r:id="rId16"/>
    <p:sldId id="406" r:id="rId17"/>
    <p:sldId id="407" r:id="rId18"/>
    <p:sldId id="408" r:id="rId19"/>
    <p:sldId id="409" r:id="rId20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643"/>
  </p:normalViewPr>
  <p:slideViewPr>
    <p:cSldViewPr>
      <p:cViewPr varScale="1">
        <p:scale>
          <a:sx n="120" d="100"/>
          <a:sy n="120" d="100"/>
        </p:scale>
        <p:origin x="127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541" y="1582656"/>
            <a:ext cx="4460322" cy="4104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4067" y="1308861"/>
            <a:ext cx="4515865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0957" y="1367993"/>
            <a:ext cx="44811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TEKNIK</a:t>
            </a:r>
            <a:r>
              <a:rPr sz="4400" spc="-55" dirty="0"/>
              <a:t> </a:t>
            </a:r>
            <a:r>
              <a:rPr sz="4400" spc="-25" dirty="0"/>
              <a:t>KOMPOSISI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285E6CE-8D80-CE48-AAFC-9F80896F3CCD}"/>
              </a:ext>
            </a:extLst>
          </p:cNvPr>
          <p:cNvSpPr txBox="1">
            <a:spLocks/>
          </p:cNvSpPr>
          <p:nvPr/>
        </p:nvSpPr>
        <p:spPr>
          <a:xfrm>
            <a:off x="2100452" y="496950"/>
            <a:ext cx="544334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ID" sz="4000" kern="0" spc="-5">
                <a:solidFill>
                  <a:sysClr val="windowText" lastClr="000000"/>
                </a:solidFill>
              </a:rPr>
              <a:t>PEDOMAN</a:t>
            </a:r>
            <a:r>
              <a:rPr lang="en-ID" sz="4000" kern="0" spc="-25">
                <a:solidFill>
                  <a:sysClr val="windowText" lastClr="000000"/>
                </a:solidFill>
              </a:rPr>
              <a:t> </a:t>
            </a:r>
            <a:r>
              <a:rPr lang="en-ID" sz="4000" kern="0" spc="-5">
                <a:solidFill>
                  <a:sysClr val="windowText" lastClr="000000"/>
                </a:solidFill>
              </a:rPr>
              <a:t>FRAMING</a:t>
            </a:r>
            <a:endParaRPr lang="en-ID" sz="40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8E31AD9-CA07-804B-877F-E8ABBA740A95}"/>
              </a:ext>
            </a:extLst>
          </p:cNvPr>
          <p:cNvSpPr txBox="1"/>
          <p:nvPr/>
        </p:nvSpPr>
        <p:spPr>
          <a:xfrm>
            <a:off x="609600" y="2209800"/>
            <a:ext cx="3573145" cy="425196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LOOKING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ROOM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HEAD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ROOM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25" dirty="0">
                <a:latin typeface="Calibri"/>
                <a:cs typeface="Calibri"/>
              </a:rPr>
              <a:t>WALKING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ROOM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FRAME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SIDE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FRAME </a:t>
            </a:r>
            <a:r>
              <a:rPr sz="2800" spc="-20" dirty="0">
                <a:latin typeface="Calibri"/>
                <a:cs typeface="Calibri"/>
              </a:rPr>
              <a:t>SUBYEK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PLACE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20" dirty="0">
                <a:latin typeface="Calibri"/>
                <a:cs typeface="Calibri"/>
              </a:rPr>
              <a:t>BACK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GROUND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FOREGROUND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MIDLEGROUND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TRANSMITION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LOSS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14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9B8F9E8-6910-1A4B-9B2E-D74A5C993F1A}"/>
              </a:ext>
            </a:extLst>
          </p:cNvPr>
          <p:cNvSpPr txBox="1">
            <a:spLocks/>
          </p:cNvSpPr>
          <p:nvPr/>
        </p:nvSpPr>
        <p:spPr>
          <a:xfrm>
            <a:off x="2814066" y="461899"/>
            <a:ext cx="35191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ID" sz="4400" kern="0">
                <a:solidFill>
                  <a:sysClr val="windowText" lastClr="000000"/>
                </a:solidFill>
              </a:rPr>
              <a:t>GOLDEN</a:t>
            </a:r>
            <a:r>
              <a:rPr lang="en-ID" sz="4400" kern="0" spc="-65">
                <a:solidFill>
                  <a:sysClr val="windowText" lastClr="000000"/>
                </a:solidFill>
              </a:rPr>
              <a:t> </a:t>
            </a:r>
            <a:r>
              <a:rPr lang="en-ID" sz="4400" kern="0" spc="-15">
                <a:solidFill>
                  <a:sysClr val="windowText" lastClr="000000"/>
                </a:solidFill>
              </a:rPr>
              <a:t>MEAN</a:t>
            </a:r>
            <a:endParaRPr lang="en-ID" sz="44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7BE19E09-F6E8-D74F-9FFC-06BE3A557CA6}"/>
              </a:ext>
            </a:extLst>
          </p:cNvPr>
          <p:cNvGraphicFramePr>
            <a:graphicFrameLocks noGrp="1"/>
          </p:cNvGraphicFramePr>
          <p:nvPr/>
        </p:nvGraphicFramePr>
        <p:xfrm>
          <a:off x="1367027" y="2052827"/>
          <a:ext cx="4495800" cy="243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1/3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1/3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351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6A6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351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6A6F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1/3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7">
            <a:extLst>
              <a:ext uri="{FF2B5EF4-FFF2-40B4-BE49-F238E27FC236}">
                <a16:creationId xmlns:a16="http://schemas.microsoft.com/office/drawing/2014/main" id="{C049A0E3-4492-084A-9877-E9364D111ABD}"/>
              </a:ext>
            </a:extLst>
          </p:cNvPr>
          <p:cNvSpPr txBox="1"/>
          <p:nvPr/>
        </p:nvSpPr>
        <p:spPr>
          <a:xfrm>
            <a:off x="917244" y="4819650"/>
            <a:ext cx="7119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Untuk mencapai </a:t>
            </a:r>
            <a:r>
              <a:rPr sz="1800" b="1" dirty="0">
                <a:latin typeface="Calibri"/>
                <a:cs typeface="Calibri"/>
              </a:rPr>
              <a:t>Golden </a:t>
            </a:r>
            <a:r>
              <a:rPr sz="1800" b="1" spc="-5" dirty="0">
                <a:latin typeface="Calibri"/>
                <a:cs typeface="Calibri"/>
              </a:rPr>
              <a:t>mean, </a:t>
            </a:r>
            <a:r>
              <a:rPr sz="1800" b="1" spc="-10" dirty="0">
                <a:latin typeface="Calibri"/>
                <a:cs typeface="Calibri"/>
              </a:rPr>
              <a:t>maka </a:t>
            </a:r>
            <a:r>
              <a:rPr sz="1800" b="1" spc="-5" dirty="0">
                <a:latin typeface="Calibri"/>
                <a:cs typeface="Calibri"/>
              </a:rPr>
              <a:t>pusat </a:t>
            </a:r>
            <a:r>
              <a:rPr sz="1800" b="1" dirty="0">
                <a:latin typeface="Calibri"/>
                <a:cs typeface="Calibri"/>
              </a:rPr>
              <a:t>lensa </a:t>
            </a:r>
            <a:r>
              <a:rPr sz="1800" b="1" spc="-5" dirty="0">
                <a:latin typeface="Calibri"/>
                <a:cs typeface="Calibri"/>
              </a:rPr>
              <a:t>sedikit dibawah </a:t>
            </a:r>
            <a:r>
              <a:rPr sz="1800" b="1" dirty="0">
                <a:latin typeface="Calibri"/>
                <a:cs typeface="Calibri"/>
              </a:rPr>
              <a:t>dari</a:t>
            </a:r>
            <a:r>
              <a:rPr sz="1800" b="1" spc="-1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garis  mata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8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B414842-B001-EF45-8FFD-026BD280C61B}"/>
              </a:ext>
            </a:extLst>
          </p:cNvPr>
          <p:cNvSpPr txBox="1">
            <a:spLocks/>
          </p:cNvSpPr>
          <p:nvPr/>
        </p:nvSpPr>
        <p:spPr>
          <a:xfrm>
            <a:off x="2814066" y="461899"/>
            <a:ext cx="35191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ID" sz="4400" kern="0">
                <a:solidFill>
                  <a:sysClr val="windowText" lastClr="000000"/>
                </a:solidFill>
              </a:rPr>
              <a:t>GOLDEN</a:t>
            </a:r>
            <a:r>
              <a:rPr lang="en-ID" sz="4400" kern="0" spc="-65">
                <a:solidFill>
                  <a:sysClr val="windowText" lastClr="000000"/>
                </a:solidFill>
              </a:rPr>
              <a:t> </a:t>
            </a:r>
            <a:r>
              <a:rPr lang="en-ID" sz="4400" kern="0" spc="-15">
                <a:solidFill>
                  <a:sysClr val="windowText" lastClr="000000"/>
                </a:solidFill>
              </a:rPr>
              <a:t>MEAN</a:t>
            </a:r>
            <a:endParaRPr lang="en-ID" sz="4400" kern="0">
              <a:solidFill>
                <a:sysClr val="windowText" lastClr="000000"/>
              </a:solidFill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6FF71F1-85A1-8047-8AFF-E0E422EABE26}"/>
              </a:ext>
            </a:extLst>
          </p:cNvPr>
          <p:cNvGrpSpPr/>
          <p:nvPr/>
        </p:nvGrpSpPr>
        <p:grpSpPr>
          <a:xfrm>
            <a:off x="2357627" y="2129027"/>
            <a:ext cx="4043679" cy="2371725"/>
            <a:chOff x="2357627" y="2129027"/>
            <a:chExt cx="4043679" cy="237172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A77FF36-1CBC-F142-AAFA-3E56FB6514F6}"/>
                </a:ext>
              </a:extLst>
            </p:cNvPr>
            <p:cNvSpPr/>
            <p:nvPr/>
          </p:nvSpPr>
          <p:spPr>
            <a:xfrm>
              <a:off x="2438399" y="2133599"/>
              <a:ext cx="3429000" cy="2362200"/>
            </a:xfrm>
            <a:custGeom>
              <a:avLst/>
              <a:gdLst/>
              <a:ahLst/>
              <a:cxnLst/>
              <a:rect l="l" t="t" r="r" b="b"/>
              <a:pathLst>
                <a:path w="3429000" h="2362200">
                  <a:moveTo>
                    <a:pt x="3429000" y="0"/>
                  </a:moveTo>
                  <a:lnTo>
                    <a:pt x="0" y="0"/>
                  </a:lnTo>
                  <a:lnTo>
                    <a:pt x="0" y="2362200"/>
                  </a:lnTo>
                  <a:lnTo>
                    <a:pt x="3429000" y="2362200"/>
                  </a:lnTo>
                  <a:lnTo>
                    <a:pt x="34290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BBF61A7-B67B-2B4F-91BE-A27C219DEC9A}"/>
                </a:ext>
              </a:extLst>
            </p:cNvPr>
            <p:cNvSpPr/>
            <p:nvPr/>
          </p:nvSpPr>
          <p:spPr>
            <a:xfrm>
              <a:off x="2438399" y="2133599"/>
              <a:ext cx="3429000" cy="2362200"/>
            </a:xfrm>
            <a:custGeom>
              <a:avLst/>
              <a:gdLst/>
              <a:ahLst/>
              <a:cxnLst/>
              <a:rect l="l" t="t" r="r" b="b"/>
              <a:pathLst>
                <a:path w="3429000" h="2362200">
                  <a:moveTo>
                    <a:pt x="0" y="2362200"/>
                  </a:moveTo>
                  <a:lnTo>
                    <a:pt x="3429000" y="2362200"/>
                  </a:lnTo>
                  <a:lnTo>
                    <a:pt x="34290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FE12434-8C0C-364D-96FD-964F8652ACAA}"/>
                </a:ext>
              </a:extLst>
            </p:cNvPr>
            <p:cNvSpPr/>
            <p:nvPr/>
          </p:nvSpPr>
          <p:spPr>
            <a:xfrm>
              <a:off x="2514599" y="2895600"/>
              <a:ext cx="3276600" cy="838200"/>
            </a:xfrm>
            <a:custGeom>
              <a:avLst/>
              <a:gdLst/>
              <a:ahLst/>
              <a:cxnLst/>
              <a:rect l="l" t="t" r="r" b="b"/>
              <a:pathLst>
                <a:path w="3276600" h="838200">
                  <a:moveTo>
                    <a:pt x="32766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3276600" y="838200"/>
                  </a:lnTo>
                  <a:lnTo>
                    <a:pt x="32766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93358CAD-D125-A046-AF5E-E7358242902B}"/>
                </a:ext>
              </a:extLst>
            </p:cNvPr>
            <p:cNvSpPr/>
            <p:nvPr/>
          </p:nvSpPr>
          <p:spPr>
            <a:xfrm>
              <a:off x="2514599" y="2895600"/>
              <a:ext cx="3276600" cy="838200"/>
            </a:xfrm>
            <a:custGeom>
              <a:avLst/>
              <a:gdLst/>
              <a:ahLst/>
              <a:cxnLst/>
              <a:rect l="l" t="t" r="r" b="b"/>
              <a:pathLst>
                <a:path w="3276600" h="838200">
                  <a:moveTo>
                    <a:pt x="0" y="838200"/>
                  </a:moveTo>
                  <a:lnTo>
                    <a:pt x="3276600" y="838200"/>
                  </a:lnTo>
                  <a:lnTo>
                    <a:pt x="32766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9144">
              <a:solidFill>
                <a:srgbClr val="ABC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A798E8F-C2A9-8E4B-8EDD-0112BA9C6C78}"/>
                </a:ext>
              </a:extLst>
            </p:cNvPr>
            <p:cNvSpPr/>
            <p:nvPr/>
          </p:nvSpPr>
          <p:spPr>
            <a:xfrm>
              <a:off x="2362199" y="3276600"/>
              <a:ext cx="3645535" cy="12700"/>
            </a:xfrm>
            <a:custGeom>
              <a:avLst/>
              <a:gdLst/>
              <a:ahLst/>
              <a:cxnLst/>
              <a:rect l="l" t="t" r="r" b="b"/>
              <a:pathLst>
                <a:path w="3645535" h="12700">
                  <a:moveTo>
                    <a:pt x="0" y="12191"/>
                  </a:moveTo>
                  <a:lnTo>
                    <a:pt x="364540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2BA533B7-D2E0-014F-9623-3DA8C7AE3791}"/>
                </a:ext>
              </a:extLst>
            </p:cNvPr>
            <p:cNvSpPr/>
            <p:nvPr/>
          </p:nvSpPr>
          <p:spPr>
            <a:xfrm>
              <a:off x="3095244" y="2866644"/>
              <a:ext cx="210311" cy="2103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EE8C0A5-942B-FC4D-9220-D2CBF632A893}"/>
                </a:ext>
              </a:extLst>
            </p:cNvPr>
            <p:cNvSpPr/>
            <p:nvPr/>
          </p:nvSpPr>
          <p:spPr>
            <a:xfrm>
              <a:off x="4567427" y="3043427"/>
              <a:ext cx="237744" cy="237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65763A74-5A66-4446-9DAA-187218118778}"/>
                </a:ext>
              </a:extLst>
            </p:cNvPr>
            <p:cNvSpPr/>
            <p:nvPr/>
          </p:nvSpPr>
          <p:spPr>
            <a:xfrm>
              <a:off x="5100827" y="3043427"/>
              <a:ext cx="237744" cy="2377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5DC646AA-51C8-8845-AA73-FED95318C2BC}"/>
                </a:ext>
              </a:extLst>
            </p:cNvPr>
            <p:cNvSpPr/>
            <p:nvPr/>
          </p:nvSpPr>
          <p:spPr>
            <a:xfrm>
              <a:off x="4572761" y="2896361"/>
              <a:ext cx="762000" cy="52069"/>
            </a:xfrm>
            <a:custGeom>
              <a:avLst/>
              <a:gdLst/>
              <a:ahLst/>
              <a:cxnLst/>
              <a:rect l="l" t="t" r="r" b="b"/>
              <a:pathLst>
                <a:path w="762000" h="52069">
                  <a:moveTo>
                    <a:pt x="0" y="38100"/>
                  </a:moveTo>
                  <a:lnTo>
                    <a:pt x="127000" y="0"/>
                  </a:lnTo>
                  <a:lnTo>
                    <a:pt x="228600" y="39624"/>
                  </a:lnTo>
                </a:path>
                <a:path w="762000" h="52069">
                  <a:moveTo>
                    <a:pt x="533400" y="50291"/>
                  </a:moveTo>
                  <a:lnTo>
                    <a:pt x="647700" y="0"/>
                  </a:lnTo>
                  <a:lnTo>
                    <a:pt x="762000" y="51815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512AD6DC-F1DD-9345-B31E-FAFCB8B5E760}"/>
                </a:ext>
              </a:extLst>
            </p:cNvPr>
            <p:cNvSpPr/>
            <p:nvPr/>
          </p:nvSpPr>
          <p:spPr>
            <a:xfrm>
              <a:off x="3048761" y="2743961"/>
              <a:ext cx="228600" cy="52069"/>
            </a:xfrm>
            <a:custGeom>
              <a:avLst/>
              <a:gdLst/>
              <a:ahLst/>
              <a:cxnLst/>
              <a:rect l="l" t="t" r="r" b="b"/>
              <a:pathLst>
                <a:path w="228600" h="52069">
                  <a:moveTo>
                    <a:pt x="114300" y="0"/>
                  </a:moveTo>
                  <a:lnTo>
                    <a:pt x="0" y="50291"/>
                  </a:lnTo>
                  <a:lnTo>
                    <a:pt x="228600" y="51815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E4ADD8CE-AC3D-E648-AFC1-600C898FEC1D}"/>
                </a:ext>
              </a:extLst>
            </p:cNvPr>
            <p:cNvSpPr/>
            <p:nvPr/>
          </p:nvSpPr>
          <p:spPr>
            <a:xfrm>
              <a:off x="3048761" y="2743961"/>
              <a:ext cx="228600" cy="52069"/>
            </a:xfrm>
            <a:custGeom>
              <a:avLst/>
              <a:gdLst/>
              <a:ahLst/>
              <a:cxnLst/>
              <a:rect l="l" t="t" r="r" b="b"/>
              <a:pathLst>
                <a:path w="228600" h="52069">
                  <a:moveTo>
                    <a:pt x="0" y="50291"/>
                  </a:moveTo>
                  <a:lnTo>
                    <a:pt x="114300" y="0"/>
                  </a:lnTo>
                  <a:lnTo>
                    <a:pt x="228600" y="51815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B528233-FD89-5342-89A1-A9DFD6278238}"/>
                </a:ext>
              </a:extLst>
            </p:cNvPr>
            <p:cNvSpPr/>
            <p:nvPr/>
          </p:nvSpPr>
          <p:spPr>
            <a:xfrm>
              <a:off x="3658361" y="2743961"/>
              <a:ext cx="304800" cy="78105"/>
            </a:xfrm>
            <a:custGeom>
              <a:avLst/>
              <a:gdLst/>
              <a:ahLst/>
              <a:cxnLst/>
              <a:rect l="l" t="t" r="r" b="b"/>
              <a:pathLst>
                <a:path w="304800" h="78105">
                  <a:moveTo>
                    <a:pt x="0" y="75311"/>
                  </a:moveTo>
                  <a:lnTo>
                    <a:pt x="139700" y="0"/>
                  </a:lnTo>
                  <a:lnTo>
                    <a:pt x="304800" y="77724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56BA787-DCFF-204E-9FAC-EB81832A63F8}"/>
                </a:ext>
              </a:extLst>
            </p:cNvPr>
            <p:cNvSpPr/>
            <p:nvPr/>
          </p:nvSpPr>
          <p:spPr>
            <a:xfrm>
              <a:off x="3704844" y="2866644"/>
              <a:ext cx="210311" cy="2103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E145A151-A9C0-1E47-AB34-559F3B6EF816}"/>
                </a:ext>
              </a:extLst>
            </p:cNvPr>
            <p:cNvSpPr/>
            <p:nvPr/>
          </p:nvSpPr>
          <p:spPr>
            <a:xfrm>
              <a:off x="5334000" y="3041650"/>
              <a:ext cx="1067435" cy="115570"/>
            </a:xfrm>
            <a:custGeom>
              <a:avLst/>
              <a:gdLst/>
              <a:ahLst/>
              <a:cxnLst/>
              <a:rect l="l" t="t" r="r" b="b"/>
              <a:pathLst>
                <a:path w="1067435" h="115569">
                  <a:moveTo>
                    <a:pt x="73278" y="39115"/>
                  </a:moveTo>
                  <a:lnTo>
                    <a:pt x="0" y="82550"/>
                  </a:lnTo>
                  <a:lnTo>
                    <a:pt x="78739" y="115062"/>
                  </a:lnTo>
                  <a:lnTo>
                    <a:pt x="76530" y="84327"/>
                  </a:lnTo>
                  <a:lnTo>
                    <a:pt x="63753" y="84327"/>
                  </a:lnTo>
                  <a:lnTo>
                    <a:pt x="62864" y="71627"/>
                  </a:lnTo>
                  <a:lnTo>
                    <a:pt x="75551" y="70722"/>
                  </a:lnTo>
                  <a:lnTo>
                    <a:pt x="73278" y="39115"/>
                  </a:lnTo>
                  <a:close/>
                </a:path>
                <a:path w="1067435" h="115569">
                  <a:moveTo>
                    <a:pt x="75551" y="70722"/>
                  </a:moveTo>
                  <a:lnTo>
                    <a:pt x="62864" y="71627"/>
                  </a:lnTo>
                  <a:lnTo>
                    <a:pt x="63753" y="84327"/>
                  </a:lnTo>
                  <a:lnTo>
                    <a:pt x="76464" y="83420"/>
                  </a:lnTo>
                  <a:lnTo>
                    <a:pt x="75551" y="70722"/>
                  </a:lnTo>
                  <a:close/>
                </a:path>
                <a:path w="1067435" h="115569">
                  <a:moveTo>
                    <a:pt x="76464" y="83420"/>
                  </a:moveTo>
                  <a:lnTo>
                    <a:pt x="63753" y="84327"/>
                  </a:lnTo>
                  <a:lnTo>
                    <a:pt x="76530" y="84327"/>
                  </a:lnTo>
                  <a:lnTo>
                    <a:pt x="76464" y="83420"/>
                  </a:lnTo>
                  <a:close/>
                </a:path>
                <a:path w="1067435" h="115569">
                  <a:moveTo>
                    <a:pt x="1066291" y="0"/>
                  </a:moveTo>
                  <a:lnTo>
                    <a:pt x="75551" y="70722"/>
                  </a:lnTo>
                  <a:lnTo>
                    <a:pt x="76464" y="83420"/>
                  </a:lnTo>
                  <a:lnTo>
                    <a:pt x="1067308" y="12700"/>
                  </a:lnTo>
                  <a:lnTo>
                    <a:pt x="10662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5C4BE0D-61FE-A74F-8D92-AE8D61D82E83}"/>
              </a:ext>
            </a:extLst>
          </p:cNvPr>
          <p:cNvSpPr txBox="1"/>
          <p:nvPr/>
        </p:nvSpPr>
        <p:spPr>
          <a:xfrm>
            <a:off x="1222044" y="4972050"/>
            <a:ext cx="70554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Mata </a:t>
            </a:r>
            <a:r>
              <a:rPr sz="1800" b="1" spc="-5" dirty="0">
                <a:latin typeface="Calibri"/>
                <a:cs typeface="Calibri"/>
              </a:rPr>
              <a:t>sebagai pusat golden mean, </a:t>
            </a:r>
            <a:r>
              <a:rPr sz="1800" b="1" spc="-10" dirty="0">
                <a:latin typeface="Calibri"/>
                <a:cs typeface="Calibri"/>
              </a:rPr>
              <a:t>karena </a:t>
            </a:r>
            <a:r>
              <a:rPr sz="1800" b="1" spc="-5" dirty="0">
                <a:latin typeface="Calibri"/>
                <a:cs typeface="Calibri"/>
              </a:rPr>
              <a:t>melihat </a:t>
            </a:r>
            <a:r>
              <a:rPr sz="1800" b="1" dirty="0">
                <a:latin typeface="Calibri"/>
                <a:cs typeface="Calibri"/>
              </a:rPr>
              <a:t>artis </a:t>
            </a:r>
            <a:r>
              <a:rPr sz="1800" b="1" spc="-10" dirty="0">
                <a:latin typeface="Calibri"/>
                <a:cs typeface="Calibri"/>
              </a:rPr>
              <a:t>yang </a:t>
            </a:r>
            <a:r>
              <a:rPr sz="1800" b="1" spc="-5" dirty="0">
                <a:latin typeface="Calibri"/>
                <a:cs typeface="Calibri"/>
              </a:rPr>
              <a:t>pertama</a:t>
            </a:r>
            <a:r>
              <a:rPr sz="1800" b="1" spc="-1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tama  kita lihat/perhatian </a:t>
            </a:r>
            <a:r>
              <a:rPr sz="1800" b="1" dirty="0">
                <a:latin typeface="Calibri"/>
                <a:cs typeface="Calibri"/>
              </a:rPr>
              <a:t>adalah dibagian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mata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67F9F098-C6EE-D14C-9961-92367D91662D}"/>
              </a:ext>
            </a:extLst>
          </p:cNvPr>
          <p:cNvSpPr txBox="1"/>
          <p:nvPr/>
        </p:nvSpPr>
        <p:spPr>
          <a:xfrm>
            <a:off x="6404609" y="2761615"/>
            <a:ext cx="1204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POSISI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75" dirty="0">
                <a:latin typeface="Calibri"/>
                <a:cs typeface="Calibri"/>
              </a:rPr>
              <a:t>MATA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36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4270" y="75133"/>
            <a:ext cx="5320030" cy="9474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APLIKASI </a:t>
            </a:r>
            <a:r>
              <a:rPr dirty="0"/>
              <a:t>THE RULE OF </a:t>
            </a:r>
            <a:r>
              <a:rPr spc="-5" dirty="0"/>
              <a:t>THIRDS</a:t>
            </a:r>
            <a:r>
              <a:rPr spc="-15" dirty="0"/>
              <a:t> </a:t>
            </a:r>
            <a:r>
              <a:rPr dirty="0"/>
              <a:t>1</a:t>
            </a:r>
          </a:p>
          <a:p>
            <a:pPr marL="1396365">
              <a:lnSpc>
                <a:spcPct val="100000"/>
              </a:lnSpc>
              <a:spcBef>
                <a:spcPts val="55"/>
              </a:spcBef>
            </a:pPr>
            <a:r>
              <a:rPr sz="2800" dirty="0">
                <a:latin typeface="Tahoma"/>
                <a:cs typeface="Tahoma"/>
              </a:rPr>
              <a:t>(THE </a:t>
            </a:r>
            <a:r>
              <a:rPr sz="2800" spc="-5" dirty="0">
                <a:latin typeface="Tahoma"/>
                <a:cs typeface="Tahoma"/>
              </a:rPr>
              <a:t>GOLDEN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MEAN)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8383" y="1126236"/>
            <a:ext cx="6408420" cy="5039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90472" y="1068324"/>
          <a:ext cx="6466203" cy="50977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62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993366"/>
                      </a:solidFill>
                      <a:prstDash val="solid"/>
                    </a:lnL>
                    <a:lnR w="38100">
                      <a:solidFill>
                        <a:srgbClr val="DEE192"/>
                      </a:solidFill>
                      <a:prstDash val="solid"/>
                    </a:lnR>
                    <a:lnT w="76200">
                      <a:solidFill>
                        <a:srgbClr val="993366"/>
                      </a:solidFill>
                      <a:prstDash val="solid"/>
                    </a:lnT>
                    <a:lnB w="38100">
                      <a:solidFill>
                        <a:srgbClr val="DEE1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EE192"/>
                      </a:solidFill>
                      <a:prstDash val="solid"/>
                    </a:lnL>
                    <a:lnR w="9525">
                      <a:solidFill>
                        <a:srgbClr val="6600FF"/>
                      </a:solidFill>
                      <a:prstDash val="solid"/>
                    </a:lnR>
                    <a:lnT w="76200">
                      <a:solidFill>
                        <a:srgbClr val="99336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HEAD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ROOM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9525">
                      <a:solidFill>
                        <a:srgbClr val="6600FF"/>
                      </a:solidFill>
                      <a:prstDash val="solid"/>
                    </a:lnL>
                    <a:lnR w="9525">
                      <a:solidFill>
                        <a:srgbClr val="6600FF"/>
                      </a:solidFill>
                      <a:prstDash val="solid"/>
                    </a:lnR>
                    <a:lnT w="76200">
                      <a:solidFill>
                        <a:srgbClr val="993366"/>
                      </a:solidFill>
                      <a:prstDash val="solid"/>
                    </a:lnT>
                    <a:lnB w="9525">
                      <a:solidFill>
                        <a:srgbClr val="6600FF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600FF"/>
                      </a:solidFill>
                      <a:prstDash val="solid"/>
                    </a:lnL>
                    <a:lnR w="76200">
                      <a:solidFill>
                        <a:srgbClr val="DEE192"/>
                      </a:solidFill>
                      <a:prstDash val="solid"/>
                    </a:lnR>
                    <a:lnT w="76200">
                      <a:solidFill>
                        <a:srgbClr val="993366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DEE192"/>
                      </a:solidFill>
                      <a:prstDash val="solid"/>
                    </a:lnL>
                    <a:lnR w="76200">
                      <a:solidFill>
                        <a:srgbClr val="993366"/>
                      </a:solidFill>
                      <a:prstDash val="solid"/>
                    </a:lnR>
                    <a:lnT w="76200">
                      <a:solidFill>
                        <a:srgbClr val="993366"/>
                      </a:solidFill>
                      <a:prstDash val="solid"/>
                    </a:lnT>
                    <a:lnB w="38100">
                      <a:solidFill>
                        <a:srgbClr val="DEE1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25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993366"/>
                      </a:solidFill>
                      <a:prstDash val="solid"/>
                    </a:lnL>
                    <a:lnR w="38100">
                      <a:solidFill>
                        <a:srgbClr val="DEE192"/>
                      </a:solidFill>
                      <a:prstDash val="solid"/>
                    </a:lnR>
                    <a:lnT w="76200">
                      <a:solidFill>
                        <a:srgbClr val="993366"/>
                      </a:solidFill>
                      <a:prstDash val="solid"/>
                    </a:lnT>
                    <a:lnB w="38100">
                      <a:solidFill>
                        <a:srgbClr val="DEE192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EE192"/>
                      </a:solidFill>
                      <a:prstDash val="solid"/>
                    </a:lnL>
                    <a:lnR w="76200">
                      <a:solidFill>
                        <a:srgbClr val="DEE192"/>
                      </a:solidFill>
                      <a:prstDash val="solid"/>
                    </a:lnR>
                    <a:lnB w="38100">
                      <a:solidFill>
                        <a:srgbClr val="DEE19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DEE192"/>
                      </a:solidFill>
                      <a:prstDash val="solid"/>
                    </a:lnL>
                    <a:lnR w="76200">
                      <a:solidFill>
                        <a:srgbClr val="993366"/>
                      </a:solidFill>
                      <a:prstDash val="solid"/>
                    </a:lnR>
                    <a:lnT w="76200">
                      <a:solidFill>
                        <a:srgbClr val="993366"/>
                      </a:solidFill>
                      <a:prstDash val="solid"/>
                    </a:lnT>
                    <a:lnB w="38100">
                      <a:solidFill>
                        <a:srgbClr val="DEE1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25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993366"/>
                      </a:solidFill>
                      <a:prstDash val="solid"/>
                    </a:lnL>
                    <a:lnR w="38100">
                      <a:solidFill>
                        <a:srgbClr val="DEE192"/>
                      </a:solidFill>
                      <a:prstDash val="solid"/>
                    </a:lnR>
                    <a:lnT w="38100">
                      <a:solidFill>
                        <a:srgbClr val="DEE192"/>
                      </a:solidFill>
                      <a:prstDash val="solid"/>
                    </a:lnT>
                    <a:lnB w="38100">
                      <a:solidFill>
                        <a:srgbClr val="DEE192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EE192"/>
                      </a:solidFill>
                      <a:prstDash val="solid"/>
                    </a:lnL>
                    <a:lnR w="76200">
                      <a:solidFill>
                        <a:srgbClr val="DEE192"/>
                      </a:solidFill>
                      <a:prstDash val="solid"/>
                    </a:lnR>
                    <a:lnT w="38100">
                      <a:solidFill>
                        <a:srgbClr val="DEE192"/>
                      </a:solidFill>
                      <a:prstDash val="solid"/>
                    </a:lnT>
                    <a:lnB w="38100">
                      <a:solidFill>
                        <a:srgbClr val="DEE19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DEE192"/>
                      </a:solidFill>
                      <a:prstDash val="solid"/>
                    </a:lnL>
                    <a:lnR w="76200">
                      <a:solidFill>
                        <a:srgbClr val="993366"/>
                      </a:solidFill>
                      <a:prstDash val="solid"/>
                    </a:lnR>
                    <a:lnT w="38100">
                      <a:solidFill>
                        <a:srgbClr val="DEE192"/>
                      </a:solidFill>
                      <a:prstDash val="solid"/>
                    </a:lnT>
                    <a:lnB w="38100">
                      <a:solidFill>
                        <a:srgbClr val="DEE1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2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993366"/>
                      </a:solidFill>
                      <a:prstDash val="solid"/>
                    </a:lnL>
                    <a:lnR w="38100">
                      <a:solidFill>
                        <a:srgbClr val="DEE192"/>
                      </a:solidFill>
                      <a:prstDash val="solid"/>
                    </a:lnR>
                    <a:lnT w="38100">
                      <a:solidFill>
                        <a:srgbClr val="DEE192"/>
                      </a:solidFill>
                      <a:prstDash val="solid"/>
                    </a:lnT>
                    <a:lnB w="76200">
                      <a:solidFill>
                        <a:srgbClr val="993366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EE192"/>
                      </a:solidFill>
                      <a:prstDash val="solid"/>
                    </a:lnL>
                    <a:lnR w="76200">
                      <a:solidFill>
                        <a:srgbClr val="DEE192"/>
                      </a:solidFill>
                      <a:prstDash val="solid"/>
                    </a:lnR>
                    <a:lnT w="38100">
                      <a:solidFill>
                        <a:srgbClr val="DEE192"/>
                      </a:solidFill>
                      <a:prstDash val="solid"/>
                    </a:lnT>
                    <a:lnB w="76200">
                      <a:solidFill>
                        <a:srgbClr val="99336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DEE192"/>
                      </a:solidFill>
                      <a:prstDash val="solid"/>
                    </a:lnL>
                    <a:lnR w="76200">
                      <a:solidFill>
                        <a:srgbClr val="993366"/>
                      </a:solidFill>
                      <a:prstDash val="solid"/>
                    </a:lnR>
                    <a:lnT w="38100">
                      <a:solidFill>
                        <a:srgbClr val="DEE192"/>
                      </a:solidFill>
                      <a:prstDash val="solid"/>
                    </a:lnT>
                    <a:lnB w="76200">
                      <a:solidFill>
                        <a:srgbClr val="9933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131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9251" y="485394"/>
            <a:ext cx="55683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APLIKASI THE </a:t>
            </a:r>
            <a:r>
              <a:rPr dirty="0"/>
              <a:t>RULE </a:t>
            </a:r>
            <a:r>
              <a:rPr spc="-5" dirty="0"/>
              <a:t>OF THIRDS</a:t>
            </a:r>
            <a:r>
              <a:rPr spc="30" dirty="0"/>
              <a:t> </a:t>
            </a:r>
            <a:r>
              <a:rPr spc="-5" dirty="0"/>
              <a:t>(1)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49808" y="1450846"/>
            <a:ext cx="7720965" cy="5402580"/>
            <a:chOff x="749808" y="1450846"/>
            <a:chExt cx="7720965" cy="5402580"/>
          </a:xfrm>
        </p:grpSpPr>
        <p:sp>
          <p:nvSpPr>
            <p:cNvPr id="4" name="object 4"/>
            <p:cNvSpPr/>
            <p:nvPr/>
          </p:nvSpPr>
          <p:spPr>
            <a:xfrm>
              <a:off x="762000" y="1463038"/>
              <a:ext cx="7696200" cy="53781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5904" y="1456942"/>
              <a:ext cx="7708900" cy="5390515"/>
            </a:xfrm>
            <a:custGeom>
              <a:avLst/>
              <a:gdLst/>
              <a:ahLst/>
              <a:cxnLst/>
              <a:rect l="l" t="t" r="r" b="b"/>
              <a:pathLst>
                <a:path w="7708900" h="5390515">
                  <a:moveTo>
                    <a:pt x="0" y="5390388"/>
                  </a:moveTo>
                  <a:lnTo>
                    <a:pt x="7708392" y="5390388"/>
                  </a:lnTo>
                  <a:lnTo>
                    <a:pt x="7708392" y="0"/>
                  </a:lnTo>
                  <a:lnTo>
                    <a:pt x="0" y="0"/>
                  </a:lnTo>
                  <a:lnTo>
                    <a:pt x="0" y="5390388"/>
                  </a:lnTo>
                  <a:close/>
                </a:path>
              </a:pathLst>
            </a:custGeom>
            <a:ln w="12192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5619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434083"/>
            <a:ext cx="6934200" cy="5423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085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301494"/>
            <a:ext cx="7467600" cy="5553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636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607" y="1969007"/>
            <a:ext cx="5404485" cy="3910965"/>
            <a:chOff x="2578607" y="1969007"/>
            <a:chExt cx="5404485" cy="3910965"/>
          </a:xfrm>
        </p:grpSpPr>
        <p:sp>
          <p:nvSpPr>
            <p:cNvPr id="3" name="object 3"/>
            <p:cNvSpPr/>
            <p:nvPr/>
          </p:nvSpPr>
          <p:spPr>
            <a:xfrm>
              <a:off x="2590799" y="1981199"/>
              <a:ext cx="5379720" cy="3886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84703" y="1975103"/>
              <a:ext cx="5392420" cy="3898900"/>
            </a:xfrm>
            <a:custGeom>
              <a:avLst/>
              <a:gdLst/>
              <a:ahLst/>
              <a:cxnLst/>
              <a:rect l="l" t="t" r="r" b="b"/>
              <a:pathLst>
                <a:path w="5392420" h="3898900">
                  <a:moveTo>
                    <a:pt x="0" y="3898391"/>
                  </a:moveTo>
                  <a:lnTo>
                    <a:pt x="5391912" y="3898391"/>
                  </a:lnTo>
                  <a:lnTo>
                    <a:pt x="5391912" y="0"/>
                  </a:lnTo>
                  <a:lnTo>
                    <a:pt x="0" y="0"/>
                  </a:lnTo>
                  <a:lnTo>
                    <a:pt x="0" y="3898391"/>
                  </a:lnTo>
                  <a:close/>
                </a:path>
              </a:pathLst>
            </a:custGeom>
            <a:ln w="12192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5617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8530" rIns="0" bIns="0" rtlCol="0">
            <a:spAutoFit/>
          </a:bodyPr>
          <a:lstStyle/>
          <a:p>
            <a:pPr marL="560070" algn="ctr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latin typeface="Calibri"/>
                <a:cs typeface="Calibri"/>
              </a:rPr>
              <a:t>THE RULE OF</a:t>
            </a:r>
            <a:r>
              <a:rPr sz="2900" b="1" spc="-110" dirty="0">
                <a:latin typeface="Calibri"/>
                <a:cs typeface="Calibri"/>
              </a:rPr>
              <a:t> </a:t>
            </a:r>
            <a:r>
              <a:rPr sz="2900" b="1" dirty="0">
                <a:latin typeface="Calibri"/>
                <a:cs typeface="Calibri"/>
              </a:rPr>
              <a:t>THIRDS</a:t>
            </a:r>
            <a:endParaRPr sz="2900">
              <a:latin typeface="Calibri"/>
              <a:cs typeface="Calibri"/>
            </a:endParaRPr>
          </a:p>
          <a:p>
            <a:pPr marL="560070" algn="ctr">
              <a:lnSpc>
                <a:spcPct val="100000"/>
              </a:lnSpc>
              <a:spcBef>
                <a:spcPts val="55"/>
              </a:spcBef>
            </a:pPr>
            <a:r>
              <a:rPr sz="2200" spc="-10" dirty="0"/>
              <a:t>(THE GOLDEN</a:t>
            </a:r>
            <a:r>
              <a:rPr sz="2200" spc="40" dirty="0"/>
              <a:t> </a:t>
            </a:r>
            <a:r>
              <a:rPr sz="2200" spc="-10" dirty="0"/>
              <a:t>MEAN)</a:t>
            </a:r>
            <a:endParaRPr sz="2200"/>
          </a:p>
        </p:txBody>
      </p:sp>
      <p:grpSp>
        <p:nvGrpSpPr>
          <p:cNvPr id="3" name="object 3"/>
          <p:cNvGrpSpPr/>
          <p:nvPr/>
        </p:nvGrpSpPr>
        <p:grpSpPr>
          <a:xfrm>
            <a:off x="1510283" y="1508760"/>
            <a:ext cx="6413500" cy="4733925"/>
            <a:chOff x="1510283" y="1508760"/>
            <a:chExt cx="6413500" cy="4733925"/>
          </a:xfrm>
        </p:grpSpPr>
        <p:sp>
          <p:nvSpPr>
            <p:cNvPr id="4" name="object 4"/>
            <p:cNvSpPr/>
            <p:nvPr/>
          </p:nvSpPr>
          <p:spPr>
            <a:xfrm>
              <a:off x="1548383" y="1546860"/>
              <a:ext cx="6336792" cy="46573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9333" y="1527810"/>
              <a:ext cx="6375400" cy="4695825"/>
            </a:xfrm>
            <a:custGeom>
              <a:avLst/>
              <a:gdLst/>
              <a:ahLst/>
              <a:cxnLst/>
              <a:rect l="l" t="t" r="r" b="b"/>
              <a:pathLst>
                <a:path w="6375400" h="4695825">
                  <a:moveTo>
                    <a:pt x="0" y="4695444"/>
                  </a:moveTo>
                  <a:lnTo>
                    <a:pt x="6374892" y="4695444"/>
                  </a:lnTo>
                  <a:lnTo>
                    <a:pt x="6374892" y="0"/>
                  </a:lnTo>
                  <a:lnTo>
                    <a:pt x="0" y="0"/>
                  </a:lnTo>
                  <a:lnTo>
                    <a:pt x="0" y="4695444"/>
                  </a:lnTo>
                  <a:close/>
                </a:path>
              </a:pathLst>
            </a:custGeom>
            <a:ln w="38100">
              <a:solidFill>
                <a:srgbClr val="99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17800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637" y="766928"/>
            <a:ext cx="8097910" cy="5455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64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144" y="1563065"/>
            <a:ext cx="7807656" cy="4464042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9"/>
              </a:spcBef>
            </a:pPr>
            <a:r>
              <a:rPr sz="3000" spc="-10" dirty="0">
                <a:latin typeface="Calibri"/>
                <a:cs typeface="Calibri"/>
              </a:rPr>
              <a:t>Komposisi </a:t>
            </a:r>
            <a:r>
              <a:rPr sz="3000" dirty="0">
                <a:latin typeface="Calibri"/>
                <a:cs typeface="Calibri"/>
              </a:rPr>
              <a:t>: </a:t>
            </a:r>
            <a:r>
              <a:rPr lang="en-US" sz="3000" spc="-10" dirty="0" err="1">
                <a:latin typeface="Calibri"/>
                <a:cs typeface="Calibri"/>
              </a:rPr>
              <a:t>penempatan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subyek </a:t>
            </a:r>
            <a:r>
              <a:rPr sz="3000" spc="-5" dirty="0">
                <a:latin typeface="Calibri"/>
                <a:cs typeface="Calibri"/>
              </a:rPr>
              <a:t>pada  </a:t>
            </a:r>
            <a:r>
              <a:rPr lang="en-US" sz="3000" spc="-15" dirty="0" err="1">
                <a:latin typeface="Calibri"/>
                <a:cs typeface="Calibri"/>
              </a:rPr>
              <a:t>posisi</a:t>
            </a:r>
            <a:r>
              <a:rPr sz="3000" spc="-15" dirty="0">
                <a:latin typeface="Calibri"/>
                <a:cs typeface="Calibri"/>
              </a:rPr>
              <a:t> yang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tepat.</a:t>
            </a:r>
            <a:endParaRPr sz="3000" dirty="0">
              <a:latin typeface="Calibri"/>
              <a:cs typeface="Calibri"/>
            </a:endParaRPr>
          </a:p>
          <a:p>
            <a:pPr marL="12700" marR="687705">
              <a:lnSpc>
                <a:spcPts val="3960"/>
              </a:lnSpc>
              <a:spcBef>
                <a:spcPts val="145"/>
              </a:spcBef>
            </a:pPr>
            <a:r>
              <a:rPr sz="3000" dirty="0">
                <a:latin typeface="Calibri"/>
                <a:cs typeface="Calibri"/>
              </a:rPr>
              <a:t>Mis : </a:t>
            </a:r>
            <a:r>
              <a:rPr sz="3000" spc="-20" dirty="0">
                <a:latin typeface="Calibri"/>
                <a:cs typeface="Calibri"/>
              </a:rPr>
              <a:t>antara </a:t>
            </a:r>
            <a:r>
              <a:rPr sz="3000" spc="-15" dirty="0">
                <a:latin typeface="Calibri"/>
                <a:cs typeface="Calibri"/>
              </a:rPr>
              <a:t>obyek dengan properti </a:t>
            </a:r>
            <a:r>
              <a:rPr sz="3000" spc="-10" dirty="0">
                <a:latin typeface="Calibri"/>
                <a:cs typeface="Calibri"/>
              </a:rPr>
              <a:t>dll.  </a:t>
            </a:r>
            <a:r>
              <a:rPr sz="3000" dirty="0">
                <a:latin typeface="Calibri"/>
                <a:cs typeface="Calibri"/>
              </a:rPr>
              <a:t>Ada 5 </a:t>
            </a:r>
            <a:r>
              <a:rPr sz="3000" spc="-5" dirty="0">
                <a:latin typeface="Calibri"/>
                <a:cs typeface="Calibri"/>
              </a:rPr>
              <a:t>hal </a:t>
            </a:r>
            <a:r>
              <a:rPr sz="3000" spc="-15" dirty="0">
                <a:latin typeface="Calibri"/>
                <a:cs typeface="Calibri"/>
              </a:rPr>
              <a:t>yang </a:t>
            </a:r>
            <a:r>
              <a:rPr sz="3000" spc="-10" dirty="0">
                <a:latin typeface="Calibri"/>
                <a:cs typeface="Calibri"/>
              </a:rPr>
              <a:t>penting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:</a:t>
            </a:r>
          </a:p>
          <a:p>
            <a:pPr marL="438784" indent="-376555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439420" algn="l"/>
              </a:tabLst>
            </a:pPr>
            <a:r>
              <a:rPr sz="3000" spc="-5" dirty="0">
                <a:latin typeface="Calibri"/>
                <a:cs typeface="Calibri"/>
              </a:rPr>
              <a:t>Head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room</a:t>
            </a:r>
            <a:endParaRPr sz="3000" dirty="0">
              <a:latin typeface="Calibri"/>
              <a:cs typeface="Calibri"/>
            </a:endParaRPr>
          </a:p>
          <a:p>
            <a:pPr marL="438784" indent="-37655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439420" algn="l"/>
              </a:tabLst>
            </a:pPr>
            <a:r>
              <a:rPr sz="3000" spc="-25" dirty="0">
                <a:latin typeface="Calibri"/>
                <a:cs typeface="Calibri"/>
              </a:rPr>
              <a:t>Vertical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framing</a:t>
            </a:r>
            <a:endParaRPr sz="3000" dirty="0">
              <a:latin typeface="Calibri"/>
              <a:cs typeface="Calibri"/>
            </a:endParaRPr>
          </a:p>
          <a:p>
            <a:pPr marL="438784" indent="-37655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439420" algn="l"/>
              </a:tabLst>
            </a:pPr>
            <a:r>
              <a:rPr sz="3000" spc="-15" dirty="0">
                <a:latin typeface="Calibri"/>
                <a:cs typeface="Calibri"/>
              </a:rPr>
              <a:t>Horizontal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framing</a:t>
            </a:r>
            <a:endParaRPr sz="3000" dirty="0">
              <a:latin typeface="Calibri"/>
              <a:cs typeface="Calibri"/>
            </a:endParaRPr>
          </a:p>
          <a:p>
            <a:pPr marL="438784" indent="-376555">
              <a:lnSpc>
                <a:spcPct val="100000"/>
              </a:lnSpc>
              <a:spcBef>
                <a:spcPts val="365"/>
              </a:spcBef>
              <a:buAutoNum type="arabicPeriod"/>
              <a:tabLst>
                <a:tab pos="439420" algn="l"/>
              </a:tabLst>
            </a:pPr>
            <a:r>
              <a:rPr sz="3000" spc="-15" dirty="0">
                <a:latin typeface="Calibri"/>
                <a:cs typeface="Calibri"/>
              </a:rPr>
              <a:t>Frame </a:t>
            </a:r>
            <a:r>
              <a:rPr sz="3000" spc="-10" dirty="0">
                <a:latin typeface="Calibri"/>
                <a:cs typeface="Calibri"/>
              </a:rPr>
              <a:t>cutting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point</a:t>
            </a:r>
            <a:endParaRPr sz="3000" dirty="0">
              <a:latin typeface="Calibri"/>
              <a:cs typeface="Calibri"/>
            </a:endParaRPr>
          </a:p>
          <a:p>
            <a:pPr marL="438784" indent="-376555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439420" algn="l"/>
              </a:tabLst>
            </a:pPr>
            <a:r>
              <a:rPr sz="3000" spc="-15" dirty="0">
                <a:latin typeface="Calibri"/>
                <a:cs typeface="Calibri"/>
              </a:rPr>
              <a:t>Posisioning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subject</a:t>
            </a:r>
            <a:endParaRPr sz="3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002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9180"/>
            <a:ext cx="7782559" cy="43891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700" spc="-5" dirty="0">
                <a:latin typeface="Calibri"/>
                <a:cs typeface="Calibri"/>
              </a:rPr>
              <a:t>FRAMING </a:t>
            </a:r>
            <a:r>
              <a:rPr sz="2700" spc="-10" dirty="0">
                <a:latin typeface="Calibri"/>
                <a:cs typeface="Calibri"/>
              </a:rPr>
              <a:t>(Pembingkaian)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700" spc="-20" dirty="0">
                <a:latin typeface="Calibri"/>
                <a:cs typeface="Calibri"/>
              </a:rPr>
              <a:t>Verrtical </a:t>
            </a:r>
            <a:r>
              <a:rPr sz="2700" spc="-15" dirty="0">
                <a:latin typeface="Calibri"/>
                <a:cs typeface="Calibri"/>
              </a:rPr>
              <a:t>Framing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marL="527685" marR="1429385">
              <a:lnSpc>
                <a:spcPts val="2920"/>
              </a:lnSpc>
              <a:spcBef>
                <a:spcPts val="690"/>
              </a:spcBef>
            </a:pPr>
            <a:r>
              <a:rPr sz="2700" spc="-10" dirty="0">
                <a:latin typeface="Calibri"/>
                <a:cs typeface="Calibri"/>
              </a:rPr>
              <a:t>Pengambilan gambar </a:t>
            </a:r>
            <a:r>
              <a:rPr sz="2700" spc="-5" dirty="0">
                <a:latin typeface="Calibri"/>
                <a:cs typeface="Calibri"/>
              </a:rPr>
              <a:t>langsung dari depan  </a:t>
            </a:r>
            <a:r>
              <a:rPr sz="2700" spc="-15" dirty="0">
                <a:latin typeface="Calibri"/>
                <a:cs typeface="Calibri"/>
              </a:rPr>
              <a:t>obyek/frontal.</a:t>
            </a:r>
            <a:endParaRPr sz="2700">
              <a:latin typeface="Calibri"/>
              <a:cs typeface="Calibri"/>
            </a:endParaRPr>
          </a:p>
          <a:p>
            <a:pPr marL="350520" indent="-338455">
              <a:lnSpc>
                <a:spcPct val="100000"/>
              </a:lnSpc>
              <a:spcBef>
                <a:spcPts val="275"/>
              </a:spcBef>
              <a:buAutoNum type="arabicPeriod" startAt="2"/>
              <a:tabLst>
                <a:tab pos="351155" algn="l"/>
              </a:tabLst>
            </a:pPr>
            <a:r>
              <a:rPr sz="2700" spc="-15" dirty="0">
                <a:latin typeface="Calibri"/>
                <a:cs typeface="Calibri"/>
              </a:rPr>
              <a:t>Horizontal Framing</a:t>
            </a:r>
            <a:r>
              <a:rPr sz="2700" dirty="0">
                <a:latin typeface="Calibri"/>
                <a:cs typeface="Calibri"/>
              </a:rPr>
              <a:t> :</a:t>
            </a:r>
            <a:endParaRPr sz="2700">
              <a:latin typeface="Calibri"/>
              <a:cs typeface="Calibri"/>
            </a:endParaRPr>
          </a:p>
          <a:p>
            <a:pPr marL="527685" marR="248285">
              <a:lnSpc>
                <a:spcPts val="2920"/>
              </a:lnSpc>
              <a:spcBef>
                <a:spcPts val="690"/>
              </a:spcBef>
            </a:pPr>
            <a:r>
              <a:rPr sz="2700" spc="-10" dirty="0">
                <a:latin typeface="Calibri"/>
                <a:cs typeface="Calibri"/>
              </a:rPr>
              <a:t>Pengambilan gambar </a:t>
            </a:r>
            <a:r>
              <a:rPr sz="2700" spc="-5" dirty="0">
                <a:latin typeface="Calibri"/>
                <a:cs typeface="Calibri"/>
              </a:rPr>
              <a:t>dari sebelah samping </a:t>
            </a:r>
            <a:r>
              <a:rPr sz="2700" spc="-10" dirty="0">
                <a:latin typeface="Calibri"/>
                <a:cs typeface="Calibri"/>
              </a:rPr>
              <a:t>obyek/  profil.</a:t>
            </a:r>
            <a:endParaRPr sz="27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275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2700" spc="-15" dirty="0">
                <a:latin typeface="Calibri"/>
                <a:cs typeface="Calibri"/>
              </a:rPr>
              <a:t>Frame </a:t>
            </a:r>
            <a:r>
              <a:rPr sz="2700" spc="-10" dirty="0">
                <a:latin typeface="Calibri"/>
                <a:cs typeface="Calibri"/>
              </a:rPr>
              <a:t>cutting point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  <a:spcBef>
                <a:spcPts val="325"/>
              </a:spcBef>
            </a:pPr>
            <a:r>
              <a:rPr sz="2700" spc="-5" dirty="0">
                <a:latin typeface="Calibri"/>
                <a:cs typeface="Calibri"/>
              </a:rPr>
              <a:t>Titik-titik </a:t>
            </a:r>
            <a:r>
              <a:rPr sz="2700" spc="-10" dirty="0">
                <a:latin typeface="Calibri"/>
                <a:cs typeface="Calibri"/>
              </a:rPr>
              <a:t>pemotongan </a:t>
            </a:r>
            <a:r>
              <a:rPr sz="2700" spc="-15" dirty="0">
                <a:latin typeface="Calibri"/>
                <a:cs typeface="Calibri"/>
              </a:rPr>
              <a:t>frame </a:t>
            </a:r>
            <a:r>
              <a:rPr sz="2700" spc="-5" dirty="0">
                <a:latin typeface="Calibri"/>
                <a:cs typeface="Calibri"/>
              </a:rPr>
              <a:t>pada </a:t>
            </a:r>
            <a:r>
              <a:rPr sz="2700" dirty="0">
                <a:latin typeface="Calibri"/>
                <a:cs typeface="Calibri"/>
              </a:rPr>
              <a:t>tubuh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manusia.</a:t>
            </a:r>
            <a:endParaRPr sz="27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25"/>
              </a:spcBef>
              <a:buAutoNum type="arabicPeriod" startAt="4"/>
              <a:tabLst>
                <a:tab pos="527685" algn="l"/>
                <a:tab pos="528320" algn="l"/>
                <a:tab pos="3400425" algn="l"/>
              </a:tabLst>
            </a:pPr>
            <a:r>
              <a:rPr sz="2700" spc="-10" dirty="0">
                <a:latin typeface="Calibri"/>
                <a:cs typeface="Calibri"/>
              </a:rPr>
              <a:t>Position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of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Subjects	</a:t>
            </a:r>
            <a:r>
              <a:rPr sz="2700" spc="-15" dirty="0">
                <a:latin typeface="Calibri"/>
                <a:cs typeface="Calibri"/>
              </a:rPr>
              <a:t>(pengaturan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subyek)/komposisi</a:t>
            </a:r>
            <a:endParaRPr sz="27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360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4A8D4F2-11B8-4E49-8236-A2EF1E0D17FA}"/>
              </a:ext>
            </a:extLst>
          </p:cNvPr>
          <p:cNvSpPr txBox="1">
            <a:spLocks/>
          </p:cNvSpPr>
          <p:nvPr/>
        </p:nvSpPr>
        <p:spPr>
          <a:xfrm>
            <a:off x="2909570" y="685800"/>
            <a:ext cx="332486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ID" sz="3600" kern="0" spc="-5" dirty="0">
                <a:solidFill>
                  <a:sysClr val="windowText" lastClr="000000"/>
                </a:solidFill>
              </a:rPr>
              <a:t>TEKNIK</a:t>
            </a:r>
            <a:r>
              <a:rPr lang="en-ID" sz="3600" kern="0" spc="-55" dirty="0">
                <a:solidFill>
                  <a:sysClr val="windowText" lastClr="000000"/>
                </a:solidFill>
              </a:rPr>
              <a:t> </a:t>
            </a:r>
            <a:r>
              <a:rPr lang="en-ID" sz="3600" kern="0" spc="-5" dirty="0">
                <a:solidFill>
                  <a:sysClr val="windowText" lastClr="000000"/>
                </a:solidFill>
              </a:rPr>
              <a:t>FRAMING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93DDBB6-83BA-D147-B2E5-585FCC16AC0E}"/>
              </a:ext>
            </a:extLst>
          </p:cNvPr>
          <p:cNvSpPr txBox="1"/>
          <p:nvPr/>
        </p:nvSpPr>
        <p:spPr>
          <a:xfrm>
            <a:off x="564833" y="2057400"/>
            <a:ext cx="8014334" cy="39535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Framing (Pembingkaian)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355600" marR="594360" indent="-100965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Adalah </a:t>
            </a:r>
            <a:r>
              <a:rPr sz="2800" spc="-25" dirty="0">
                <a:latin typeface="Calibri"/>
                <a:cs typeface="Calibri"/>
              </a:rPr>
              <a:t>cara </a:t>
            </a:r>
            <a:r>
              <a:rPr sz="2800" spc="-10" dirty="0">
                <a:latin typeface="Calibri"/>
                <a:cs typeface="Calibri"/>
              </a:rPr>
              <a:t>memasukkan gambar </a:t>
            </a:r>
            <a:r>
              <a:rPr sz="2800" spc="-5" dirty="0">
                <a:latin typeface="Calibri"/>
                <a:cs typeface="Calibri"/>
              </a:rPr>
              <a:t>pada </a:t>
            </a:r>
            <a:r>
              <a:rPr sz="2800" spc="-15" dirty="0">
                <a:latin typeface="Calibri"/>
                <a:cs typeface="Calibri"/>
              </a:rPr>
              <a:t>area </a:t>
            </a:r>
            <a:r>
              <a:rPr sz="2800" spc="-25" dirty="0">
                <a:latin typeface="Calibri"/>
                <a:cs typeface="Calibri"/>
              </a:rPr>
              <a:t>layar  </a:t>
            </a:r>
            <a:r>
              <a:rPr sz="2800" spc="-10" dirty="0">
                <a:latin typeface="Calibri"/>
                <a:cs typeface="Calibri"/>
              </a:rPr>
              <a:t>monitor gambar </a:t>
            </a:r>
            <a:r>
              <a:rPr sz="2800" spc="-15" dirty="0">
                <a:latin typeface="Calibri"/>
                <a:cs typeface="Calibri"/>
              </a:rPr>
              <a:t>dengan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benar.</a:t>
            </a:r>
            <a:endParaRPr sz="2800" dirty="0">
              <a:latin typeface="Calibri"/>
              <a:cs typeface="Calibri"/>
            </a:endParaRPr>
          </a:p>
          <a:p>
            <a:pPr marL="254635">
              <a:lnSpc>
                <a:spcPct val="100000"/>
              </a:lnSpc>
              <a:spcBef>
                <a:spcPts val="675"/>
              </a:spcBef>
            </a:pPr>
            <a:r>
              <a:rPr sz="2800" spc="-45" dirty="0">
                <a:latin typeface="Calibri"/>
                <a:cs typeface="Calibri"/>
              </a:rPr>
              <a:t>Teknik </a:t>
            </a:r>
            <a:r>
              <a:rPr sz="2800" spc="-15" dirty="0">
                <a:latin typeface="Calibri"/>
                <a:cs typeface="Calibri"/>
              </a:rPr>
              <a:t>Framing </a:t>
            </a:r>
            <a:r>
              <a:rPr sz="2800" spc="-10" dirty="0">
                <a:latin typeface="Calibri"/>
                <a:cs typeface="Calibri"/>
              </a:rPr>
              <a:t>dapat ditinjau </a:t>
            </a:r>
            <a:r>
              <a:rPr sz="2800" spc="-5" dirty="0">
                <a:latin typeface="Calibri"/>
                <a:cs typeface="Calibri"/>
              </a:rPr>
              <a:t>dari 2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hal:</a:t>
            </a:r>
            <a:endParaRPr sz="2800" dirty="0">
              <a:latin typeface="Calibri"/>
              <a:cs typeface="Calibri"/>
            </a:endParaRPr>
          </a:p>
          <a:p>
            <a:pPr marL="689610" lvl="1" indent="-35433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690245" algn="l"/>
              </a:tabLst>
            </a:pPr>
            <a:r>
              <a:rPr sz="2800" spc="-15" dirty="0">
                <a:latin typeface="Calibri"/>
                <a:cs typeface="Calibri"/>
              </a:rPr>
              <a:t>Focal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Length</a:t>
            </a:r>
            <a:endParaRPr sz="2800" dirty="0">
              <a:latin typeface="Calibri"/>
              <a:cs typeface="Calibri"/>
            </a:endParaRPr>
          </a:p>
          <a:p>
            <a:pPr marL="689610" lvl="1" indent="-35433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690245" algn="l"/>
              </a:tabLst>
            </a:pPr>
            <a:r>
              <a:rPr sz="2800" spc="-15" dirty="0">
                <a:latin typeface="Calibri"/>
                <a:cs typeface="Calibri"/>
              </a:rPr>
              <a:t>Jarak </a:t>
            </a:r>
            <a:r>
              <a:rPr sz="2800" spc="-5" dirty="0">
                <a:latin typeface="Calibri"/>
                <a:cs typeface="Calibri"/>
              </a:rPr>
              <a:t>/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Distance</a:t>
            </a:r>
            <a:endParaRPr sz="2800" dirty="0">
              <a:latin typeface="Calibri"/>
              <a:cs typeface="Calibri"/>
            </a:endParaRPr>
          </a:p>
          <a:p>
            <a:pPr marL="355600" marR="5080" indent="-100965">
              <a:lnSpc>
                <a:spcPct val="100000"/>
              </a:lnSpc>
              <a:spcBef>
                <a:spcPts val="670"/>
              </a:spcBef>
              <a:tabLst>
                <a:tab pos="3089910" algn="l"/>
              </a:tabLst>
            </a:pPr>
            <a:r>
              <a:rPr sz="2800" spc="-45" dirty="0">
                <a:latin typeface="Calibri"/>
                <a:cs typeface="Calibri"/>
              </a:rPr>
              <a:t>Yang </a:t>
            </a:r>
            <a:r>
              <a:rPr sz="2800" spc="-10" dirty="0">
                <a:latin typeface="Calibri"/>
                <a:cs typeface="Calibri"/>
              </a:rPr>
              <a:t>penting </a:t>
            </a:r>
            <a:r>
              <a:rPr sz="2800" spc="-5" dirty="0">
                <a:latin typeface="Calibri"/>
                <a:cs typeface="Calibri"/>
              </a:rPr>
              <a:t>dalam </a:t>
            </a:r>
            <a:r>
              <a:rPr sz="2800" dirty="0">
                <a:latin typeface="Calibri"/>
                <a:cs typeface="Calibri"/>
              </a:rPr>
              <a:t>tiap </a:t>
            </a:r>
            <a:r>
              <a:rPr sz="2800" spc="-10" dirty="0">
                <a:latin typeface="Calibri"/>
                <a:cs typeface="Calibri"/>
              </a:rPr>
              <a:t>pengambilan gambar </a:t>
            </a:r>
            <a:r>
              <a:rPr sz="2800" spc="-5" dirty="0">
                <a:latin typeface="Calibri"/>
                <a:cs typeface="Calibri"/>
              </a:rPr>
              <a:t>dari </a:t>
            </a:r>
            <a:r>
              <a:rPr sz="2800" spc="-10" dirty="0">
                <a:latin typeface="Calibri"/>
                <a:cs typeface="Calibri"/>
              </a:rPr>
              <a:t>CU  sampai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dengan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LS	</a:t>
            </a:r>
            <a:r>
              <a:rPr sz="2800" spc="-10" dirty="0">
                <a:latin typeface="Calibri"/>
                <a:cs typeface="Calibri"/>
              </a:rPr>
              <a:t>harus </a:t>
            </a:r>
            <a:r>
              <a:rPr sz="2800" spc="-5" dirty="0">
                <a:latin typeface="Calibri"/>
                <a:cs typeface="Calibri"/>
              </a:rPr>
              <a:t>ada </a:t>
            </a:r>
            <a:r>
              <a:rPr sz="2800" spc="-10" dirty="0">
                <a:latin typeface="Calibri"/>
                <a:cs typeface="Calibri"/>
              </a:rPr>
              <a:t>head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roomnya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155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6A813B75-AB9D-D74A-A485-9E3856FB506C}"/>
              </a:ext>
            </a:extLst>
          </p:cNvPr>
          <p:cNvSpPr txBox="1"/>
          <p:nvPr/>
        </p:nvSpPr>
        <p:spPr>
          <a:xfrm>
            <a:off x="1145844" y="1607261"/>
            <a:ext cx="7386320" cy="3929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Calibri"/>
                <a:cs typeface="Calibri"/>
              </a:rPr>
              <a:t>Mengatur subyek </a:t>
            </a:r>
            <a:r>
              <a:rPr sz="3200" spc="-5" dirty="0">
                <a:latin typeface="Calibri"/>
                <a:cs typeface="Calibri"/>
              </a:rPr>
              <a:t>pada </a:t>
            </a:r>
            <a:r>
              <a:rPr sz="3200" spc="-15" dirty="0">
                <a:latin typeface="Calibri"/>
                <a:cs typeface="Calibri"/>
              </a:rPr>
              <a:t>komposisi </a:t>
            </a:r>
            <a:r>
              <a:rPr sz="3200" spc="-10" dirty="0">
                <a:latin typeface="Calibri"/>
                <a:cs typeface="Calibri"/>
              </a:rPr>
              <a:t>yang </a:t>
            </a:r>
            <a:r>
              <a:rPr sz="3200" spc="-15" dirty="0">
                <a:latin typeface="Calibri"/>
                <a:cs typeface="Calibri"/>
              </a:rPr>
              <a:t>tepat  </a:t>
            </a:r>
            <a:r>
              <a:rPr sz="3200" spc="-5" dirty="0">
                <a:latin typeface="Calibri"/>
                <a:cs typeface="Calibri"/>
              </a:rPr>
              <a:t>meliputi </a:t>
            </a:r>
            <a:r>
              <a:rPr sz="3200" dirty="0">
                <a:latin typeface="Calibri"/>
                <a:cs typeface="Calibri"/>
              </a:rPr>
              <a:t>5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hal:</a:t>
            </a:r>
            <a:endParaRPr sz="3200" dirty="0">
              <a:latin typeface="Calibri"/>
              <a:cs typeface="Calibri"/>
            </a:endParaRPr>
          </a:p>
          <a:p>
            <a:pPr marL="401955" indent="-389890">
              <a:lnSpc>
                <a:spcPct val="100000"/>
              </a:lnSpc>
              <a:spcBef>
                <a:spcPts val="770"/>
              </a:spcBef>
              <a:buAutoNum type="alphaLcPeriod"/>
              <a:tabLst>
                <a:tab pos="402590" algn="l"/>
              </a:tabLst>
            </a:pPr>
            <a:r>
              <a:rPr sz="3200" spc="-5" dirty="0">
                <a:latin typeface="Calibri"/>
                <a:cs typeface="Calibri"/>
              </a:rPr>
              <a:t>Head </a:t>
            </a:r>
            <a:r>
              <a:rPr sz="3200" spc="-15" dirty="0">
                <a:latin typeface="Calibri"/>
                <a:cs typeface="Calibri"/>
              </a:rPr>
              <a:t>Room,</a:t>
            </a:r>
            <a:endParaRPr sz="3200" dirty="0">
              <a:latin typeface="Calibri"/>
              <a:cs typeface="Calibri"/>
            </a:endParaRPr>
          </a:p>
          <a:p>
            <a:pPr marL="421640" indent="-409575">
              <a:lnSpc>
                <a:spcPct val="100000"/>
              </a:lnSpc>
              <a:spcBef>
                <a:spcPts val="770"/>
              </a:spcBef>
              <a:buAutoNum type="alphaLcPeriod"/>
              <a:tabLst>
                <a:tab pos="422275" algn="l"/>
              </a:tabLst>
            </a:pPr>
            <a:r>
              <a:rPr sz="3200" spc="-20" dirty="0">
                <a:latin typeface="Calibri"/>
                <a:cs typeface="Calibri"/>
              </a:rPr>
              <a:t>Horizontal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Framing,</a:t>
            </a:r>
            <a:endParaRPr sz="3200" dirty="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770"/>
              </a:spcBef>
              <a:buAutoNum type="alphaLcPeriod"/>
              <a:tabLst>
                <a:tab pos="379730" algn="l"/>
              </a:tabLst>
            </a:pPr>
            <a:r>
              <a:rPr sz="3200" spc="-25" dirty="0">
                <a:latin typeface="Calibri"/>
                <a:cs typeface="Calibri"/>
              </a:rPr>
              <a:t>Vertical</a:t>
            </a:r>
            <a:r>
              <a:rPr sz="3200" spc="-5" dirty="0">
                <a:latin typeface="Calibri"/>
                <a:cs typeface="Calibri"/>
              </a:rPr>
              <a:t> Framing,</a:t>
            </a:r>
            <a:endParaRPr sz="3200" dirty="0">
              <a:latin typeface="Calibri"/>
              <a:cs typeface="Calibri"/>
            </a:endParaRPr>
          </a:p>
          <a:p>
            <a:pPr marL="421640" indent="-409575">
              <a:lnSpc>
                <a:spcPct val="100000"/>
              </a:lnSpc>
              <a:spcBef>
                <a:spcPts val="765"/>
              </a:spcBef>
              <a:buAutoNum type="alphaLcPeriod"/>
              <a:tabLst>
                <a:tab pos="422275" algn="l"/>
              </a:tabLst>
            </a:pPr>
            <a:r>
              <a:rPr sz="3200" spc="-10" dirty="0">
                <a:latin typeface="Calibri"/>
                <a:cs typeface="Calibri"/>
              </a:rPr>
              <a:t>Frame </a:t>
            </a:r>
            <a:r>
              <a:rPr sz="3200" spc="-5" dirty="0">
                <a:latin typeface="Calibri"/>
                <a:cs typeface="Calibri"/>
              </a:rPr>
              <a:t>Cuting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Point,</a:t>
            </a:r>
            <a:endParaRPr sz="3200" dirty="0">
              <a:latin typeface="Calibri"/>
              <a:cs typeface="Calibri"/>
            </a:endParaRPr>
          </a:p>
          <a:p>
            <a:pPr marL="410209" indent="-398145">
              <a:lnSpc>
                <a:spcPct val="100000"/>
              </a:lnSpc>
              <a:spcBef>
                <a:spcPts val="775"/>
              </a:spcBef>
              <a:buAutoNum type="alphaLcPeriod"/>
              <a:tabLst>
                <a:tab pos="410845" algn="l"/>
              </a:tabLst>
            </a:pPr>
            <a:r>
              <a:rPr sz="3200" spc="-10" dirty="0">
                <a:latin typeface="Calibri"/>
                <a:cs typeface="Calibri"/>
              </a:rPr>
              <a:t>Posisioning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Subject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57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E3769F3-1438-7246-9567-586FE85DEFD8}"/>
              </a:ext>
            </a:extLst>
          </p:cNvPr>
          <p:cNvSpPr txBox="1">
            <a:spLocks/>
          </p:cNvSpPr>
          <p:nvPr/>
        </p:nvSpPr>
        <p:spPr>
          <a:xfrm>
            <a:off x="2949321" y="609600"/>
            <a:ext cx="324535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ID" sz="4000" kern="0" spc="-20">
                <a:solidFill>
                  <a:sysClr val="windowText" lastClr="000000"/>
                </a:solidFill>
              </a:rPr>
              <a:t>HEAD</a:t>
            </a:r>
            <a:r>
              <a:rPr lang="en-ID" sz="4000" kern="0" spc="-60">
                <a:solidFill>
                  <a:sysClr val="windowText" lastClr="000000"/>
                </a:solidFill>
              </a:rPr>
              <a:t> </a:t>
            </a:r>
            <a:r>
              <a:rPr lang="en-ID" sz="4000" kern="0" spc="-20">
                <a:solidFill>
                  <a:sysClr val="windowText" lastClr="000000"/>
                </a:solidFill>
              </a:rPr>
              <a:t>ROOM</a:t>
            </a:r>
            <a:endParaRPr lang="en-ID" sz="40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9D28D0F-CE5C-5048-A0A0-A29E89960279}"/>
              </a:ext>
            </a:extLst>
          </p:cNvPr>
          <p:cNvSpPr txBox="1"/>
          <p:nvPr/>
        </p:nvSpPr>
        <p:spPr>
          <a:xfrm>
            <a:off x="533400" y="2683827"/>
            <a:ext cx="7877809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Ruangan </a:t>
            </a:r>
            <a:r>
              <a:rPr sz="3200" spc="-25" dirty="0">
                <a:latin typeface="Calibri"/>
                <a:cs typeface="Calibri"/>
              </a:rPr>
              <a:t>antara </a:t>
            </a:r>
            <a:r>
              <a:rPr sz="3200" spc="-5" dirty="0">
                <a:latin typeface="Calibri"/>
                <a:cs typeface="Calibri"/>
              </a:rPr>
              <a:t>bagian </a:t>
            </a:r>
            <a:r>
              <a:rPr sz="3200" spc="-15" dirty="0">
                <a:latin typeface="Calibri"/>
                <a:cs typeface="Calibri"/>
              </a:rPr>
              <a:t>atas </a:t>
            </a:r>
            <a:r>
              <a:rPr sz="3200" spc="-5" dirty="0">
                <a:latin typeface="Calibri"/>
                <a:cs typeface="Calibri"/>
              </a:rPr>
              <a:t>dari </a:t>
            </a:r>
            <a:r>
              <a:rPr sz="3200" spc="-10" dirty="0">
                <a:latin typeface="Calibri"/>
                <a:cs typeface="Calibri"/>
              </a:rPr>
              <a:t>suatu obyek  gambar </a:t>
            </a:r>
            <a:r>
              <a:rPr sz="3200" spc="-15" dirty="0">
                <a:latin typeface="Calibri"/>
                <a:cs typeface="Calibri"/>
              </a:rPr>
              <a:t>yang </a:t>
            </a:r>
            <a:r>
              <a:rPr sz="3200" spc="-5" dirty="0">
                <a:latin typeface="Calibri"/>
                <a:cs typeface="Calibri"/>
              </a:rPr>
              <a:t>sedang diambil </a:t>
            </a:r>
            <a:r>
              <a:rPr sz="3200" spc="-20" dirty="0">
                <a:latin typeface="Calibri"/>
                <a:cs typeface="Calibri"/>
              </a:rPr>
              <a:t>gambarnya  </a:t>
            </a:r>
            <a:r>
              <a:rPr sz="3200" spc="-15" dirty="0">
                <a:latin typeface="Calibri"/>
                <a:cs typeface="Calibri"/>
              </a:rPr>
              <a:t>dengan </a:t>
            </a:r>
            <a:r>
              <a:rPr sz="3200" spc="-5" dirty="0">
                <a:latin typeface="Calibri"/>
                <a:cs typeface="Calibri"/>
              </a:rPr>
              <a:t>sisi </a:t>
            </a:r>
            <a:r>
              <a:rPr sz="3200" spc="-15" dirty="0">
                <a:latin typeface="Calibri"/>
                <a:cs typeface="Calibri"/>
              </a:rPr>
              <a:t>atas batas bingkai </a:t>
            </a:r>
            <a:r>
              <a:rPr sz="3200" spc="-10" dirty="0">
                <a:latin typeface="Calibri"/>
                <a:cs typeface="Calibri"/>
              </a:rPr>
              <a:t>(frame)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gambar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66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4297E00-ED02-B04C-9E3A-AC6B39F9C3A4}"/>
              </a:ext>
            </a:extLst>
          </p:cNvPr>
          <p:cNvSpPr txBox="1">
            <a:spLocks/>
          </p:cNvSpPr>
          <p:nvPr/>
        </p:nvSpPr>
        <p:spPr>
          <a:xfrm>
            <a:off x="2159889" y="496950"/>
            <a:ext cx="48247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ID" sz="4000" kern="0" spc="-45">
                <a:solidFill>
                  <a:sysClr val="windowText" lastClr="000000"/>
                </a:solidFill>
              </a:rPr>
              <a:t>HORIZONTAL</a:t>
            </a:r>
            <a:r>
              <a:rPr lang="en-ID" sz="4000" kern="0" spc="-5">
                <a:solidFill>
                  <a:sysClr val="windowText" lastClr="000000"/>
                </a:solidFill>
              </a:rPr>
              <a:t> FRAMING</a:t>
            </a:r>
            <a:endParaRPr lang="en-ID" sz="4000" kern="0">
              <a:solidFill>
                <a:sysClr val="windowText" lastClr="00000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AF8AD72-F218-044D-AA4E-7240AA5DD896}"/>
              </a:ext>
            </a:extLst>
          </p:cNvPr>
          <p:cNvSpPr txBox="1"/>
          <p:nvPr/>
        </p:nvSpPr>
        <p:spPr>
          <a:xfrm>
            <a:off x="535940" y="1607261"/>
            <a:ext cx="744156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Pengambilan gambar </a:t>
            </a:r>
            <a:r>
              <a:rPr sz="3200" spc="-5" dirty="0">
                <a:latin typeface="Calibri"/>
                <a:cs typeface="Calibri"/>
              </a:rPr>
              <a:t>dari </a:t>
            </a:r>
            <a:r>
              <a:rPr sz="3200" dirty="0">
                <a:latin typeface="Calibri"/>
                <a:cs typeface="Calibri"/>
              </a:rPr>
              <a:t>sebelah </a:t>
            </a:r>
            <a:r>
              <a:rPr sz="3200" spc="-5" dirty="0">
                <a:latin typeface="Calibri"/>
                <a:cs typeface="Calibri"/>
              </a:rPr>
              <a:t>samping  </a:t>
            </a:r>
            <a:r>
              <a:rPr sz="3200" spc="-10" dirty="0">
                <a:latin typeface="Calibri"/>
                <a:cs typeface="Calibri"/>
              </a:rPr>
              <a:t>obyek </a:t>
            </a:r>
            <a:r>
              <a:rPr sz="3200" spc="-20" dirty="0">
                <a:latin typeface="Calibri"/>
                <a:cs typeface="Calibri"/>
              </a:rPr>
              <a:t>atau</a:t>
            </a:r>
            <a:r>
              <a:rPr sz="3200" spc="-15" dirty="0">
                <a:latin typeface="Calibri"/>
                <a:cs typeface="Calibri"/>
              </a:rPr>
              <a:t> profil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56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3AF02FA-DF66-1740-AC32-C66C0DCC84CB}"/>
              </a:ext>
            </a:extLst>
          </p:cNvPr>
          <p:cNvSpPr txBox="1">
            <a:spLocks/>
          </p:cNvSpPr>
          <p:nvPr/>
        </p:nvSpPr>
        <p:spPr>
          <a:xfrm>
            <a:off x="2718054" y="436575"/>
            <a:ext cx="37064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ID" sz="3600" kern="0" spc="-10">
                <a:solidFill>
                  <a:sysClr val="windowText" lastClr="000000"/>
                </a:solidFill>
              </a:rPr>
              <a:t>VERTICAL</a:t>
            </a:r>
            <a:r>
              <a:rPr lang="en-ID" sz="3600" kern="0" spc="-50">
                <a:solidFill>
                  <a:sysClr val="windowText" lastClr="000000"/>
                </a:solidFill>
              </a:rPr>
              <a:t> </a:t>
            </a:r>
            <a:r>
              <a:rPr lang="en-ID" sz="3600" kern="0" spc="-5">
                <a:solidFill>
                  <a:sysClr val="windowText" lastClr="000000"/>
                </a:solidFill>
              </a:rPr>
              <a:t>FRAMING</a:t>
            </a:r>
            <a:endParaRPr lang="en-ID" sz="36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409CA37-6FDD-0845-8D6D-D84CDD080E42}"/>
              </a:ext>
            </a:extLst>
          </p:cNvPr>
          <p:cNvSpPr txBox="1"/>
          <p:nvPr/>
        </p:nvSpPr>
        <p:spPr>
          <a:xfrm>
            <a:off x="535940" y="1912747"/>
            <a:ext cx="728472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Pengambilan gambar </a:t>
            </a:r>
            <a:r>
              <a:rPr sz="3200" dirty="0">
                <a:latin typeface="Calibri"/>
                <a:cs typeface="Calibri"/>
              </a:rPr>
              <a:t>langsung </a:t>
            </a:r>
            <a:r>
              <a:rPr sz="3200" spc="-5" dirty="0">
                <a:latin typeface="Calibri"/>
                <a:cs typeface="Calibri"/>
              </a:rPr>
              <a:t>dari depan  </a:t>
            </a:r>
            <a:r>
              <a:rPr sz="3200" spc="-10" dirty="0">
                <a:latin typeface="Calibri"/>
                <a:cs typeface="Calibri"/>
              </a:rPr>
              <a:t>obyek </a:t>
            </a:r>
            <a:r>
              <a:rPr sz="3200" spc="-20" dirty="0">
                <a:latin typeface="Calibri"/>
                <a:cs typeface="Calibri"/>
              </a:rPr>
              <a:t>atau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frontal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92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A199B79-C689-594A-90B9-2AEF3B2EB06A}"/>
              </a:ext>
            </a:extLst>
          </p:cNvPr>
          <p:cNvSpPr txBox="1">
            <a:spLocks/>
          </p:cNvSpPr>
          <p:nvPr/>
        </p:nvSpPr>
        <p:spPr>
          <a:xfrm>
            <a:off x="2124836" y="496950"/>
            <a:ext cx="4895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ID" sz="4000" kern="0" spc="-5">
                <a:solidFill>
                  <a:sysClr val="windowText" lastClr="000000"/>
                </a:solidFill>
              </a:rPr>
              <a:t>FRAME CUTING</a:t>
            </a:r>
            <a:r>
              <a:rPr lang="en-ID" sz="4000" kern="0" spc="-25">
                <a:solidFill>
                  <a:sysClr val="windowText" lastClr="000000"/>
                </a:solidFill>
              </a:rPr>
              <a:t> </a:t>
            </a:r>
            <a:r>
              <a:rPr lang="en-ID" sz="4000" kern="0" spc="-10">
                <a:solidFill>
                  <a:sysClr val="windowText" lastClr="000000"/>
                </a:solidFill>
              </a:rPr>
              <a:t>POINTS</a:t>
            </a:r>
            <a:endParaRPr lang="en-ID" sz="4000" kern="0">
              <a:solidFill>
                <a:sysClr val="windowText" lastClr="00000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8063870-5EAA-D440-B04A-2DCFA111E84D}"/>
              </a:ext>
            </a:extLst>
          </p:cNvPr>
          <p:cNvSpPr txBox="1"/>
          <p:nvPr/>
        </p:nvSpPr>
        <p:spPr>
          <a:xfrm>
            <a:off x="535940" y="1607261"/>
            <a:ext cx="7106920" cy="1587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Titik-titik </a:t>
            </a:r>
            <a:r>
              <a:rPr sz="3200" spc="-15" dirty="0">
                <a:latin typeface="Calibri"/>
                <a:cs typeface="Calibri"/>
              </a:rPr>
              <a:t>pemotongan frame </a:t>
            </a:r>
            <a:r>
              <a:rPr sz="3200" spc="-5" dirty="0">
                <a:latin typeface="Calibri"/>
                <a:cs typeface="Calibri"/>
              </a:rPr>
              <a:t>pada tubuh  </a:t>
            </a:r>
            <a:r>
              <a:rPr sz="3200" dirty="0">
                <a:latin typeface="Calibri"/>
                <a:cs typeface="Calibri"/>
              </a:rPr>
              <a:t>manusia.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CU, </a:t>
            </a:r>
            <a:r>
              <a:rPr sz="3200" spc="-15" dirty="0">
                <a:latin typeface="Calibri"/>
                <a:cs typeface="Calibri"/>
              </a:rPr>
              <a:t>Knee </a:t>
            </a:r>
            <a:r>
              <a:rPr sz="3200" spc="-5" dirty="0">
                <a:latin typeface="Calibri"/>
                <a:cs typeface="Calibri"/>
              </a:rPr>
              <a:t>Shot </a:t>
            </a:r>
            <a:r>
              <a:rPr sz="3200" dirty="0">
                <a:latin typeface="Calibri"/>
                <a:cs typeface="Calibri"/>
              </a:rPr>
              <a:t>( ¾ </a:t>
            </a:r>
            <a:r>
              <a:rPr sz="3200" spc="-5" dirty="0">
                <a:latin typeface="Calibri"/>
                <a:cs typeface="Calibri"/>
              </a:rPr>
              <a:t>Shot)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dll.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280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313</Words>
  <Application>Microsoft Macintosh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Times New Roman</vt:lpstr>
      <vt:lpstr>Calibri</vt:lpstr>
      <vt:lpstr>Arial</vt:lpstr>
      <vt:lpstr>Tahoma</vt:lpstr>
      <vt:lpstr>Office Theme</vt:lpstr>
      <vt:lpstr>TEKNIK KOMPOSISI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APLIKASI THE RULE OF THIRDS 1 (THE GOLDEN MEAN)</vt:lpstr>
      <vt:lpstr>APLIKASI THE RULE OF THIRDS (1)</vt:lpstr>
      <vt:lpstr>PowerPoint Presentation</vt:lpstr>
      <vt:lpstr>PowerPoint Presentation</vt:lpstr>
      <vt:lpstr>PowerPoint Presentation</vt:lpstr>
      <vt:lpstr>THE RULE OF THIRDS (THE GOLDEN MEAN)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KOMPOSISI</dc:title>
  <cp:lastModifiedBy>Yosaphat Danis</cp:lastModifiedBy>
  <cp:revision>7</cp:revision>
  <dcterms:created xsi:type="dcterms:W3CDTF">2020-06-05T19:37:44Z</dcterms:created>
  <dcterms:modified xsi:type="dcterms:W3CDTF">2020-08-18T01:49:28Z</dcterms:modified>
</cp:coreProperties>
</file>