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9" r:id="rId25"/>
    <p:sldId id="290" r:id="rId26"/>
    <p:sldId id="291" r:id="rId27"/>
    <p:sldId id="292" r:id="rId28"/>
  </p:sldIdLst>
  <p:sldSz cx="9607550" cy="7488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1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7800" y="876029"/>
            <a:ext cx="5903342" cy="2774984"/>
          </a:xfrm>
        </p:spPr>
        <p:txBody>
          <a:bodyPr bIns="0" anchor="b">
            <a:normAutofit/>
          </a:bodyPr>
          <a:lstStyle>
            <a:lvl1pPr algn="l">
              <a:defRPr sz="567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7800" y="3855717"/>
            <a:ext cx="5903342" cy="1067463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81" b="0" cap="all" baseline="0">
                <a:solidFill>
                  <a:schemeClr val="tx1"/>
                </a:solidFill>
              </a:defRPr>
            </a:lvl1pPr>
            <a:lvl2pPr marL="360285" indent="0" algn="ctr">
              <a:buNone/>
              <a:defRPr sz="1576"/>
            </a:lvl2pPr>
            <a:lvl3pPr marL="720570" indent="0" algn="ctr">
              <a:buNone/>
              <a:defRPr sz="1418"/>
            </a:lvl3pPr>
            <a:lvl4pPr marL="1080855" indent="0" algn="ctr">
              <a:buNone/>
              <a:defRPr sz="1261"/>
            </a:lvl4pPr>
            <a:lvl5pPr marL="1441140" indent="0" algn="ctr">
              <a:buNone/>
              <a:defRPr sz="1261"/>
            </a:lvl5pPr>
            <a:lvl6pPr marL="1801425" indent="0" algn="ctr">
              <a:buNone/>
              <a:defRPr sz="1261"/>
            </a:lvl6pPr>
            <a:lvl7pPr marL="2161710" indent="0" algn="ctr">
              <a:buNone/>
              <a:defRPr sz="1261"/>
            </a:lvl7pPr>
            <a:lvl8pPr marL="2521995" indent="0" algn="ctr">
              <a:buNone/>
              <a:defRPr sz="1261"/>
            </a:lvl8pPr>
            <a:lvl9pPr marL="2882280" indent="0" algn="ctr">
              <a:buNone/>
              <a:defRPr sz="126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7799" y="359571"/>
            <a:ext cx="3242750" cy="3376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7435" y="872397"/>
            <a:ext cx="842662" cy="549856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17800" y="3852809"/>
            <a:ext cx="59033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6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16668" y="2016832"/>
            <a:ext cx="69044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6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8734" y="872399"/>
            <a:ext cx="1158944" cy="50881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6669" y="872399"/>
            <a:ext cx="5569831" cy="508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268734" y="872399"/>
            <a:ext cx="0" cy="508812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40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37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16668" y="2016832"/>
            <a:ext cx="69044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69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668" y="1917515"/>
            <a:ext cx="5901753" cy="2061449"/>
          </a:xfrm>
        </p:spPr>
        <p:txBody>
          <a:bodyPr anchor="b">
            <a:normAutofit/>
          </a:bodyPr>
          <a:lstStyle>
            <a:lvl1pPr algn="l">
              <a:defRPr sz="33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669" y="4155979"/>
            <a:ext cx="5901753" cy="1106015"/>
          </a:xfrm>
        </p:spPr>
        <p:txBody>
          <a:bodyPr tIns="91440">
            <a:normAutofit/>
          </a:bodyPr>
          <a:lstStyle>
            <a:lvl1pPr marL="0" indent="0" algn="l">
              <a:buNone/>
              <a:defRPr sz="1891">
                <a:solidFill>
                  <a:schemeClr val="tx1"/>
                </a:solidFill>
              </a:defRPr>
            </a:lvl1pPr>
            <a:lvl2pPr marL="360285" indent="0">
              <a:buNone/>
              <a:defRPr sz="1576">
                <a:solidFill>
                  <a:schemeClr val="tx1">
                    <a:tint val="75000"/>
                  </a:schemeClr>
                </a:solidFill>
              </a:defRPr>
            </a:lvl2pPr>
            <a:lvl3pPr marL="72057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855" indent="0">
              <a:buNone/>
              <a:defRPr sz="1261">
                <a:solidFill>
                  <a:schemeClr val="tx1">
                    <a:tint val="75000"/>
                  </a:schemeClr>
                </a:solidFill>
              </a:defRPr>
            </a:lvl4pPr>
            <a:lvl5pPr marL="1441140" indent="0">
              <a:buNone/>
              <a:defRPr sz="1261">
                <a:solidFill>
                  <a:schemeClr val="tx1">
                    <a:tint val="75000"/>
                  </a:schemeClr>
                </a:solidFill>
              </a:defRPr>
            </a:lvl5pPr>
            <a:lvl6pPr marL="1801425" indent="0">
              <a:buNone/>
              <a:defRPr sz="1261">
                <a:solidFill>
                  <a:schemeClr val="tx1">
                    <a:tint val="75000"/>
                  </a:schemeClr>
                </a:solidFill>
              </a:defRPr>
            </a:lvl6pPr>
            <a:lvl7pPr marL="2161710" indent="0">
              <a:buNone/>
              <a:defRPr sz="1261">
                <a:solidFill>
                  <a:schemeClr val="tx1">
                    <a:tint val="75000"/>
                  </a:schemeClr>
                </a:solidFill>
              </a:defRPr>
            </a:lvl7pPr>
            <a:lvl8pPr marL="2521995" indent="0">
              <a:buNone/>
              <a:defRPr sz="1261">
                <a:solidFill>
                  <a:schemeClr val="tx1">
                    <a:tint val="75000"/>
                  </a:schemeClr>
                </a:solidFill>
              </a:defRPr>
            </a:lvl8pPr>
            <a:lvl9pPr marL="2882280" indent="0">
              <a:buNone/>
              <a:defRPr sz="12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6668" y="4154656"/>
            <a:ext cx="590175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89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668" y="878859"/>
            <a:ext cx="6904474" cy="11566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6668" y="2199013"/>
            <a:ext cx="3284335" cy="3753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7036" y="2199013"/>
            <a:ext cx="3284105" cy="3753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16668" y="2016832"/>
            <a:ext cx="69044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1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16668" y="2016832"/>
            <a:ext cx="69044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668" y="878066"/>
            <a:ext cx="6904475" cy="11533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668" y="2205144"/>
            <a:ext cx="3284225" cy="87564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12" b="0" cap="all" baseline="0">
                <a:solidFill>
                  <a:schemeClr val="accent1"/>
                </a:solidFill>
              </a:defRPr>
            </a:lvl1pPr>
            <a:lvl2pPr marL="360285" indent="0">
              <a:buNone/>
              <a:defRPr sz="1576" b="1"/>
            </a:lvl2pPr>
            <a:lvl3pPr marL="720570" indent="0">
              <a:buNone/>
              <a:defRPr sz="1418" b="1"/>
            </a:lvl3pPr>
            <a:lvl4pPr marL="1080855" indent="0">
              <a:buNone/>
              <a:defRPr sz="1261" b="1"/>
            </a:lvl4pPr>
            <a:lvl5pPr marL="1441140" indent="0">
              <a:buNone/>
              <a:defRPr sz="1261" b="1"/>
            </a:lvl5pPr>
            <a:lvl6pPr marL="1801425" indent="0">
              <a:buNone/>
              <a:defRPr sz="1261" b="1"/>
            </a:lvl6pPr>
            <a:lvl7pPr marL="2161710" indent="0">
              <a:buNone/>
              <a:defRPr sz="1261" b="1"/>
            </a:lvl7pPr>
            <a:lvl8pPr marL="2521995" indent="0">
              <a:buNone/>
              <a:defRPr sz="1261" b="1"/>
            </a:lvl8pPr>
            <a:lvl9pPr marL="2882280" indent="0">
              <a:buNone/>
              <a:defRPr sz="12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6668" y="3083816"/>
            <a:ext cx="3284225" cy="2887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7036" y="2208915"/>
            <a:ext cx="3284105" cy="87596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12" b="0" cap="all" baseline="0">
                <a:solidFill>
                  <a:schemeClr val="accent1"/>
                </a:solidFill>
              </a:defRPr>
            </a:lvl1pPr>
            <a:lvl2pPr marL="360285" indent="0">
              <a:buNone/>
              <a:defRPr sz="1576" b="1"/>
            </a:lvl2pPr>
            <a:lvl3pPr marL="720570" indent="0">
              <a:buNone/>
              <a:defRPr sz="1418" b="1"/>
            </a:lvl3pPr>
            <a:lvl4pPr marL="1080855" indent="0">
              <a:buNone/>
              <a:defRPr sz="1261" b="1"/>
            </a:lvl4pPr>
            <a:lvl5pPr marL="1441140" indent="0">
              <a:buNone/>
              <a:defRPr sz="1261" b="1"/>
            </a:lvl5pPr>
            <a:lvl6pPr marL="1801425" indent="0">
              <a:buNone/>
              <a:defRPr sz="1261" b="1"/>
            </a:lvl6pPr>
            <a:lvl7pPr marL="2161710" indent="0">
              <a:buNone/>
              <a:defRPr sz="1261" b="1"/>
            </a:lvl7pPr>
            <a:lvl8pPr marL="2521995" indent="0">
              <a:buNone/>
              <a:defRPr sz="1261" b="1"/>
            </a:lvl8pPr>
            <a:lvl9pPr marL="2882280" indent="0">
              <a:buNone/>
              <a:defRPr sz="12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7036" y="3080781"/>
            <a:ext cx="3284105" cy="28797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9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16668" y="2016832"/>
            <a:ext cx="69044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1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94" y="872398"/>
            <a:ext cx="2548932" cy="2453623"/>
          </a:xfrm>
        </p:spPr>
        <p:txBody>
          <a:bodyPr anchor="b">
            <a:normAutofit/>
          </a:bodyPr>
          <a:lstStyle>
            <a:lvl1pPr algn="l">
              <a:defRPr sz="25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896" y="872398"/>
            <a:ext cx="4022245" cy="508696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994" y="3500071"/>
            <a:ext cx="2550423" cy="2454785"/>
          </a:xfrm>
        </p:spPr>
        <p:txBody>
          <a:bodyPr>
            <a:normAutofit/>
          </a:bodyPr>
          <a:lstStyle>
            <a:lvl1pPr marL="0" indent="0" algn="l">
              <a:buNone/>
              <a:defRPr sz="1681"/>
            </a:lvl1pPr>
            <a:lvl2pPr marL="360285" indent="0">
              <a:buNone/>
              <a:defRPr sz="1103"/>
            </a:lvl2pPr>
            <a:lvl3pPr marL="720570" indent="0">
              <a:buNone/>
              <a:defRPr sz="946"/>
            </a:lvl3pPr>
            <a:lvl4pPr marL="1080855" indent="0">
              <a:buNone/>
              <a:defRPr sz="788"/>
            </a:lvl4pPr>
            <a:lvl5pPr marL="1441140" indent="0">
              <a:buNone/>
              <a:defRPr sz="788"/>
            </a:lvl5pPr>
            <a:lvl6pPr marL="1801425" indent="0">
              <a:buNone/>
              <a:defRPr sz="788"/>
            </a:lvl6pPr>
            <a:lvl7pPr marL="2161710" indent="0">
              <a:buNone/>
              <a:defRPr sz="788"/>
            </a:lvl7pPr>
            <a:lvl8pPr marL="2521995" indent="0">
              <a:buNone/>
              <a:defRPr sz="788"/>
            </a:lvl8pPr>
            <a:lvl9pPr marL="288228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14836" y="3500070"/>
            <a:ext cx="25461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79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249796" y="526482"/>
            <a:ext cx="3689395" cy="5622294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359" y="1233313"/>
            <a:ext cx="3409435" cy="1998811"/>
          </a:xfrm>
        </p:spPr>
        <p:txBody>
          <a:bodyPr anchor="b">
            <a:normAutofit/>
          </a:bodyPr>
          <a:lstStyle>
            <a:lvl1pPr>
              <a:defRPr sz="33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26051" y="1225703"/>
            <a:ext cx="2348300" cy="4221636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522"/>
            </a:lvl1pPr>
            <a:lvl2pPr marL="360285" indent="0">
              <a:buNone/>
              <a:defRPr sz="2206"/>
            </a:lvl2pPr>
            <a:lvl3pPr marL="720570" indent="0">
              <a:buNone/>
              <a:defRPr sz="1891"/>
            </a:lvl3pPr>
            <a:lvl4pPr marL="1080855" indent="0">
              <a:buNone/>
              <a:defRPr sz="1576"/>
            </a:lvl4pPr>
            <a:lvl5pPr marL="1441140" indent="0">
              <a:buNone/>
              <a:defRPr sz="1576"/>
            </a:lvl5pPr>
            <a:lvl6pPr marL="1801425" indent="0">
              <a:buNone/>
              <a:defRPr sz="1576"/>
            </a:lvl6pPr>
            <a:lvl7pPr marL="2161710" indent="0">
              <a:buNone/>
              <a:defRPr sz="1576"/>
            </a:lvl7pPr>
            <a:lvl8pPr marL="2521995" indent="0">
              <a:buNone/>
              <a:defRPr sz="1576"/>
            </a:lvl8pPr>
            <a:lvl9pPr marL="2882280" indent="0">
              <a:buNone/>
              <a:defRPr sz="15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6669" y="3435103"/>
            <a:ext cx="3404550" cy="2187882"/>
          </a:xfrm>
        </p:spPr>
        <p:txBody>
          <a:bodyPr>
            <a:normAutofit/>
          </a:bodyPr>
          <a:lstStyle>
            <a:lvl1pPr marL="0" indent="0" algn="l">
              <a:buNone/>
              <a:defRPr sz="1891"/>
            </a:lvl1pPr>
            <a:lvl2pPr marL="360285" indent="0">
              <a:buNone/>
              <a:defRPr sz="1103"/>
            </a:lvl2pPr>
            <a:lvl3pPr marL="720570" indent="0">
              <a:buNone/>
              <a:defRPr sz="946"/>
            </a:lvl3pPr>
            <a:lvl4pPr marL="1080855" indent="0">
              <a:buNone/>
              <a:defRPr sz="788"/>
            </a:lvl4pPr>
            <a:lvl5pPr marL="1441140" indent="0">
              <a:buNone/>
              <a:defRPr sz="788"/>
            </a:lvl5pPr>
            <a:lvl6pPr marL="1801425" indent="0">
              <a:buNone/>
              <a:defRPr sz="788"/>
            </a:lvl6pPr>
            <a:lvl7pPr marL="2161710" indent="0">
              <a:buNone/>
              <a:defRPr sz="788"/>
            </a:lvl7pPr>
            <a:lvl8pPr marL="2521995" indent="0">
              <a:buNone/>
              <a:defRPr sz="788"/>
            </a:lvl8pPr>
            <a:lvl9pPr marL="288228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9495" y="5972528"/>
            <a:ext cx="3417300" cy="34954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0405" y="347924"/>
            <a:ext cx="3416389" cy="350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14346" y="3432497"/>
            <a:ext cx="340636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09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0976"/>
            <a:ext cx="9607550" cy="445442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655396"/>
            <a:ext cx="9607551" cy="84592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661810"/>
            <a:ext cx="960755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6668" y="878454"/>
            <a:ext cx="6904474" cy="11456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668" y="2200976"/>
            <a:ext cx="6904474" cy="3767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32790" y="360731"/>
            <a:ext cx="2488351" cy="337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6668" y="359571"/>
            <a:ext cx="4238506" cy="337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450" y="872397"/>
            <a:ext cx="836086" cy="54985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942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0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720570" rtl="0" eaLnBrk="1" latinLnBrk="0" hangingPunct="1">
        <a:lnSpc>
          <a:spcPct val="90000"/>
        </a:lnSpc>
        <a:spcBef>
          <a:spcPct val="0"/>
        </a:spcBef>
        <a:buNone/>
        <a:defRPr sz="3362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40190" indent="-240190" algn="l" defTabSz="720570" rtl="0" eaLnBrk="1" latinLnBrk="0" hangingPunct="1">
        <a:lnSpc>
          <a:spcPct val="120000"/>
        </a:lnSpc>
        <a:spcBef>
          <a:spcPts val="10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20570" indent="-240190" algn="l" defTabSz="720570" rtl="0" eaLnBrk="1" latinLnBrk="0" hangingPunct="1">
        <a:lnSpc>
          <a:spcPct val="12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81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950" indent="-240190" algn="l" defTabSz="720570" rtl="0" eaLnBrk="1" latinLnBrk="0" hangingPunct="1">
        <a:lnSpc>
          <a:spcPct val="12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8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81330" indent="-240190" algn="l" defTabSz="720570" rtl="0" eaLnBrk="1" latinLnBrk="0" hangingPunct="1">
        <a:lnSpc>
          <a:spcPct val="12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71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61710" indent="-240190" algn="l" defTabSz="720570" rtl="0" eaLnBrk="1" latinLnBrk="0" hangingPunct="1">
        <a:lnSpc>
          <a:spcPct val="12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6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090" indent="-240190" algn="l" defTabSz="960760" rtl="0" eaLnBrk="1" latinLnBrk="0" hangingPunct="1">
        <a:lnSpc>
          <a:spcPct val="12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61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22470" indent="-240190" algn="l" defTabSz="960760" rtl="0" eaLnBrk="1" latinLnBrk="0" hangingPunct="1">
        <a:lnSpc>
          <a:spcPct val="12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61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602850" indent="-240190" algn="l" defTabSz="960760" rtl="0" eaLnBrk="1" latinLnBrk="0" hangingPunct="1">
        <a:lnSpc>
          <a:spcPct val="12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61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83230" indent="-240190" algn="l" defTabSz="960760" rtl="0" eaLnBrk="1" latinLnBrk="0" hangingPunct="1">
        <a:lnSpc>
          <a:spcPct val="12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61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5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285" algn="l" defTabSz="7205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570" algn="l" defTabSz="7205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855" algn="l" defTabSz="7205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1140" algn="l" defTabSz="7205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1425" algn="l" defTabSz="7205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1710" algn="l" defTabSz="7205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1995" algn="l" defTabSz="7205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2280" algn="l" defTabSz="7205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A3BE7E-F29E-A74C-B763-7DB6F2CC6E12}"/>
              </a:ext>
            </a:extLst>
          </p:cNvPr>
          <p:cNvSpPr/>
          <p:nvPr/>
        </p:nvSpPr>
        <p:spPr>
          <a:xfrm>
            <a:off x="2764614" y="2462823"/>
            <a:ext cx="3459480" cy="3322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3990"/>
              </a:spcAft>
            </a:pPr>
            <a:r>
              <a:rPr lang="en-US" sz="4800" b="1" spc="-50" dirty="0">
                <a:latin typeface="Calibri"/>
              </a:rPr>
              <a:t>TEKNIK KAMERA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752" y="2743200"/>
            <a:ext cx="3965448" cy="29778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7944" y="1438656"/>
            <a:ext cx="3718560" cy="3017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7980"/>
              </a:spcAft>
            </a:pPr>
            <a:r>
              <a:rPr lang="en-US" sz="3100" dirty="0">
                <a:latin typeface="Calibri"/>
              </a:rPr>
              <a:t>F. SISTEM KETEKNIKAN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0575" y="3194304"/>
            <a:ext cx="2513713" cy="8869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Bef>
                <a:spcPts val="7980"/>
              </a:spcBef>
              <a:spcAft>
                <a:spcPts val="1680"/>
              </a:spcAft>
            </a:pPr>
            <a:r>
              <a:rPr lang="en-US" sz="3100" dirty="0">
                <a:latin typeface="Calibri"/>
              </a:rPr>
              <a:t>•    ANALOG</a:t>
            </a:r>
          </a:p>
          <a:p>
            <a:pPr indent="0" algn="just"/>
            <a:r>
              <a:rPr lang="en-US" sz="3100" dirty="0">
                <a:latin typeface="Calibri"/>
              </a:rPr>
              <a:t>•    DIGITAL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9568" y="896112"/>
            <a:ext cx="3864864" cy="3688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2100"/>
              </a:spcAft>
            </a:pPr>
            <a:r>
              <a:rPr lang="en-US" sz="3900">
                <a:latin typeface="Calibri"/>
              </a:rPr>
              <a:t>1. SISTEM ANALOG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688" y="1636776"/>
            <a:ext cx="7004304" cy="7132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72364" indent="-355600">
              <a:lnSpc>
                <a:spcPts val="3096"/>
              </a:lnSpc>
              <a:spcBef>
                <a:spcPts val="2100"/>
              </a:spcBef>
              <a:spcAft>
                <a:spcPts val="3150"/>
              </a:spcAft>
            </a:pPr>
            <a:r>
              <a:rPr lang="en-US" sz="3100">
                <a:latin typeface="Calibri"/>
              </a:rPr>
              <a:t>• Dalam prosesnya (perekam sinyal) selalu berdasarkan atas kontinuitas waktu.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688" y="3005328"/>
            <a:ext cx="7555992" cy="777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72364" indent="-355600">
              <a:lnSpc>
                <a:spcPts val="3072"/>
              </a:lnSpc>
              <a:spcBef>
                <a:spcPts val="3150"/>
              </a:spcBef>
            </a:pPr>
            <a:r>
              <a:rPr lang="en-US" sz="3100">
                <a:latin typeface="Calibri"/>
              </a:rPr>
              <a:t>• Signal analog mempunyai fungsi waktu dan nilai kontinyu nilai//besarnya tidak terputus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3432" y="935736"/>
            <a:ext cx="3596640" cy="515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4410"/>
              </a:spcAft>
            </a:pPr>
            <a:r>
              <a:rPr lang="en-US" sz="4300">
                <a:latin typeface="Calibri"/>
              </a:rPr>
              <a:t>2. Sistem Digital</a:t>
            </a:r>
          </a:p>
        </p:txBody>
      </p:sp>
      <p:sp>
        <p:nvSpPr>
          <p:cNvPr id="3" name="Rectangle 2"/>
          <p:cNvSpPr/>
          <p:nvPr/>
        </p:nvSpPr>
        <p:spPr>
          <a:xfrm>
            <a:off x="792607" y="2139079"/>
            <a:ext cx="8022336" cy="21061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600" indent="-355600">
              <a:lnSpc>
                <a:spcPts val="4296"/>
              </a:lnSpc>
              <a:spcBef>
                <a:spcPts val="4410"/>
              </a:spcBef>
              <a:spcAft>
                <a:spcPts val="420"/>
              </a:spcAft>
            </a:pPr>
            <a:r>
              <a:rPr lang="en-US" sz="3500" dirty="0">
                <a:latin typeface="Calibri"/>
              </a:rPr>
              <a:t>•  </a:t>
            </a:r>
            <a:r>
              <a:rPr lang="en-US" sz="3500" dirty="0" err="1">
                <a:latin typeface="Calibri"/>
              </a:rPr>
              <a:t>Dalam</a:t>
            </a:r>
            <a:r>
              <a:rPr lang="en-US" sz="3500" dirty="0">
                <a:latin typeface="Calibri"/>
              </a:rPr>
              <a:t> </a:t>
            </a:r>
            <a:r>
              <a:rPr lang="en-US" sz="3500" dirty="0" err="1">
                <a:latin typeface="Calibri"/>
              </a:rPr>
              <a:t>prosesnya</a:t>
            </a:r>
            <a:r>
              <a:rPr lang="en-US" sz="3500" dirty="0">
                <a:latin typeface="Calibri"/>
              </a:rPr>
              <a:t> </a:t>
            </a:r>
            <a:r>
              <a:rPr lang="en-US" sz="3500" dirty="0" err="1">
                <a:latin typeface="Calibri"/>
              </a:rPr>
              <a:t>hanya</a:t>
            </a:r>
            <a:r>
              <a:rPr lang="en-US" sz="3500" dirty="0">
                <a:latin typeface="Calibri"/>
              </a:rPr>
              <a:t> </a:t>
            </a:r>
            <a:r>
              <a:rPr lang="en-US" sz="3500" dirty="0" err="1">
                <a:latin typeface="Calibri"/>
              </a:rPr>
              <a:t>antara</a:t>
            </a:r>
            <a:r>
              <a:rPr lang="en-US" sz="3500" dirty="0">
                <a:latin typeface="Calibri"/>
              </a:rPr>
              <a:t> </a:t>
            </a:r>
            <a:r>
              <a:rPr lang="en-US" sz="3500" dirty="0" err="1">
                <a:latin typeface="Calibri"/>
              </a:rPr>
              <a:t>ada</a:t>
            </a:r>
            <a:r>
              <a:rPr lang="en-US" sz="3500" dirty="0">
                <a:latin typeface="Calibri"/>
              </a:rPr>
              <a:t> dan </a:t>
            </a:r>
            <a:r>
              <a:rPr lang="en-US" sz="3500" dirty="0" err="1">
                <a:latin typeface="Calibri"/>
              </a:rPr>
              <a:t>tidak</a:t>
            </a:r>
            <a:r>
              <a:rPr lang="en-US" sz="3500" dirty="0">
                <a:latin typeface="Calibri"/>
              </a:rPr>
              <a:t> </a:t>
            </a:r>
            <a:r>
              <a:rPr lang="en-US" sz="3500" dirty="0" err="1">
                <a:latin typeface="Calibri"/>
              </a:rPr>
              <a:t>ada</a:t>
            </a:r>
            <a:r>
              <a:rPr lang="en-US" sz="3500" dirty="0">
                <a:latin typeface="Calibri"/>
              </a:rPr>
              <a:t> </a:t>
            </a:r>
            <a:r>
              <a:rPr lang="en-US" sz="3500" dirty="0" err="1">
                <a:latin typeface="Calibri"/>
              </a:rPr>
              <a:t>atau</a:t>
            </a:r>
            <a:r>
              <a:rPr lang="en-US" sz="3500" dirty="0">
                <a:latin typeface="Calibri"/>
              </a:rPr>
              <a:t> </a:t>
            </a:r>
            <a:r>
              <a:rPr lang="en-US" sz="3500" dirty="0" err="1">
                <a:latin typeface="Calibri"/>
              </a:rPr>
              <a:t>hanya</a:t>
            </a:r>
            <a:r>
              <a:rPr lang="en-US" sz="3500" dirty="0">
                <a:latin typeface="Calibri"/>
              </a:rPr>
              <a:t> </a:t>
            </a:r>
            <a:r>
              <a:rPr lang="en-US" sz="3500" dirty="0" err="1">
                <a:latin typeface="Calibri"/>
              </a:rPr>
              <a:t>ada</a:t>
            </a:r>
            <a:r>
              <a:rPr lang="en-US" sz="3500" dirty="0">
                <a:latin typeface="Calibri"/>
              </a:rPr>
              <a:t> </a:t>
            </a:r>
            <a:r>
              <a:rPr lang="en-US" sz="3500" dirty="0" err="1">
                <a:latin typeface="Calibri"/>
              </a:rPr>
              <a:t>angka</a:t>
            </a:r>
            <a:r>
              <a:rPr lang="en-US" sz="3500" dirty="0">
                <a:latin typeface="Calibri"/>
              </a:rPr>
              <a:t> 0 dan 1.</a:t>
            </a:r>
          </a:p>
          <a:p>
            <a:pPr marL="355600" indent="-355600">
              <a:lnSpc>
                <a:spcPts val="4320"/>
              </a:lnSpc>
            </a:pPr>
            <a:r>
              <a:rPr lang="en-US" sz="3500" dirty="0">
                <a:latin typeface="Calibri"/>
              </a:rPr>
              <a:t>•  Digital/ </a:t>
            </a:r>
            <a:r>
              <a:rPr lang="en-US" sz="3500" dirty="0" err="1">
                <a:latin typeface="Calibri"/>
              </a:rPr>
              <a:t>diskrit</a:t>
            </a:r>
            <a:r>
              <a:rPr lang="en-US" sz="3500" dirty="0">
                <a:latin typeface="Calibri"/>
              </a:rPr>
              <a:t> </a:t>
            </a:r>
            <a:r>
              <a:rPr lang="en-US" sz="3500" dirty="0" err="1">
                <a:latin typeface="Calibri"/>
              </a:rPr>
              <a:t>tidak</a:t>
            </a:r>
            <a:r>
              <a:rPr lang="en-US" sz="3500" dirty="0">
                <a:latin typeface="Calibri"/>
              </a:rPr>
              <a:t> </a:t>
            </a:r>
            <a:r>
              <a:rPr lang="en-US" sz="3500" dirty="0" err="1">
                <a:latin typeface="Calibri"/>
              </a:rPr>
              <a:t>ada</a:t>
            </a:r>
            <a:r>
              <a:rPr lang="en-US" sz="3500" dirty="0">
                <a:latin typeface="Calibri"/>
              </a:rPr>
              <a:t> </a:t>
            </a:r>
            <a:r>
              <a:rPr lang="en-US" sz="3500" dirty="0" err="1">
                <a:latin typeface="Calibri"/>
              </a:rPr>
              <a:t>nilai</a:t>
            </a:r>
            <a:r>
              <a:rPr lang="en-US" sz="3500" dirty="0">
                <a:latin typeface="Calibri"/>
              </a:rPr>
              <a:t> lain </a:t>
            </a:r>
            <a:r>
              <a:rPr lang="en-US" sz="3500" dirty="0" err="1">
                <a:latin typeface="Calibri"/>
              </a:rPr>
              <a:t>diantara</a:t>
            </a:r>
            <a:r>
              <a:rPr lang="en-US" sz="3500" dirty="0">
                <a:latin typeface="Calibri"/>
              </a:rPr>
              <a:t> 2 </a:t>
            </a:r>
            <a:r>
              <a:rPr lang="en-US" sz="3500" dirty="0" err="1">
                <a:latin typeface="Calibri"/>
              </a:rPr>
              <a:t>nilai</a:t>
            </a:r>
            <a:endParaRPr lang="en-US" sz="3500" dirty="0">
              <a:latin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993648"/>
            <a:ext cx="2444496" cy="50078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6296" y="399288"/>
            <a:ext cx="2261616" cy="460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60"/>
              </a:lnSpc>
            </a:pPr>
            <a:r>
              <a:rPr lang="en-US" sz="1700">
                <a:latin typeface="Calibri"/>
              </a:rPr>
              <a:t>CONTOH : KAMERA ENG GENERASI LAMA</a:t>
            </a:r>
          </a:p>
        </p:txBody>
      </p:sp>
      <p:sp>
        <p:nvSpPr>
          <p:cNvPr id="4" name="Rectangle 3"/>
          <p:cNvSpPr/>
          <p:nvPr/>
        </p:nvSpPr>
        <p:spPr>
          <a:xfrm>
            <a:off x="765048" y="786384"/>
            <a:ext cx="4651248" cy="428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840"/>
              </a:spcAft>
            </a:pPr>
            <a:r>
              <a:rPr lang="en-US" sz="3900" dirty="0">
                <a:latin typeface="Calibri"/>
              </a:rPr>
              <a:t>1. KAMERA ENG</a:t>
            </a:r>
          </a:p>
          <a:p>
            <a:pPr indent="0" algn="ctr">
              <a:spcAft>
                <a:spcPts val="4620"/>
              </a:spcAft>
            </a:pPr>
            <a:r>
              <a:rPr lang="en-US" sz="2200" dirty="0">
                <a:latin typeface="Calibri"/>
              </a:rPr>
              <a:t>(</a:t>
            </a:r>
            <a:r>
              <a:rPr lang="en-US" sz="1700" dirty="0">
                <a:latin typeface="Calibri"/>
              </a:rPr>
              <a:t>Electronic News Gathering</a:t>
            </a:r>
            <a:r>
              <a:rPr lang="en-US" sz="2200" dirty="0">
                <a:solidFill>
                  <a:srgbClr val="FFFFFF"/>
                </a:solidFill>
                <a:latin typeface="Calibri"/>
              </a:rPr>
              <a:t>)</a:t>
            </a:r>
          </a:p>
          <a:p>
            <a:pPr marR="114300" indent="0" algn="just">
              <a:lnSpc>
                <a:spcPts val="2856"/>
              </a:lnSpc>
              <a:spcAft>
                <a:spcPts val="840"/>
              </a:spcAft>
            </a:pPr>
            <a:r>
              <a:rPr lang="en-US" sz="2200" dirty="0" err="1">
                <a:latin typeface="Calibri"/>
              </a:rPr>
              <a:t>Adalah</a:t>
            </a:r>
            <a:r>
              <a:rPr lang="en-US" sz="2200" dirty="0">
                <a:latin typeface="Calibri"/>
              </a:rPr>
              <a:t> </a:t>
            </a:r>
            <a:r>
              <a:rPr lang="en-US" sz="2200" dirty="0" err="1">
                <a:latin typeface="Calibri"/>
              </a:rPr>
              <a:t>kamera</a:t>
            </a:r>
            <a:r>
              <a:rPr lang="en-US" sz="2200" dirty="0">
                <a:latin typeface="Calibri"/>
              </a:rPr>
              <a:t> </a:t>
            </a:r>
            <a:r>
              <a:rPr lang="en-US" sz="2200" dirty="0" err="1">
                <a:latin typeface="Calibri"/>
              </a:rPr>
              <a:t>elektronik</a:t>
            </a:r>
            <a:r>
              <a:rPr lang="en-US" sz="2200" dirty="0">
                <a:latin typeface="Calibri"/>
              </a:rPr>
              <a:t> yang portable </a:t>
            </a:r>
            <a:r>
              <a:rPr lang="en-US" sz="2200" dirty="0" err="1">
                <a:latin typeface="Calibri"/>
              </a:rPr>
              <a:t>dilengkapi</a:t>
            </a:r>
            <a:r>
              <a:rPr lang="en-US" sz="2200" dirty="0">
                <a:latin typeface="Calibri"/>
              </a:rPr>
              <a:t> </a:t>
            </a:r>
            <a:r>
              <a:rPr lang="en-US" sz="2200" dirty="0" err="1">
                <a:latin typeface="Calibri"/>
              </a:rPr>
              <a:t>dengan</a:t>
            </a:r>
            <a:r>
              <a:rPr lang="en-US" sz="2200" dirty="0">
                <a:latin typeface="Calibri"/>
              </a:rPr>
              <a:t> </a:t>
            </a:r>
            <a:r>
              <a:rPr lang="en-US" sz="2200" dirty="0" err="1">
                <a:latin typeface="Calibri"/>
              </a:rPr>
              <a:t>alat</a:t>
            </a:r>
            <a:r>
              <a:rPr lang="en-US" sz="2200" dirty="0">
                <a:latin typeface="Calibri"/>
              </a:rPr>
              <a:t> </a:t>
            </a:r>
            <a:r>
              <a:rPr lang="en-US" sz="2200" dirty="0" err="1">
                <a:latin typeface="Calibri"/>
              </a:rPr>
              <a:t>perekam</a:t>
            </a:r>
            <a:r>
              <a:rPr lang="en-US" sz="2200" dirty="0">
                <a:latin typeface="Calibri"/>
              </a:rPr>
              <a:t> (VTR) </a:t>
            </a:r>
            <a:r>
              <a:rPr lang="en-US" sz="2200" dirty="0" err="1">
                <a:latin typeface="Calibri"/>
              </a:rPr>
              <a:t>digunakan</a:t>
            </a:r>
            <a:r>
              <a:rPr lang="en-US" sz="2200" dirty="0">
                <a:latin typeface="Calibri"/>
              </a:rPr>
              <a:t> </a:t>
            </a:r>
            <a:r>
              <a:rPr lang="en-US" sz="2200" dirty="0" err="1">
                <a:latin typeface="Calibri"/>
              </a:rPr>
              <a:t>untuk</a:t>
            </a:r>
            <a:r>
              <a:rPr lang="en-US" sz="2200" dirty="0">
                <a:latin typeface="Calibri"/>
              </a:rPr>
              <a:t> </a:t>
            </a:r>
            <a:r>
              <a:rPr lang="en-US" sz="2200" dirty="0" err="1">
                <a:latin typeface="Calibri"/>
              </a:rPr>
              <a:t>meliput</a:t>
            </a:r>
            <a:r>
              <a:rPr lang="en-US" sz="2200" dirty="0">
                <a:latin typeface="Calibri"/>
              </a:rPr>
              <a:t> </a:t>
            </a:r>
            <a:r>
              <a:rPr lang="en-US" sz="2200" dirty="0" err="1">
                <a:latin typeface="Calibri"/>
              </a:rPr>
              <a:t>berita</a:t>
            </a:r>
            <a:r>
              <a:rPr lang="en-US" sz="2200" dirty="0">
                <a:latin typeface="Calibri"/>
              </a:rPr>
              <a:t>.</a:t>
            </a:r>
          </a:p>
          <a:p>
            <a:pPr indent="0">
              <a:lnSpc>
                <a:spcPts val="2880"/>
              </a:lnSpc>
            </a:pPr>
            <a:r>
              <a:rPr lang="en-US" sz="2200" dirty="0">
                <a:latin typeface="Calibri"/>
              </a:rPr>
              <a:t>Dan </a:t>
            </a:r>
            <a:r>
              <a:rPr lang="en-US" sz="2200" dirty="0" err="1">
                <a:latin typeface="Calibri"/>
              </a:rPr>
              <a:t>sekarang</a:t>
            </a:r>
            <a:r>
              <a:rPr lang="en-US" sz="2200" dirty="0">
                <a:latin typeface="Calibri"/>
              </a:rPr>
              <a:t> </a:t>
            </a:r>
            <a:r>
              <a:rPr lang="en-US" sz="2200" dirty="0" err="1">
                <a:latin typeface="Calibri"/>
              </a:rPr>
              <a:t>kamera</a:t>
            </a:r>
            <a:r>
              <a:rPr lang="en-US" sz="2200" dirty="0">
                <a:latin typeface="Calibri"/>
              </a:rPr>
              <a:t> ENG VTR </a:t>
            </a:r>
            <a:r>
              <a:rPr lang="en-US" sz="2200" dirty="0" err="1">
                <a:latin typeface="Calibri"/>
              </a:rPr>
              <a:t>nya</a:t>
            </a:r>
            <a:r>
              <a:rPr lang="en-US" sz="2200" dirty="0">
                <a:latin typeface="Calibri"/>
              </a:rPr>
              <a:t> </a:t>
            </a:r>
            <a:r>
              <a:rPr lang="en-US" sz="2200" dirty="0" err="1">
                <a:latin typeface="Calibri"/>
              </a:rPr>
              <a:t>Intergrited</a:t>
            </a:r>
            <a:r>
              <a:rPr lang="en-US" sz="2200" dirty="0">
                <a:latin typeface="Calibri"/>
              </a:rPr>
              <a:t> </a:t>
            </a:r>
            <a:r>
              <a:rPr lang="en-US" sz="2200" dirty="0" err="1">
                <a:latin typeface="Calibri"/>
              </a:rPr>
              <a:t>dengan</a:t>
            </a:r>
            <a:r>
              <a:rPr lang="en-US" sz="2200" dirty="0">
                <a:latin typeface="Calibri"/>
              </a:rPr>
              <a:t> </a:t>
            </a:r>
            <a:r>
              <a:rPr lang="en-US" sz="2200" dirty="0" err="1">
                <a:latin typeface="Calibri"/>
              </a:rPr>
              <a:t>Kameranya</a:t>
            </a:r>
            <a:endParaRPr lang="en-US" sz="2200" dirty="0"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066E2-3C8F-7143-B706-538779D1D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76" y="4769612"/>
            <a:ext cx="3289300" cy="2463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2438400"/>
            <a:ext cx="8080248" cy="4002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4176" y="1048512"/>
            <a:ext cx="1136904" cy="2804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700">
                <a:latin typeface="Calibri"/>
              </a:rPr>
              <a:t>Contoh:</a:t>
            </a:r>
          </a:p>
        </p:txBody>
      </p:sp>
      <p:sp>
        <p:nvSpPr>
          <p:cNvPr id="4" name="Rectangle 3"/>
          <p:cNvSpPr/>
          <p:nvPr/>
        </p:nvSpPr>
        <p:spPr>
          <a:xfrm>
            <a:off x="801624" y="1661160"/>
            <a:ext cx="7019544" cy="3474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700">
                <a:latin typeface="Calibri"/>
              </a:rPr>
              <a:t>Kamera ENG geresi baru (Camcorder Intergrited)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" y="1905000"/>
            <a:ext cx="8125968" cy="40416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7544" y="414528"/>
            <a:ext cx="4251960" cy="880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1260"/>
              </a:spcAft>
            </a:pPr>
            <a:r>
              <a:rPr lang="en-US" sz="3500">
                <a:latin typeface="Calibri"/>
              </a:rPr>
              <a:t>KAMERA ENG DENGAN</a:t>
            </a:r>
          </a:p>
          <a:p>
            <a:pPr indent="0" algn="ctr"/>
            <a:r>
              <a:rPr lang="en-US" sz="3500">
                <a:latin typeface="Calibri"/>
              </a:rPr>
              <a:t>TRIPOD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5496" y="490728"/>
            <a:ext cx="3493008" cy="8321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1050"/>
              </a:spcAft>
            </a:pPr>
            <a:r>
              <a:rPr lang="en-US" sz="3900">
                <a:latin typeface="Calibri"/>
              </a:rPr>
              <a:t>2. KAMERA EFP</a:t>
            </a:r>
          </a:p>
          <a:p>
            <a:pPr indent="0" algn="ctr">
              <a:spcAft>
                <a:spcPts val="2520"/>
              </a:spcAft>
            </a:pPr>
            <a:r>
              <a:rPr lang="en-US" sz="2200">
                <a:latin typeface="Calibri"/>
              </a:rPr>
              <a:t>(Electronic Field Production)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688" y="1731264"/>
            <a:ext cx="7778496" cy="29199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8300" indent="-368300">
              <a:lnSpc>
                <a:spcPts val="3840"/>
              </a:lnSpc>
              <a:spcBef>
                <a:spcPts val="2520"/>
              </a:spcBef>
              <a:spcAft>
                <a:spcPts val="420"/>
              </a:spcAft>
            </a:pPr>
            <a:r>
              <a:rPr lang="en-US" sz="3100">
                <a:latin typeface="Calibri"/>
              </a:rPr>
              <a:t>•    Kamera portable yang dipergunakan untuk membuat suatu produksi acara televisi, di lapangan/ luar studio.</a:t>
            </a:r>
          </a:p>
          <a:p>
            <a:pPr marL="368300" indent="-368300" algn="just">
              <a:lnSpc>
                <a:spcPts val="3840"/>
              </a:lnSpc>
            </a:pPr>
            <a:r>
              <a:rPr lang="en-US" sz="3100">
                <a:latin typeface="Calibri"/>
              </a:rPr>
              <a:t>•    Dengan menggunakan lebih dari satu kamera yang dilengkapi dengan Camera Control Unit (CCU) dan alat pemadu gambar (Switcher)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4392" y="655320"/>
            <a:ext cx="4392168" cy="4023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3780"/>
              </a:spcAft>
            </a:pPr>
            <a:r>
              <a:rPr lang="en-US" sz="4300">
                <a:latin typeface="Calibri"/>
              </a:rPr>
              <a:t>3. KAMERA STUDIO</a:t>
            </a:r>
          </a:p>
        </p:txBody>
      </p:sp>
      <p:sp>
        <p:nvSpPr>
          <p:cNvPr id="3" name="Rectangle 2"/>
          <p:cNvSpPr/>
          <p:nvPr/>
        </p:nvSpPr>
        <p:spPr>
          <a:xfrm>
            <a:off x="801624" y="1719072"/>
            <a:ext cx="7507224" cy="31821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92964" indent="0">
              <a:spcBef>
                <a:spcPts val="3780"/>
              </a:spcBef>
              <a:spcAft>
                <a:spcPts val="1260"/>
              </a:spcAft>
            </a:pPr>
            <a:r>
              <a:rPr lang="en-US" sz="2700">
                <a:latin typeface="Calibri"/>
              </a:rPr>
              <a:t>Kamera yang dipergunakan untuk mempro</a:t>
            </a:r>
          </a:p>
          <a:p>
            <a:pPr marL="92964" indent="0">
              <a:spcAft>
                <a:spcPts val="1260"/>
              </a:spcAft>
            </a:pPr>
            <a:r>
              <a:rPr lang="en-US" sz="2700">
                <a:latin typeface="Calibri"/>
              </a:rPr>
              <a:t>duksi acara televisi khusus di dalam studio televisi.</a:t>
            </a:r>
          </a:p>
          <a:p>
            <a:pPr marL="92964" indent="0">
              <a:lnSpc>
                <a:spcPts val="3360"/>
              </a:lnSpc>
              <a:spcAft>
                <a:spcPts val="210"/>
              </a:spcAft>
            </a:pPr>
            <a:r>
              <a:rPr lang="en-US" sz="2700">
                <a:latin typeface="Calibri"/>
              </a:rPr>
              <a:t>Kamera ini dilengkapi dengan pedestal, remote control untuk focus dan zoom terhubung dengan kabel ke CCU, RCP, VTR dan Switcher</a:t>
            </a:r>
          </a:p>
          <a:p>
            <a:pPr marL="92964" indent="0">
              <a:spcAft>
                <a:spcPts val="1260"/>
              </a:spcAft>
            </a:pPr>
            <a:r>
              <a:rPr lang="en-US" sz="2700">
                <a:latin typeface="Calibri"/>
              </a:rPr>
              <a:t>Adapun lensa kamera jenis ini menggunakan</a:t>
            </a:r>
          </a:p>
          <a:p>
            <a:pPr marL="92964" indent="0"/>
            <a:r>
              <a:rPr lang="en-US" sz="2700">
                <a:latin typeface="Calibri"/>
              </a:rPr>
              <a:t>lens box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552" y="1935480"/>
            <a:ext cx="2983992" cy="3761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088" y="2151888"/>
            <a:ext cx="3069336" cy="3557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07080" y="737616"/>
            <a:ext cx="2785872" cy="2987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3100">
                <a:latin typeface="Calibri"/>
              </a:rPr>
              <a:t>KAMERA STUDIO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9536" y="2919984"/>
            <a:ext cx="890016" cy="420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en-US" sz="1700">
                <a:latin typeface="Calibri"/>
              </a:rPr>
              <a:t>STEERING</a:t>
            </a:r>
          </a:p>
          <a:p>
            <a:pPr indent="0"/>
            <a:r>
              <a:rPr lang="en-US" sz="1700">
                <a:latin typeface="Calibri"/>
              </a:rPr>
              <a:t>WHELL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6040" y="704088"/>
            <a:ext cx="3956304" cy="3048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4200"/>
              </a:spcAft>
            </a:pPr>
            <a:r>
              <a:rPr lang="en-US" sz="3100" b="1">
                <a:latin typeface="Calibri"/>
              </a:rPr>
              <a:t>F. KLASIFIKASI KAMERA</a:t>
            </a:r>
          </a:p>
        </p:txBody>
      </p:sp>
      <p:sp>
        <p:nvSpPr>
          <p:cNvPr id="3" name="Rectangle 2"/>
          <p:cNvSpPr/>
          <p:nvPr/>
        </p:nvSpPr>
        <p:spPr>
          <a:xfrm>
            <a:off x="3435096" y="1746504"/>
            <a:ext cx="2304288" cy="1472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4608"/>
              </a:lnSpc>
              <a:spcBef>
                <a:spcPts val="4200"/>
              </a:spcBef>
            </a:pPr>
            <a:r>
              <a:rPr lang="en-US" sz="3100">
                <a:latin typeface="Calibri"/>
              </a:rPr>
              <a:t>BROADCAST PROFESIONAL HOME USE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0360" y="691896"/>
            <a:ext cx="3459480" cy="3322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3990"/>
              </a:spcAft>
            </a:pPr>
            <a:r>
              <a:rPr lang="en-US" sz="3500" b="1" spc="-50" dirty="0">
                <a:latin typeface="Calibri"/>
              </a:rPr>
              <a:t>A. PENDAHULUAN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872" y="1746504"/>
            <a:ext cx="7476744" cy="29047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Bef>
                <a:spcPts val="3990"/>
              </a:spcBef>
              <a:spcAft>
                <a:spcPts val="1470"/>
              </a:spcAft>
            </a:pPr>
            <a:r>
              <a:rPr lang="en-US" sz="3100">
                <a:latin typeface="Calibri"/>
              </a:rPr>
              <a:t>DIFINISI</a:t>
            </a:r>
          </a:p>
          <a:p>
            <a:pPr indent="0">
              <a:lnSpc>
                <a:spcPts val="3840"/>
              </a:lnSpc>
            </a:pPr>
            <a:r>
              <a:rPr lang="en-US" sz="3100">
                <a:latin typeface="Calibri"/>
              </a:rPr>
              <a:t>Kamera adalah suatu perangkat keras yang terdiri dari Sub Sistem Optics, Electronics dan Mechanics untuk menghasilkan gambar, baik Still maupun Motion Picture dari pantulan obyek/ benda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981200"/>
            <a:ext cx="2782824" cy="2282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2472" y="707136"/>
            <a:ext cx="4742688" cy="2987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3100">
                <a:latin typeface="Calibri"/>
              </a:rPr>
              <a:t>G. BAGIAN-BAGIAN KAMERA</a:t>
            </a:r>
          </a:p>
        </p:txBody>
      </p:sp>
      <p:sp>
        <p:nvSpPr>
          <p:cNvPr id="4" name="Rectangle 3"/>
          <p:cNvSpPr/>
          <p:nvPr/>
        </p:nvSpPr>
        <p:spPr>
          <a:xfrm>
            <a:off x="822960" y="1901952"/>
            <a:ext cx="3898392" cy="38770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4608"/>
              </a:lnSpc>
            </a:pPr>
            <a:r>
              <a:rPr lang="en-US" sz="3100" dirty="0">
                <a:latin typeface="Calibri"/>
              </a:rPr>
              <a:t>1. KAMERA ENG:</a:t>
            </a:r>
          </a:p>
          <a:p>
            <a:pPr marL="431800" indent="0" algn="just">
              <a:lnSpc>
                <a:spcPts val="4608"/>
              </a:lnSpc>
            </a:pPr>
            <a:r>
              <a:rPr lang="en-US" sz="3100" dirty="0">
                <a:latin typeface="Calibri"/>
              </a:rPr>
              <a:t>a.    Head </a:t>
            </a:r>
            <a:r>
              <a:rPr lang="en-US" sz="3100" dirty="0" err="1">
                <a:latin typeface="Calibri"/>
              </a:rPr>
              <a:t>kamera</a:t>
            </a:r>
            <a:endParaRPr lang="en-US" sz="3100" dirty="0">
              <a:latin typeface="Calibri"/>
            </a:endParaRPr>
          </a:p>
          <a:p>
            <a:pPr marL="749300" indent="0" algn="just">
              <a:lnSpc>
                <a:spcPts val="4608"/>
              </a:lnSpc>
            </a:pPr>
            <a:r>
              <a:rPr lang="en-US" sz="3100" dirty="0">
                <a:latin typeface="Calibri"/>
              </a:rPr>
              <a:t>1.    </a:t>
            </a:r>
            <a:r>
              <a:rPr lang="en-US" sz="3100" dirty="0" err="1">
                <a:latin typeface="Calibri"/>
              </a:rPr>
              <a:t>Lensa</a:t>
            </a:r>
            <a:endParaRPr lang="en-US" sz="3100" dirty="0">
              <a:latin typeface="Calibri"/>
            </a:endParaRPr>
          </a:p>
          <a:p>
            <a:pPr marL="749300" indent="0" algn="just">
              <a:lnSpc>
                <a:spcPts val="4608"/>
              </a:lnSpc>
            </a:pPr>
            <a:r>
              <a:rPr lang="en-US" sz="3100" dirty="0">
                <a:latin typeface="Calibri"/>
              </a:rPr>
              <a:t>2. Pic Up Tube/CCD</a:t>
            </a:r>
          </a:p>
          <a:p>
            <a:pPr marL="749300" indent="0" algn="just">
              <a:lnSpc>
                <a:spcPts val="4608"/>
              </a:lnSpc>
            </a:pPr>
            <a:r>
              <a:rPr lang="en-US" sz="3100" dirty="0">
                <a:latin typeface="Calibri"/>
              </a:rPr>
              <a:t>3.    View Finder</a:t>
            </a:r>
          </a:p>
          <a:p>
            <a:pPr marL="431800" indent="0" algn="just">
              <a:lnSpc>
                <a:spcPts val="4608"/>
              </a:lnSpc>
            </a:pPr>
            <a:r>
              <a:rPr lang="en-US" sz="3100" dirty="0">
                <a:latin typeface="Calibri"/>
              </a:rPr>
              <a:t>b.    Cam </a:t>
            </a:r>
            <a:r>
              <a:rPr lang="en-US" sz="3100" dirty="0" err="1">
                <a:latin typeface="Calibri"/>
              </a:rPr>
              <a:t>Corder</a:t>
            </a:r>
            <a:r>
              <a:rPr lang="en-US" sz="3100" dirty="0">
                <a:latin typeface="Calibri"/>
              </a:rPr>
              <a:t>/VTR</a:t>
            </a:r>
          </a:p>
          <a:p>
            <a:pPr marL="431800" indent="0" algn="just">
              <a:lnSpc>
                <a:spcPts val="4608"/>
              </a:lnSpc>
            </a:pPr>
            <a:r>
              <a:rPr lang="en-US" sz="3100" dirty="0">
                <a:latin typeface="Calibri"/>
              </a:rPr>
              <a:t>c.    Battery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904" y="1886712"/>
            <a:ext cx="4812792" cy="4081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1760" y="557784"/>
            <a:ext cx="4898136" cy="3017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3100">
                <a:latin typeface="Calibri"/>
              </a:rPr>
              <a:t>BAGIAN OPERASIONAL LENSA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1464" y="1557528"/>
            <a:ext cx="2468880" cy="1889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en-US" sz="2200" b="1" spc="-50">
                <a:latin typeface="Calibri"/>
              </a:rPr>
              <a:t>Zoom Rocker switch</a:t>
            </a:r>
          </a:p>
        </p:txBody>
      </p:sp>
      <p:sp>
        <p:nvSpPr>
          <p:cNvPr id="5" name="Rectangle 4"/>
          <p:cNvSpPr/>
          <p:nvPr/>
        </p:nvSpPr>
        <p:spPr>
          <a:xfrm>
            <a:off x="4980432" y="1895856"/>
            <a:ext cx="560832" cy="4632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en-US" sz="4500" b="1">
                <a:solidFill>
                  <a:srgbClr val="FA7546"/>
                </a:solidFill>
                <a:latin typeface="Calibri"/>
              </a:rPr>
              <a:t>-\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1952" y="2304288"/>
            <a:ext cx="2852928" cy="2072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200" b="1" spc="-50">
                <a:latin typeface="Calibri"/>
              </a:rPr>
              <a:t>Auto/Manual Iris switch</a:t>
            </a:r>
          </a:p>
        </p:txBody>
      </p:sp>
      <p:sp>
        <p:nvSpPr>
          <p:cNvPr id="7" name="Rectangle 6"/>
          <p:cNvSpPr/>
          <p:nvPr/>
        </p:nvSpPr>
        <p:spPr>
          <a:xfrm>
            <a:off x="2115312" y="3060192"/>
            <a:ext cx="1335024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4200"/>
              </a:spcAft>
            </a:pPr>
            <a:r>
              <a:rPr lang="en-US" sz="2200" b="1" spc="-50">
                <a:latin typeface="Calibri"/>
              </a:rPr>
              <a:t>Lens Hood</a:t>
            </a:r>
          </a:p>
        </p:txBody>
      </p:sp>
      <p:sp>
        <p:nvSpPr>
          <p:cNvPr id="8" name="Rectangle 7"/>
          <p:cNvSpPr/>
          <p:nvPr/>
        </p:nvSpPr>
        <p:spPr>
          <a:xfrm>
            <a:off x="6315456" y="1682496"/>
            <a:ext cx="1743456" cy="2377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200" b="1" spc="-50">
                <a:latin typeface="Calibri"/>
              </a:rPr>
              <a:t>Return switch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7229856" y="2322576"/>
            <a:ext cx="1524000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200" b="1" spc="-50">
                <a:latin typeface="Calibri"/>
              </a:rPr>
              <a:t>Macro focus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92112" y="4059936"/>
            <a:ext cx="1889760" cy="2133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spcBef>
                <a:spcPts val="4200"/>
              </a:spcBef>
            </a:pPr>
            <a:r>
              <a:rPr lang="en-US" sz="2200" b="1" spc="-50">
                <a:latin typeface="Calibri"/>
              </a:rPr>
              <a:t>Zoom Extender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" y="758952"/>
            <a:ext cx="3258312" cy="5148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630"/>
              </a:spcAft>
            </a:pPr>
            <a:r>
              <a:rPr lang="en-US" sz="2700">
                <a:latin typeface="Calibri"/>
              </a:rPr>
              <a:t>2. Camera EFP:</a:t>
            </a:r>
          </a:p>
          <a:p>
            <a:pPr marL="266700" indent="0" algn="just">
              <a:lnSpc>
                <a:spcPts val="2424"/>
              </a:lnSpc>
            </a:pPr>
            <a:r>
              <a:rPr lang="en-US" sz="2200">
                <a:latin typeface="Calibri"/>
              </a:rPr>
              <a:t>a.    Camera Head</a:t>
            </a:r>
          </a:p>
          <a:p>
            <a:pPr marL="622300" indent="0" algn="just">
              <a:lnSpc>
                <a:spcPts val="2424"/>
              </a:lnSpc>
            </a:pPr>
            <a:r>
              <a:rPr lang="en-US" sz="1900">
                <a:latin typeface="Calibri"/>
              </a:rPr>
              <a:t>1.    Lensa Kamera</a:t>
            </a:r>
          </a:p>
          <a:p>
            <a:pPr marL="622300" indent="0" algn="just">
              <a:lnSpc>
                <a:spcPts val="2424"/>
              </a:lnSpc>
            </a:pPr>
            <a:r>
              <a:rPr lang="en-US" sz="1900">
                <a:latin typeface="Calibri"/>
              </a:rPr>
              <a:t>2.    Pick Up Tube/CCD</a:t>
            </a:r>
          </a:p>
          <a:p>
            <a:pPr marL="622300" indent="0" algn="just">
              <a:lnSpc>
                <a:spcPts val="2832"/>
              </a:lnSpc>
            </a:pPr>
            <a:r>
              <a:rPr lang="en-US" sz="1900">
                <a:latin typeface="Calibri"/>
              </a:rPr>
              <a:t>3.    View Finder</a:t>
            </a:r>
          </a:p>
          <a:p>
            <a:pPr marL="266700" indent="0" algn="just">
              <a:lnSpc>
                <a:spcPts val="2832"/>
              </a:lnSpc>
            </a:pPr>
            <a:r>
              <a:rPr lang="en-US" sz="2200">
                <a:latin typeface="Calibri"/>
              </a:rPr>
              <a:t>b.    Tripod/Pedestal/</a:t>
            </a:r>
          </a:p>
          <a:p>
            <a:pPr marL="266700" indent="0" algn="just">
              <a:lnSpc>
                <a:spcPts val="2832"/>
              </a:lnSpc>
            </a:pPr>
            <a:r>
              <a:rPr lang="en-US" sz="2200">
                <a:latin typeface="Calibri"/>
              </a:rPr>
              <a:t>c.    Kabel Kamera</a:t>
            </a:r>
          </a:p>
          <a:p>
            <a:pPr marL="266700" indent="0" algn="just">
              <a:spcAft>
                <a:spcPts val="630"/>
              </a:spcAft>
            </a:pPr>
            <a:r>
              <a:rPr lang="en-US" sz="2200">
                <a:latin typeface="Calibri"/>
              </a:rPr>
              <a:t>d.    Proccessor terdiri dari</a:t>
            </a:r>
          </a:p>
          <a:p>
            <a:pPr marL="622300" indent="0" algn="just">
              <a:spcAft>
                <a:spcPts val="630"/>
              </a:spcAft>
            </a:pPr>
            <a:r>
              <a:rPr lang="en-US" sz="1900">
                <a:latin typeface="Calibri"/>
              </a:rPr>
              <a:t>1.    Camera Control Unit</a:t>
            </a:r>
          </a:p>
          <a:p>
            <a:pPr marL="622300" indent="0" algn="just">
              <a:lnSpc>
                <a:spcPts val="2808"/>
              </a:lnSpc>
            </a:pPr>
            <a:r>
              <a:rPr lang="en-US" sz="1900">
                <a:latin typeface="Calibri"/>
              </a:rPr>
              <a:t>2.    Remote Control Panel</a:t>
            </a:r>
          </a:p>
          <a:p>
            <a:pPr marL="266700" indent="0" algn="just">
              <a:lnSpc>
                <a:spcPts val="2808"/>
              </a:lnSpc>
            </a:pPr>
            <a:r>
              <a:rPr lang="en-US" sz="2200">
                <a:latin typeface="Calibri"/>
              </a:rPr>
              <a:t>e.    Power Supply</a:t>
            </a:r>
          </a:p>
          <a:p>
            <a:pPr marL="266700" indent="0" algn="just">
              <a:lnSpc>
                <a:spcPts val="2808"/>
              </a:lnSpc>
            </a:pPr>
            <a:r>
              <a:rPr lang="en-US" sz="2200">
                <a:latin typeface="Calibri"/>
              </a:rPr>
              <a:t>f.    Alat Ukur:</a:t>
            </a:r>
          </a:p>
          <a:p>
            <a:pPr marL="622300" indent="0" algn="just">
              <a:spcAft>
                <a:spcPts val="630"/>
              </a:spcAft>
            </a:pPr>
            <a:r>
              <a:rPr lang="en-US" sz="1900">
                <a:latin typeface="Calibri"/>
              </a:rPr>
              <a:t>1.    Picture Monitor</a:t>
            </a:r>
          </a:p>
          <a:p>
            <a:pPr marL="622300" indent="0" algn="just">
              <a:spcAft>
                <a:spcPts val="630"/>
              </a:spcAft>
            </a:pPr>
            <a:r>
              <a:rPr lang="en-US" sz="1900">
                <a:latin typeface="Calibri"/>
              </a:rPr>
              <a:t>2.    Wave form Monitor</a:t>
            </a:r>
          </a:p>
          <a:p>
            <a:pPr marL="622300" indent="0" algn="just"/>
            <a:r>
              <a:rPr lang="en-US" sz="1900">
                <a:latin typeface="Calibri"/>
              </a:rPr>
              <a:t>3.    Vector Scope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0A2A1-E176-8C49-8B2F-D8907CC88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09" y="1633250"/>
            <a:ext cx="3258311" cy="33994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41960"/>
            <a:ext cx="2523744" cy="2682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800" b="1">
                <a:latin typeface="Calibri"/>
              </a:rPr>
              <a:t>KAMERA STUDIO</a:t>
            </a:r>
          </a:p>
        </p:txBody>
      </p:sp>
      <p:sp>
        <p:nvSpPr>
          <p:cNvPr id="3" name="Rectangle 2"/>
          <p:cNvSpPr/>
          <p:nvPr/>
        </p:nvSpPr>
        <p:spPr>
          <a:xfrm>
            <a:off x="79248" y="1286256"/>
            <a:ext cx="3456432" cy="40325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12"/>
              </a:lnSpc>
            </a:pPr>
            <a:r>
              <a:rPr lang="en-US" sz="2200">
                <a:latin typeface="Calibri"/>
              </a:rPr>
              <a:t>1.    Camera Head</a:t>
            </a:r>
          </a:p>
          <a:p>
            <a:pPr marL="279400" indent="0" algn="just">
              <a:lnSpc>
                <a:spcPts val="2112"/>
              </a:lnSpc>
            </a:pPr>
            <a:r>
              <a:rPr lang="en-US" sz="2200">
                <a:latin typeface="Calibri"/>
              </a:rPr>
              <a:t>a.    Lensa Kamera</a:t>
            </a:r>
          </a:p>
          <a:p>
            <a:pPr marL="279400" indent="0" algn="just">
              <a:lnSpc>
                <a:spcPts val="2112"/>
              </a:lnSpc>
            </a:pPr>
            <a:r>
              <a:rPr lang="en-US" sz="2200">
                <a:latin typeface="Calibri"/>
              </a:rPr>
              <a:t>b.    Pick Up Tube/CCD</a:t>
            </a:r>
          </a:p>
          <a:p>
            <a:pPr marL="279400" indent="0" algn="just">
              <a:lnSpc>
                <a:spcPts val="2112"/>
              </a:lnSpc>
            </a:pPr>
            <a:r>
              <a:rPr lang="en-US" sz="2200">
                <a:latin typeface="Calibri"/>
              </a:rPr>
              <a:t>c.    View Finder</a:t>
            </a:r>
          </a:p>
          <a:p>
            <a:pPr marL="279400" indent="0" algn="just">
              <a:lnSpc>
                <a:spcPts val="2112"/>
              </a:lnSpc>
            </a:pPr>
            <a:r>
              <a:rPr lang="en-US" sz="2200">
                <a:latin typeface="Calibri"/>
              </a:rPr>
              <a:t>d.    Tripod/Pedestal/Crane</a:t>
            </a:r>
          </a:p>
          <a:p>
            <a:pPr indent="0" algn="just">
              <a:lnSpc>
                <a:spcPts val="2112"/>
              </a:lnSpc>
            </a:pPr>
            <a:r>
              <a:rPr lang="en-US" sz="2200">
                <a:latin typeface="Calibri"/>
              </a:rPr>
              <a:t>2.    Kabel kamera</a:t>
            </a:r>
          </a:p>
          <a:p>
            <a:pPr indent="0" algn="just">
              <a:lnSpc>
                <a:spcPts val="2112"/>
              </a:lnSpc>
            </a:pPr>
            <a:r>
              <a:rPr lang="en-US" sz="2200">
                <a:latin typeface="Calibri"/>
              </a:rPr>
              <a:t>3.    Proccessor terdiri dari:</a:t>
            </a:r>
          </a:p>
          <a:p>
            <a:pPr marL="279400" indent="0" algn="just">
              <a:lnSpc>
                <a:spcPts val="2112"/>
              </a:lnSpc>
            </a:pPr>
            <a:r>
              <a:rPr lang="en-US" sz="2200">
                <a:latin typeface="Calibri"/>
              </a:rPr>
              <a:t>a. Camera Control Unit</a:t>
            </a:r>
          </a:p>
          <a:p>
            <a:pPr marL="723900" indent="0" algn="just">
              <a:lnSpc>
                <a:spcPts val="2112"/>
              </a:lnSpc>
            </a:pPr>
            <a:r>
              <a:rPr lang="en-US" sz="2200">
                <a:latin typeface="Calibri"/>
              </a:rPr>
              <a:t>b. Remote Control Panel</a:t>
            </a:r>
          </a:p>
          <a:p>
            <a:pPr marL="279400" indent="0" algn="just">
              <a:lnSpc>
                <a:spcPts val="2112"/>
              </a:lnSpc>
            </a:pPr>
            <a:r>
              <a:rPr lang="en-US" sz="2200">
                <a:latin typeface="Calibri"/>
              </a:rPr>
              <a:t>c.    Amplifier dan Drive Unit</a:t>
            </a:r>
          </a:p>
          <a:p>
            <a:pPr marL="279400" indent="0" algn="just">
              <a:lnSpc>
                <a:spcPts val="2112"/>
              </a:lnSpc>
            </a:pPr>
            <a:r>
              <a:rPr lang="en-US" sz="2200">
                <a:latin typeface="Calibri"/>
              </a:rPr>
              <a:t>d.    Power Supply</a:t>
            </a:r>
          </a:p>
          <a:p>
            <a:pPr indent="0" algn="just">
              <a:lnSpc>
                <a:spcPts val="2112"/>
              </a:lnSpc>
            </a:pPr>
            <a:r>
              <a:rPr lang="en-US" sz="2200">
                <a:latin typeface="Calibri"/>
              </a:rPr>
              <a:t>4.    Alat Ukur:</a:t>
            </a:r>
          </a:p>
          <a:p>
            <a:pPr marL="279400" indent="0" algn="just">
              <a:lnSpc>
                <a:spcPts val="2112"/>
              </a:lnSpc>
            </a:pPr>
            <a:r>
              <a:rPr lang="en-US" sz="2200">
                <a:latin typeface="Calibri"/>
              </a:rPr>
              <a:t>a.    Picture Monitor</a:t>
            </a:r>
          </a:p>
          <a:p>
            <a:pPr marL="279400" indent="0" algn="just">
              <a:lnSpc>
                <a:spcPts val="2112"/>
              </a:lnSpc>
            </a:pPr>
            <a:r>
              <a:rPr lang="en-US" sz="2200">
                <a:latin typeface="Calibri"/>
              </a:rPr>
              <a:t>b.    Wave form Monitor</a:t>
            </a:r>
          </a:p>
          <a:p>
            <a:pPr marL="279400" indent="0" algn="just">
              <a:lnSpc>
                <a:spcPts val="2112"/>
              </a:lnSpc>
            </a:pPr>
            <a:r>
              <a:rPr lang="en-US" sz="2200">
                <a:latin typeface="Calibri"/>
              </a:rPr>
              <a:t>c.    Vector Scope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304" y="1700784"/>
            <a:ext cx="3313176" cy="4270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1780032"/>
            <a:ext cx="3276600" cy="4026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633984"/>
            <a:ext cx="3697224" cy="3688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4000" b="1">
                <a:latin typeface="Calibri"/>
              </a:rPr>
              <a:t>KAMERA STUDIO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6816" y="1377696"/>
            <a:ext cx="560832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700" b="1">
                <a:latin typeface="Calibri"/>
              </a:rPr>
              <a:t>TALLY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2752" y="1645920"/>
          <a:ext cx="2270760" cy="792480"/>
        </p:xfrm>
        <a:graphic>
          <a:graphicData uri="http://schemas.openxmlformats.org/drawingml/2006/table">
            <a:tbl>
              <a:tblPr/>
              <a:tblGrid>
                <a:gridCol w="131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096">
                <a:tc>
                  <a:txBody>
                    <a:bodyPr/>
                    <a:lstStyle/>
                    <a:p>
                      <a:pPr marL="114300" indent="0"/>
                      <a:r>
                        <a:rPr lang="en-US" sz="1700" b="1">
                          <a:latin typeface="Calibri"/>
                        </a:rPr>
                        <a:t>LENSA</a:t>
                      </a:r>
                    </a:p>
                    <a:p>
                      <a:pPr marL="787400" indent="0"/>
                      <a:r>
                        <a:rPr lang="en-US" sz="650">
                          <a:latin typeface="Candara"/>
                        </a:rPr>
                        <a:t>\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indent="0"/>
                      <a:r>
                        <a:rPr lang="en-US" sz="1700" b="1">
                          <a:latin typeface="Calibri"/>
                        </a:rPr>
                        <a:t>LIGHT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384">
                <a:tc>
                  <a:txBody>
                    <a:bodyPr/>
                    <a:lstStyle/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700" b="1">
                          <a:solidFill>
                            <a:srgbClr val="333233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700" b="1">
                          <a:solidFill>
                            <a:srgbClr val="C33855"/>
                          </a:solidFill>
                          <a:latin typeface="Calibri"/>
                        </a:rPr>
                        <a:t>1 </a:t>
                      </a:r>
                      <a:r>
                        <a:rPr lang="en-US" sz="1700" b="1">
                          <a:solidFill>
                            <a:srgbClr val="B4B5B0"/>
                          </a:solidFill>
                          <a:latin typeface="Calibri"/>
                        </a:rPr>
                        <a:t>'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52272" y="3779520"/>
            <a:ext cx="749808" cy="2011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700">
                <a:latin typeface="Calibri"/>
              </a:rPr>
              <a:t>TRIPOD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1440" y="1584960"/>
            <a:ext cx="1353312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700" b="1">
                <a:latin typeface="Calibri"/>
              </a:rPr>
              <a:t>VIEW FINDER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260592" y="1481328"/>
            <a:ext cx="1408176" cy="1463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700" b="1">
                <a:latin typeface="Calibri"/>
              </a:rPr>
              <a:t>CAMERA HEAD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580888" y="1905000"/>
          <a:ext cx="1359408" cy="1929384"/>
        </p:xfrm>
        <a:graphic>
          <a:graphicData uri="http://schemas.openxmlformats.org/drawingml/2006/table">
            <a:tbl>
              <a:tblPr/>
              <a:tblGrid>
                <a:gridCol w="51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76">
                <a:tc>
                  <a:txBody>
                    <a:bodyPr/>
                    <a:lstStyle/>
                    <a:p>
                      <a:pPr indent="0"/>
                      <a:r>
                        <a:rPr lang="en-US" sz="5200" b="1">
                          <a:solidFill>
                            <a:srgbClr val="333233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0" marR="0" marT="0" marB="0" anchor="b">
                    <a:solidFill>
                      <a:srgbClr val="C1C1C8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/>
                    </a:p>
                  </a:txBody>
                  <a:tcPr marL="0" marR="0" marT="0" marB="0">
                    <a:solidFill>
                      <a:srgbClr val="C1C1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indent="0"/>
                      <a:r>
                        <a:rPr lang="en-US" sz="5200" b="1">
                          <a:solidFill>
                            <a:srgbClr val="333233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solidFill>
                      <a:srgbClr val="C1C1C8"/>
                    </a:solidFill>
                  </a:tcPr>
                </a:tc>
                <a:tc>
                  <a:txBody>
                    <a:bodyPr/>
                    <a:lstStyle/>
                    <a:p>
                      <a:pPr marL="622300" indent="0"/>
                      <a:r>
                        <a:rPr lang="en-US" sz="1000" spc="800">
                          <a:solidFill>
                            <a:srgbClr val="333233"/>
                          </a:solidFill>
                          <a:latin typeface="Calibri"/>
                        </a:rPr>
                        <a:t>’1</a:t>
                      </a:r>
                    </a:p>
                  </a:txBody>
                  <a:tcPr marL="0" marR="0" marT="0" marB="0" anchor="ctr">
                    <a:solidFill>
                      <a:srgbClr val="C1C1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24">
                <a:tc>
                  <a:txBody>
                    <a:bodyPr/>
                    <a:lstStyle/>
                    <a:p>
                      <a:pPr indent="0"/>
                      <a:r>
                        <a:rPr lang="en-US" sz="1300" b="1" spc="-200">
                          <a:solidFill>
                            <a:srgbClr val="333233"/>
                          </a:solidFill>
                          <a:latin typeface="Calibri"/>
                        </a:rPr>
                        <a:t>«1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/>
                    </a:p>
                  </a:txBody>
                  <a:tcPr marL="0" marR="0" marT="0" marB="0">
                    <a:solidFill>
                      <a:srgbClr val="C1C1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810000" y="2670048"/>
            <a:ext cx="999744" cy="420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3200" indent="0">
              <a:spcAft>
                <a:spcPts val="420"/>
              </a:spcAft>
            </a:pPr>
            <a:r>
              <a:rPr lang="en-US" sz="1700" b="1">
                <a:latin typeface="Calibri"/>
              </a:rPr>
              <a:t>ZOOM</a:t>
            </a:r>
          </a:p>
          <a:p>
            <a:pPr indent="0"/>
            <a:r>
              <a:rPr lang="en-US" sz="1700" b="1">
                <a:latin typeface="Calibri"/>
              </a:rPr>
              <a:t>CONTROLL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12736" y="3108960"/>
            <a:ext cx="890016" cy="420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en-US" sz="1700">
                <a:latin typeface="Calibri"/>
              </a:rPr>
              <a:t>STEERING</a:t>
            </a:r>
          </a:p>
          <a:p>
            <a:pPr indent="0"/>
            <a:r>
              <a:rPr lang="en-US" sz="1700">
                <a:latin typeface="Calibri"/>
              </a:rPr>
              <a:t>WHELL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40480" y="3889248"/>
            <a:ext cx="883920" cy="670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1920" indent="0">
              <a:spcAft>
                <a:spcPts val="420"/>
              </a:spcAft>
            </a:pPr>
            <a:r>
              <a:rPr lang="en-US" sz="1800">
                <a:latin typeface="Franklin Gothic Medium"/>
              </a:rPr>
              <a:t>\</a:t>
            </a:r>
          </a:p>
          <a:p>
            <a:pPr indent="0">
              <a:spcAft>
                <a:spcPts val="420"/>
              </a:spcAft>
            </a:pPr>
            <a:r>
              <a:rPr lang="en-US" sz="1700">
                <a:latin typeface="Calibri"/>
              </a:rPr>
              <a:t>FOCUS</a:t>
            </a:r>
          </a:p>
          <a:p>
            <a:pPr indent="0"/>
            <a:r>
              <a:rPr lang="en-US" sz="1700">
                <a:latin typeface="Calibri"/>
              </a:rPr>
              <a:t>CONTROL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20128" y="3895344"/>
            <a:ext cx="883920" cy="1463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700">
                <a:latin typeface="Calibri"/>
              </a:rPr>
              <a:t>PEDESTAL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51376" y="5876544"/>
            <a:ext cx="554736" cy="1463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600">
                <a:latin typeface="Calibri"/>
              </a:rPr>
              <a:t>DOLLY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00200"/>
            <a:ext cx="6324600" cy="4922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3952" y="612648"/>
            <a:ext cx="3745992" cy="3413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3400" spc="-50">
                <a:latin typeface="Calibri"/>
              </a:rPr>
              <a:t>EFP VAN &amp; SNG VAN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02664"/>
            <a:ext cx="990600" cy="935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" y="1505712"/>
            <a:ext cx="1289304" cy="929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016" y="1143000"/>
            <a:ext cx="6821424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9360" y="676656"/>
            <a:ext cx="4846320" cy="3078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3100">
                <a:latin typeface="Calibri"/>
              </a:rPr>
              <a:t>KAMERA EFP &amp; KONFIGURASI</a:t>
            </a:r>
          </a:p>
        </p:txBody>
      </p:sp>
      <p:sp>
        <p:nvSpPr>
          <p:cNvPr id="6" name="Rectangle 5"/>
          <p:cNvSpPr/>
          <p:nvPr/>
        </p:nvSpPr>
        <p:spPr>
          <a:xfrm>
            <a:off x="2453640" y="5809488"/>
            <a:ext cx="539496" cy="204216"/>
          </a:xfrm>
          <a:prstGeom prst="rect">
            <a:avLst/>
          </a:prstGeom>
          <a:solidFill>
            <a:srgbClr val="FFFFCB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900" b="1" spc="-50">
                <a:latin typeface="Calibri"/>
              </a:rPr>
              <a:t>R C P</a:t>
            </a:r>
          </a:p>
        </p:txBody>
      </p:sp>
      <p:sp>
        <p:nvSpPr>
          <p:cNvPr id="7" name="Rectangle 6"/>
          <p:cNvSpPr/>
          <p:nvPr/>
        </p:nvSpPr>
        <p:spPr>
          <a:xfrm>
            <a:off x="2987040" y="1133856"/>
            <a:ext cx="566928" cy="204216"/>
          </a:xfrm>
          <a:prstGeom prst="rect">
            <a:avLst/>
          </a:prstGeom>
          <a:solidFill>
            <a:srgbClr val="FFFFCB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900" b="1" spc="-50">
                <a:latin typeface="Calibri"/>
              </a:rPr>
              <a:t>MON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3151632"/>
            <a:ext cx="131064" cy="115824"/>
          </a:xfrm>
          <a:prstGeom prst="rect">
            <a:avLst/>
          </a:prstGeom>
          <a:solidFill>
            <a:srgbClr val="FFFFCB"/>
          </a:solidFill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en-US" sz="1300">
                <a:latin typeface="Franklin Gothic Medium"/>
              </a:rPr>
              <a:t>◄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888" y="3358896"/>
            <a:ext cx="1603248" cy="262128"/>
          </a:xfrm>
          <a:prstGeom prst="rect">
            <a:avLst/>
          </a:prstGeom>
          <a:solidFill>
            <a:srgbClr val="FFFFCB"/>
          </a:solidFill>
        </p:spPr>
        <p:txBody>
          <a:bodyPr lIns="0" tIns="0" rIns="0" bIns="0">
            <a:noAutofit/>
          </a:bodyPr>
          <a:lstStyle/>
          <a:p>
            <a:pPr indent="-838200">
              <a:lnSpc>
                <a:spcPts val="912"/>
              </a:lnSpc>
            </a:pPr>
            <a:r>
              <a:rPr lang="en-US" sz="1700" b="1">
                <a:latin typeface="Calibri"/>
              </a:rPr>
              <a:t>TO VIDEO MIXER ◄-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6896" y="2685288"/>
            <a:ext cx="560832" cy="204216"/>
          </a:xfrm>
          <a:prstGeom prst="rect">
            <a:avLst/>
          </a:prstGeom>
          <a:solidFill>
            <a:srgbClr val="FFFFCB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900" b="1" spc="-50" dirty="0">
                <a:latin typeface="Calibri"/>
              </a:rPr>
              <a:t>C C 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9344" y="1603248"/>
            <a:ext cx="609600" cy="1158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900">
                <a:latin typeface="Candara"/>
              </a:rPr>
              <a:t>Viewfinder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6648" y="1307592"/>
            <a:ext cx="2438400" cy="2499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en-US" sz="1900" b="1" spc="-50">
                <a:solidFill>
                  <a:srgbClr val="333233"/>
                </a:solidFill>
                <a:latin typeface="Calibri"/>
              </a:rPr>
              <a:t>EFP/STO CAMERA </a:t>
            </a:r>
            <a:r>
              <a:rPr lang="en-US" sz="1900" b="1" spc="-50" baseline="-25000">
                <a:latin typeface="Calibri"/>
              </a:rPr>
              <a:t>Tll</a:t>
            </a:r>
            <a:r>
              <a:rPr lang="en-US" sz="1900" b="1" spc="-50">
                <a:latin typeface="Calibri"/>
              </a:rPr>
              <a:t>„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59496" y="1575816"/>
            <a:ext cx="259080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en-US" sz="900">
                <a:latin typeface="Candara"/>
              </a:rPr>
              <a:t>Light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10784" y="2407920"/>
            <a:ext cx="298704" cy="207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en-US" sz="900">
                <a:latin typeface="Candara"/>
              </a:rPr>
              <a:t>Focus</a:t>
            </a:r>
          </a:p>
          <a:p>
            <a:pPr indent="0"/>
            <a:r>
              <a:rPr lang="en-US" sz="900">
                <a:latin typeface="Candara"/>
              </a:rPr>
              <a:t>Knob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18576" y="2420112"/>
            <a:ext cx="237744" cy="853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900">
                <a:latin typeface="Candara"/>
              </a:rPr>
              <a:t>Lens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15456" y="2871216"/>
            <a:ext cx="670560" cy="207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984"/>
              </a:lnSpc>
            </a:pPr>
            <a:r>
              <a:rPr lang="en-US" sz="900">
                <a:latin typeface="Candara"/>
              </a:rPr>
              <a:t>Zoom    .</a:t>
            </a:r>
          </a:p>
          <a:p>
            <a:pPr indent="0" algn="just">
              <a:lnSpc>
                <a:spcPts val="984"/>
              </a:lnSpc>
            </a:pPr>
            <a:r>
              <a:rPr lang="en-US" sz="900">
                <a:latin typeface="Candara"/>
              </a:rPr>
              <a:t>Switch </a:t>
            </a:r>
            <a:r>
              <a:rPr lang="en-US" sz="800" i="1" spc="-100">
                <a:solidFill>
                  <a:srgbClr val="333233"/>
                </a:solidFill>
                <a:latin typeface="Candara"/>
              </a:rPr>
              <a:t>.'Jt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33232" y="3541776"/>
            <a:ext cx="316992" cy="207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en-US" sz="900">
                <a:latin typeface="Candara"/>
              </a:rPr>
              <a:t>Tripod</a:t>
            </a:r>
          </a:p>
          <a:p>
            <a:pPr indent="0"/>
            <a:r>
              <a:rPr lang="en-US" sz="900">
                <a:latin typeface="Candara"/>
              </a:rPr>
              <a:t>Locks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35168" y="4096512"/>
            <a:ext cx="286512" cy="853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900">
                <a:latin typeface="Candara"/>
              </a:rPr>
              <a:t>Cable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29600" y="5169408"/>
            <a:ext cx="310896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900">
                <a:latin typeface="Candara"/>
              </a:rPr>
              <a:t>Wheel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56560" y="5321808"/>
            <a:ext cx="225552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en-US" sz="1050" spc="-150">
                <a:solidFill>
                  <a:srgbClr val="333233"/>
                </a:solidFill>
                <a:latin typeface="Calibri"/>
              </a:rPr>
              <a:t>«i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9496" y="3992880"/>
            <a:ext cx="1249680" cy="170688"/>
          </a:xfrm>
          <a:prstGeom prst="rect">
            <a:avLst/>
          </a:prstGeom>
          <a:solidFill>
            <a:srgbClr val="FFFFCB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600" b="1">
                <a:latin typeface="Calibri"/>
              </a:rPr>
              <a:t>COMPONENTS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8096" y="2892552"/>
            <a:ext cx="1033272" cy="170688"/>
          </a:xfrm>
          <a:prstGeom prst="rect">
            <a:avLst/>
          </a:prstGeom>
          <a:solidFill>
            <a:srgbClr val="FFFFCB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600" b="1">
                <a:latin typeface="Calibri"/>
              </a:rPr>
              <a:t>COMPOSITE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31848" y="1112520"/>
            <a:ext cx="585216" cy="198120"/>
          </a:xfrm>
          <a:prstGeom prst="rect">
            <a:avLst/>
          </a:prstGeom>
          <a:solidFill>
            <a:srgbClr val="FFFFCB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900" b="1" spc="-50">
                <a:latin typeface="Calibri"/>
              </a:rPr>
              <a:t>WFM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3130296" cy="4575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064" y="1490472"/>
            <a:ext cx="3386328" cy="2465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920" y="4703064"/>
            <a:ext cx="481584" cy="13136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5880" y="499872"/>
            <a:ext cx="5516880" cy="3078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3100">
                <a:latin typeface="Calibri"/>
              </a:rPr>
              <a:t>KAMERA STUDIO &amp; KONFIGURASI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1448" y="1161288"/>
            <a:ext cx="1950720" cy="2377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en-US" sz="1900" b="1" spc="-50">
                <a:latin typeface="Calibri"/>
              </a:rPr>
              <a:t>WFM    MON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0" y="2609088"/>
            <a:ext cx="1655064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700" b="1">
                <a:latin typeface="Calibri"/>
              </a:rPr>
              <a:t>Video Output :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0" y="2944368"/>
            <a:ext cx="1655064" cy="3017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77800" indent="0">
              <a:spcAft>
                <a:spcPts val="210"/>
              </a:spcAft>
            </a:pPr>
            <a:r>
              <a:rPr lang="en-US" sz="1600" b="1">
                <a:latin typeface="Calibri"/>
              </a:rPr>
              <a:t>COMPOSITE</a:t>
            </a:r>
          </a:p>
          <a:p>
            <a:pPr indent="0" algn="ctr"/>
            <a:r>
              <a:rPr lang="en-US" sz="2200">
                <a:latin typeface="Calibri"/>
              </a:rPr>
              <a:t>►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340608"/>
            <a:ext cx="1655064" cy="554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28600" indent="0"/>
            <a:r>
              <a:rPr lang="en-US" sz="1700" b="1">
                <a:latin typeface="Calibri"/>
              </a:rPr>
              <a:t>To Video Mixer</a:t>
            </a:r>
          </a:p>
          <a:p>
            <a:pPr indent="0" algn="just"/>
            <a:r>
              <a:rPr lang="en-US" sz="1900">
                <a:latin typeface="Calibri"/>
              </a:rPr>
              <a:t>-►</a:t>
            </a:r>
          </a:p>
          <a:p>
            <a:pPr indent="0" algn="just"/>
            <a:r>
              <a:rPr lang="en-US" sz="1900">
                <a:latin typeface="Calibri"/>
              </a:rPr>
              <a:t>-►</a:t>
            </a:r>
          </a:p>
          <a:p>
            <a:pPr indent="0" algn="just"/>
            <a:r>
              <a:rPr lang="en-US" sz="1900">
                <a:latin typeface="Calibri"/>
              </a:rPr>
              <a:t>-►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6296" y="2532888"/>
            <a:ext cx="560832" cy="2042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900" b="1" spc="-50">
                <a:latin typeface="Calibri"/>
              </a:rPr>
              <a:t>C C 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97496" y="3992880"/>
            <a:ext cx="1249680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600" b="1">
                <a:latin typeface="Calibri"/>
              </a:rPr>
              <a:t>COMPONENTS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77840" y="6114288"/>
            <a:ext cx="539496" cy="2042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900" b="1" spc="-50">
                <a:latin typeface="Calibri"/>
              </a:rPr>
              <a:t>R C 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808" y="655320"/>
            <a:ext cx="6153912" cy="4023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4400" spc="-50">
                <a:latin typeface="Calibri"/>
              </a:rPr>
              <a:t>B. PENGGUNAAN KAMERA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6088" y="1731264"/>
            <a:ext cx="6272784" cy="256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816"/>
              </a:lnSpc>
              <a:spcAft>
                <a:spcPts val="420"/>
              </a:spcAft>
            </a:pPr>
            <a:r>
              <a:rPr lang="en-US" sz="3100" dirty="0">
                <a:latin typeface="Calibri"/>
              </a:rPr>
              <a:t>Dari </a:t>
            </a:r>
            <a:r>
              <a:rPr lang="en-US" sz="3100" dirty="0" err="1">
                <a:latin typeface="Calibri"/>
              </a:rPr>
              <a:t>segi</a:t>
            </a:r>
            <a:r>
              <a:rPr lang="en-US" sz="3100" dirty="0">
                <a:latin typeface="Calibri"/>
              </a:rPr>
              <a:t> </a:t>
            </a:r>
            <a:r>
              <a:rPr lang="en-US" sz="3100" dirty="0" err="1">
                <a:latin typeface="Calibri"/>
              </a:rPr>
              <a:t>penggunaannya</a:t>
            </a:r>
            <a:r>
              <a:rPr lang="en-US" sz="3100" dirty="0">
                <a:latin typeface="Calibri"/>
              </a:rPr>
              <a:t> </a:t>
            </a:r>
            <a:r>
              <a:rPr lang="en-US" sz="3100" dirty="0" err="1">
                <a:latin typeface="Calibri"/>
              </a:rPr>
              <a:t>dapat</a:t>
            </a:r>
            <a:r>
              <a:rPr lang="en-US" sz="3100" dirty="0">
                <a:latin typeface="Calibri"/>
              </a:rPr>
              <a:t> </a:t>
            </a:r>
            <a:r>
              <a:rPr lang="en-US" sz="3100" dirty="0" err="1">
                <a:latin typeface="Calibri"/>
              </a:rPr>
              <a:t>dibagi</a:t>
            </a:r>
            <a:r>
              <a:rPr lang="en-US" sz="3100" dirty="0">
                <a:latin typeface="Calibri"/>
              </a:rPr>
              <a:t> </a:t>
            </a:r>
            <a:r>
              <a:rPr lang="en-US" sz="3100" dirty="0" err="1">
                <a:latin typeface="Calibri"/>
              </a:rPr>
              <a:t>menjadi</a:t>
            </a:r>
            <a:r>
              <a:rPr lang="en-US" sz="3100" dirty="0">
                <a:latin typeface="Calibri"/>
              </a:rPr>
              <a:t>:</a:t>
            </a:r>
          </a:p>
          <a:p>
            <a:pPr indent="0" algn="just">
              <a:lnSpc>
                <a:spcPts val="4608"/>
              </a:lnSpc>
            </a:pPr>
            <a:r>
              <a:rPr lang="en-US" sz="3100" dirty="0">
                <a:latin typeface="Calibri"/>
              </a:rPr>
              <a:t>1.    </a:t>
            </a:r>
            <a:r>
              <a:rPr lang="en-US" sz="3100" dirty="0" err="1">
                <a:latin typeface="Calibri"/>
              </a:rPr>
              <a:t>Kamera</a:t>
            </a:r>
            <a:r>
              <a:rPr lang="en-US" sz="3100" dirty="0">
                <a:latin typeface="Calibri"/>
              </a:rPr>
              <a:t> Photography</a:t>
            </a:r>
          </a:p>
          <a:p>
            <a:pPr indent="0" algn="just">
              <a:lnSpc>
                <a:spcPts val="4608"/>
              </a:lnSpc>
            </a:pPr>
            <a:r>
              <a:rPr lang="en-US" sz="3100" dirty="0">
                <a:latin typeface="Calibri"/>
              </a:rPr>
              <a:t>2.    </a:t>
            </a:r>
            <a:r>
              <a:rPr lang="en-US" sz="3100" dirty="0" err="1">
                <a:latin typeface="Calibri"/>
              </a:rPr>
              <a:t>Kamera</a:t>
            </a:r>
            <a:r>
              <a:rPr lang="en-US" sz="3100" dirty="0">
                <a:latin typeface="Calibri"/>
              </a:rPr>
              <a:t> Film</a:t>
            </a:r>
          </a:p>
          <a:p>
            <a:pPr indent="0" algn="just">
              <a:lnSpc>
                <a:spcPts val="4608"/>
              </a:lnSpc>
            </a:pPr>
            <a:r>
              <a:rPr lang="en-US" sz="3100" dirty="0">
                <a:latin typeface="Calibri"/>
              </a:rPr>
              <a:t>3.    </a:t>
            </a:r>
            <a:r>
              <a:rPr lang="en-US" sz="3100" dirty="0" err="1">
                <a:latin typeface="Calibri"/>
              </a:rPr>
              <a:t>Kamera</a:t>
            </a:r>
            <a:r>
              <a:rPr lang="en-US" sz="3100" dirty="0">
                <a:latin typeface="Calibri"/>
              </a:rPr>
              <a:t> Electronic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216" y="2124456"/>
            <a:ext cx="2816352" cy="70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419100">
              <a:lnSpc>
                <a:spcPts val="3720"/>
              </a:lnSpc>
              <a:spcAft>
                <a:spcPts val="2310"/>
              </a:spcAft>
            </a:pPr>
            <a:r>
              <a:rPr lang="en-US" sz="2700" b="1">
                <a:latin typeface="Calibri"/>
              </a:rPr>
              <a:t>C. FUNGSI KAMERA ELEKTRONIK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8008" y="3526536"/>
            <a:ext cx="2456688" cy="2987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1050"/>
              </a:spcAft>
            </a:pPr>
            <a:r>
              <a:rPr lang="en-US" sz="2700" b="1">
                <a:latin typeface="Calibri"/>
              </a:rPr>
              <a:t>1. Fungsi Kamera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8008" y="3983736"/>
            <a:ext cx="5864352" cy="6339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024"/>
              </a:lnSpc>
              <a:spcAft>
                <a:spcPts val="210"/>
              </a:spcAft>
            </a:pPr>
            <a:r>
              <a:rPr lang="en-US" sz="2700" dirty="0">
                <a:latin typeface="Calibri"/>
              </a:rPr>
              <a:t>Pada </a:t>
            </a:r>
            <a:r>
              <a:rPr lang="en-US" sz="2700" dirty="0" err="1">
                <a:latin typeface="Calibri"/>
              </a:rPr>
              <a:t>hakekatnya</a:t>
            </a:r>
            <a:r>
              <a:rPr lang="en-US" sz="2700" dirty="0">
                <a:latin typeface="Calibri"/>
              </a:rPr>
              <a:t> </a:t>
            </a:r>
            <a:r>
              <a:rPr lang="en-US" sz="2700" b="1" dirty="0" err="1">
                <a:latin typeface="Calibri"/>
              </a:rPr>
              <a:t>fungsi</a:t>
            </a:r>
            <a:r>
              <a:rPr lang="en-US" sz="2700" b="1" dirty="0">
                <a:latin typeface="Calibri"/>
              </a:rPr>
              <a:t> </a:t>
            </a:r>
            <a:r>
              <a:rPr lang="en-US" sz="2700" dirty="0" err="1">
                <a:latin typeface="Calibri"/>
              </a:rPr>
              <a:t>utama</a:t>
            </a:r>
            <a:r>
              <a:rPr lang="en-US" sz="2700" dirty="0">
                <a:latin typeface="Calibri"/>
              </a:rPr>
              <a:t> </a:t>
            </a:r>
            <a:r>
              <a:rPr lang="en-US" sz="2700" dirty="0" err="1">
                <a:latin typeface="Calibri"/>
              </a:rPr>
              <a:t>dari</a:t>
            </a:r>
            <a:r>
              <a:rPr lang="en-US" sz="2700" dirty="0">
                <a:latin typeface="Calibri"/>
              </a:rPr>
              <a:t> </a:t>
            </a:r>
            <a:r>
              <a:rPr lang="en-US" sz="2700" dirty="0" err="1">
                <a:latin typeface="Calibri"/>
              </a:rPr>
              <a:t>suatu</a:t>
            </a:r>
            <a:r>
              <a:rPr lang="en-US" sz="2700" dirty="0">
                <a:latin typeface="Calibri"/>
              </a:rPr>
              <a:t> </a:t>
            </a:r>
            <a:r>
              <a:rPr lang="en-US" sz="2700" dirty="0" err="1">
                <a:latin typeface="Calibri"/>
              </a:rPr>
              <a:t>kamera</a:t>
            </a:r>
            <a:r>
              <a:rPr lang="en-US" sz="2700" dirty="0">
                <a:latin typeface="Calibri"/>
              </a:rPr>
              <a:t> </a:t>
            </a:r>
            <a:r>
              <a:rPr lang="en-US" sz="2700" dirty="0" err="1">
                <a:latin typeface="Calibri"/>
              </a:rPr>
              <a:t>elektronik</a:t>
            </a:r>
            <a:r>
              <a:rPr lang="en-US" sz="2700" dirty="0">
                <a:latin typeface="Calibri"/>
              </a:rPr>
              <a:t> </a:t>
            </a:r>
            <a:r>
              <a:rPr lang="en-US" sz="2700" dirty="0" err="1">
                <a:latin typeface="Calibri"/>
              </a:rPr>
              <a:t>adalah</a:t>
            </a:r>
            <a:r>
              <a:rPr lang="en-US" sz="2700" dirty="0">
                <a:latin typeface="Calibri"/>
              </a:rPr>
              <a:t> 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9720" y="4837176"/>
            <a:ext cx="6400800" cy="10789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024"/>
              </a:lnSpc>
            </a:pPr>
            <a:r>
              <a:rPr lang="en-US" sz="2700">
                <a:latin typeface="Calibri"/>
              </a:rPr>
              <a:t>Untuk merubah informasi optis (gambar) menjadi gelombang-gelombang listrik (sinyal video).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F5045-E93B-0341-A9B0-14C1D9B9B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147" y="962406"/>
            <a:ext cx="3505200" cy="23241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8648" y="688848"/>
            <a:ext cx="3346704" cy="3322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3990"/>
              </a:spcAft>
            </a:pPr>
            <a:r>
              <a:rPr lang="en-US" sz="3500">
                <a:latin typeface="Calibri"/>
              </a:rPr>
              <a:t>2. KAMERA VIDEO</a:t>
            </a:r>
          </a:p>
        </p:txBody>
      </p:sp>
      <p:sp>
        <p:nvSpPr>
          <p:cNvPr id="3" name="Rectangle 2"/>
          <p:cNvSpPr/>
          <p:nvPr/>
        </p:nvSpPr>
        <p:spPr>
          <a:xfrm>
            <a:off x="627888" y="1731264"/>
            <a:ext cx="8215170" cy="4187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600" indent="-355600">
              <a:lnSpc>
                <a:spcPts val="3816"/>
              </a:lnSpc>
              <a:spcBef>
                <a:spcPts val="3990"/>
              </a:spcBef>
              <a:spcAft>
                <a:spcPts val="420"/>
              </a:spcAft>
            </a:pPr>
            <a:r>
              <a:rPr lang="en-US" sz="3100" dirty="0">
                <a:latin typeface="Calibri"/>
              </a:rPr>
              <a:t>•    </a:t>
            </a:r>
            <a:r>
              <a:rPr lang="en-US" sz="3100" dirty="0" err="1">
                <a:latin typeface="Calibri"/>
              </a:rPr>
              <a:t>Pembentukan</a:t>
            </a:r>
            <a:r>
              <a:rPr lang="en-US" sz="3100" dirty="0">
                <a:latin typeface="Calibri"/>
              </a:rPr>
              <a:t> </a:t>
            </a:r>
            <a:r>
              <a:rPr lang="en-US" sz="3100" dirty="0" err="1">
                <a:latin typeface="Calibri"/>
              </a:rPr>
              <a:t>gambar</a:t>
            </a:r>
            <a:r>
              <a:rPr lang="en-US" sz="3100" dirty="0">
                <a:latin typeface="Calibri"/>
              </a:rPr>
              <a:t> </a:t>
            </a:r>
            <a:r>
              <a:rPr lang="en-US" sz="3100" dirty="0" err="1">
                <a:latin typeface="Calibri"/>
              </a:rPr>
              <a:t>melalui</a:t>
            </a:r>
            <a:r>
              <a:rPr lang="en-US" sz="3100" dirty="0">
                <a:latin typeface="Calibri"/>
              </a:rPr>
              <a:t> scanning </a:t>
            </a:r>
            <a:r>
              <a:rPr lang="en-US" sz="3100" dirty="0" err="1">
                <a:latin typeface="Calibri"/>
              </a:rPr>
              <a:t>gambar</a:t>
            </a:r>
            <a:endParaRPr lang="en-US" sz="3100" dirty="0">
              <a:latin typeface="Calibri"/>
            </a:endParaRPr>
          </a:p>
          <a:p>
            <a:pPr marL="355600" indent="-355600">
              <a:lnSpc>
                <a:spcPts val="3840"/>
              </a:lnSpc>
              <a:spcAft>
                <a:spcPts val="420"/>
              </a:spcAft>
            </a:pPr>
            <a:r>
              <a:rPr lang="en-US" sz="3100" dirty="0">
                <a:latin typeface="Calibri"/>
              </a:rPr>
              <a:t>•    </a:t>
            </a:r>
            <a:r>
              <a:rPr lang="en-US" sz="3100" dirty="0" err="1">
                <a:latin typeface="Calibri"/>
              </a:rPr>
              <a:t>Menggunakan</a:t>
            </a:r>
            <a:r>
              <a:rPr lang="en-US" sz="3100" dirty="0">
                <a:latin typeface="Calibri"/>
              </a:rPr>
              <a:t> Pic Up Tube </a:t>
            </a:r>
            <a:r>
              <a:rPr lang="en-US" sz="3100" dirty="0" err="1">
                <a:latin typeface="Calibri"/>
              </a:rPr>
              <a:t>maupun</a:t>
            </a:r>
            <a:r>
              <a:rPr lang="en-US" sz="3100" dirty="0">
                <a:latin typeface="Calibri"/>
              </a:rPr>
              <a:t> CCD dan Electronics Circuit</a:t>
            </a:r>
          </a:p>
          <a:p>
            <a:pPr marL="355600" indent="-355600">
              <a:lnSpc>
                <a:spcPts val="3864"/>
              </a:lnSpc>
              <a:spcAft>
                <a:spcPts val="420"/>
              </a:spcAft>
            </a:pPr>
            <a:r>
              <a:rPr lang="en-US" sz="3100" dirty="0">
                <a:latin typeface="Calibri"/>
              </a:rPr>
              <a:t>•    </a:t>
            </a:r>
            <a:r>
              <a:rPr lang="en-US" sz="3100" dirty="0" err="1">
                <a:latin typeface="Calibri"/>
              </a:rPr>
              <a:t>Menyimpan</a:t>
            </a:r>
            <a:r>
              <a:rPr lang="en-US" sz="3100" dirty="0">
                <a:latin typeface="Calibri"/>
              </a:rPr>
              <a:t> </a:t>
            </a:r>
            <a:r>
              <a:rPr lang="en-US" sz="3100" dirty="0" err="1">
                <a:latin typeface="Calibri"/>
              </a:rPr>
              <a:t>gambar</a:t>
            </a:r>
            <a:r>
              <a:rPr lang="en-US" sz="3100" dirty="0">
                <a:latin typeface="Calibri"/>
              </a:rPr>
              <a:t> pada media magnetic Tape (Video Tape) </a:t>
            </a:r>
            <a:r>
              <a:rPr lang="en-US" sz="3100" dirty="0" err="1">
                <a:latin typeface="Calibri"/>
              </a:rPr>
              <a:t>ataupun</a:t>
            </a:r>
            <a:r>
              <a:rPr lang="en-US" sz="3100" dirty="0">
                <a:latin typeface="Calibri"/>
              </a:rPr>
              <a:t> Hard Disc</a:t>
            </a:r>
          </a:p>
          <a:p>
            <a:pPr indent="0" algn="just">
              <a:spcAft>
                <a:spcPts val="1470"/>
              </a:spcAft>
            </a:pPr>
            <a:r>
              <a:rPr lang="en-US" sz="3100" dirty="0">
                <a:latin typeface="Calibri"/>
              </a:rPr>
              <a:t>•    Out Put </a:t>
            </a:r>
            <a:r>
              <a:rPr lang="en-US" sz="3100" dirty="0" err="1">
                <a:latin typeface="Calibri"/>
              </a:rPr>
              <a:t>langsung</a:t>
            </a:r>
            <a:r>
              <a:rPr lang="en-US" sz="3100" dirty="0">
                <a:latin typeface="Calibri"/>
              </a:rPr>
              <a:t> </a:t>
            </a:r>
            <a:r>
              <a:rPr lang="en-US" sz="3100" dirty="0" err="1">
                <a:latin typeface="Calibri"/>
              </a:rPr>
              <a:t>dapat</a:t>
            </a:r>
            <a:r>
              <a:rPr lang="en-US" sz="3100" dirty="0">
                <a:latin typeface="Calibri"/>
              </a:rPr>
              <a:t> </a:t>
            </a:r>
            <a:r>
              <a:rPr lang="en-US" sz="3100" dirty="0" err="1">
                <a:latin typeface="Calibri"/>
              </a:rPr>
              <a:t>dilihat</a:t>
            </a:r>
            <a:endParaRPr lang="en-US" sz="3100" dirty="0">
              <a:latin typeface="Calibri"/>
            </a:endParaRPr>
          </a:p>
          <a:p>
            <a:pPr indent="0" algn="just"/>
            <a:r>
              <a:rPr lang="en-US" sz="3100" dirty="0">
                <a:latin typeface="Calibri"/>
              </a:rPr>
              <a:t>•    </a:t>
            </a:r>
            <a:r>
              <a:rPr lang="en-US" sz="3100" dirty="0" err="1">
                <a:latin typeface="Calibri"/>
              </a:rPr>
              <a:t>Dilengkapi</a:t>
            </a:r>
            <a:r>
              <a:rPr lang="en-US" sz="3100" dirty="0">
                <a:latin typeface="Calibri"/>
              </a:rPr>
              <a:t> VTR dan Microphone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232" y="1347216"/>
            <a:ext cx="6220968" cy="3718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spcAft>
                <a:spcPts val="2310"/>
              </a:spcAft>
            </a:pPr>
            <a:r>
              <a:rPr lang="en-US" sz="3900">
                <a:latin typeface="Calibri"/>
              </a:rPr>
              <a:t>D. JENIS KAMERA ELECTRONIC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5287" y="2130552"/>
            <a:ext cx="4722509" cy="14691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4608"/>
              </a:lnSpc>
              <a:spcBef>
                <a:spcPts val="2310"/>
              </a:spcBef>
            </a:pPr>
            <a:r>
              <a:rPr lang="en-US" sz="3100" dirty="0">
                <a:latin typeface="Calibri"/>
              </a:rPr>
              <a:t>•    </a:t>
            </a:r>
            <a:r>
              <a:rPr lang="en-US" sz="3100" dirty="0" err="1">
                <a:latin typeface="Calibri"/>
              </a:rPr>
              <a:t>Kamera</a:t>
            </a:r>
            <a:r>
              <a:rPr lang="en-US" sz="3100" dirty="0">
                <a:latin typeface="Calibri"/>
              </a:rPr>
              <a:t> ENG</a:t>
            </a:r>
          </a:p>
          <a:p>
            <a:pPr indent="0" algn="just">
              <a:lnSpc>
                <a:spcPts val="4608"/>
              </a:lnSpc>
            </a:pPr>
            <a:r>
              <a:rPr lang="en-US" sz="3100" dirty="0">
                <a:latin typeface="Calibri"/>
              </a:rPr>
              <a:t>•    </a:t>
            </a:r>
            <a:r>
              <a:rPr lang="en-US" sz="3100" dirty="0" err="1">
                <a:latin typeface="Calibri"/>
              </a:rPr>
              <a:t>Kamera</a:t>
            </a:r>
            <a:r>
              <a:rPr lang="en-US" sz="3100" dirty="0">
                <a:latin typeface="Calibri"/>
              </a:rPr>
              <a:t> EFP</a:t>
            </a:r>
          </a:p>
          <a:p>
            <a:pPr indent="0" algn="just">
              <a:lnSpc>
                <a:spcPts val="4608"/>
              </a:lnSpc>
            </a:pPr>
            <a:r>
              <a:rPr lang="en-US" sz="3100" dirty="0">
                <a:latin typeface="Calibri"/>
              </a:rPr>
              <a:t>•    </a:t>
            </a:r>
            <a:r>
              <a:rPr lang="en-US" sz="3100" dirty="0" err="1">
                <a:latin typeface="Calibri"/>
              </a:rPr>
              <a:t>Kamera</a:t>
            </a:r>
            <a:r>
              <a:rPr lang="en-US" sz="3100" dirty="0">
                <a:latin typeface="Calibri"/>
              </a:rPr>
              <a:t> Studio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52" y="2779776"/>
            <a:ext cx="4194048" cy="3261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752" y="2819400"/>
            <a:ext cx="3584448" cy="32674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9919" y="608902"/>
            <a:ext cx="6667712" cy="1584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16204" marR="739140" indent="0" algn="r">
              <a:lnSpc>
                <a:spcPts val="3792"/>
              </a:lnSpc>
              <a:spcAft>
                <a:spcPts val="1470"/>
              </a:spcAft>
            </a:pPr>
            <a:r>
              <a:rPr lang="en-US" sz="3100" dirty="0">
                <a:latin typeface="Calibri"/>
              </a:rPr>
              <a:t>E. OPERASIONAL/ KAMERA ENG</a:t>
            </a:r>
          </a:p>
          <a:p>
            <a:pPr marL="616204" marR="739140" indent="0" algn="r">
              <a:lnSpc>
                <a:spcPts val="3792"/>
              </a:lnSpc>
              <a:spcAft>
                <a:spcPts val="1470"/>
              </a:spcAft>
            </a:pPr>
            <a:endParaRPr lang="en-US" sz="3100" dirty="0">
              <a:latin typeface="Calibri"/>
            </a:endParaRPr>
          </a:p>
          <a:p>
            <a:pPr indent="0" algn="just"/>
            <a:r>
              <a:rPr lang="en-US" sz="3100" dirty="0">
                <a:latin typeface="Calibri"/>
              </a:rPr>
              <a:t>1. Hand Held Camcorder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" y="2819400"/>
            <a:ext cx="8994648" cy="33162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648" y="673608"/>
            <a:ext cx="7924800" cy="3688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9660"/>
              </a:spcAft>
            </a:pPr>
            <a:r>
              <a:rPr lang="en-US" sz="3900">
                <a:latin typeface="Calibri"/>
              </a:rPr>
              <a:t>2. SHOULDER MOUNTED CAMCORDER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8193024" cy="34838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91056" y="463296"/>
            <a:ext cx="5958840" cy="2987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3100">
                <a:latin typeface="Calibri"/>
              </a:rPr>
              <a:t>SHOULDER MOUNTED CAMCORDER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9040" y="1429512"/>
            <a:ext cx="1392936" cy="3139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3100">
                <a:latin typeface="Calibri"/>
              </a:rPr>
              <a:t>Contoh 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{99193B90-460E-BC42-9E31-D719DB2D4F56}tf10001119</Template>
  <TotalTime>42</TotalTime>
  <Words>713</Words>
  <Application>Microsoft Macintosh PowerPoint</Application>
  <PresentationFormat>Custom</PresentationFormat>
  <Paragraphs>167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Candara</vt:lpstr>
      <vt:lpstr>Franklin Gothic Medium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Yosaphat Danis</cp:lastModifiedBy>
  <cp:revision>7</cp:revision>
  <dcterms:modified xsi:type="dcterms:W3CDTF">2020-08-18T01:44:26Z</dcterms:modified>
</cp:coreProperties>
</file>