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370" r:id="rId4"/>
    <p:sldId id="439" r:id="rId5"/>
    <p:sldId id="438" r:id="rId6"/>
    <p:sldId id="433" r:id="rId7"/>
    <p:sldId id="440" r:id="rId8"/>
    <p:sldId id="441" r:id="rId9"/>
    <p:sldId id="442" r:id="rId10"/>
    <p:sldId id="443" r:id="rId11"/>
    <p:sldId id="437" r:id="rId12"/>
    <p:sldId id="434" r:id="rId13"/>
    <p:sldId id="444" r:id="rId14"/>
    <p:sldId id="436" r:id="rId15"/>
    <p:sldId id="445" r:id="rId16"/>
    <p:sldId id="446" r:id="rId17"/>
    <p:sldId id="327" r:id="rId18"/>
    <p:sldId id="447" r:id="rId19"/>
    <p:sldId id="448" r:id="rId20"/>
    <p:sldId id="435" r:id="rId21"/>
    <p:sldId id="449" r:id="rId22"/>
    <p:sldId id="362" r:id="rId23"/>
    <p:sldId id="407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5"/>
    <p:restoredTop sz="85479"/>
  </p:normalViewPr>
  <p:slideViewPr>
    <p:cSldViewPr snapToGrid="0" snapToObjects="1">
      <p:cViewPr varScale="1">
        <p:scale>
          <a:sx n="55" d="100"/>
          <a:sy n="55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40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92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23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146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125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493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56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7130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53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04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563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880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897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4574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24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728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88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15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12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96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19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24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207817" y="1122363"/>
            <a:ext cx="1180407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-US" dirty="0" err="1">
                <a:solidFill>
                  <a:schemeClr val="lt1"/>
                </a:solidFill>
              </a:rPr>
              <a:t>Manajemen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Sumber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Daya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Manusia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3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>
                <a:solidFill>
                  <a:schemeClr val="lt1"/>
                </a:solidFill>
              </a:rPr>
              <a:t>(Bab 12)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>
                <a:solidFill>
                  <a:schemeClr val="lt1"/>
                </a:solidFill>
              </a:rPr>
              <a:t>“</a:t>
            </a:r>
            <a:r>
              <a:rPr lang="en-US" sz="2800" dirty="0" err="1">
                <a:solidFill>
                  <a:schemeClr val="lt1"/>
                </a:solidFill>
              </a:rPr>
              <a:t>Manajemen</a:t>
            </a:r>
            <a:r>
              <a:rPr lang="en-US" sz="2800" dirty="0">
                <a:solidFill>
                  <a:schemeClr val="lt1"/>
                </a:solidFill>
              </a:rPr>
              <a:t>” </a:t>
            </a:r>
            <a:r>
              <a:rPr lang="en-US" sz="2800" dirty="0" err="1">
                <a:solidFill>
                  <a:schemeClr val="lt1"/>
                </a:solidFill>
              </a:rPr>
              <a:t>oleh</a:t>
            </a:r>
            <a:r>
              <a:rPr lang="en-US" sz="2800" dirty="0">
                <a:solidFill>
                  <a:schemeClr val="lt1"/>
                </a:solidFill>
              </a:rPr>
              <a:t> Robbins &amp; Coulter </a:t>
            </a:r>
            <a:r>
              <a:rPr lang="en-US" sz="2800" dirty="0" err="1">
                <a:solidFill>
                  <a:schemeClr val="lt1"/>
                </a:solidFill>
              </a:rPr>
              <a:t>Edisi</a:t>
            </a:r>
            <a:r>
              <a:rPr lang="en-US" sz="2800" dirty="0">
                <a:solidFill>
                  <a:schemeClr val="lt1"/>
                </a:solidFill>
              </a:rPr>
              <a:t> 13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PEREKRUTAN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5A23A36-E6D1-214D-8815-E8E9E141E797}"/>
              </a:ext>
            </a:extLst>
          </p:cNvPr>
          <p:cNvSpPr/>
          <p:nvPr/>
        </p:nvSpPr>
        <p:spPr>
          <a:xfrm>
            <a:off x="7950378" y="2770056"/>
            <a:ext cx="4103077" cy="3217026"/>
          </a:xfrm>
          <a:prstGeom prst="wedgeEllipseCallout">
            <a:avLst>
              <a:gd name="adj1" fmla="val -60919"/>
              <a:gd name="adj2" fmla="val 110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Penderekrutan</a:t>
            </a:r>
            <a:r>
              <a:rPr lang="en-US" sz="2000" b="1" u="sng" dirty="0"/>
              <a:t>:</a:t>
            </a:r>
          </a:p>
          <a:p>
            <a:pPr algn="ctr"/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karyawan</a:t>
            </a:r>
            <a:endParaRPr lang="en-US" sz="2000" dirty="0"/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9DCF05A-8DF5-9C44-B8C9-F54DF3A931FE}"/>
              </a:ext>
            </a:extLst>
          </p:cNvPr>
          <p:cNvSpPr/>
          <p:nvPr/>
        </p:nvSpPr>
        <p:spPr>
          <a:xfrm>
            <a:off x="0" y="2770056"/>
            <a:ext cx="4103077" cy="3217026"/>
          </a:xfrm>
          <a:prstGeom prst="wedgeEllipseCallout">
            <a:avLst>
              <a:gd name="adj1" fmla="val 59795"/>
              <a:gd name="adj2" fmla="val 1105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Perekrutan</a:t>
            </a:r>
            <a:r>
              <a:rPr lang="en-US" sz="2000" b="1" u="sng" dirty="0"/>
              <a:t>:</a:t>
            </a:r>
          </a:p>
          <a:p>
            <a:pPr algn="ctr"/>
            <a:r>
              <a:rPr lang="en-US" sz="2000" dirty="0" err="1"/>
              <a:t>Menarik</a:t>
            </a:r>
            <a:r>
              <a:rPr lang="en-US" sz="2000" dirty="0"/>
              <a:t> para </a:t>
            </a:r>
            <a:r>
              <a:rPr lang="en-US" sz="2000" dirty="0" err="1"/>
              <a:t>pelamar</a:t>
            </a:r>
            <a:r>
              <a:rPr lang="en-US" sz="2000" dirty="0"/>
              <a:t> yang </a:t>
            </a:r>
            <a:r>
              <a:rPr lang="en-US" sz="2000" dirty="0" err="1"/>
              <a:t>kompeten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37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13218-9C11-D240-A341-86830A695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378"/>
            <a:ext cx="8993332" cy="559962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525E315-9AB0-8249-864F-4D0F28B01601}"/>
              </a:ext>
            </a:extLst>
          </p:cNvPr>
          <p:cNvSpPr/>
          <p:nvPr/>
        </p:nvSpPr>
        <p:spPr>
          <a:xfrm>
            <a:off x="0" y="266043"/>
            <a:ext cx="5372100" cy="1025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SUMBER PEREKRUTAN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30315-43B3-D045-823C-FBFB12032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444" y="0"/>
            <a:ext cx="9718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4A75F6-1E24-C541-8723-2624841E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110"/>
            <a:ext cx="8178595" cy="54458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4D4100-AC22-8541-8FA1-DD3E4EB46E02}"/>
              </a:ext>
            </a:extLst>
          </p:cNvPr>
          <p:cNvSpPr/>
          <p:nvPr/>
        </p:nvSpPr>
        <p:spPr>
          <a:xfrm>
            <a:off x="0" y="418443"/>
            <a:ext cx="5372100" cy="1025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OPSI PEDEREKRUTAN</a:t>
            </a:r>
          </a:p>
        </p:txBody>
      </p:sp>
    </p:spTree>
    <p:extLst>
      <p:ext uri="{BB962C8B-B14F-4D97-AF65-F5344CB8AC3E}">
        <p14:creationId xmlns:p14="http://schemas.microsoft.com/office/powerpoint/2010/main" val="293810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SELEKSI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menyaring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pelamar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terbaiklah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diterima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5A23A36-E6D1-214D-8815-E8E9E141E797}"/>
              </a:ext>
            </a:extLst>
          </p:cNvPr>
          <p:cNvSpPr/>
          <p:nvPr/>
        </p:nvSpPr>
        <p:spPr>
          <a:xfrm>
            <a:off x="7950378" y="2770056"/>
            <a:ext cx="4103077" cy="3217026"/>
          </a:xfrm>
          <a:prstGeom prst="wedgeEllipseCallout">
            <a:avLst>
              <a:gd name="adj1" fmla="val -65376"/>
              <a:gd name="adj2" fmla="val -97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Tinjauan</a:t>
            </a:r>
            <a:r>
              <a:rPr lang="en-US" sz="2000" b="1" u="sng" dirty="0"/>
              <a:t> </a:t>
            </a:r>
            <a:r>
              <a:rPr lang="en-US" sz="2000" b="1" u="sng" dirty="0" err="1"/>
              <a:t>Pekerjaan</a:t>
            </a:r>
            <a:r>
              <a:rPr lang="en-US" sz="2000" b="1" u="sng" dirty="0"/>
              <a:t> </a:t>
            </a:r>
            <a:r>
              <a:rPr lang="en-US" sz="2000" b="1" u="sng" dirty="0" err="1"/>
              <a:t>Realistis</a:t>
            </a:r>
            <a:r>
              <a:rPr lang="en-US" sz="2000" b="1" u="sng" dirty="0"/>
              <a:t>:</a:t>
            </a:r>
          </a:p>
          <a:p>
            <a:pPr algn="ctr"/>
            <a:r>
              <a:rPr lang="en-US" sz="2000" dirty="0" err="1"/>
              <a:t>Memberikan</a:t>
            </a:r>
            <a:r>
              <a:rPr lang="en-US" sz="2000" dirty="0"/>
              <a:t> info + </a:t>
            </a:r>
            <a:r>
              <a:rPr lang="en-US" sz="2000" dirty="0" err="1"/>
              <a:t>dan</a:t>
            </a:r>
            <a:r>
              <a:rPr lang="en-US" sz="2000" dirty="0"/>
              <a:t> –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endParaRPr lang="en-US" sz="2000" dirty="0"/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9DCF05A-8DF5-9C44-B8C9-F54DF3A931FE}"/>
              </a:ext>
            </a:extLst>
          </p:cNvPr>
          <p:cNvSpPr/>
          <p:nvPr/>
        </p:nvSpPr>
        <p:spPr>
          <a:xfrm>
            <a:off x="0" y="2770056"/>
            <a:ext cx="4103077" cy="3217026"/>
          </a:xfrm>
          <a:prstGeom prst="wedgeEllipseCallout">
            <a:avLst>
              <a:gd name="adj1" fmla="val 61652"/>
              <a:gd name="adj2" fmla="val -93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tes</a:t>
            </a:r>
            <a:r>
              <a:rPr lang="en-US" sz="2000" dirty="0"/>
              <a:t> yang </a:t>
            </a:r>
            <a:r>
              <a:rPr lang="en-US" sz="2000" dirty="0" err="1"/>
              <a:t>teruji</a:t>
            </a:r>
            <a:r>
              <a:rPr lang="en-US" sz="2000" dirty="0"/>
              <a:t> valid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dipercaya</a:t>
            </a:r>
            <a:endParaRPr lang="en-US" sz="2000" dirty="0"/>
          </a:p>
          <a:p>
            <a:pPr algn="ctr"/>
            <a:r>
              <a:rPr lang="en-US" sz="2000" dirty="0"/>
              <a:t>(Pauli, DISC, PAPIKOSTIK)</a:t>
            </a:r>
          </a:p>
        </p:txBody>
      </p:sp>
    </p:spTree>
    <p:extLst>
      <p:ext uri="{BB962C8B-B14F-4D97-AF65-F5344CB8AC3E}">
        <p14:creationId xmlns:p14="http://schemas.microsoft.com/office/powerpoint/2010/main" val="38451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665EC-281A-7D4E-AEC8-8047F678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1960"/>
            <a:ext cx="8609693" cy="551604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7A4D96D-1F3A-0845-A8FF-281CA8871430}"/>
              </a:ext>
            </a:extLst>
          </p:cNvPr>
          <p:cNvSpPr/>
          <p:nvPr/>
        </p:nvSpPr>
        <p:spPr>
          <a:xfrm>
            <a:off x="0" y="311763"/>
            <a:ext cx="5372100" cy="1025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HASIL KEPUTUSAN SELEKSI</a:t>
            </a:r>
          </a:p>
        </p:txBody>
      </p:sp>
    </p:spTree>
    <p:extLst>
      <p:ext uri="{BB962C8B-B14F-4D97-AF65-F5344CB8AC3E}">
        <p14:creationId xmlns:p14="http://schemas.microsoft.com/office/powerpoint/2010/main" val="3260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ORIENTASI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err="1">
                <a:solidFill>
                  <a:schemeClr val="tx1"/>
                </a:solidFill>
              </a:rPr>
              <a:t>pengenalan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5A23A36-E6D1-214D-8815-E8E9E141E797}"/>
              </a:ext>
            </a:extLst>
          </p:cNvPr>
          <p:cNvSpPr/>
          <p:nvPr/>
        </p:nvSpPr>
        <p:spPr>
          <a:xfrm>
            <a:off x="7950378" y="2770056"/>
            <a:ext cx="4103077" cy="3217026"/>
          </a:xfrm>
          <a:prstGeom prst="wedgeEllipseCallout">
            <a:avLst>
              <a:gd name="adj1" fmla="val -65376"/>
              <a:gd name="adj2" fmla="val -97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Orientasi</a:t>
            </a:r>
            <a:r>
              <a:rPr lang="en-US" sz="2000" dirty="0"/>
              <a:t> Perusahaan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9DCF05A-8DF5-9C44-B8C9-F54DF3A931FE}"/>
              </a:ext>
            </a:extLst>
          </p:cNvPr>
          <p:cNvSpPr/>
          <p:nvPr/>
        </p:nvSpPr>
        <p:spPr>
          <a:xfrm>
            <a:off x="0" y="2770056"/>
            <a:ext cx="4103077" cy="3217026"/>
          </a:xfrm>
          <a:prstGeom prst="wedgeEllipseCallout">
            <a:avLst>
              <a:gd name="adj1" fmla="val 61652"/>
              <a:gd name="adj2" fmla="val -93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Orientasi</a:t>
            </a:r>
            <a:r>
              <a:rPr lang="en-US" sz="2000" dirty="0"/>
              <a:t> Unit </a:t>
            </a:r>
            <a:r>
              <a:rPr lang="en-US" sz="2000" dirty="0" err="1"/>
              <a:t>Kerja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789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PELATIHAN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5A23A36-E6D1-214D-8815-E8E9E141E797}"/>
              </a:ext>
            </a:extLst>
          </p:cNvPr>
          <p:cNvSpPr/>
          <p:nvPr/>
        </p:nvSpPr>
        <p:spPr>
          <a:xfrm>
            <a:off x="7950378" y="2770056"/>
            <a:ext cx="4103077" cy="3217026"/>
          </a:xfrm>
          <a:prstGeom prst="wedgeEllipseCallout">
            <a:avLst>
              <a:gd name="adj1" fmla="val -65376"/>
              <a:gd name="adj2" fmla="val -97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Hard Skill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9DCF05A-8DF5-9C44-B8C9-F54DF3A931FE}"/>
              </a:ext>
            </a:extLst>
          </p:cNvPr>
          <p:cNvSpPr/>
          <p:nvPr/>
        </p:nvSpPr>
        <p:spPr>
          <a:xfrm>
            <a:off x="0" y="2770056"/>
            <a:ext cx="4103077" cy="3217026"/>
          </a:xfrm>
          <a:prstGeom prst="wedgeEllipseCallout">
            <a:avLst>
              <a:gd name="adj1" fmla="val 61652"/>
              <a:gd name="adj2" fmla="val -93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Soft Skill</a:t>
            </a:r>
          </a:p>
        </p:txBody>
      </p:sp>
    </p:spTree>
    <p:extLst>
      <p:ext uri="{BB962C8B-B14F-4D97-AF65-F5344CB8AC3E}">
        <p14:creationId xmlns:p14="http://schemas.microsoft.com/office/powerpoint/2010/main" val="15092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8035635" y="124692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DISKUSI</a:t>
            </a:r>
          </a:p>
        </p:txBody>
      </p:sp>
      <p:sp>
        <p:nvSpPr>
          <p:cNvPr id="2" name="Vertical Scroll 1">
            <a:extLst>
              <a:ext uri="{FF2B5EF4-FFF2-40B4-BE49-F238E27FC236}">
                <a16:creationId xmlns:a16="http://schemas.microsoft.com/office/drawing/2014/main" id="{9EE288E5-FAF4-0847-BAB0-8010A7F803C4}"/>
              </a:ext>
            </a:extLst>
          </p:cNvPr>
          <p:cNvSpPr/>
          <p:nvPr/>
        </p:nvSpPr>
        <p:spPr>
          <a:xfrm>
            <a:off x="1163782" y="824346"/>
            <a:ext cx="6303818" cy="4599709"/>
          </a:xfrm>
          <a:prstGeom prst="verticalScroll">
            <a:avLst>
              <a:gd name="adj" fmla="val 97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CARI TAHU ARTI DAN CONTOH SOFT SKILL DAN HARD SKILL YANG BERGUNA BAGI PENYUSUNAN TUGAS AKHIR</a:t>
            </a:r>
          </a:p>
        </p:txBody>
      </p:sp>
    </p:spTree>
    <p:extLst>
      <p:ext uri="{BB962C8B-B14F-4D97-AF65-F5344CB8AC3E}">
        <p14:creationId xmlns:p14="http://schemas.microsoft.com/office/powerpoint/2010/main" val="401007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MANAJEMEN KINERJA KARYAWAN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9DCF05A-8DF5-9C44-B8C9-F54DF3A931FE}"/>
              </a:ext>
            </a:extLst>
          </p:cNvPr>
          <p:cNvSpPr/>
          <p:nvPr/>
        </p:nvSpPr>
        <p:spPr>
          <a:xfrm>
            <a:off x="0" y="2770056"/>
            <a:ext cx="4103077" cy="3217026"/>
          </a:xfrm>
          <a:prstGeom prst="wedgeEllipseCallout">
            <a:avLst>
              <a:gd name="adj1" fmla="val 61652"/>
              <a:gd name="adj2" fmla="val -93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Penilaian</a:t>
            </a:r>
            <a:r>
              <a:rPr lang="en-US" sz="2000" b="1" u="sng" dirty="0"/>
              <a:t> </a:t>
            </a:r>
            <a:r>
              <a:rPr lang="en-US" sz="2000" b="1" u="sng" dirty="0" err="1"/>
              <a:t>Kinerja</a:t>
            </a:r>
            <a:endParaRPr lang="en-US" sz="2000" b="1" u="sng" dirty="0"/>
          </a:p>
          <a:p>
            <a:pPr algn="ctr"/>
            <a:r>
              <a:rPr lang="en-US" sz="2000" dirty="0"/>
              <a:t>(Key Performance </a:t>
            </a:r>
            <a:r>
              <a:rPr lang="en-US" sz="2000" dirty="0" err="1"/>
              <a:t>Indikator</a:t>
            </a:r>
            <a:r>
              <a:rPr lang="en-US" sz="2000" dirty="0"/>
              <a:t> / Performance Appraisal)</a:t>
            </a:r>
          </a:p>
        </p:txBody>
      </p:sp>
    </p:spTree>
    <p:extLst>
      <p:ext uri="{BB962C8B-B14F-4D97-AF65-F5344CB8AC3E}">
        <p14:creationId xmlns:p14="http://schemas.microsoft.com/office/powerpoint/2010/main" val="15272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KOMPENSASI &amp; TUNJANGAN (</a:t>
            </a:r>
            <a:r>
              <a:rPr lang="en-US" sz="3200" dirty="0" err="1">
                <a:solidFill>
                  <a:schemeClr val="tx1"/>
                </a:solidFill>
              </a:rPr>
              <a:t>comben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9DCF05A-8DF5-9C44-B8C9-F54DF3A931FE}"/>
              </a:ext>
            </a:extLst>
          </p:cNvPr>
          <p:cNvSpPr/>
          <p:nvPr/>
        </p:nvSpPr>
        <p:spPr>
          <a:xfrm>
            <a:off x="0" y="2770056"/>
            <a:ext cx="4103077" cy="3217026"/>
          </a:xfrm>
          <a:prstGeom prst="wedgeEllipseCallout">
            <a:avLst>
              <a:gd name="adj1" fmla="val 61652"/>
              <a:gd name="adj2" fmla="val -93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Kompensasi</a:t>
            </a:r>
            <a:r>
              <a:rPr lang="en-US" sz="2000" b="1" u="sng" dirty="0"/>
              <a:t>:</a:t>
            </a:r>
          </a:p>
          <a:p>
            <a:pPr algn="ctr"/>
            <a:r>
              <a:rPr lang="en-US" sz="2000" dirty="0" err="1"/>
              <a:t>Gaji</a:t>
            </a:r>
            <a:r>
              <a:rPr lang="en-US" sz="2000" dirty="0"/>
              <a:t> / Honorarium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0C504C54-3952-4048-B6A7-25F0AB15BA50}"/>
              </a:ext>
            </a:extLst>
          </p:cNvPr>
          <p:cNvSpPr/>
          <p:nvPr/>
        </p:nvSpPr>
        <p:spPr>
          <a:xfrm>
            <a:off x="7950378" y="2770056"/>
            <a:ext cx="4103077" cy="3217026"/>
          </a:xfrm>
          <a:prstGeom prst="wedgeEllipseCallout">
            <a:avLst>
              <a:gd name="adj1" fmla="val -60919"/>
              <a:gd name="adj2" fmla="val -88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Tunjangan</a:t>
            </a:r>
            <a:r>
              <a:rPr lang="en-US" sz="2000" b="1" u="sng" dirty="0"/>
              <a:t>:</a:t>
            </a:r>
          </a:p>
          <a:p>
            <a:pPr algn="ctr"/>
            <a:r>
              <a:rPr lang="en-US" sz="2000" dirty="0" err="1"/>
              <a:t>Pulsa</a:t>
            </a:r>
            <a:r>
              <a:rPr lang="en-US" sz="2000" dirty="0"/>
              <a:t>, transport, </a:t>
            </a:r>
            <a:r>
              <a:rPr lang="en-US" sz="2000" dirty="0" err="1"/>
              <a:t>keluarga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87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524000" y="112429"/>
            <a:ext cx="9144000" cy="80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chemeClr val="lt1"/>
                </a:solidFill>
              </a:rPr>
              <a:t>DAFTAR ISI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568650" y="1330036"/>
            <a:ext cx="11054700" cy="224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lt1"/>
                </a:solidFill>
              </a:rPr>
              <a:t>Pengertian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dan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Urjensi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Manajemen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Sumber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Daya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Manusia</a:t>
            </a:r>
            <a:endParaRPr lang="en-US" sz="3600" i="1" dirty="0">
              <a:solidFill>
                <a:schemeClr val="lt1"/>
              </a:solidFill>
            </a:endParaRPr>
          </a:p>
          <a:p>
            <a:pPr marL="469900" lvl="0" indent="-457200" algn="l">
              <a:lnSpc>
                <a:spcPct val="200000"/>
              </a:lnSpc>
              <a:buClr>
                <a:schemeClr val="lt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lt1"/>
                </a:solidFill>
              </a:rPr>
              <a:t>Proses </a:t>
            </a:r>
            <a:r>
              <a:rPr lang="en-US" sz="3600" i="1" dirty="0" err="1">
                <a:solidFill>
                  <a:schemeClr val="lt1"/>
                </a:solidFill>
              </a:rPr>
              <a:t>Manajemen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Sumber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Daya</a:t>
            </a:r>
            <a:r>
              <a:rPr lang="en-US" sz="3600" i="1" dirty="0">
                <a:solidFill>
                  <a:schemeClr val="lt1"/>
                </a:solidFill>
              </a:rPr>
              <a:t> </a:t>
            </a:r>
            <a:r>
              <a:rPr lang="en-US" sz="3600" i="1" dirty="0" err="1">
                <a:solidFill>
                  <a:schemeClr val="lt1"/>
                </a:solidFill>
              </a:rPr>
              <a:t>Manusia</a:t>
            </a:r>
            <a:endParaRPr lang="en-US" sz="3600" i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95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68B3E7-8545-0B44-AFC0-100BE5EFE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19736"/>
            <a:ext cx="9867900" cy="6038263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41BAB1-D948-A940-815E-E4E11264D129}"/>
              </a:ext>
            </a:extLst>
          </p:cNvPr>
          <p:cNvSpPr/>
          <p:nvPr/>
        </p:nvSpPr>
        <p:spPr>
          <a:xfrm>
            <a:off x="0" y="6963"/>
            <a:ext cx="5372100" cy="1025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PENENTU UPAH &amp; TUNJANGAN</a:t>
            </a:r>
          </a:p>
        </p:txBody>
      </p:sp>
    </p:spTree>
    <p:extLst>
      <p:ext uri="{BB962C8B-B14F-4D97-AF65-F5344CB8AC3E}">
        <p14:creationId xmlns:p14="http://schemas.microsoft.com/office/powerpoint/2010/main" val="791899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ISU KONTEMPORER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9DCF05A-8DF5-9C44-B8C9-F54DF3A931FE}"/>
              </a:ext>
            </a:extLst>
          </p:cNvPr>
          <p:cNvSpPr/>
          <p:nvPr/>
        </p:nvSpPr>
        <p:spPr>
          <a:xfrm>
            <a:off x="0" y="1962018"/>
            <a:ext cx="4103077" cy="2012532"/>
          </a:xfrm>
          <a:prstGeom prst="wedgeEllipseCallout">
            <a:avLst>
              <a:gd name="adj1" fmla="val 61652"/>
              <a:gd name="adj2" fmla="val -93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Perampingan</a:t>
            </a:r>
            <a:r>
              <a:rPr lang="en-US" sz="2000" b="1" u="sng" dirty="0"/>
              <a:t> Perusahaan</a:t>
            </a:r>
            <a:endParaRPr lang="en-US" sz="2000" dirty="0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3FF3E760-282F-AE41-9B28-DD0C0B8CCF3A}"/>
              </a:ext>
            </a:extLst>
          </p:cNvPr>
          <p:cNvSpPr/>
          <p:nvPr/>
        </p:nvSpPr>
        <p:spPr>
          <a:xfrm>
            <a:off x="8088923" y="4845468"/>
            <a:ext cx="4103077" cy="2012532"/>
          </a:xfrm>
          <a:prstGeom prst="wedgeEllipseCallout">
            <a:avLst>
              <a:gd name="adj1" fmla="val -60919"/>
              <a:gd name="adj2" fmla="val -88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Pelecehan</a:t>
            </a:r>
            <a:r>
              <a:rPr lang="en-US" sz="2000" b="1" u="sng" dirty="0"/>
              <a:t> </a:t>
            </a:r>
            <a:r>
              <a:rPr lang="en-US" sz="2000" b="1" u="sng" dirty="0" err="1"/>
              <a:t>Seksual</a:t>
            </a:r>
            <a:endParaRPr lang="en-US" sz="2000" dirty="0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9027BCE3-F6D9-BF41-B595-7CE9743C517D}"/>
              </a:ext>
            </a:extLst>
          </p:cNvPr>
          <p:cNvSpPr/>
          <p:nvPr/>
        </p:nvSpPr>
        <p:spPr>
          <a:xfrm>
            <a:off x="8088922" y="1962018"/>
            <a:ext cx="4103077" cy="2012532"/>
          </a:xfrm>
          <a:prstGeom prst="wedgeEllipseCallout">
            <a:avLst>
              <a:gd name="adj1" fmla="val -60919"/>
              <a:gd name="adj2" fmla="val -88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/>
              <a:t>Work-life Balance</a:t>
            </a:r>
            <a:endParaRPr lang="en-US" sz="2000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79024C4A-F4CD-B343-90E4-AA997E048466}"/>
              </a:ext>
            </a:extLst>
          </p:cNvPr>
          <p:cNvSpPr/>
          <p:nvPr/>
        </p:nvSpPr>
        <p:spPr>
          <a:xfrm>
            <a:off x="0" y="4845468"/>
            <a:ext cx="4103077" cy="2012532"/>
          </a:xfrm>
          <a:prstGeom prst="wedgeEllipseCallout">
            <a:avLst>
              <a:gd name="adj1" fmla="val 63510"/>
              <a:gd name="adj2" fmla="val 32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Pengendalian</a:t>
            </a:r>
            <a:r>
              <a:rPr lang="en-US" sz="2000" b="1" u="sng" dirty="0"/>
              <a:t> </a:t>
            </a:r>
            <a:r>
              <a:rPr lang="en-US" sz="2000" b="1" u="sng" dirty="0" err="1"/>
              <a:t>Biaya</a:t>
            </a:r>
            <a:r>
              <a:rPr lang="en-US" sz="2000" b="1" u="sng" dirty="0"/>
              <a:t> SDM:</a:t>
            </a:r>
          </a:p>
          <a:p>
            <a:pPr algn="ctr"/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SDM</a:t>
            </a:r>
          </a:p>
          <a:p>
            <a:pPr algn="ctr"/>
            <a:r>
              <a:rPr lang="en-US" sz="2000" dirty="0" err="1"/>
              <a:t>Biaya</a:t>
            </a:r>
            <a:r>
              <a:rPr lang="en-US" sz="2000" dirty="0"/>
              <a:t> pension SDM</a:t>
            </a:r>
          </a:p>
        </p:txBody>
      </p:sp>
    </p:spTree>
    <p:extLst>
      <p:ext uri="{BB962C8B-B14F-4D97-AF65-F5344CB8AC3E}">
        <p14:creationId xmlns:p14="http://schemas.microsoft.com/office/powerpoint/2010/main" val="10106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7403868" y="0"/>
            <a:ext cx="4017819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merican Typewriter" panose="02090604020004020304" pitchFamily="18" charset="77"/>
              </a:rPr>
              <a:t>TUGAS KELOMPOK</a:t>
            </a:r>
          </a:p>
        </p:txBody>
      </p:sp>
      <p:sp>
        <p:nvSpPr>
          <p:cNvPr id="4" name="Wave 3">
            <a:extLst>
              <a:ext uri="{FF2B5EF4-FFF2-40B4-BE49-F238E27FC236}">
                <a16:creationId xmlns:a16="http://schemas.microsoft.com/office/drawing/2014/main" id="{434B1CC6-0DD0-5546-AD40-03BB51F02BB8}"/>
              </a:ext>
            </a:extLst>
          </p:cNvPr>
          <p:cNvSpPr/>
          <p:nvPr/>
        </p:nvSpPr>
        <p:spPr>
          <a:xfrm>
            <a:off x="249382" y="124692"/>
            <a:ext cx="11172305" cy="6558741"/>
          </a:xfrm>
          <a:prstGeom prst="wave">
            <a:avLst>
              <a:gd name="adj1" fmla="val 6977"/>
              <a:gd name="adj2" fmla="val 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Mengkaji dan </a:t>
            </a:r>
            <a:r>
              <a:rPr lang="id-ID" sz="2400" b="1" dirty="0" err="1">
                <a:solidFill>
                  <a:schemeClr val="tx1"/>
                </a:solidFill>
              </a:rPr>
              <a:t>mensarikan</a:t>
            </a:r>
            <a:r>
              <a:rPr lang="id-ID" sz="2400" b="1" dirty="0">
                <a:solidFill>
                  <a:schemeClr val="tx1"/>
                </a:solidFill>
              </a:rPr>
              <a:t> artikel jurnal mengenai mengelola tim dan perubahan pada suatu organisasi/perusahaan</a:t>
            </a:r>
          </a:p>
          <a:p>
            <a:pPr algn="ctr"/>
            <a:endParaRPr lang="en-ID" sz="2400" b="1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1. </a:t>
            </a:r>
            <a:r>
              <a:rPr lang="en-US" sz="2400" dirty="0" err="1">
                <a:solidFill>
                  <a:schemeClr val="tx1"/>
                </a:solidFill>
              </a:rPr>
              <a:t>Mencari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tahu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artikel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jurnal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tentang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mengelola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perusahaan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2. </a:t>
            </a:r>
            <a:r>
              <a:rPr lang="en-US" sz="2400" dirty="0" err="1">
                <a:solidFill>
                  <a:schemeClr val="tx1"/>
                </a:solidFill>
              </a:rPr>
              <a:t>Mensarikan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artikel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jurnal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tentang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mengelola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perusahaan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US" sz="2400" dirty="0" err="1">
                <a:solidFill>
                  <a:schemeClr val="tx1"/>
                </a:solidFill>
              </a:rPr>
              <a:t>Menganalisa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artikel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jurnal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tentang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mengelola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organisasi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perusahaan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Makalah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diketik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kertas</a:t>
            </a:r>
            <a:r>
              <a:rPr lang="en-US" sz="2400" dirty="0">
                <a:solidFill>
                  <a:schemeClr val="tx1"/>
                </a:solidFill>
              </a:rPr>
              <a:t> A4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format font Times New Roman </a:t>
            </a:r>
            <a:r>
              <a:rPr lang="en-US" sz="2400" dirty="0" err="1">
                <a:solidFill>
                  <a:schemeClr val="tx1"/>
                </a:solidFill>
              </a:rPr>
              <a:t>ukuran</a:t>
            </a:r>
            <a:r>
              <a:rPr lang="en-US" sz="2400" dirty="0">
                <a:solidFill>
                  <a:schemeClr val="tx1"/>
                </a:solidFill>
              </a:rPr>
              <a:t> 12 </a:t>
            </a:r>
            <a:r>
              <a:rPr lang="en-US" sz="2400" dirty="0" err="1">
                <a:solidFill>
                  <a:schemeClr val="tx1"/>
                </a:solidFill>
              </a:rPr>
              <a:t>poin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spasi</a:t>
            </a:r>
            <a:r>
              <a:rPr lang="en-US" sz="2400" dirty="0">
                <a:solidFill>
                  <a:schemeClr val="tx1"/>
                </a:solidFill>
              </a:rPr>
              <a:t> 1,5. Power Point </a:t>
            </a:r>
            <a:r>
              <a:rPr lang="en-US" sz="2400" dirty="0" err="1">
                <a:solidFill>
                  <a:schemeClr val="tx1"/>
                </a:solidFill>
              </a:rPr>
              <a:t>berisi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ikhtisar</a:t>
            </a:r>
            <a:r>
              <a:rPr lang="en-US" sz="2400" dirty="0">
                <a:solidFill>
                  <a:schemeClr val="tx1"/>
                </a:solidFill>
              </a:rPr>
              <a:t> paper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desain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atraktif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Dikumpulkan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Maks</a:t>
            </a:r>
            <a:r>
              <a:rPr lang="en-US" sz="2400" dirty="0">
                <a:solidFill>
                  <a:schemeClr val="tx1"/>
                </a:solidFill>
              </a:rPr>
              <a:t> 11 Nov Jam 10.00</a:t>
            </a:r>
          </a:p>
        </p:txBody>
      </p:sp>
    </p:spTree>
    <p:extLst>
      <p:ext uri="{BB962C8B-B14F-4D97-AF65-F5344CB8AC3E}">
        <p14:creationId xmlns:p14="http://schemas.microsoft.com/office/powerpoint/2010/main" val="403564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5E05058-CE3D-4A4A-87D1-3D7EDEA66949}"/>
              </a:ext>
            </a:extLst>
          </p:cNvPr>
          <p:cNvSpPr txBox="1"/>
          <p:nvPr/>
        </p:nvSpPr>
        <p:spPr>
          <a:xfrm>
            <a:off x="8437418" y="6082146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BERSAMBUNG…</a:t>
            </a:r>
          </a:p>
        </p:txBody>
      </p:sp>
    </p:spTree>
    <p:extLst>
      <p:ext uri="{BB962C8B-B14F-4D97-AF65-F5344CB8AC3E}">
        <p14:creationId xmlns:p14="http://schemas.microsoft.com/office/powerpoint/2010/main" val="217481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 err="1">
                <a:solidFill>
                  <a:schemeClr val="tx1"/>
                </a:solidFill>
              </a:rPr>
              <a:t>tantangan</a:t>
            </a:r>
            <a:r>
              <a:rPr lang="en-US" sz="3200" dirty="0">
                <a:solidFill>
                  <a:schemeClr val="tx1"/>
                </a:solidFill>
              </a:rPr>
              <a:t> MSDM </a:t>
            </a:r>
            <a:r>
              <a:rPr lang="en-US" sz="3200" dirty="0" err="1">
                <a:solidFill>
                  <a:schemeClr val="tx1"/>
                </a:solidFill>
              </a:rPr>
              <a:t>utama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manajer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ialah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memastikan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bahwa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perusahaannya</a:t>
            </a:r>
            <a:r>
              <a:rPr lang="en-US" sz="3200" b="1" i="1" u="sng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memiliki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tenaga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berkualitas</a:t>
            </a:r>
            <a:r>
              <a:rPr lang="en-US" sz="3200" b="1" i="1" u="sng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tinggi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</a:rPr>
              <a:t>mempertahankannya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88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382385" y="2061556"/>
            <a:ext cx="11465904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dirty="0" err="1">
                <a:solidFill>
                  <a:schemeClr val="tx1"/>
                </a:solidFill>
              </a:rPr>
              <a:t>Sumber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signifikan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keunggulan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kompetitif</a:t>
            </a:r>
            <a:endParaRPr lang="en-US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err="1">
                <a:solidFill>
                  <a:schemeClr val="tx1"/>
                </a:solidFill>
              </a:rPr>
              <a:t>Menjadi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bagian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penting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strategi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endParaRPr lang="en-US" sz="3200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Cara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memperlakukan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karyawannya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mempengaruhi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kinerja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7D8677-9C58-084B-9BA7-D0D36DDA6040}"/>
              </a:ext>
            </a:extLst>
          </p:cNvPr>
          <p:cNvSpPr/>
          <p:nvPr/>
        </p:nvSpPr>
        <p:spPr>
          <a:xfrm>
            <a:off x="382385" y="1280196"/>
            <a:ext cx="5372100" cy="1025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MENGAPA PENTING?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C9C55F9C-A52D-754B-98D8-158F9AFFF20F}"/>
              </a:ext>
            </a:extLst>
          </p:cNvPr>
          <p:cNvSpPr/>
          <p:nvPr/>
        </p:nvSpPr>
        <p:spPr>
          <a:xfrm>
            <a:off x="6766560" y="4470862"/>
            <a:ext cx="4754880" cy="2173778"/>
          </a:xfrm>
          <a:prstGeom prst="wedgeEllipseCallout">
            <a:avLst>
              <a:gd name="adj1" fmla="val -20191"/>
              <a:gd name="adj2" fmla="val -610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GOAL:</a:t>
            </a:r>
          </a:p>
          <a:p>
            <a:pPr algn="ctr"/>
            <a:r>
              <a:rPr lang="en-US" sz="2400" dirty="0"/>
              <a:t>High-performance work </a:t>
            </a:r>
            <a:r>
              <a:rPr lang="en-US" sz="2400" dirty="0" err="1"/>
              <a:t>praktice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7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55F2D-50C2-8246-89ED-E2A935D7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835"/>
            <a:ext cx="12192000" cy="521616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87393C-33EE-BE45-9DCC-8F12DEAB7A9A}"/>
              </a:ext>
            </a:extLst>
          </p:cNvPr>
          <p:cNvSpPr/>
          <p:nvPr/>
        </p:nvSpPr>
        <p:spPr>
          <a:xfrm>
            <a:off x="476250" y="841734"/>
            <a:ext cx="5372100" cy="1025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HIGH PERFORMANCE WORK PRAKTICE</a:t>
            </a:r>
          </a:p>
        </p:txBody>
      </p:sp>
    </p:spTree>
    <p:extLst>
      <p:ext uri="{BB962C8B-B14F-4D97-AF65-F5344CB8AC3E}">
        <p14:creationId xmlns:p14="http://schemas.microsoft.com/office/powerpoint/2010/main" val="61854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BF550-F4ED-6A49-ADD6-2ABD5C7D3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078"/>
            <a:ext cx="9810750" cy="5565922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2C5811B-C04E-A24F-B1A5-70311645013E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6E9DB4-88E5-504F-A6CA-1F150C6601FB}"/>
              </a:ext>
            </a:extLst>
          </p:cNvPr>
          <p:cNvSpPr/>
          <p:nvPr/>
        </p:nvSpPr>
        <p:spPr>
          <a:xfrm>
            <a:off x="0" y="311763"/>
            <a:ext cx="5372100" cy="1025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PROSES MSDM</a:t>
            </a:r>
          </a:p>
        </p:txBody>
      </p:sp>
    </p:spTree>
    <p:extLst>
      <p:ext uri="{BB962C8B-B14F-4D97-AF65-F5344CB8AC3E}">
        <p14:creationId xmlns:p14="http://schemas.microsoft.com/office/powerpoint/2010/main" val="63071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FAKTOR EKSTERNAL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B9DCF05A-8DF5-9C44-B8C9-F54DF3A931FE}"/>
              </a:ext>
            </a:extLst>
          </p:cNvPr>
          <p:cNvSpPr/>
          <p:nvPr/>
        </p:nvSpPr>
        <p:spPr>
          <a:xfrm>
            <a:off x="0" y="863937"/>
            <a:ext cx="4103077" cy="2566182"/>
          </a:xfrm>
          <a:prstGeom prst="wedgeEllipseCallout">
            <a:avLst>
              <a:gd name="adj1" fmla="val 64624"/>
              <a:gd name="adj2" fmla="val 684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endParaRPr lang="en-US" sz="2000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38875F50-71F4-2F4B-8AF7-17CE83E10D4F}"/>
              </a:ext>
            </a:extLst>
          </p:cNvPr>
          <p:cNvSpPr/>
          <p:nvPr/>
        </p:nvSpPr>
        <p:spPr>
          <a:xfrm>
            <a:off x="83235" y="4053147"/>
            <a:ext cx="4103077" cy="2566182"/>
          </a:xfrm>
          <a:prstGeom prst="wedgeEllipseCallout">
            <a:avLst>
              <a:gd name="adj1" fmla="val 60910"/>
              <a:gd name="adj2" fmla="val -4672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Serikat</a:t>
            </a:r>
            <a:r>
              <a:rPr lang="en-US" sz="2000" dirty="0"/>
              <a:t> </a:t>
            </a:r>
            <a:r>
              <a:rPr lang="en-US" sz="2000" dirty="0" err="1"/>
              <a:t>Pekerja</a:t>
            </a:r>
            <a:endParaRPr lang="en-US" sz="2000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5A23A36-E6D1-214D-8815-E8E9E141E797}"/>
              </a:ext>
            </a:extLst>
          </p:cNvPr>
          <p:cNvSpPr/>
          <p:nvPr/>
        </p:nvSpPr>
        <p:spPr>
          <a:xfrm>
            <a:off x="7950378" y="1486965"/>
            <a:ext cx="4103077" cy="2566182"/>
          </a:xfrm>
          <a:prstGeom prst="wedgeEllipseCallout">
            <a:avLst>
              <a:gd name="adj1" fmla="val -68347"/>
              <a:gd name="adj2" fmla="val 417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endParaRPr lang="en-US" sz="2000" dirty="0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4DB07030-E179-3648-90EE-061EF7F5390D}"/>
              </a:ext>
            </a:extLst>
          </p:cNvPr>
          <p:cNvSpPr/>
          <p:nvPr/>
        </p:nvSpPr>
        <p:spPr>
          <a:xfrm>
            <a:off x="7950377" y="4291818"/>
            <a:ext cx="4103077" cy="2566182"/>
          </a:xfrm>
          <a:prstGeom prst="wedgeEllipseCallout">
            <a:avLst>
              <a:gd name="adj1" fmla="val -65747"/>
              <a:gd name="adj2" fmla="val -300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Tren</a:t>
            </a:r>
            <a:r>
              <a:rPr lang="en-US" sz="2000" dirty="0"/>
              <a:t> </a:t>
            </a:r>
            <a:r>
              <a:rPr lang="en-US" sz="2000" dirty="0" err="1"/>
              <a:t>Demografis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15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PERENCANAAN SDM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5A23A36-E6D1-214D-8815-E8E9E141E797}"/>
              </a:ext>
            </a:extLst>
          </p:cNvPr>
          <p:cNvSpPr/>
          <p:nvPr/>
        </p:nvSpPr>
        <p:spPr>
          <a:xfrm>
            <a:off x="7950378" y="3095478"/>
            <a:ext cx="4103077" cy="2566182"/>
          </a:xfrm>
          <a:prstGeom prst="wedgeEllipseCallout">
            <a:avLst>
              <a:gd name="adj1" fmla="val -61290"/>
              <a:gd name="adj2" fmla="val 2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Perencanaan</a:t>
            </a:r>
            <a:r>
              <a:rPr lang="en-US" sz="2000" b="1" u="sng" dirty="0"/>
              <a:t> Masa </a:t>
            </a:r>
            <a:r>
              <a:rPr lang="en-US" sz="2000" b="1" u="sng" dirty="0" err="1"/>
              <a:t>Depan</a:t>
            </a:r>
            <a:endParaRPr lang="en-US" sz="2000" b="1" u="sn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A33C9-2130-2245-83D6-845B2DEB8420}"/>
              </a:ext>
            </a:extLst>
          </p:cNvPr>
          <p:cNvGrpSpPr/>
          <p:nvPr/>
        </p:nvGrpSpPr>
        <p:grpSpPr>
          <a:xfrm>
            <a:off x="0" y="2770056"/>
            <a:ext cx="4103077" cy="3217026"/>
            <a:chOff x="0" y="2770056"/>
            <a:chExt cx="4103077" cy="3217026"/>
          </a:xfrm>
        </p:grpSpPr>
        <p:sp>
          <p:nvSpPr>
            <p:cNvPr id="2" name="Oval Callout 1">
              <a:extLst>
                <a:ext uri="{FF2B5EF4-FFF2-40B4-BE49-F238E27FC236}">
                  <a16:creationId xmlns:a16="http://schemas.microsoft.com/office/drawing/2014/main" id="{B9DCF05A-8DF5-9C44-B8C9-F54DF3A931FE}"/>
                </a:ext>
              </a:extLst>
            </p:cNvPr>
            <p:cNvSpPr/>
            <p:nvPr/>
          </p:nvSpPr>
          <p:spPr>
            <a:xfrm>
              <a:off x="0" y="2770056"/>
              <a:ext cx="4103077" cy="3217026"/>
            </a:xfrm>
            <a:prstGeom prst="wedgeEllipseCallout">
              <a:avLst>
                <a:gd name="adj1" fmla="val 59795"/>
                <a:gd name="adj2" fmla="val 1105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u="sng" dirty="0" err="1"/>
                <a:t>Penilaian</a:t>
              </a:r>
              <a:r>
                <a:rPr lang="en-US" sz="2000" b="1" u="sng" dirty="0"/>
                <a:t> </a:t>
              </a:r>
              <a:r>
                <a:rPr lang="en-US" sz="2000" b="1" u="sng" dirty="0" err="1"/>
                <a:t>Saat</a:t>
              </a:r>
              <a:r>
                <a:rPr lang="en-US" sz="2000" b="1" u="sng" dirty="0"/>
                <a:t> </a:t>
              </a:r>
              <a:r>
                <a:rPr lang="en-US" sz="2000" b="1" u="sng" dirty="0" err="1"/>
                <a:t>ini</a:t>
              </a:r>
              <a:r>
                <a:rPr lang="en-US" sz="2000" b="1" u="sng" dirty="0"/>
                <a:t>:</a:t>
              </a:r>
            </a:p>
            <a:p>
              <a:pPr algn="ctr"/>
              <a:r>
                <a:rPr lang="en-US" sz="2000" dirty="0" err="1"/>
                <a:t>Analisis</a:t>
              </a:r>
              <a:r>
                <a:rPr lang="en-US" sz="2000" dirty="0"/>
                <a:t> </a:t>
              </a:r>
              <a:r>
                <a:rPr lang="en-US" sz="2000" dirty="0" err="1"/>
                <a:t>Pekerjaan</a:t>
              </a:r>
              <a:r>
                <a:rPr lang="en-US" sz="2000" dirty="0"/>
                <a:t> (</a:t>
              </a:r>
              <a:r>
                <a:rPr lang="en-US" sz="2000" dirty="0" err="1"/>
                <a:t>penilaian</a:t>
              </a:r>
              <a:r>
                <a:rPr lang="en-US" sz="2000" dirty="0"/>
                <a:t> </a:t>
              </a:r>
              <a:r>
                <a:rPr lang="en-US" sz="2000" dirty="0" err="1"/>
                <a:t>pekerjaan</a:t>
              </a:r>
              <a:r>
                <a:rPr lang="en-US" sz="2000" dirty="0"/>
                <a:t>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kebutuhan</a:t>
              </a:r>
              <a:r>
                <a:rPr lang="en-US" sz="2000" dirty="0"/>
                <a:t> SDM)</a:t>
              </a:r>
            </a:p>
            <a:p>
              <a:pPr lvl="1" algn="ctr"/>
              <a:endParaRPr lang="en-US" sz="2000" dirty="0"/>
            </a:p>
            <a:p>
              <a:pPr lvl="1" algn="ctr"/>
              <a:endParaRPr lang="en-US" sz="2000" dirty="0"/>
            </a:p>
            <a:p>
              <a:pPr lvl="1" algn="ctr"/>
              <a:r>
                <a:rPr lang="en-US" sz="2000" dirty="0" err="1"/>
                <a:t>Deskripsi</a:t>
              </a:r>
              <a:r>
                <a:rPr lang="en-US" sz="2000" dirty="0"/>
                <a:t> </a:t>
              </a:r>
              <a:r>
                <a:rPr lang="en-US" sz="2000" dirty="0" err="1"/>
                <a:t>pekerjaan</a:t>
              </a:r>
              <a:r>
                <a:rPr lang="en-US" sz="2000" dirty="0"/>
                <a:t> + </a:t>
              </a:r>
              <a:r>
                <a:rPr lang="en-US" sz="2000" dirty="0" err="1"/>
                <a:t>Spesifikasi</a:t>
              </a:r>
              <a:r>
                <a:rPr lang="en-US" sz="2000" dirty="0"/>
                <a:t> </a:t>
              </a:r>
              <a:r>
                <a:rPr lang="en-US" sz="2000" dirty="0" err="1"/>
                <a:t>pekerjaan</a:t>
              </a:r>
              <a:endParaRPr lang="en-US" sz="2000" dirty="0"/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19803614-6D7C-4F44-8CA2-DB33BA0AFFC4}"/>
                </a:ext>
              </a:extLst>
            </p:cNvPr>
            <p:cNvSpPr/>
            <p:nvPr/>
          </p:nvSpPr>
          <p:spPr>
            <a:xfrm>
              <a:off x="1906758" y="4378569"/>
              <a:ext cx="289560" cy="56388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96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9836FE-D699-E542-93DE-6028F621EEFC}"/>
              </a:ext>
            </a:extLst>
          </p:cNvPr>
          <p:cNvSpPr/>
          <p:nvPr/>
        </p:nvSpPr>
        <p:spPr>
          <a:xfrm>
            <a:off x="4103077" y="2770056"/>
            <a:ext cx="3985846" cy="321702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PERENCANAAN SDM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D3D88AC-C6F1-8246-BE25-DE7A41DF86A3}"/>
              </a:ext>
            </a:extLst>
          </p:cNvPr>
          <p:cNvSpPr/>
          <p:nvPr/>
        </p:nvSpPr>
        <p:spPr>
          <a:xfrm>
            <a:off x="6766560" y="124692"/>
            <a:ext cx="5286895" cy="1399308"/>
          </a:xfrm>
          <a:prstGeom prst="cloud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merican Typewriter" panose="02090604020004020304" pitchFamily="18" charset="77"/>
              </a:rPr>
              <a:t>MANAJEMEN SDM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25A23A36-E6D1-214D-8815-E8E9E141E797}"/>
              </a:ext>
            </a:extLst>
          </p:cNvPr>
          <p:cNvSpPr/>
          <p:nvPr/>
        </p:nvSpPr>
        <p:spPr>
          <a:xfrm>
            <a:off x="7950378" y="3095478"/>
            <a:ext cx="4103077" cy="2566182"/>
          </a:xfrm>
          <a:prstGeom prst="wedgeEllipseCallout">
            <a:avLst>
              <a:gd name="adj1" fmla="val -61290"/>
              <a:gd name="adj2" fmla="val 2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u="sng" dirty="0" err="1"/>
              <a:t>Perencanaan</a:t>
            </a:r>
            <a:r>
              <a:rPr lang="en-US" sz="2000" b="1" u="sng" dirty="0"/>
              <a:t> Masa </a:t>
            </a:r>
            <a:r>
              <a:rPr lang="en-US" sz="2000" b="1" u="sng" dirty="0" err="1"/>
              <a:t>Depan</a:t>
            </a:r>
            <a:endParaRPr lang="en-US" sz="2000" b="1" u="sn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A33C9-2130-2245-83D6-845B2DEB8420}"/>
              </a:ext>
            </a:extLst>
          </p:cNvPr>
          <p:cNvGrpSpPr/>
          <p:nvPr/>
        </p:nvGrpSpPr>
        <p:grpSpPr>
          <a:xfrm>
            <a:off x="0" y="2770056"/>
            <a:ext cx="4103077" cy="3217026"/>
            <a:chOff x="0" y="2770056"/>
            <a:chExt cx="4103077" cy="3217026"/>
          </a:xfrm>
        </p:grpSpPr>
        <p:sp>
          <p:nvSpPr>
            <p:cNvPr id="2" name="Oval Callout 1">
              <a:extLst>
                <a:ext uri="{FF2B5EF4-FFF2-40B4-BE49-F238E27FC236}">
                  <a16:creationId xmlns:a16="http://schemas.microsoft.com/office/drawing/2014/main" id="{B9DCF05A-8DF5-9C44-B8C9-F54DF3A931FE}"/>
                </a:ext>
              </a:extLst>
            </p:cNvPr>
            <p:cNvSpPr/>
            <p:nvPr/>
          </p:nvSpPr>
          <p:spPr>
            <a:xfrm>
              <a:off x="0" y="2770056"/>
              <a:ext cx="4103077" cy="3217026"/>
            </a:xfrm>
            <a:prstGeom prst="wedgeEllipseCallout">
              <a:avLst>
                <a:gd name="adj1" fmla="val 59795"/>
                <a:gd name="adj2" fmla="val 1105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u="sng" dirty="0" err="1"/>
                <a:t>Penilaian</a:t>
              </a:r>
              <a:r>
                <a:rPr lang="en-US" sz="2000" b="1" u="sng" dirty="0"/>
                <a:t> </a:t>
              </a:r>
              <a:r>
                <a:rPr lang="en-US" sz="2000" b="1" u="sng" dirty="0" err="1"/>
                <a:t>Saat</a:t>
              </a:r>
              <a:r>
                <a:rPr lang="en-US" sz="2000" b="1" u="sng" dirty="0"/>
                <a:t> </a:t>
              </a:r>
              <a:r>
                <a:rPr lang="en-US" sz="2000" b="1" u="sng" dirty="0" err="1"/>
                <a:t>ini</a:t>
              </a:r>
              <a:r>
                <a:rPr lang="en-US" sz="2000" b="1" u="sng" dirty="0"/>
                <a:t>:</a:t>
              </a:r>
            </a:p>
            <a:p>
              <a:pPr algn="ctr"/>
              <a:r>
                <a:rPr lang="en-US" sz="2000" dirty="0" err="1"/>
                <a:t>Analisis</a:t>
              </a:r>
              <a:r>
                <a:rPr lang="en-US" sz="2000" dirty="0"/>
                <a:t> </a:t>
              </a:r>
              <a:r>
                <a:rPr lang="en-US" sz="2000" dirty="0" err="1"/>
                <a:t>Pekerjaan</a:t>
              </a:r>
              <a:endParaRPr lang="en-US" sz="2000" dirty="0"/>
            </a:p>
            <a:p>
              <a:pPr lvl="1" algn="ctr"/>
              <a:endParaRPr lang="en-US" sz="2000" dirty="0"/>
            </a:p>
            <a:p>
              <a:pPr lvl="1" algn="ctr"/>
              <a:endParaRPr lang="en-US" sz="2000" dirty="0"/>
            </a:p>
            <a:p>
              <a:pPr lvl="1" algn="ctr"/>
              <a:r>
                <a:rPr lang="en-US" sz="2000" dirty="0" err="1"/>
                <a:t>Deskripsi</a:t>
              </a:r>
              <a:r>
                <a:rPr lang="en-US" sz="2000" dirty="0"/>
                <a:t> </a:t>
              </a:r>
              <a:r>
                <a:rPr lang="en-US" sz="2000" dirty="0" err="1"/>
                <a:t>pekerjaan</a:t>
              </a:r>
              <a:r>
                <a:rPr lang="en-US" sz="2000" dirty="0"/>
                <a:t> + </a:t>
              </a:r>
              <a:r>
                <a:rPr lang="en-US" sz="2000" dirty="0" err="1"/>
                <a:t>Spesifikasi</a:t>
              </a:r>
              <a:r>
                <a:rPr lang="en-US" sz="2000" dirty="0"/>
                <a:t> </a:t>
              </a:r>
              <a:r>
                <a:rPr lang="en-US" sz="2000" dirty="0" err="1"/>
                <a:t>pekerjaan</a:t>
              </a:r>
              <a:endParaRPr lang="en-US" sz="2000" dirty="0"/>
            </a:p>
          </p:txBody>
        </p:sp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19803614-6D7C-4F44-8CA2-DB33BA0AFFC4}"/>
                </a:ext>
              </a:extLst>
            </p:cNvPr>
            <p:cNvSpPr/>
            <p:nvPr/>
          </p:nvSpPr>
          <p:spPr>
            <a:xfrm>
              <a:off x="1965960" y="4145280"/>
              <a:ext cx="289560" cy="56388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4A3FB7F-945F-A24E-B826-AD71CE1B9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77" y="0"/>
            <a:ext cx="8088923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4B7F57F-D0E8-5742-86C2-FAFE914F83EC}"/>
              </a:ext>
            </a:extLst>
          </p:cNvPr>
          <p:cNvSpPr/>
          <p:nvPr/>
        </p:nvSpPr>
        <p:spPr>
          <a:xfrm>
            <a:off x="4312920" y="1082040"/>
            <a:ext cx="7559040" cy="3063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92ED4D-179C-3146-8DCE-43C885F0DBA3}"/>
              </a:ext>
            </a:extLst>
          </p:cNvPr>
          <p:cNvCxnSpPr/>
          <p:nvPr/>
        </p:nvCxnSpPr>
        <p:spPr>
          <a:xfrm flipH="1">
            <a:off x="2910840" y="2621280"/>
            <a:ext cx="1310640" cy="2087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BBA0F7-89BD-FD41-B744-5A823DDAB4CD}"/>
              </a:ext>
            </a:extLst>
          </p:cNvPr>
          <p:cNvSpPr/>
          <p:nvPr/>
        </p:nvSpPr>
        <p:spPr>
          <a:xfrm>
            <a:off x="4289261" y="4294055"/>
            <a:ext cx="7559040" cy="2543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04962E-BAB8-2945-9212-D30964C05F7F}"/>
              </a:ext>
            </a:extLst>
          </p:cNvPr>
          <p:cNvCxnSpPr>
            <a:cxnSpLocks/>
          </p:cNvCxnSpPr>
          <p:nvPr/>
        </p:nvCxnSpPr>
        <p:spPr>
          <a:xfrm flipH="1" flipV="1">
            <a:off x="2910840" y="5273040"/>
            <a:ext cx="1310640" cy="388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6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411</Words>
  <Application>Microsoft Macintosh PowerPoint</Application>
  <PresentationFormat>Widescreen</PresentationFormat>
  <Paragraphs>102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American Typewriter</vt:lpstr>
      <vt:lpstr>Arial</vt:lpstr>
      <vt:lpstr>Calibri</vt:lpstr>
      <vt:lpstr>Office Theme</vt:lpstr>
      <vt:lpstr>Manajemen Sumber Daya Manusia</vt:lpstr>
      <vt:lpstr>DAFTAR 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&amp; Brochure</dc:title>
  <cp:lastModifiedBy>nanto poer</cp:lastModifiedBy>
  <cp:revision>481</cp:revision>
  <dcterms:modified xsi:type="dcterms:W3CDTF">2019-11-03T12:17:00Z</dcterms:modified>
</cp:coreProperties>
</file>