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370" r:id="rId4"/>
    <p:sldId id="425" r:id="rId5"/>
    <p:sldId id="426" r:id="rId6"/>
    <p:sldId id="409" r:id="rId7"/>
    <p:sldId id="427" r:id="rId8"/>
    <p:sldId id="429" r:id="rId9"/>
    <p:sldId id="430" r:id="rId10"/>
    <p:sldId id="431" r:id="rId11"/>
    <p:sldId id="432" r:id="rId12"/>
    <p:sldId id="40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72"/>
    <p:restoredTop sz="85460"/>
  </p:normalViewPr>
  <p:slideViewPr>
    <p:cSldViewPr snapToGrid="0" snapToObjects="1">
      <p:cViewPr varScale="1">
        <p:scale>
          <a:sx n="84" d="100"/>
          <a:sy n="84" d="100"/>
        </p:scale>
        <p:origin x="1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6811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13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241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563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772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9362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4032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5247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8046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170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8762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207817" y="1122363"/>
            <a:ext cx="11804073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1"/>
              </a:buClr>
            </a:pPr>
            <a:r>
              <a:rPr lang="en-US" dirty="0" err="1">
                <a:solidFill>
                  <a:schemeClr val="lt1"/>
                </a:solidFill>
              </a:rPr>
              <a:t>Mendesain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Struktur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Organisasi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Bisnis</a:t>
            </a:r>
            <a:br>
              <a:rPr lang="en-US" dirty="0">
                <a:solidFill>
                  <a:schemeClr val="lt1"/>
                </a:solidFill>
              </a:rPr>
            </a:br>
            <a:r>
              <a:rPr lang="en-US" dirty="0">
                <a:solidFill>
                  <a:schemeClr val="lt1"/>
                </a:solidFill>
              </a:rPr>
              <a:t>(</a:t>
            </a:r>
            <a:r>
              <a:rPr lang="en-US" dirty="0" err="1">
                <a:solidFill>
                  <a:schemeClr val="lt1"/>
                </a:solidFill>
              </a:rPr>
              <a:t>Baigan</a:t>
            </a:r>
            <a:r>
              <a:rPr lang="en-US" dirty="0">
                <a:solidFill>
                  <a:schemeClr val="lt1"/>
                </a:solidFill>
              </a:rPr>
              <a:t> 2)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3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(Bab 11)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“</a:t>
            </a:r>
            <a:r>
              <a:rPr lang="en-US" sz="2800" dirty="0" err="1">
                <a:solidFill>
                  <a:schemeClr val="lt1"/>
                </a:solidFill>
              </a:rPr>
              <a:t>Manajemen</a:t>
            </a:r>
            <a:r>
              <a:rPr lang="en-US" sz="2800" dirty="0">
                <a:solidFill>
                  <a:schemeClr val="lt1"/>
                </a:solidFill>
              </a:rPr>
              <a:t>” </a:t>
            </a:r>
            <a:r>
              <a:rPr lang="en-US" sz="2800" dirty="0" err="1">
                <a:solidFill>
                  <a:schemeClr val="lt1"/>
                </a:solidFill>
              </a:rPr>
              <a:t>oleh</a:t>
            </a:r>
            <a:r>
              <a:rPr lang="en-US" sz="2800" dirty="0">
                <a:solidFill>
                  <a:schemeClr val="lt1"/>
                </a:solidFill>
              </a:rPr>
              <a:t> Robbins &amp; Coulter </a:t>
            </a:r>
            <a:r>
              <a:rPr lang="en-US" sz="2800" dirty="0" err="1">
                <a:solidFill>
                  <a:schemeClr val="lt1"/>
                </a:solidFill>
              </a:rPr>
              <a:t>Edisi</a:t>
            </a:r>
            <a:r>
              <a:rPr lang="en-US" sz="2800" dirty="0">
                <a:solidFill>
                  <a:schemeClr val="lt1"/>
                </a:solidFill>
              </a:rPr>
              <a:t> 13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NAKER KONTINJEN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pekerja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tetap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pekerja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lepas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pekerja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kontrak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direkrut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berdasarkan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terhadap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jasa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9290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ISU SAAT INI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5469775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Pengawasan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kinerja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karyawan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terhubung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dengannya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79DDC89-AB0E-7F4A-BF72-BE17567094C9}"/>
              </a:ext>
            </a:extLst>
          </p:cNvPr>
          <p:cNvSpPr/>
          <p:nvPr/>
        </p:nvSpPr>
        <p:spPr>
          <a:xfrm>
            <a:off x="6325985" y="2061556"/>
            <a:ext cx="5469775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Pengaruh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kebudayaan</a:t>
            </a:r>
            <a:r>
              <a:rPr lang="en-US" sz="3200" dirty="0">
                <a:solidFill>
                  <a:schemeClr val="tx1"/>
                </a:solidFill>
              </a:rPr>
              <a:t>/</a:t>
            </a:r>
            <a:r>
              <a:rPr lang="en-US" sz="3200" dirty="0" err="1">
                <a:solidFill>
                  <a:schemeClr val="tx1"/>
                </a:solidFill>
              </a:rPr>
              <a:t>lingkungan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sekitar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pembentukan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struktur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47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5E05058-CE3D-4A4A-87D1-3D7EDEA66949}"/>
              </a:ext>
            </a:extLst>
          </p:cNvPr>
          <p:cNvSpPr txBox="1"/>
          <p:nvPr/>
        </p:nvSpPr>
        <p:spPr>
          <a:xfrm>
            <a:off x="8437418" y="6082146"/>
            <a:ext cx="375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</a:rPr>
              <a:t>BERSAMBUNG…</a:t>
            </a:r>
          </a:p>
        </p:txBody>
      </p:sp>
    </p:spTree>
    <p:extLst>
      <p:ext uri="{BB962C8B-B14F-4D97-AF65-F5344CB8AC3E}">
        <p14:creationId xmlns:p14="http://schemas.microsoft.com/office/powerpoint/2010/main" val="217481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1524000" y="112429"/>
            <a:ext cx="9144000" cy="801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chemeClr val="lt1"/>
                </a:solidFill>
              </a:rPr>
              <a:t>DAFTAR ISI</a:t>
            </a:r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568650" y="1330036"/>
            <a:ext cx="11054700" cy="224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Desain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Organinsasi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Kontemporer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Mengorganisasikan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untuk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Berkolaborasi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Pengaturan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Kerja</a:t>
            </a:r>
            <a:r>
              <a:rPr lang="en-US" sz="3600" i="1" dirty="0">
                <a:solidFill>
                  <a:schemeClr val="lt1"/>
                </a:solidFill>
              </a:rPr>
              <a:t> yang </a:t>
            </a:r>
            <a:r>
              <a:rPr lang="en-US" sz="3600" i="1" dirty="0" err="1">
                <a:solidFill>
                  <a:schemeClr val="lt1"/>
                </a:solidFill>
              </a:rPr>
              <a:t>Fleksibel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Isu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Saat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ini</a:t>
            </a:r>
            <a:endParaRPr lang="en-US" sz="3600" i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95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ORGANISASI KONTEMPORER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harus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u="sng" dirty="0">
                <a:solidFill>
                  <a:schemeClr val="tx1"/>
                </a:solidFill>
              </a:rPr>
              <a:t>ramping, </a:t>
            </a:r>
            <a:r>
              <a:rPr lang="en-US" sz="3200" b="1" i="1" u="sng" dirty="0" err="1">
                <a:solidFill>
                  <a:schemeClr val="tx1"/>
                </a:solidFill>
              </a:rPr>
              <a:t>fleksibel</a:t>
            </a:r>
            <a:r>
              <a:rPr lang="en-US" sz="3200" b="1" i="1" u="sng" dirty="0">
                <a:solidFill>
                  <a:schemeClr val="tx1"/>
                </a:solidFill>
              </a:rPr>
              <a:t>, </a:t>
            </a:r>
            <a:r>
              <a:rPr lang="en-US" sz="3200" b="1" i="1" u="sng" dirty="0" err="1">
                <a:solidFill>
                  <a:schemeClr val="tx1"/>
                </a:solidFill>
              </a:rPr>
              <a:t>dan</a:t>
            </a:r>
            <a:r>
              <a:rPr lang="en-US" sz="3200" b="1" i="1" u="sng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inovatif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artinya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u="sng" dirty="0">
                <a:solidFill>
                  <a:schemeClr val="tx1"/>
                </a:solidFill>
              </a:rPr>
              <a:t>ORGANIK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488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ORGANISASI KONTEMPORER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7AD23E0-1B13-214C-9CF2-9400BD203F48}"/>
              </a:ext>
            </a:extLst>
          </p:cNvPr>
          <p:cNvSpPr/>
          <p:nvPr/>
        </p:nvSpPr>
        <p:spPr>
          <a:xfrm>
            <a:off x="106680" y="1752600"/>
            <a:ext cx="5760720" cy="314253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STRUKTUR TIM: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Struktur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terdiri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tim-tim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kerja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melakukan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tugas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6F6003F-0EC0-CA4D-9E92-2E3A5A49B206}"/>
              </a:ext>
            </a:extLst>
          </p:cNvPr>
          <p:cNvSpPr/>
          <p:nvPr/>
        </p:nvSpPr>
        <p:spPr>
          <a:xfrm>
            <a:off x="106679" y="5111262"/>
            <a:ext cx="11946773" cy="171625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STRUKTUR PROYEK: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Struktur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di mana </a:t>
            </a:r>
            <a:r>
              <a:rPr lang="en-US" sz="2400" dirty="0" err="1">
                <a:solidFill>
                  <a:schemeClr val="tx1"/>
                </a:solidFill>
              </a:rPr>
              <a:t>pekerja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secara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berkelanjutan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berkontribusi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proyek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jika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proyek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selesai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ditempatkan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proyek</a:t>
            </a:r>
            <a:r>
              <a:rPr lang="en-US" sz="2400" dirty="0">
                <a:solidFill>
                  <a:schemeClr val="tx1"/>
                </a:solidFill>
              </a:rPr>
              <a:t> lain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Callout 7">
            <a:extLst>
              <a:ext uri="{FF2B5EF4-FFF2-40B4-BE49-F238E27FC236}">
                <a16:creationId xmlns:a16="http://schemas.microsoft.com/office/drawing/2014/main" id="{3313D577-7A2B-C54A-8E7A-AD9BB9F0C706}"/>
              </a:ext>
            </a:extLst>
          </p:cNvPr>
          <p:cNvSpPr/>
          <p:nvPr/>
        </p:nvSpPr>
        <p:spPr>
          <a:xfrm>
            <a:off x="609600" y="124692"/>
            <a:ext cx="4754880" cy="1615440"/>
          </a:xfrm>
          <a:prstGeom prst="wedgeEllipseCallout">
            <a:avLst>
              <a:gd name="adj1" fmla="val 17309"/>
              <a:gd name="adj2" fmla="val 6816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Buka </a:t>
            </a:r>
            <a:r>
              <a:rPr lang="en-US" sz="2400" dirty="0" err="1"/>
              <a:t>Halaman</a:t>
            </a:r>
            <a:r>
              <a:rPr lang="en-US" sz="2400" dirty="0"/>
              <a:t> 331 </a:t>
            </a:r>
            <a:r>
              <a:rPr lang="en-US" sz="2400" dirty="0" err="1"/>
              <a:t>Peraga</a:t>
            </a:r>
            <a:r>
              <a:rPr lang="en-US" sz="2400" dirty="0"/>
              <a:t> 11-1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79800EA-8830-9046-B3A5-1B4CCE5348E6}"/>
              </a:ext>
            </a:extLst>
          </p:cNvPr>
          <p:cNvSpPr/>
          <p:nvPr/>
        </p:nvSpPr>
        <p:spPr>
          <a:xfrm>
            <a:off x="6050278" y="1752600"/>
            <a:ext cx="6003175" cy="314253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STRUKTUR MATRIKS: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Struktur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menugaskan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spesialis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berbagai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departemen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fungsional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bekerja</a:t>
            </a:r>
            <a:r>
              <a:rPr lang="en-US" sz="2400" dirty="0">
                <a:solidFill>
                  <a:schemeClr val="tx1"/>
                </a:solidFill>
              </a:rPr>
              <a:t> Bersama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satu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banyak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proyek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6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ORGANISASI KONTEMPORER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7AD23E0-1B13-214C-9CF2-9400BD203F48}"/>
              </a:ext>
            </a:extLst>
          </p:cNvPr>
          <p:cNvSpPr/>
          <p:nvPr/>
        </p:nvSpPr>
        <p:spPr>
          <a:xfrm>
            <a:off x="106680" y="1752600"/>
            <a:ext cx="11639842" cy="318942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ORGANISASI TANPA-BATAS: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desainnya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didefinisikan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dibatasi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oleh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batasan-batasan</a:t>
            </a:r>
            <a:r>
              <a:rPr lang="en-US" sz="2400" dirty="0">
                <a:solidFill>
                  <a:schemeClr val="tx1"/>
                </a:solidFill>
              </a:rPr>
              <a:t> horizontal (</a:t>
            </a:r>
            <a:r>
              <a:rPr lang="en-US" sz="2400" dirty="0" err="1">
                <a:solidFill>
                  <a:schemeClr val="tx1"/>
                </a:solidFill>
              </a:rPr>
              <a:t>antar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tim</a:t>
            </a:r>
            <a:r>
              <a:rPr lang="en-US" sz="2400" dirty="0">
                <a:solidFill>
                  <a:schemeClr val="tx1"/>
                </a:solidFill>
              </a:rPr>
              <a:t>), </a:t>
            </a:r>
            <a:r>
              <a:rPr lang="en-US" sz="2400" dirty="0" err="1">
                <a:solidFill>
                  <a:schemeClr val="tx1"/>
                </a:solidFill>
              </a:rPr>
              <a:t>vertikal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atasan</a:t>
            </a:r>
            <a:r>
              <a:rPr lang="en-US" sz="2400" dirty="0">
                <a:solidFill>
                  <a:schemeClr val="tx1"/>
                </a:solidFill>
              </a:rPr>
              <a:t>),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eksternal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pemangku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kepentingan</a:t>
            </a:r>
            <a:r>
              <a:rPr lang="en-US" sz="2400" dirty="0">
                <a:solidFill>
                  <a:schemeClr val="tx1"/>
                </a:solidFill>
              </a:rPr>
              <a:t>) yang </a:t>
            </a:r>
            <a:r>
              <a:rPr lang="en-US" sz="2400" dirty="0" err="1">
                <a:solidFill>
                  <a:schemeClr val="tx1"/>
                </a:solidFill>
              </a:rPr>
              <a:t>diterapkan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oleh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struktur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sebelumnya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Wingdings" pitchFamily="2" charset="2"/>
              </a:rPr>
              <a:t> 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  <a:sym typeface="Wingdings" pitchFamily="2" charset="2"/>
              </a:rPr>
              <a:t>Organisasi</a:t>
            </a:r>
            <a:r>
              <a:rPr lang="en-US" sz="2400" dirty="0">
                <a:solidFill>
                  <a:schemeClr val="tx1"/>
                </a:solidFill>
                <a:sym typeface="Wingdings" pitchFamily="2" charset="2"/>
              </a:rPr>
              <a:t> Virtual </a:t>
            </a:r>
            <a:r>
              <a:rPr lang="en-US" sz="2400" dirty="0" err="1">
                <a:solidFill>
                  <a:schemeClr val="tx1"/>
                </a:solidFill>
                <a:sym typeface="Wingdings" pitchFamily="2" charset="2"/>
              </a:rPr>
              <a:t>dan</a:t>
            </a:r>
            <a:r>
              <a:rPr lang="en-US" sz="2400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tx1"/>
                </a:solidFill>
                <a:sym typeface="Wingdings" pitchFamily="2" charset="2"/>
              </a:rPr>
              <a:t>Organisasi</a:t>
            </a:r>
            <a:r>
              <a:rPr lang="en-US" sz="2400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tx1"/>
                </a:solidFill>
                <a:sym typeface="Wingdings" pitchFamily="2" charset="2"/>
              </a:rPr>
              <a:t>Jaringan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6F6003F-0EC0-CA4D-9E92-2E3A5A49B206}"/>
              </a:ext>
            </a:extLst>
          </p:cNvPr>
          <p:cNvSpPr/>
          <p:nvPr/>
        </p:nvSpPr>
        <p:spPr>
          <a:xfrm>
            <a:off x="106679" y="5158154"/>
            <a:ext cx="11639843" cy="16693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ORGANISASI PEMBELAJAR: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telah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mengembangkan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kapasitas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senantiasa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belajar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beradaptasi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berubah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Callout 7">
            <a:extLst>
              <a:ext uri="{FF2B5EF4-FFF2-40B4-BE49-F238E27FC236}">
                <a16:creationId xmlns:a16="http://schemas.microsoft.com/office/drawing/2014/main" id="{3313D577-7A2B-C54A-8E7A-AD9BB9F0C706}"/>
              </a:ext>
            </a:extLst>
          </p:cNvPr>
          <p:cNvSpPr/>
          <p:nvPr/>
        </p:nvSpPr>
        <p:spPr>
          <a:xfrm>
            <a:off x="609600" y="124692"/>
            <a:ext cx="4754880" cy="1615440"/>
          </a:xfrm>
          <a:prstGeom prst="wedgeEllipseCallout">
            <a:avLst>
              <a:gd name="adj1" fmla="val 17309"/>
              <a:gd name="adj2" fmla="val 6816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Buka </a:t>
            </a:r>
            <a:r>
              <a:rPr lang="en-US" sz="2400" dirty="0" err="1"/>
              <a:t>Halaman</a:t>
            </a:r>
            <a:r>
              <a:rPr lang="en-US" sz="2400" dirty="0"/>
              <a:t> 331 </a:t>
            </a:r>
            <a:r>
              <a:rPr lang="en-US" sz="2400" dirty="0" err="1"/>
              <a:t>Peraga</a:t>
            </a:r>
            <a:r>
              <a:rPr lang="en-US" sz="2400" dirty="0"/>
              <a:t> 11-1</a:t>
            </a:r>
          </a:p>
        </p:txBody>
      </p:sp>
    </p:spTree>
    <p:extLst>
      <p:ext uri="{BB962C8B-B14F-4D97-AF65-F5344CB8AC3E}">
        <p14:creationId xmlns:p14="http://schemas.microsoft.com/office/powerpoint/2010/main" val="250106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KOLABORASI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usaha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bersama</a:t>
            </a:r>
            <a:r>
              <a:rPr lang="en-US" sz="3200" dirty="0">
                <a:solidFill>
                  <a:schemeClr val="tx1"/>
                </a:solidFill>
              </a:rPr>
              <a:t> demi </a:t>
            </a:r>
            <a:r>
              <a:rPr lang="en-US" sz="3200" dirty="0" err="1">
                <a:solidFill>
                  <a:schemeClr val="tx1"/>
                </a:solidFill>
              </a:rPr>
              <a:t>mencapai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tujuan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efektif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efisien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34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KOLABORASI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4103078" y="1733310"/>
            <a:ext cx="3985846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Kolaborasi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Internal</a:t>
            </a:r>
          </a:p>
        </p:txBody>
      </p:sp>
      <p:sp>
        <p:nvSpPr>
          <p:cNvPr id="2" name="Oval Callout 1">
            <a:extLst>
              <a:ext uri="{FF2B5EF4-FFF2-40B4-BE49-F238E27FC236}">
                <a16:creationId xmlns:a16="http://schemas.microsoft.com/office/drawing/2014/main" id="{B9DCF05A-8DF5-9C44-B8C9-F54DF3A931FE}"/>
              </a:ext>
            </a:extLst>
          </p:cNvPr>
          <p:cNvSpPr/>
          <p:nvPr/>
        </p:nvSpPr>
        <p:spPr>
          <a:xfrm>
            <a:off x="0" y="1899138"/>
            <a:ext cx="4103077" cy="2672862"/>
          </a:xfrm>
          <a:prstGeom prst="wedgeEllipseCallout">
            <a:avLst>
              <a:gd name="adj1" fmla="val 62024"/>
              <a:gd name="adj2" fmla="val 197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u="sng" dirty="0"/>
              <a:t>Tim Lintas </a:t>
            </a:r>
            <a:r>
              <a:rPr lang="en-US" sz="2000" b="1" u="sng" dirty="0" err="1"/>
              <a:t>Fungsi</a:t>
            </a:r>
            <a:endParaRPr lang="en-US" sz="2000" b="1" u="sng" dirty="0"/>
          </a:p>
          <a:p>
            <a:pPr algn="ctr"/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yang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spesialisasi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endParaRPr lang="en-US" sz="2000" dirty="0"/>
          </a:p>
        </p:txBody>
      </p:sp>
      <p:sp>
        <p:nvSpPr>
          <p:cNvPr id="6" name="Oval Callout 5">
            <a:extLst>
              <a:ext uri="{FF2B5EF4-FFF2-40B4-BE49-F238E27FC236}">
                <a16:creationId xmlns:a16="http://schemas.microsoft.com/office/drawing/2014/main" id="{D183677B-7612-B240-8AD7-B70DB66E10E0}"/>
              </a:ext>
            </a:extLst>
          </p:cNvPr>
          <p:cNvSpPr/>
          <p:nvPr/>
        </p:nvSpPr>
        <p:spPr>
          <a:xfrm>
            <a:off x="8088923" y="1899138"/>
            <a:ext cx="4103077" cy="2672862"/>
          </a:xfrm>
          <a:prstGeom prst="wedgeEllipseCallout">
            <a:avLst>
              <a:gd name="adj1" fmla="val -60919"/>
              <a:gd name="adj2" fmla="val 197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u="sng" dirty="0"/>
              <a:t>Task Force</a:t>
            </a:r>
          </a:p>
          <a:p>
            <a:pPr algn="ctr"/>
            <a:r>
              <a:rPr lang="en-US" sz="2000" dirty="0"/>
              <a:t>Tim yang </a:t>
            </a:r>
            <a:r>
              <a:rPr lang="en-US" sz="2000" dirty="0" err="1"/>
              <a:t>dibentuk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menyelesaikan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jangka</a:t>
            </a:r>
            <a:r>
              <a:rPr lang="en-US" sz="2000" dirty="0"/>
              <a:t> </a:t>
            </a:r>
            <a:r>
              <a:rPr lang="en-US" sz="2000" dirty="0" err="1"/>
              <a:t>pendek</a:t>
            </a:r>
            <a:endParaRPr lang="en-US" sz="2000" dirty="0"/>
          </a:p>
        </p:txBody>
      </p:sp>
      <p:sp>
        <p:nvSpPr>
          <p:cNvPr id="8" name="Oval Callout 7">
            <a:extLst>
              <a:ext uri="{FF2B5EF4-FFF2-40B4-BE49-F238E27FC236}">
                <a16:creationId xmlns:a16="http://schemas.microsoft.com/office/drawing/2014/main" id="{15D94D4D-C4AC-7A4D-95F6-EDD9D798EAD0}"/>
              </a:ext>
            </a:extLst>
          </p:cNvPr>
          <p:cNvSpPr/>
          <p:nvPr/>
        </p:nvSpPr>
        <p:spPr>
          <a:xfrm>
            <a:off x="4103077" y="4185138"/>
            <a:ext cx="4103077" cy="2672862"/>
          </a:xfrm>
          <a:prstGeom prst="wedgeEllipseCallout">
            <a:avLst>
              <a:gd name="adj1" fmla="val -1490"/>
              <a:gd name="adj2" fmla="val -601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u="sng" dirty="0" err="1"/>
              <a:t>Komunitas</a:t>
            </a:r>
            <a:r>
              <a:rPr lang="en-US" sz="2000" b="1" u="sng" dirty="0"/>
              <a:t> </a:t>
            </a:r>
            <a:r>
              <a:rPr lang="en-US" sz="2000" b="1" u="sng" dirty="0" err="1"/>
              <a:t>Praktik</a:t>
            </a:r>
            <a:endParaRPr lang="en-US" sz="2000" b="1" u="sng" dirty="0"/>
          </a:p>
          <a:p>
            <a:pPr algn="ctr"/>
            <a:r>
              <a:rPr lang="en-US" sz="2000" dirty="0"/>
              <a:t>Kumpulan </a:t>
            </a:r>
            <a:r>
              <a:rPr lang="en-US" sz="2000" dirty="0" err="1"/>
              <a:t>individu</a:t>
            </a:r>
            <a:r>
              <a:rPr lang="en-US" sz="2000" dirty="0"/>
              <a:t>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perthatian</a:t>
            </a:r>
            <a:r>
              <a:rPr lang="en-US" sz="2000" dirty="0"/>
              <a:t>/</a:t>
            </a:r>
            <a:r>
              <a:rPr lang="en-US" sz="2000" dirty="0" err="1"/>
              <a:t>minat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topik</a:t>
            </a:r>
            <a:r>
              <a:rPr lang="en-US" sz="2000" dirty="0"/>
              <a:t> </a:t>
            </a:r>
            <a:r>
              <a:rPr lang="en-US" sz="2000" dirty="0" err="1"/>
              <a:t>spesifik</a:t>
            </a:r>
            <a:r>
              <a:rPr lang="en-US" sz="2000" dirty="0"/>
              <a:t>/</a:t>
            </a:r>
            <a:r>
              <a:rPr lang="en-US" sz="2000" dirty="0" err="1"/>
              <a:t>praktis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5032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KOLABORASI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4103077" y="2770056"/>
            <a:ext cx="3985846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Kolaborasi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3200" dirty="0" err="1">
                <a:solidFill>
                  <a:schemeClr val="tx1"/>
                </a:solidFill>
              </a:rPr>
              <a:t>Eksternal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Oval Callout 1">
            <a:extLst>
              <a:ext uri="{FF2B5EF4-FFF2-40B4-BE49-F238E27FC236}">
                <a16:creationId xmlns:a16="http://schemas.microsoft.com/office/drawing/2014/main" id="{B9DCF05A-8DF5-9C44-B8C9-F54DF3A931FE}"/>
              </a:ext>
            </a:extLst>
          </p:cNvPr>
          <p:cNvSpPr/>
          <p:nvPr/>
        </p:nvSpPr>
        <p:spPr>
          <a:xfrm>
            <a:off x="0" y="1899138"/>
            <a:ext cx="4103077" cy="4958862"/>
          </a:xfrm>
          <a:prstGeom prst="wedgeEllipseCallout">
            <a:avLst>
              <a:gd name="adj1" fmla="val 62024"/>
              <a:gd name="adj2" fmla="val 197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u="sng" dirty="0" err="1"/>
              <a:t>Inovasi</a:t>
            </a:r>
            <a:r>
              <a:rPr lang="en-US" sz="2000" b="1" u="sng" dirty="0"/>
              <a:t> Terbuka</a:t>
            </a:r>
          </a:p>
          <a:p>
            <a:pPr algn="ctr"/>
            <a:r>
              <a:rPr lang="en-US" sz="2000" dirty="0" err="1"/>
              <a:t>Membuka</a:t>
            </a:r>
            <a:r>
              <a:rPr lang="en-US" sz="2000" dirty="0"/>
              <a:t> </a:t>
            </a: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gagasan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di </a:t>
            </a:r>
            <a:r>
              <a:rPr lang="en-US" sz="2000" dirty="0" err="1"/>
              <a:t>luar</a:t>
            </a:r>
            <a:r>
              <a:rPr lang="en-US" sz="2000" dirty="0"/>
              <a:t> </a:t>
            </a:r>
            <a:r>
              <a:rPr lang="en-US" sz="2000" dirty="0" err="1"/>
              <a:t>batasan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endParaRPr lang="en-US" sz="2000" dirty="0"/>
          </a:p>
        </p:txBody>
      </p:sp>
      <p:sp>
        <p:nvSpPr>
          <p:cNvPr id="6" name="Oval Callout 5">
            <a:extLst>
              <a:ext uri="{FF2B5EF4-FFF2-40B4-BE49-F238E27FC236}">
                <a16:creationId xmlns:a16="http://schemas.microsoft.com/office/drawing/2014/main" id="{D183677B-7612-B240-8AD7-B70DB66E10E0}"/>
              </a:ext>
            </a:extLst>
          </p:cNvPr>
          <p:cNvSpPr/>
          <p:nvPr/>
        </p:nvSpPr>
        <p:spPr>
          <a:xfrm>
            <a:off x="8088923" y="1899138"/>
            <a:ext cx="4103077" cy="4958862"/>
          </a:xfrm>
          <a:prstGeom prst="wedgeEllipseCallout">
            <a:avLst>
              <a:gd name="adj1" fmla="val -60919"/>
              <a:gd name="adj2" fmla="val 197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u="sng" dirty="0" err="1"/>
              <a:t>Kemitraan</a:t>
            </a:r>
            <a:r>
              <a:rPr lang="en-US" sz="2000" b="1" u="sng" dirty="0"/>
              <a:t> </a:t>
            </a:r>
            <a:r>
              <a:rPr lang="en-US" sz="2000" b="1" u="sng" dirty="0" err="1"/>
              <a:t>Strategis</a:t>
            </a:r>
            <a:endParaRPr lang="en-US" sz="2000" b="1" u="sng" dirty="0"/>
          </a:p>
          <a:p>
            <a:pPr algn="ctr"/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kolaboratif</a:t>
            </a:r>
            <a:r>
              <a:rPr lang="en-US" sz="2000" dirty="0"/>
              <a:t> </a:t>
            </a:r>
            <a:r>
              <a:rPr lang="en-US" sz="2000" dirty="0" err="1"/>
              <a:t>antar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yang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penggabungan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daya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kapabilitas</a:t>
            </a:r>
            <a:r>
              <a:rPr lang="en-US" sz="2000" dirty="0"/>
              <a:t> demi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059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PENGATURAN FLEKSIBEL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perubahan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lokasi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jam </a:t>
            </a:r>
            <a:r>
              <a:rPr lang="en-US" sz="3200" dirty="0" err="1">
                <a:solidFill>
                  <a:schemeClr val="tx1"/>
                </a:solidFill>
              </a:rPr>
              <a:t>kerja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fleksibel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harus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kantor</a:t>
            </a:r>
            <a:r>
              <a:rPr lang="en-US" sz="3200" dirty="0">
                <a:solidFill>
                  <a:schemeClr val="tx1"/>
                </a:solidFill>
              </a:rPr>
              <a:t>)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tujuan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meningkatkan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efisiensi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pencapaian</a:t>
            </a:r>
            <a:r>
              <a:rPr lang="en-US" sz="3200" dirty="0">
                <a:solidFill>
                  <a:schemeClr val="tx1"/>
                </a:solidFill>
              </a:rPr>
              <a:t> target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F35BD29-25E5-E24E-9042-4A88F19CEE2B}"/>
              </a:ext>
            </a:extLst>
          </p:cNvPr>
          <p:cNvSpPr/>
          <p:nvPr/>
        </p:nvSpPr>
        <p:spPr>
          <a:xfrm>
            <a:off x="382385" y="4783282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Telecommuting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8E30DAA-6F8E-D54B-AF2B-984F06C15D8D}"/>
              </a:ext>
            </a:extLst>
          </p:cNvPr>
          <p:cNvSpPr/>
          <p:nvPr/>
        </p:nvSpPr>
        <p:spPr>
          <a:xfrm>
            <a:off x="4324637" y="4783282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Compressed Workweeks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E91DA24-A8CD-824A-A62A-ABCC4404C68C}"/>
              </a:ext>
            </a:extLst>
          </p:cNvPr>
          <p:cNvSpPr/>
          <p:nvPr/>
        </p:nvSpPr>
        <p:spPr>
          <a:xfrm>
            <a:off x="8266889" y="4783282"/>
            <a:ext cx="35814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Flexitime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847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3580</TotalTime>
  <Words>335</Words>
  <Application>Microsoft Macintosh PowerPoint</Application>
  <PresentationFormat>Widescreen</PresentationFormat>
  <Paragraphs>54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American Typewriter</vt:lpstr>
      <vt:lpstr>Arial</vt:lpstr>
      <vt:lpstr>Calibri</vt:lpstr>
      <vt:lpstr>Wingdings</vt:lpstr>
      <vt:lpstr>Office Theme</vt:lpstr>
      <vt:lpstr>Mendesain Struktur Organisasi Bisnis (Baigan 2)</vt:lpstr>
      <vt:lpstr>DAFTAR ISI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&amp; Brochure</dc:title>
  <cp:lastModifiedBy>nanto poer</cp:lastModifiedBy>
  <cp:revision>451</cp:revision>
  <dcterms:modified xsi:type="dcterms:W3CDTF">2019-10-26T05:41:40Z</dcterms:modified>
</cp:coreProperties>
</file>