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370" r:id="rId4"/>
    <p:sldId id="409" r:id="rId5"/>
    <p:sldId id="410" r:id="rId6"/>
    <p:sldId id="411" r:id="rId7"/>
    <p:sldId id="412" r:id="rId8"/>
    <p:sldId id="336" r:id="rId9"/>
    <p:sldId id="414" r:id="rId10"/>
    <p:sldId id="415" r:id="rId11"/>
    <p:sldId id="418" r:id="rId12"/>
    <p:sldId id="416" r:id="rId13"/>
    <p:sldId id="417" r:id="rId14"/>
    <p:sldId id="419" r:id="rId15"/>
    <p:sldId id="420" r:id="rId16"/>
    <p:sldId id="421" r:id="rId17"/>
    <p:sldId id="422" r:id="rId18"/>
    <p:sldId id="423" r:id="rId19"/>
    <p:sldId id="424" r:id="rId20"/>
    <p:sldId id="407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5"/>
    <p:restoredTop sz="85622"/>
  </p:normalViewPr>
  <p:slideViewPr>
    <p:cSldViewPr snapToGrid="0" snapToObjects="1">
      <p:cViewPr varScale="1">
        <p:scale>
          <a:sx n="84" d="100"/>
          <a:sy n="84" d="100"/>
        </p:scale>
        <p:origin x="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0937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7428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3279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0317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895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2674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48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9455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226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2214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5631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41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772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524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6712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7321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8611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383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067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207817" y="1122363"/>
            <a:ext cx="1180407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en-US" dirty="0" err="1">
                <a:solidFill>
                  <a:schemeClr val="lt1"/>
                </a:solidFill>
              </a:rPr>
              <a:t>Mendesain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Struktur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Organisasi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Bisnis</a:t>
            </a:r>
            <a:br>
              <a:rPr lang="en-US" dirty="0">
                <a:solidFill>
                  <a:schemeClr val="lt1"/>
                </a:solidFill>
              </a:rPr>
            </a:br>
            <a:r>
              <a:rPr lang="en-US" dirty="0">
                <a:solidFill>
                  <a:schemeClr val="lt1"/>
                </a:solidFill>
              </a:rPr>
              <a:t>(</a:t>
            </a:r>
            <a:r>
              <a:rPr lang="en-US" dirty="0" err="1">
                <a:solidFill>
                  <a:schemeClr val="lt1"/>
                </a:solidFill>
              </a:rPr>
              <a:t>Baigan</a:t>
            </a:r>
            <a:r>
              <a:rPr lang="en-US" dirty="0">
                <a:solidFill>
                  <a:schemeClr val="lt1"/>
                </a:solidFill>
              </a:rPr>
              <a:t> 1)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10)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RANTAI KOMANDO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hak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mutlak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posisi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manajer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memerintahkan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apa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harus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dilakukan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staf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mengharapkan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melakukannya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79DBB5D-A548-1143-8808-8441FD316636}"/>
              </a:ext>
            </a:extLst>
          </p:cNvPr>
          <p:cNvSpPr/>
          <p:nvPr/>
        </p:nvSpPr>
        <p:spPr>
          <a:xfrm>
            <a:off x="382385" y="1524000"/>
            <a:ext cx="3581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WEWENANG</a:t>
            </a: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81ABA86C-2A78-A94A-88E5-562E4240BA99}"/>
              </a:ext>
            </a:extLst>
          </p:cNvPr>
          <p:cNvSpPr/>
          <p:nvPr/>
        </p:nvSpPr>
        <p:spPr>
          <a:xfrm>
            <a:off x="1402080" y="4739640"/>
            <a:ext cx="4663440" cy="1478280"/>
          </a:xfrm>
          <a:prstGeom prst="cloudCallout">
            <a:avLst>
              <a:gd name="adj1" fmla="val 38644"/>
              <a:gd name="adj2" fmla="val -57088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WEWENANG LINI</a:t>
            </a:r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E0267412-04D2-4947-A3F7-580FF58ED508}"/>
              </a:ext>
            </a:extLst>
          </p:cNvPr>
          <p:cNvSpPr/>
          <p:nvPr/>
        </p:nvSpPr>
        <p:spPr>
          <a:xfrm>
            <a:off x="6115337" y="4739640"/>
            <a:ext cx="4663440" cy="1478280"/>
          </a:xfrm>
          <a:prstGeom prst="cloudCallout">
            <a:avLst>
              <a:gd name="adj1" fmla="val -43709"/>
              <a:gd name="adj2" fmla="val -5605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WEWENANG STAF</a:t>
            </a:r>
          </a:p>
        </p:txBody>
      </p:sp>
    </p:spTree>
    <p:extLst>
      <p:ext uri="{BB962C8B-B14F-4D97-AF65-F5344CB8AC3E}">
        <p14:creationId xmlns:p14="http://schemas.microsoft.com/office/powerpoint/2010/main" val="419505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RANTAI KOMANDO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41563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</a:rPr>
              <a:t>Bawahan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menerima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perintah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jika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2800" dirty="0" err="1">
                <a:solidFill>
                  <a:schemeClr val="tx1"/>
                </a:solidFill>
              </a:rPr>
              <a:t>Mereka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memahami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perintah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diberikan</a:t>
            </a:r>
            <a:endParaRPr lang="en-US" sz="2800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err="1">
                <a:solidFill>
                  <a:schemeClr val="tx1"/>
                </a:solidFill>
              </a:rPr>
              <a:t>Mereka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merasa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bahwa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perintah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tersebut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konsisten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tujuan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organisasi</a:t>
            </a:r>
            <a:endParaRPr lang="en-US" sz="2800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err="1">
                <a:solidFill>
                  <a:schemeClr val="tx1"/>
                </a:solidFill>
              </a:rPr>
              <a:t>Perintah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tersebut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bertentangan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kepercayaan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pribadi</a:t>
            </a:r>
            <a:endParaRPr lang="en-US" sz="2800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err="1">
                <a:solidFill>
                  <a:schemeClr val="tx1"/>
                </a:solidFill>
              </a:rPr>
              <a:t>Mereka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mampu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melakukan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tugas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seperti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diarahkan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79DBB5D-A548-1143-8808-8441FD316636}"/>
              </a:ext>
            </a:extLst>
          </p:cNvPr>
          <p:cNvSpPr/>
          <p:nvPr/>
        </p:nvSpPr>
        <p:spPr>
          <a:xfrm>
            <a:off x="382385" y="1524000"/>
            <a:ext cx="3581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WEWENANG</a:t>
            </a:r>
          </a:p>
        </p:txBody>
      </p:sp>
    </p:spTree>
    <p:extLst>
      <p:ext uri="{BB962C8B-B14F-4D97-AF65-F5344CB8AC3E}">
        <p14:creationId xmlns:p14="http://schemas.microsoft.com/office/powerpoint/2010/main" val="4183473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RANTAI KOMANDO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kewajiban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ekspektasi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melakukan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tugas-tugas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diberikan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94CDAFE-8205-1E48-9DD1-D1ADC7B00231}"/>
              </a:ext>
            </a:extLst>
          </p:cNvPr>
          <p:cNvSpPr/>
          <p:nvPr/>
        </p:nvSpPr>
        <p:spPr>
          <a:xfrm>
            <a:off x="382385" y="1566256"/>
            <a:ext cx="3581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TANGGUNG JAWAB</a:t>
            </a:r>
          </a:p>
        </p:txBody>
      </p:sp>
    </p:spTree>
    <p:extLst>
      <p:ext uri="{BB962C8B-B14F-4D97-AF65-F5344CB8AC3E}">
        <p14:creationId xmlns:p14="http://schemas.microsoft.com/office/powerpoint/2010/main" val="78640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RANTAI KOMANDO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prinsip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manajemen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menegaskan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setiap</a:t>
            </a:r>
            <a:r>
              <a:rPr lang="en-US" sz="3200" dirty="0">
                <a:solidFill>
                  <a:schemeClr val="tx1"/>
                </a:solidFill>
              </a:rPr>
              <a:t> orang </a:t>
            </a:r>
            <a:r>
              <a:rPr lang="en-US" sz="3200" dirty="0" err="1">
                <a:solidFill>
                  <a:schemeClr val="tx1"/>
                </a:solidFill>
              </a:rPr>
              <a:t>seharusnya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melapor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atasan</a:t>
            </a:r>
            <a:r>
              <a:rPr lang="en-US" sz="3200" dirty="0">
                <a:solidFill>
                  <a:schemeClr val="tx1"/>
                </a:solidFill>
              </a:rPr>
              <a:t>/</a:t>
            </a:r>
            <a:r>
              <a:rPr lang="en-US" sz="3200" dirty="0" err="1">
                <a:solidFill>
                  <a:schemeClr val="tx1"/>
                </a:solidFill>
              </a:rPr>
              <a:t>manajer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saja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F64A8B6-6DA5-D844-994F-D66765FE314B}"/>
              </a:ext>
            </a:extLst>
          </p:cNvPr>
          <p:cNvSpPr/>
          <p:nvPr/>
        </p:nvSpPr>
        <p:spPr>
          <a:xfrm>
            <a:off x="382385" y="1524000"/>
            <a:ext cx="3581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KESATUAN KOMANDO</a:t>
            </a:r>
          </a:p>
        </p:txBody>
      </p:sp>
    </p:spTree>
    <p:extLst>
      <p:ext uri="{BB962C8B-B14F-4D97-AF65-F5344CB8AC3E}">
        <p14:creationId xmlns:p14="http://schemas.microsoft.com/office/powerpoint/2010/main" val="2465526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RENTANG KENDALI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jumlah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pekerja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dikelola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manajer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efektif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efisien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0445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SENTRALISASI / DESENTRALISASI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89728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b="1" u="sng" dirty="0">
                <a:solidFill>
                  <a:schemeClr val="tx1"/>
                </a:solidFill>
              </a:rPr>
              <a:t>SENTRALISASI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3200" dirty="0" err="1">
                <a:solidFill>
                  <a:schemeClr val="tx1"/>
                </a:solidFill>
              </a:rPr>
              <a:t>kadar</a:t>
            </a:r>
            <a:r>
              <a:rPr lang="en-US" sz="3200" dirty="0">
                <a:solidFill>
                  <a:schemeClr val="tx1"/>
                </a:solidFill>
              </a:rPr>
              <a:t> di mana </a:t>
            </a:r>
            <a:r>
              <a:rPr lang="en-US" sz="3200" dirty="0" err="1">
                <a:solidFill>
                  <a:schemeClr val="tx1"/>
                </a:solidFill>
              </a:rPr>
              <a:t>pengambil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keputusan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dilangsungkan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tingkat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tinggi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b="1" u="sng" dirty="0">
                <a:solidFill>
                  <a:schemeClr val="tx1"/>
                </a:solidFill>
              </a:rPr>
              <a:t>DESENTRALISASI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3200" dirty="0" err="1">
                <a:solidFill>
                  <a:schemeClr val="tx1"/>
                </a:solidFill>
              </a:rPr>
              <a:t>kadar</a:t>
            </a:r>
            <a:r>
              <a:rPr lang="en-US" sz="3200" dirty="0">
                <a:solidFill>
                  <a:schemeClr val="tx1"/>
                </a:solidFill>
              </a:rPr>
              <a:t> di mana </a:t>
            </a:r>
            <a:r>
              <a:rPr lang="en-US" sz="3200" dirty="0" err="1">
                <a:solidFill>
                  <a:schemeClr val="tx1"/>
                </a:solidFill>
              </a:rPr>
              <a:t>pekerja</a:t>
            </a:r>
            <a:r>
              <a:rPr lang="en-US" sz="3200" dirty="0">
                <a:solidFill>
                  <a:schemeClr val="tx1"/>
                </a:solidFill>
              </a:rPr>
              <a:t> level </a:t>
            </a:r>
            <a:r>
              <a:rPr lang="en-US" sz="3200" dirty="0" err="1">
                <a:solidFill>
                  <a:schemeClr val="tx1"/>
                </a:solidFill>
              </a:rPr>
              <a:t>bawah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memberikan</a:t>
            </a:r>
            <a:r>
              <a:rPr lang="en-US" sz="3200" dirty="0">
                <a:solidFill>
                  <a:schemeClr val="tx1"/>
                </a:solidFill>
              </a:rPr>
              <a:t> input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membuat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keputusan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134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FORMALISASI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sestandar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pekerjaan-pekerjaan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dilakukan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perusahaan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taraf</a:t>
            </a:r>
            <a:r>
              <a:rPr lang="en-US" sz="3200" dirty="0">
                <a:solidFill>
                  <a:schemeClr val="tx1"/>
                </a:solidFill>
              </a:rPr>
              <a:t> di mana 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pekerja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dipandu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oleh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beragam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aturan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prosedur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5C490480-D9D2-E945-B332-5CC372C8D263}"/>
              </a:ext>
            </a:extLst>
          </p:cNvPr>
          <p:cNvSpPr/>
          <p:nvPr/>
        </p:nvSpPr>
        <p:spPr>
          <a:xfrm>
            <a:off x="0" y="4756958"/>
            <a:ext cx="6492240" cy="2118360"/>
          </a:xfrm>
          <a:prstGeom prst="cloudCallout">
            <a:avLst>
              <a:gd name="adj1" fmla="val 78550"/>
              <a:gd name="adj2" fmla="val -68599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Adakah</a:t>
            </a:r>
            <a:r>
              <a:rPr lang="en-US" sz="2400" dirty="0"/>
              <a:t> </a:t>
            </a:r>
            <a:r>
              <a:rPr lang="en-US" sz="2400" dirty="0" err="1"/>
              <a:t>pelanggaran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 yang </a:t>
            </a:r>
            <a:r>
              <a:rPr lang="en-US" sz="2400" dirty="0" err="1"/>
              <a:t>dibenarkan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315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MEKANISTIK VS ORGANIK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89728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b="1" u="sng" dirty="0">
                <a:solidFill>
                  <a:schemeClr val="tx1"/>
                </a:solidFill>
              </a:rPr>
              <a:t>MEKANISTIK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3200" dirty="0" err="1">
                <a:solidFill>
                  <a:schemeClr val="tx1"/>
                </a:solidFill>
              </a:rPr>
              <a:t>desain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kaku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terkendali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ketat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birkorasi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b="1" u="sng" dirty="0">
                <a:solidFill>
                  <a:schemeClr val="tx1"/>
                </a:solidFill>
              </a:rPr>
              <a:t>ORGANIK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3200" dirty="0" err="1">
                <a:solidFill>
                  <a:schemeClr val="tx1"/>
                </a:solidFill>
              </a:rPr>
              <a:t>desain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amat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adaptif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fleksibel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7840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>
            <a:extLst>
              <a:ext uri="{FF2B5EF4-FFF2-40B4-BE49-F238E27FC236}">
                <a16:creationId xmlns:a16="http://schemas.microsoft.com/office/drawing/2014/main" id="{67EF47C6-9553-EC45-ABCE-6B4C724440A2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2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82EDA72E-4C6A-224F-8866-BEF9013847D9}"/>
              </a:ext>
            </a:extLst>
          </p:cNvPr>
          <p:cNvSpPr/>
          <p:nvPr/>
        </p:nvSpPr>
        <p:spPr>
          <a:xfrm>
            <a:off x="778213" y="124692"/>
            <a:ext cx="6984459" cy="6042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DISKUSIKAN DALAM TIM KELEBIHAN DAN KEKURANGAN MEKANISTIK DAN ORGANIK</a:t>
            </a:r>
          </a:p>
        </p:txBody>
      </p:sp>
    </p:spTree>
    <p:extLst>
      <p:ext uri="{BB962C8B-B14F-4D97-AF65-F5344CB8AC3E}">
        <p14:creationId xmlns:p14="http://schemas.microsoft.com/office/powerpoint/2010/main" val="2741668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DESAIN ORGANISASI TRADISIONAL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7AD23E0-1B13-214C-9CF2-9400BD203F48}"/>
              </a:ext>
            </a:extLst>
          </p:cNvPr>
          <p:cNvSpPr/>
          <p:nvPr/>
        </p:nvSpPr>
        <p:spPr>
          <a:xfrm>
            <a:off x="106680" y="1752600"/>
            <a:ext cx="11946774" cy="242316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STRUKTUR SIMPEL: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departementalisasi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rendah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rentang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kendali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luas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sentralisasi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wewenang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sedikit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formalisasi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E4ABD52-1E3A-EB4F-AFDB-71BC6606B254}"/>
              </a:ext>
            </a:extLst>
          </p:cNvPr>
          <p:cNvSpPr/>
          <p:nvPr/>
        </p:nvSpPr>
        <p:spPr>
          <a:xfrm>
            <a:off x="6050279" y="4404360"/>
            <a:ext cx="6003175" cy="242316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STRUKTUR FUNGSIONAL: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mengelompokkan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keahlian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pekerjaan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sejenis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6F6003F-0EC0-CA4D-9E92-2E3A5A49B206}"/>
              </a:ext>
            </a:extLst>
          </p:cNvPr>
          <p:cNvSpPr/>
          <p:nvPr/>
        </p:nvSpPr>
        <p:spPr>
          <a:xfrm>
            <a:off x="106680" y="4404360"/>
            <a:ext cx="5760720" cy="242316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STRUKTUR DIVISIONAL: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terdiri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unit-unit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divisi </a:t>
            </a:r>
            <a:r>
              <a:rPr lang="en-US" sz="2400" dirty="0" err="1">
                <a:solidFill>
                  <a:schemeClr val="tx1"/>
                </a:solidFill>
              </a:rPr>
              <a:t>bisnis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terpisah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3313D577-7A2B-C54A-8E7A-AD9BB9F0C706}"/>
              </a:ext>
            </a:extLst>
          </p:cNvPr>
          <p:cNvSpPr/>
          <p:nvPr/>
        </p:nvSpPr>
        <p:spPr>
          <a:xfrm>
            <a:off x="290945" y="335280"/>
            <a:ext cx="4754880" cy="1615440"/>
          </a:xfrm>
          <a:prstGeom prst="wedgeEllipseCallout">
            <a:avLst>
              <a:gd name="adj1" fmla="val 17309"/>
              <a:gd name="adj2" fmla="val 6816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Buka </a:t>
            </a:r>
            <a:r>
              <a:rPr lang="en-US" sz="2400" dirty="0" err="1"/>
              <a:t>Halaman</a:t>
            </a:r>
            <a:r>
              <a:rPr lang="en-US" sz="2400" dirty="0"/>
              <a:t> 321 </a:t>
            </a:r>
            <a:r>
              <a:rPr lang="en-US" sz="2400" dirty="0" err="1"/>
              <a:t>Peraga</a:t>
            </a:r>
            <a:r>
              <a:rPr lang="en-US" sz="2400" dirty="0"/>
              <a:t> 10-10</a:t>
            </a:r>
          </a:p>
        </p:txBody>
      </p:sp>
    </p:spTree>
    <p:extLst>
      <p:ext uri="{BB962C8B-B14F-4D97-AF65-F5344CB8AC3E}">
        <p14:creationId xmlns:p14="http://schemas.microsoft.com/office/powerpoint/2010/main" val="5004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Mendesain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Struktur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Organisasi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Struktur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Mekanistik</a:t>
            </a:r>
            <a:r>
              <a:rPr lang="en-US" sz="3600" i="1" dirty="0">
                <a:solidFill>
                  <a:schemeClr val="lt1"/>
                </a:solidFill>
              </a:rPr>
              <a:t> vs </a:t>
            </a:r>
            <a:r>
              <a:rPr lang="en-US" sz="3600" i="1" dirty="0" err="1">
                <a:solidFill>
                  <a:schemeClr val="lt1"/>
                </a:solidFill>
              </a:rPr>
              <a:t>Organik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Desain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Organisasi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Tradisional</a:t>
            </a:r>
            <a:endParaRPr lang="en-US" sz="3600" i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95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17481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PENGORGANISASIAN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sebuah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penyusunan</a:t>
            </a:r>
            <a:r>
              <a:rPr lang="en-US" sz="3200" b="1" i="1" u="sng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dan</a:t>
            </a:r>
            <a:r>
              <a:rPr lang="en-US" sz="3200" b="1" i="1" u="sng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strukturisasi</a:t>
            </a:r>
            <a:r>
              <a:rPr lang="en-US" sz="3200" b="1" i="1" u="sng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pekerjaan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mencapai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sasaran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48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STRUKTUR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susunan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tugas-tugas</a:t>
            </a:r>
            <a:r>
              <a:rPr lang="en-US" sz="3200" dirty="0">
                <a:solidFill>
                  <a:schemeClr val="tx1"/>
                </a:solidFill>
              </a:rPr>
              <a:t> formal di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suatu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34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DESAIN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1680556"/>
            <a:ext cx="11465904" cy="418684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“proses yang </a:t>
            </a:r>
            <a:r>
              <a:rPr lang="en-US" sz="3200" dirty="0" err="1">
                <a:solidFill>
                  <a:schemeClr val="tx1"/>
                </a:solidFill>
              </a:rPr>
              <a:t>melibatkan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keputusan-keputusan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mencakup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enam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elemen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yaitu</a:t>
            </a:r>
            <a:r>
              <a:rPr lang="en-US" sz="3200" dirty="0">
                <a:solidFill>
                  <a:schemeClr val="tx1"/>
                </a:solidFill>
              </a:rPr>
              <a:t>:”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C0763B7-B91C-2E42-91BC-CDC03FC56115}"/>
              </a:ext>
            </a:extLst>
          </p:cNvPr>
          <p:cNvSpPr/>
          <p:nvPr/>
        </p:nvSpPr>
        <p:spPr>
          <a:xfrm>
            <a:off x="382385" y="4480560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Spesialisasi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endParaRPr lang="en-US" sz="28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BE890F0-0383-224A-80D7-7E14A6D0B233}"/>
              </a:ext>
            </a:extLst>
          </p:cNvPr>
          <p:cNvSpPr/>
          <p:nvPr/>
        </p:nvSpPr>
        <p:spPr>
          <a:xfrm>
            <a:off x="4326775" y="4480560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Departementalisasi</a:t>
            </a:r>
            <a:endParaRPr lang="en-US" sz="28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431C493-781D-0D41-921B-38F9B3C72584}"/>
              </a:ext>
            </a:extLst>
          </p:cNvPr>
          <p:cNvSpPr/>
          <p:nvPr/>
        </p:nvSpPr>
        <p:spPr>
          <a:xfrm>
            <a:off x="8271165" y="4480560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Rantai</a:t>
            </a:r>
            <a:r>
              <a:rPr lang="en-US" sz="2800" dirty="0"/>
              <a:t> </a:t>
            </a:r>
            <a:r>
              <a:rPr lang="en-US" sz="2800" dirty="0" err="1"/>
              <a:t>Komando</a:t>
            </a:r>
            <a:endParaRPr lang="en-US" sz="28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49C7EBE-EA98-874A-A873-2D9F55280360}"/>
              </a:ext>
            </a:extLst>
          </p:cNvPr>
          <p:cNvSpPr/>
          <p:nvPr/>
        </p:nvSpPr>
        <p:spPr>
          <a:xfrm>
            <a:off x="382385" y="5654040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Rentang</a:t>
            </a:r>
            <a:r>
              <a:rPr lang="en-US" sz="2800" dirty="0"/>
              <a:t> </a:t>
            </a:r>
            <a:r>
              <a:rPr lang="en-US" sz="2800" dirty="0" err="1"/>
              <a:t>Kendali</a:t>
            </a:r>
            <a:endParaRPr lang="en-US" sz="28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67CBD42-078F-C54B-B43F-3A7E00E7DE2A}"/>
              </a:ext>
            </a:extLst>
          </p:cNvPr>
          <p:cNvSpPr/>
          <p:nvPr/>
        </p:nvSpPr>
        <p:spPr>
          <a:xfrm>
            <a:off x="4326775" y="5654040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Sentralisasi</a:t>
            </a:r>
            <a:r>
              <a:rPr lang="en-US" sz="2800" dirty="0"/>
              <a:t> / </a:t>
            </a:r>
            <a:r>
              <a:rPr lang="en-US" sz="2800" dirty="0" err="1"/>
              <a:t>Desentralisasi</a:t>
            </a:r>
            <a:endParaRPr lang="en-US" sz="2800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3305A13-A5FB-0E4D-A763-A8F66C877DC4}"/>
              </a:ext>
            </a:extLst>
          </p:cNvPr>
          <p:cNvSpPr/>
          <p:nvPr/>
        </p:nvSpPr>
        <p:spPr>
          <a:xfrm>
            <a:off x="8271165" y="5654040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Formalisasi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348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SPESIALISASI KERJA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membagi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kegiatan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pekerjaan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tugas-tugas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terpisah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7A0DBE13-A210-DD4C-AB28-D5BF033B3551}"/>
              </a:ext>
            </a:extLst>
          </p:cNvPr>
          <p:cNvSpPr/>
          <p:nvPr/>
        </p:nvSpPr>
        <p:spPr>
          <a:xfrm>
            <a:off x="7093409" y="4470862"/>
            <a:ext cx="4754880" cy="1615440"/>
          </a:xfrm>
          <a:prstGeom prst="wedgeEllipseCallout">
            <a:avLst>
              <a:gd name="adj1" fmla="val -46153"/>
              <a:gd name="adj2" fmla="val -6014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Buka </a:t>
            </a:r>
            <a:r>
              <a:rPr lang="en-US" sz="2400" dirty="0" err="1"/>
              <a:t>Halaman</a:t>
            </a:r>
            <a:r>
              <a:rPr lang="en-US" sz="2400" dirty="0"/>
              <a:t> 307 </a:t>
            </a:r>
            <a:r>
              <a:rPr lang="en-US" sz="2400" dirty="0" err="1"/>
              <a:t>Peraga</a:t>
            </a:r>
            <a:r>
              <a:rPr lang="en-US" sz="2400" dirty="0"/>
              <a:t> 10-2</a:t>
            </a:r>
          </a:p>
        </p:txBody>
      </p:sp>
    </p:spTree>
    <p:extLst>
      <p:ext uri="{BB962C8B-B14F-4D97-AF65-F5344CB8AC3E}">
        <p14:creationId xmlns:p14="http://schemas.microsoft.com/office/powerpoint/2010/main" val="32051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DEPARTEMEN-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TALISASI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beragam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tugas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kerja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dikelompokkan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bersama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Lima </a:t>
            </a:r>
            <a:r>
              <a:rPr lang="en-US" sz="3200" dirty="0" err="1">
                <a:solidFill>
                  <a:schemeClr val="tx1"/>
                </a:solidFill>
              </a:rPr>
              <a:t>bentuk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departementalisasi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A77F74-414F-B543-9384-81C6A120DD1A}"/>
              </a:ext>
            </a:extLst>
          </p:cNvPr>
          <p:cNvSpPr/>
          <p:nvPr/>
        </p:nvSpPr>
        <p:spPr>
          <a:xfrm>
            <a:off x="382385" y="4480560"/>
            <a:ext cx="3581400" cy="990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FUNGSIONAL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8E65376-50BD-804A-BF22-1104F8FC2702}"/>
              </a:ext>
            </a:extLst>
          </p:cNvPr>
          <p:cNvSpPr/>
          <p:nvPr/>
        </p:nvSpPr>
        <p:spPr>
          <a:xfrm>
            <a:off x="4324637" y="4480560"/>
            <a:ext cx="3581400" cy="990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GEOGRAFIS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358D92B-515D-1743-879C-F23C0B67865F}"/>
              </a:ext>
            </a:extLst>
          </p:cNvPr>
          <p:cNvSpPr/>
          <p:nvPr/>
        </p:nvSpPr>
        <p:spPr>
          <a:xfrm>
            <a:off x="8266889" y="4465320"/>
            <a:ext cx="3581400" cy="990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PRODUK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FF39B64-D975-8445-BC1F-B67A9D60D671}"/>
              </a:ext>
            </a:extLst>
          </p:cNvPr>
          <p:cNvSpPr/>
          <p:nvPr/>
        </p:nvSpPr>
        <p:spPr>
          <a:xfrm>
            <a:off x="2173085" y="5724698"/>
            <a:ext cx="3581400" cy="990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PROSES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0A8BAE2-33EC-664D-BFAB-2AAFDD73226D}"/>
              </a:ext>
            </a:extLst>
          </p:cNvPr>
          <p:cNvSpPr/>
          <p:nvPr/>
        </p:nvSpPr>
        <p:spPr>
          <a:xfrm>
            <a:off x="6115337" y="5724698"/>
            <a:ext cx="3581400" cy="990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KONSUMEN</a:t>
            </a:r>
          </a:p>
        </p:txBody>
      </p:sp>
      <p:sp>
        <p:nvSpPr>
          <p:cNvPr id="12" name="Oval Callout 11">
            <a:extLst>
              <a:ext uri="{FF2B5EF4-FFF2-40B4-BE49-F238E27FC236}">
                <a16:creationId xmlns:a16="http://schemas.microsoft.com/office/drawing/2014/main" id="{56A7D32A-9071-8A48-A956-10F98637DAA5}"/>
              </a:ext>
            </a:extLst>
          </p:cNvPr>
          <p:cNvSpPr/>
          <p:nvPr/>
        </p:nvSpPr>
        <p:spPr>
          <a:xfrm>
            <a:off x="382385" y="807720"/>
            <a:ext cx="4754880" cy="1615440"/>
          </a:xfrm>
          <a:prstGeom prst="wedgeEllipseCallout">
            <a:avLst>
              <a:gd name="adj1" fmla="val 17309"/>
              <a:gd name="adj2" fmla="val 6816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Buka </a:t>
            </a:r>
            <a:r>
              <a:rPr lang="en-US" sz="2400" dirty="0" err="1"/>
              <a:t>Halaman</a:t>
            </a:r>
            <a:r>
              <a:rPr lang="en-US" sz="2400" dirty="0"/>
              <a:t> 309 </a:t>
            </a:r>
            <a:r>
              <a:rPr lang="en-US" sz="2400" dirty="0" err="1"/>
              <a:t>Peraga</a:t>
            </a:r>
            <a:r>
              <a:rPr lang="en-US" sz="2400" dirty="0"/>
              <a:t> 10-3</a:t>
            </a:r>
          </a:p>
        </p:txBody>
      </p:sp>
    </p:spTree>
    <p:extLst>
      <p:ext uri="{BB962C8B-B14F-4D97-AF65-F5344CB8AC3E}">
        <p14:creationId xmlns:p14="http://schemas.microsoft.com/office/powerpoint/2010/main" val="205974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>
            <a:extLst>
              <a:ext uri="{FF2B5EF4-FFF2-40B4-BE49-F238E27FC236}">
                <a16:creationId xmlns:a16="http://schemas.microsoft.com/office/drawing/2014/main" id="{67EF47C6-9553-EC45-ABCE-6B4C724440A2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1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82EDA72E-4C6A-224F-8866-BEF9013847D9}"/>
              </a:ext>
            </a:extLst>
          </p:cNvPr>
          <p:cNvSpPr/>
          <p:nvPr/>
        </p:nvSpPr>
        <p:spPr>
          <a:xfrm>
            <a:off x="778213" y="124692"/>
            <a:ext cx="6984459" cy="6042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BAYANGKAN ORGANISASI / INSTITUSI / PERUSAHAAN YANG PERNAH DIIKUTI, TENTUKAN JENIS DEPARTEMENTALISASI YANG DIGUNAKAN</a:t>
            </a:r>
          </a:p>
        </p:txBody>
      </p:sp>
    </p:spTree>
    <p:extLst>
      <p:ext uri="{BB962C8B-B14F-4D97-AF65-F5344CB8AC3E}">
        <p14:creationId xmlns:p14="http://schemas.microsoft.com/office/powerpoint/2010/main" val="2434104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RANTAI KOMANDO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hierarki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wewenang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tingkat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tinggi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hingga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rendah</a:t>
            </a:r>
            <a:r>
              <a:rPr lang="en-US" sz="3200" dirty="0">
                <a:solidFill>
                  <a:schemeClr val="tx1"/>
                </a:solidFill>
              </a:rPr>
              <a:t>, yang </a:t>
            </a:r>
            <a:r>
              <a:rPr lang="en-US" sz="3200" dirty="0" err="1">
                <a:solidFill>
                  <a:schemeClr val="tx1"/>
                </a:solidFill>
              </a:rPr>
              <a:t>menegaskan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melapor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siapa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3 </a:t>
            </a:r>
            <a:r>
              <a:rPr lang="en-US" sz="3200" dirty="0" err="1">
                <a:solidFill>
                  <a:schemeClr val="tx1"/>
                </a:solidFill>
              </a:rPr>
              <a:t>syarat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yaitu</a:t>
            </a:r>
            <a:r>
              <a:rPr lang="en-US" sz="3200" dirty="0">
                <a:solidFill>
                  <a:schemeClr val="tx1"/>
                </a:solidFill>
              </a:rPr>
              <a:t>:”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79DBB5D-A548-1143-8808-8441FD316636}"/>
              </a:ext>
            </a:extLst>
          </p:cNvPr>
          <p:cNvSpPr/>
          <p:nvPr/>
        </p:nvSpPr>
        <p:spPr>
          <a:xfrm>
            <a:off x="382385" y="4480560"/>
            <a:ext cx="3581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WEWENANG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94CDAFE-8205-1E48-9DD1-D1ADC7B00231}"/>
              </a:ext>
            </a:extLst>
          </p:cNvPr>
          <p:cNvSpPr/>
          <p:nvPr/>
        </p:nvSpPr>
        <p:spPr>
          <a:xfrm>
            <a:off x="4324637" y="4480560"/>
            <a:ext cx="3581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TANGGUNG JAWAB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F64A8B6-6DA5-D844-994F-D66765FE314B}"/>
              </a:ext>
            </a:extLst>
          </p:cNvPr>
          <p:cNvSpPr/>
          <p:nvPr/>
        </p:nvSpPr>
        <p:spPr>
          <a:xfrm>
            <a:off x="8266889" y="4465320"/>
            <a:ext cx="3581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KESATUAN KOMANDO</a:t>
            </a:r>
          </a:p>
        </p:txBody>
      </p:sp>
    </p:spTree>
    <p:extLst>
      <p:ext uri="{BB962C8B-B14F-4D97-AF65-F5344CB8AC3E}">
        <p14:creationId xmlns:p14="http://schemas.microsoft.com/office/powerpoint/2010/main" val="50056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3415</TotalTime>
  <Words>438</Words>
  <Application>Microsoft Macintosh PowerPoint</Application>
  <PresentationFormat>Widescreen</PresentationFormat>
  <Paragraphs>83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American Typewriter</vt:lpstr>
      <vt:lpstr>Arial</vt:lpstr>
      <vt:lpstr>Calibri</vt:lpstr>
      <vt:lpstr>Office Theme</vt:lpstr>
      <vt:lpstr>Mendesain Struktur Organisasi Bisnis (Baigan 1)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420</cp:revision>
  <dcterms:modified xsi:type="dcterms:W3CDTF">2019-10-20T04:50:23Z</dcterms:modified>
</cp:coreProperties>
</file>