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57" r:id="rId3"/>
    <p:sldId id="258" r:id="rId4"/>
    <p:sldId id="370" r:id="rId5"/>
    <p:sldId id="371" r:id="rId6"/>
    <p:sldId id="328" r:id="rId7"/>
    <p:sldId id="372" r:id="rId8"/>
    <p:sldId id="373" r:id="rId9"/>
    <p:sldId id="367" r:id="rId10"/>
    <p:sldId id="376" r:id="rId11"/>
    <p:sldId id="377" r:id="rId12"/>
    <p:sldId id="363" r:id="rId13"/>
    <p:sldId id="378" r:id="rId14"/>
    <p:sldId id="362" r:id="rId15"/>
    <p:sldId id="364" r:id="rId16"/>
    <p:sldId id="365" r:id="rId17"/>
    <p:sldId id="380" r:id="rId18"/>
    <p:sldId id="361" r:id="rId19"/>
    <p:sldId id="336" r:id="rId2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66"/>
    <p:restoredTop sz="93692"/>
  </p:normalViewPr>
  <p:slideViewPr>
    <p:cSldViewPr snapToGrid="0" snapToObjects="1">
      <p:cViewPr varScale="1">
        <p:scale>
          <a:sx n="62" d="100"/>
          <a:sy n="62" d="100"/>
        </p:scale>
        <p:origin x="4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62501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11810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01562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Intensitas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: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org lain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berperilaku</a:t>
            </a:r>
            <a:r>
              <a:rPr lang="en-US" dirty="0"/>
              <a:t> </a:t>
            </a:r>
            <a:r>
              <a:rPr lang="en-US" dirty="0" err="1"/>
              <a:t>etis</a:t>
            </a:r>
            <a:endParaRPr dirty="0"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93264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858974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Artinya</a:t>
            </a:r>
            <a:r>
              <a:rPr lang="en-US" dirty="0"/>
              <a:t> di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mayoritas</a:t>
            </a:r>
            <a:r>
              <a:rPr lang="en-US" dirty="0"/>
              <a:t> orang </a:t>
            </a:r>
            <a:r>
              <a:rPr lang="en-US" dirty="0" err="1"/>
              <a:t>menganggap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wajar</a:t>
            </a:r>
            <a:r>
              <a:rPr lang="en-US" dirty="0"/>
              <a:t>, </a:t>
            </a:r>
            <a:r>
              <a:rPr lang="en-US" dirty="0" err="1"/>
              <a:t>misal</a:t>
            </a:r>
            <a:r>
              <a:rPr lang="en-US" dirty="0"/>
              <a:t> </a:t>
            </a:r>
            <a:r>
              <a:rPr lang="en-US" dirty="0" err="1"/>
              <a:t>tdr</a:t>
            </a:r>
            <a:r>
              <a:rPr lang="en-US" dirty="0"/>
              <a:t> di </a:t>
            </a:r>
            <a:r>
              <a:rPr lang="en-US" dirty="0" err="1"/>
              <a:t>ktr,pake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 </a:t>
            </a:r>
            <a:r>
              <a:rPr lang="en-US" dirty="0" err="1"/>
              <a:t>dinas</a:t>
            </a:r>
            <a:r>
              <a:rPr lang="en-US" dirty="0"/>
              <a:t>, </a:t>
            </a:r>
            <a:r>
              <a:rPr lang="en-US" dirty="0" err="1"/>
              <a:t>dll</a:t>
            </a:r>
            <a:endParaRPr dirty="0"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31532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52101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Filantropi</a:t>
            </a:r>
            <a:r>
              <a:rPr lang="en-US" dirty="0"/>
              <a:t> :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bikin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kerjaannya</a:t>
            </a:r>
            <a:r>
              <a:rPr lang="en-US" dirty="0"/>
              <a:t> </a:t>
            </a:r>
            <a:r>
              <a:rPr lang="en-US" dirty="0" err="1"/>
              <a:t>nyumbang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donasi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sukarela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: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memperbolehkan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cuti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sukarelawan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isu</a:t>
            </a:r>
            <a:r>
              <a:rPr lang="en-US" dirty="0"/>
              <a:t> </a:t>
            </a:r>
            <a:r>
              <a:rPr lang="en-US" dirty="0" err="1"/>
              <a:t>sosial</a:t>
            </a:r>
            <a:endParaRPr dirty="0"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36786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2267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5383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21837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Karena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untung</a:t>
            </a:r>
            <a:r>
              <a:rPr lang="en-US" dirty="0"/>
              <a:t> </a:t>
            </a:r>
            <a:r>
              <a:rPr lang="en-US" dirty="0" err="1"/>
              <a:t>kalo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berkontribusi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social, </a:t>
            </a:r>
            <a:r>
              <a:rPr lang="en-US" dirty="0" err="1"/>
              <a:t>semakin</a:t>
            </a:r>
            <a:r>
              <a:rPr lang="en-US" dirty="0"/>
              <a:t> social </a:t>
            </a:r>
            <a:r>
              <a:rPr lang="en-US" dirty="0" err="1"/>
              <a:t>sejahtera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ceruk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makin</a:t>
            </a:r>
            <a:r>
              <a:rPr lang="en-US" dirty="0"/>
              <a:t> </a:t>
            </a:r>
            <a:r>
              <a:rPr lang="en-US" dirty="0" err="1"/>
              <a:t>berpotensi</a:t>
            </a:r>
            <a:r>
              <a:rPr lang="en-US" dirty="0"/>
              <a:t> </a:t>
            </a:r>
            <a:r>
              <a:rPr lang="en-US" dirty="0" err="1"/>
              <a:t>untung</a:t>
            </a:r>
            <a:endParaRPr dirty="0"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50883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daycare di </a:t>
            </a:r>
            <a:r>
              <a:rPr lang="en-US" dirty="0" err="1"/>
              <a:t>kantor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isu</a:t>
            </a:r>
            <a:r>
              <a:rPr lang="en-US" dirty="0"/>
              <a:t> zaman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susah</a:t>
            </a:r>
            <a:r>
              <a:rPr lang="en-US" dirty="0"/>
              <a:t> </a:t>
            </a:r>
            <a:r>
              <a:rPr lang="en-US" dirty="0" err="1"/>
              <a:t>cari</a:t>
            </a:r>
            <a:r>
              <a:rPr lang="en-US" dirty="0"/>
              <a:t> </a:t>
            </a:r>
            <a:r>
              <a:rPr lang="en-US" dirty="0" err="1"/>
              <a:t>pengasuh</a:t>
            </a:r>
            <a:r>
              <a:rPr lang="en-US" dirty="0"/>
              <a:t>/sitter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dipercaya</a:t>
            </a:r>
            <a:endParaRPr dirty="0"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5113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embel-embel</a:t>
            </a:r>
            <a:r>
              <a:rPr lang="en-US" dirty="0"/>
              <a:t> </a:t>
            </a:r>
            <a:r>
              <a:rPr lang="en-US" dirty="0" err="1"/>
              <a:t>popularitas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mengejar</a:t>
            </a:r>
            <a:r>
              <a:rPr lang="en-US" dirty="0"/>
              <a:t> </a:t>
            </a:r>
            <a:r>
              <a:rPr lang="en-US" dirty="0" err="1"/>
              <a:t>keuntungan</a:t>
            </a:r>
            <a:endParaRPr dirty="0"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0360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73959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86279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207817" y="1122363"/>
            <a:ext cx="11804073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buClr>
                <a:schemeClr val="lt1"/>
              </a:buClr>
            </a:pPr>
            <a:r>
              <a:rPr lang="en-US" dirty="0" err="1">
                <a:solidFill>
                  <a:schemeClr val="lt1"/>
                </a:solidFill>
              </a:rPr>
              <a:t>Tanggung</a:t>
            </a:r>
            <a:r>
              <a:rPr lang="en-US" dirty="0">
                <a:solidFill>
                  <a:schemeClr val="lt1"/>
                </a:solidFill>
              </a:rPr>
              <a:t> </a:t>
            </a:r>
            <a:r>
              <a:rPr lang="en-US" dirty="0" err="1">
                <a:solidFill>
                  <a:schemeClr val="lt1"/>
                </a:solidFill>
              </a:rPr>
              <a:t>Jawab</a:t>
            </a:r>
            <a:r>
              <a:rPr lang="en-US" dirty="0">
                <a:solidFill>
                  <a:schemeClr val="lt1"/>
                </a:solidFill>
              </a:rPr>
              <a:t> </a:t>
            </a:r>
            <a:r>
              <a:rPr lang="en-US" dirty="0" err="1">
                <a:solidFill>
                  <a:schemeClr val="lt1"/>
                </a:solidFill>
              </a:rPr>
              <a:t>dan</a:t>
            </a:r>
            <a:r>
              <a:rPr lang="en-US" dirty="0">
                <a:solidFill>
                  <a:schemeClr val="lt1"/>
                </a:solidFill>
              </a:rPr>
              <a:t> </a:t>
            </a:r>
            <a:r>
              <a:rPr lang="en-US" dirty="0" err="1">
                <a:solidFill>
                  <a:schemeClr val="lt1"/>
                </a:solidFill>
              </a:rPr>
              <a:t>Etika</a:t>
            </a:r>
            <a:r>
              <a:rPr lang="en-US" dirty="0">
                <a:solidFill>
                  <a:schemeClr val="lt1"/>
                </a:solidFill>
              </a:rPr>
              <a:t> </a:t>
            </a:r>
            <a:r>
              <a:rPr lang="en-US" dirty="0" err="1">
                <a:solidFill>
                  <a:schemeClr val="lt1"/>
                </a:solidFill>
              </a:rPr>
              <a:t>Manajemen</a:t>
            </a:r>
            <a:endParaRPr dirty="0"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32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800" dirty="0">
                <a:solidFill>
                  <a:schemeClr val="lt1"/>
                </a:solidFill>
              </a:rPr>
              <a:t>(Bab 6)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800" dirty="0">
                <a:solidFill>
                  <a:schemeClr val="lt1"/>
                </a:solidFill>
              </a:rPr>
              <a:t>“</a:t>
            </a:r>
            <a:r>
              <a:rPr lang="en-US" sz="2800" dirty="0" err="1">
                <a:solidFill>
                  <a:schemeClr val="lt1"/>
                </a:solidFill>
              </a:rPr>
              <a:t>Manajemen</a:t>
            </a:r>
            <a:r>
              <a:rPr lang="en-US" sz="2800" dirty="0">
                <a:solidFill>
                  <a:schemeClr val="lt1"/>
                </a:solidFill>
              </a:rPr>
              <a:t>” </a:t>
            </a:r>
            <a:r>
              <a:rPr lang="en-US" sz="2800" dirty="0" err="1">
                <a:solidFill>
                  <a:schemeClr val="lt1"/>
                </a:solidFill>
              </a:rPr>
              <a:t>oleh</a:t>
            </a:r>
            <a:r>
              <a:rPr lang="en-US" sz="2800" dirty="0">
                <a:solidFill>
                  <a:schemeClr val="lt1"/>
                </a:solidFill>
              </a:rPr>
              <a:t> Robbins &amp; Coulter </a:t>
            </a:r>
            <a:r>
              <a:rPr lang="en-US" sz="2800" dirty="0" err="1">
                <a:solidFill>
                  <a:schemeClr val="lt1"/>
                </a:solidFill>
              </a:rPr>
              <a:t>Edisi</a:t>
            </a:r>
            <a:r>
              <a:rPr lang="en-US" sz="2800" dirty="0">
                <a:solidFill>
                  <a:schemeClr val="lt1"/>
                </a:solidFill>
              </a:rPr>
              <a:t> 13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342909" y="124692"/>
            <a:ext cx="4710546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PERILAKU ETIS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0735887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“</a:t>
            </a:r>
            <a:r>
              <a:rPr lang="en-US" sz="2800" b="1" i="1" u="sng" dirty="0" err="1">
                <a:solidFill>
                  <a:schemeClr val="tx1"/>
                </a:solidFill>
              </a:rPr>
              <a:t>prinsip</a:t>
            </a:r>
            <a:r>
              <a:rPr lang="en-US" sz="2800" b="1" i="1" u="sng" dirty="0">
                <a:solidFill>
                  <a:schemeClr val="tx1"/>
                </a:solidFill>
              </a:rPr>
              <a:t>, </a:t>
            </a:r>
            <a:r>
              <a:rPr lang="en-US" sz="2800" b="1" i="1" u="sng" dirty="0" err="1">
                <a:solidFill>
                  <a:schemeClr val="tx1"/>
                </a:solidFill>
              </a:rPr>
              <a:t>nilai</a:t>
            </a:r>
            <a:r>
              <a:rPr lang="en-US" sz="2800" b="1" i="1" u="sng" dirty="0">
                <a:solidFill>
                  <a:schemeClr val="tx1"/>
                </a:solidFill>
              </a:rPr>
              <a:t>, </a:t>
            </a:r>
            <a:r>
              <a:rPr lang="en-US" sz="2800" b="1" i="1" u="sng" dirty="0" err="1">
                <a:solidFill>
                  <a:schemeClr val="tx1"/>
                </a:solidFill>
              </a:rPr>
              <a:t>dan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keyakinan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mendefinisikan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tindakan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b="1" i="1" u="sng" dirty="0" err="1">
                <a:solidFill>
                  <a:schemeClr val="tx1"/>
                </a:solidFill>
              </a:rPr>
              <a:t>benar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b="1" i="1" u="sng" dirty="0">
                <a:solidFill>
                  <a:schemeClr val="tx1"/>
                </a:solidFill>
              </a:rPr>
              <a:t>salah</a:t>
            </a:r>
            <a:r>
              <a:rPr lang="en-US" sz="2800" dirty="0">
                <a:solidFill>
                  <a:schemeClr val="tx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3912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972CE4BC-FDE0-F04B-90BF-FBF34D9502AE}"/>
              </a:ext>
            </a:extLst>
          </p:cNvPr>
          <p:cNvSpPr/>
          <p:nvPr/>
        </p:nvSpPr>
        <p:spPr>
          <a:xfrm>
            <a:off x="4835236" y="1669471"/>
            <a:ext cx="3144982" cy="314498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Moderator</a:t>
            </a: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342909" y="124692"/>
            <a:ext cx="4710546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PERILAKU ETIS</a:t>
            </a:r>
          </a:p>
        </p:txBody>
      </p:sp>
      <p:sp>
        <p:nvSpPr>
          <p:cNvPr id="2" name="Rectangular Callout 1">
            <a:extLst>
              <a:ext uri="{FF2B5EF4-FFF2-40B4-BE49-F238E27FC236}">
                <a16:creationId xmlns:a16="http://schemas.microsoft.com/office/drawing/2014/main" id="{37D835EB-A8E3-0348-B6F8-EEAB9C1F9F3A}"/>
              </a:ext>
            </a:extLst>
          </p:cNvPr>
          <p:cNvSpPr/>
          <p:nvPr/>
        </p:nvSpPr>
        <p:spPr>
          <a:xfrm>
            <a:off x="110836" y="2777835"/>
            <a:ext cx="1745673" cy="928255"/>
          </a:xfrm>
          <a:prstGeom prst="wedgeRectCallout">
            <a:avLst>
              <a:gd name="adj1" fmla="val 83929"/>
              <a:gd name="adj2" fmla="val 324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>
                <a:solidFill>
                  <a:schemeClr val="tx1"/>
                </a:solidFill>
              </a:rPr>
              <a:t>Dilema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Etika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0804084A-8A8D-A74E-A569-0F70B157D716}"/>
              </a:ext>
            </a:extLst>
          </p:cNvPr>
          <p:cNvSpPr/>
          <p:nvPr/>
        </p:nvSpPr>
        <p:spPr>
          <a:xfrm>
            <a:off x="2299855" y="2777835"/>
            <a:ext cx="2202873" cy="928255"/>
          </a:xfrm>
          <a:prstGeom prst="wedgeRectCallout">
            <a:avLst>
              <a:gd name="adj1" fmla="val 75199"/>
              <a:gd name="adj2" fmla="val 324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>
                <a:solidFill>
                  <a:schemeClr val="tx1"/>
                </a:solidFill>
              </a:rPr>
              <a:t>Tingkatan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Perkembangan</a:t>
            </a:r>
            <a:r>
              <a:rPr lang="en-US" sz="1800" dirty="0">
                <a:solidFill>
                  <a:schemeClr val="tx1"/>
                </a:solidFill>
              </a:rPr>
              <a:t> Moral</a:t>
            </a: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AF048DFD-F00B-834F-823F-FFBD06F11305}"/>
              </a:ext>
            </a:extLst>
          </p:cNvPr>
          <p:cNvSpPr/>
          <p:nvPr/>
        </p:nvSpPr>
        <p:spPr>
          <a:xfrm>
            <a:off x="3796146" y="4062843"/>
            <a:ext cx="1745673" cy="748145"/>
          </a:xfrm>
          <a:prstGeom prst="wedgeRectCallout">
            <a:avLst>
              <a:gd name="adj1" fmla="val 76786"/>
              <a:gd name="adj2" fmla="val -7083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>
                <a:solidFill>
                  <a:schemeClr val="tx1"/>
                </a:solidFill>
              </a:rPr>
              <a:t>Variabel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Struktural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DAAF4BEB-FEA0-E440-8A9F-3B6409C78040}"/>
              </a:ext>
            </a:extLst>
          </p:cNvPr>
          <p:cNvSpPr/>
          <p:nvPr/>
        </p:nvSpPr>
        <p:spPr>
          <a:xfrm>
            <a:off x="7107381" y="4062842"/>
            <a:ext cx="1745673" cy="748145"/>
          </a:xfrm>
          <a:prstGeom prst="wedgeRectCallout">
            <a:avLst>
              <a:gd name="adj1" fmla="val -73214"/>
              <a:gd name="adj2" fmla="val -61574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>
                <a:solidFill>
                  <a:schemeClr val="tx1"/>
                </a:solidFill>
              </a:rPr>
              <a:t>Budaya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Organisasi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Rectangular Callout 8">
            <a:extLst>
              <a:ext uri="{FF2B5EF4-FFF2-40B4-BE49-F238E27FC236}">
                <a16:creationId xmlns:a16="http://schemas.microsoft.com/office/drawing/2014/main" id="{7103A263-3979-D64E-8C59-01F30E41CBCD}"/>
              </a:ext>
            </a:extLst>
          </p:cNvPr>
          <p:cNvSpPr/>
          <p:nvPr/>
        </p:nvSpPr>
        <p:spPr>
          <a:xfrm>
            <a:off x="3796146" y="1672937"/>
            <a:ext cx="1745673" cy="748145"/>
          </a:xfrm>
          <a:prstGeom prst="wedgeRectCallout">
            <a:avLst>
              <a:gd name="adj1" fmla="val 80754"/>
              <a:gd name="adj2" fmla="val 5324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>
                <a:solidFill>
                  <a:schemeClr val="tx1"/>
                </a:solidFill>
              </a:rPr>
              <a:t>Karakteristik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Individu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B9726A3B-DC87-E44A-BCD4-A614C14486D5}"/>
              </a:ext>
            </a:extLst>
          </p:cNvPr>
          <p:cNvSpPr/>
          <p:nvPr/>
        </p:nvSpPr>
        <p:spPr>
          <a:xfrm>
            <a:off x="7107381" y="1672937"/>
            <a:ext cx="1745673" cy="748145"/>
          </a:xfrm>
          <a:prstGeom prst="wedgeRectCallout">
            <a:avLst>
              <a:gd name="adj1" fmla="val -80357"/>
              <a:gd name="adj2" fmla="val 56945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>
                <a:solidFill>
                  <a:schemeClr val="tx1"/>
                </a:solidFill>
              </a:rPr>
              <a:t>Intensitas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Masalah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0F3B8FD1-9659-1A43-911C-23AC05CA8BAF}"/>
              </a:ext>
            </a:extLst>
          </p:cNvPr>
          <p:cNvSpPr/>
          <p:nvPr/>
        </p:nvSpPr>
        <p:spPr>
          <a:xfrm>
            <a:off x="7800110" y="2923307"/>
            <a:ext cx="1496290" cy="63731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8CC283-FA0F-F04E-88C6-95F7877633F2}"/>
              </a:ext>
            </a:extLst>
          </p:cNvPr>
          <p:cNvSpPr/>
          <p:nvPr/>
        </p:nvSpPr>
        <p:spPr>
          <a:xfrm>
            <a:off x="9296400" y="2777835"/>
            <a:ext cx="2064327" cy="92825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>
                <a:solidFill>
                  <a:schemeClr val="tx1"/>
                </a:solidFill>
              </a:rPr>
              <a:t>Perilaku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Etis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atau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Tidak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Etis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463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TINGKAT MORAL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FC0579-0560-AD4E-AD5E-6D391AC570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430" y="1675822"/>
            <a:ext cx="11450945" cy="3658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852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972CE4BC-FDE0-F04B-90BF-FBF34D9502AE}"/>
              </a:ext>
            </a:extLst>
          </p:cNvPr>
          <p:cNvSpPr/>
          <p:nvPr/>
        </p:nvSpPr>
        <p:spPr>
          <a:xfrm>
            <a:off x="4835236" y="1669471"/>
            <a:ext cx="3144982" cy="314498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Moderator</a:t>
            </a: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342909" y="124692"/>
            <a:ext cx="4710546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PERILAKU ETIS</a:t>
            </a:r>
          </a:p>
        </p:txBody>
      </p:sp>
      <p:sp>
        <p:nvSpPr>
          <p:cNvPr id="2" name="Rectangular Callout 1">
            <a:extLst>
              <a:ext uri="{FF2B5EF4-FFF2-40B4-BE49-F238E27FC236}">
                <a16:creationId xmlns:a16="http://schemas.microsoft.com/office/drawing/2014/main" id="{37D835EB-A8E3-0348-B6F8-EEAB9C1F9F3A}"/>
              </a:ext>
            </a:extLst>
          </p:cNvPr>
          <p:cNvSpPr/>
          <p:nvPr/>
        </p:nvSpPr>
        <p:spPr>
          <a:xfrm>
            <a:off x="110836" y="2777835"/>
            <a:ext cx="1745673" cy="928255"/>
          </a:xfrm>
          <a:prstGeom prst="wedgeRectCallout">
            <a:avLst>
              <a:gd name="adj1" fmla="val 83929"/>
              <a:gd name="adj2" fmla="val 324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>
                <a:solidFill>
                  <a:schemeClr val="tx1"/>
                </a:solidFill>
              </a:rPr>
              <a:t>Dilema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Etika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0804084A-8A8D-A74E-A569-0F70B157D716}"/>
              </a:ext>
            </a:extLst>
          </p:cNvPr>
          <p:cNvSpPr/>
          <p:nvPr/>
        </p:nvSpPr>
        <p:spPr>
          <a:xfrm>
            <a:off x="2299855" y="2777835"/>
            <a:ext cx="2202873" cy="928255"/>
          </a:xfrm>
          <a:prstGeom prst="wedgeRectCallout">
            <a:avLst>
              <a:gd name="adj1" fmla="val 75199"/>
              <a:gd name="adj2" fmla="val 324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>
                <a:solidFill>
                  <a:schemeClr val="tx1"/>
                </a:solidFill>
              </a:rPr>
              <a:t>Tingkatan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Perkembangan</a:t>
            </a:r>
            <a:r>
              <a:rPr lang="en-US" sz="1800" dirty="0">
                <a:solidFill>
                  <a:schemeClr val="tx1"/>
                </a:solidFill>
              </a:rPr>
              <a:t> Moral</a:t>
            </a: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AF048DFD-F00B-834F-823F-FFBD06F11305}"/>
              </a:ext>
            </a:extLst>
          </p:cNvPr>
          <p:cNvSpPr/>
          <p:nvPr/>
        </p:nvSpPr>
        <p:spPr>
          <a:xfrm>
            <a:off x="3796146" y="4062843"/>
            <a:ext cx="1745673" cy="748145"/>
          </a:xfrm>
          <a:prstGeom prst="wedgeRectCallout">
            <a:avLst>
              <a:gd name="adj1" fmla="val 76786"/>
              <a:gd name="adj2" fmla="val -7083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>
                <a:solidFill>
                  <a:schemeClr val="tx1"/>
                </a:solidFill>
              </a:rPr>
              <a:t>Variabel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Struktural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DAAF4BEB-FEA0-E440-8A9F-3B6409C78040}"/>
              </a:ext>
            </a:extLst>
          </p:cNvPr>
          <p:cNvSpPr/>
          <p:nvPr/>
        </p:nvSpPr>
        <p:spPr>
          <a:xfrm>
            <a:off x="7107381" y="4062842"/>
            <a:ext cx="1745673" cy="748145"/>
          </a:xfrm>
          <a:prstGeom prst="wedgeRectCallout">
            <a:avLst>
              <a:gd name="adj1" fmla="val -73214"/>
              <a:gd name="adj2" fmla="val -61574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>
                <a:solidFill>
                  <a:schemeClr val="tx1"/>
                </a:solidFill>
              </a:rPr>
              <a:t>Budaya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Organisasi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Rectangular Callout 8">
            <a:extLst>
              <a:ext uri="{FF2B5EF4-FFF2-40B4-BE49-F238E27FC236}">
                <a16:creationId xmlns:a16="http://schemas.microsoft.com/office/drawing/2014/main" id="{7103A263-3979-D64E-8C59-01F30E41CBCD}"/>
              </a:ext>
            </a:extLst>
          </p:cNvPr>
          <p:cNvSpPr/>
          <p:nvPr/>
        </p:nvSpPr>
        <p:spPr>
          <a:xfrm>
            <a:off x="3796146" y="1672937"/>
            <a:ext cx="1745673" cy="748145"/>
          </a:xfrm>
          <a:prstGeom prst="wedgeRectCallout">
            <a:avLst>
              <a:gd name="adj1" fmla="val 80754"/>
              <a:gd name="adj2" fmla="val 5324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>
                <a:solidFill>
                  <a:schemeClr val="tx1"/>
                </a:solidFill>
              </a:rPr>
              <a:t>Karakteristik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Individu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B9726A3B-DC87-E44A-BCD4-A614C14486D5}"/>
              </a:ext>
            </a:extLst>
          </p:cNvPr>
          <p:cNvSpPr/>
          <p:nvPr/>
        </p:nvSpPr>
        <p:spPr>
          <a:xfrm>
            <a:off x="7107381" y="1672937"/>
            <a:ext cx="1745673" cy="748145"/>
          </a:xfrm>
          <a:prstGeom prst="wedgeRectCallout">
            <a:avLst>
              <a:gd name="adj1" fmla="val -80357"/>
              <a:gd name="adj2" fmla="val 56945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>
                <a:solidFill>
                  <a:schemeClr val="tx1"/>
                </a:solidFill>
              </a:rPr>
              <a:t>Intensitas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Masalah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0F3B8FD1-9659-1A43-911C-23AC05CA8BAF}"/>
              </a:ext>
            </a:extLst>
          </p:cNvPr>
          <p:cNvSpPr/>
          <p:nvPr/>
        </p:nvSpPr>
        <p:spPr>
          <a:xfrm>
            <a:off x="7800110" y="2923307"/>
            <a:ext cx="1496290" cy="63731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8CC283-FA0F-F04E-88C6-95F7877633F2}"/>
              </a:ext>
            </a:extLst>
          </p:cNvPr>
          <p:cNvSpPr/>
          <p:nvPr/>
        </p:nvSpPr>
        <p:spPr>
          <a:xfrm>
            <a:off x="9296400" y="2777835"/>
            <a:ext cx="2064327" cy="92825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>
                <a:solidFill>
                  <a:schemeClr val="tx1"/>
                </a:solidFill>
              </a:rPr>
              <a:t>Perilaku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Etis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atau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Tidak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Etis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Oval Callout 9">
            <a:extLst>
              <a:ext uri="{FF2B5EF4-FFF2-40B4-BE49-F238E27FC236}">
                <a16:creationId xmlns:a16="http://schemas.microsoft.com/office/drawing/2014/main" id="{F4C072E1-A4B8-0A46-87BC-12EEECC34F25}"/>
              </a:ext>
            </a:extLst>
          </p:cNvPr>
          <p:cNvSpPr/>
          <p:nvPr/>
        </p:nvSpPr>
        <p:spPr>
          <a:xfrm>
            <a:off x="4835236" y="706582"/>
            <a:ext cx="1648691" cy="817418"/>
          </a:xfrm>
          <a:prstGeom prst="wedgeEllipse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i="1" dirty="0"/>
              <a:t>Personal value</a:t>
            </a:r>
          </a:p>
        </p:txBody>
      </p:sp>
      <p:sp>
        <p:nvSpPr>
          <p:cNvPr id="13" name="Oval Callout 12">
            <a:extLst>
              <a:ext uri="{FF2B5EF4-FFF2-40B4-BE49-F238E27FC236}">
                <a16:creationId xmlns:a16="http://schemas.microsoft.com/office/drawing/2014/main" id="{7D2BD993-51BD-6548-BD55-1773C8C84D57}"/>
              </a:ext>
            </a:extLst>
          </p:cNvPr>
          <p:cNvSpPr/>
          <p:nvPr/>
        </p:nvSpPr>
        <p:spPr>
          <a:xfrm>
            <a:off x="2327563" y="781051"/>
            <a:ext cx="1648691" cy="817418"/>
          </a:xfrm>
          <a:prstGeom prst="wedgeEllipseCallout">
            <a:avLst>
              <a:gd name="adj1" fmla="val 49755"/>
              <a:gd name="adj2" fmla="val 5572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err="1"/>
              <a:t>Kekuatan</a:t>
            </a:r>
            <a:r>
              <a:rPr lang="en-US" sz="1800" dirty="0"/>
              <a:t> Ego</a:t>
            </a:r>
          </a:p>
        </p:txBody>
      </p:sp>
      <p:sp>
        <p:nvSpPr>
          <p:cNvPr id="14" name="Oval Callout 13">
            <a:extLst>
              <a:ext uri="{FF2B5EF4-FFF2-40B4-BE49-F238E27FC236}">
                <a16:creationId xmlns:a16="http://schemas.microsoft.com/office/drawing/2014/main" id="{7CB80FD3-1703-0A42-9F7D-B0AE14F2E707}"/>
              </a:ext>
            </a:extLst>
          </p:cNvPr>
          <p:cNvSpPr/>
          <p:nvPr/>
        </p:nvSpPr>
        <p:spPr>
          <a:xfrm>
            <a:off x="3581400" y="523009"/>
            <a:ext cx="1648691" cy="817418"/>
          </a:xfrm>
          <a:prstGeom prst="wedgeEllipseCallout">
            <a:avLst>
              <a:gd name="adj1" fmla="val 7738"/>
              <a:gd name="adj2" fmla="val 8961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i="1" dirty="0"/>
              <a:t>Locus of control</a:t>
            </a:r>
          </a:p>
        </p:txBody>
      </p:sp>
      <p:sp>
        <p:nvSpPr>
          <p:cNvPr id="16" name="Oval Callout 15">
            <a:extLst>
              <a:ext uri="{FF2B5EF4-FFF2-40B4-BE49-F238E27FC236}">
                <a16:creationId xmlns:a16="http://schemas.microsoft.com/office/drawing/2014/main" id="{FB599500-6F0C-6A4E-90C3-D40AA44125C9}"/>
              </a:ext>
            </a:extLst>
          </p:cNvPr>
          <p:cNvSpPr/>
          <p:nvPr/>
        </p:nvSpPr>
        <p:spPr>
          <a:xfrm>
            <a:off x="3893128" y="4959923"/>
            <a:ext cx="1648691" cy="1033895"/>
          </a:xfrm>
          <a:prstGeom prst="wedgeEllipseCallout">
            <a:avLst>
              <a:gd name="adj1" fmla="val -2346"/>
              <a:gd name="adj2" fmla="val -7139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err="1"/>
              <a:t>Sistem</a:t>
            </a:r>
            <a:r>
              <a:rPr lang="en-US" sz="1800" dirty="0"/>
              <a:t> </a:t>
            </a:r>
            <a:r>
              <a:rPr lang="en-US" sz="1800" dirty="0" err="1"/>
              <a:t>penilaian</a:t>
            </a:r>
            <a:r>
              <a:rPr lang="en-US" sz="1800" dirty="0"/>
              <a:t> </a:t>
            </a:r>
            <a:r>
              <a:rPr lang="en-US" sz="1800" dirty="0" err="1"/>
              <a:t>kinerja</a:t>
            </a:r>
            <a:endParaRPr lang="en-US" sz="1800" dirty="0"/>
          </a:p>
        </p:txBody>
      </p:sp>
      <p:sp>
        <p:nvSpPr>
          <p:cNvPr id="17" name="Oval Callout 16">
            <a:extLst>
              <a:ext uri="{FF2B5EF4-FFF2-40B4-BE49-F238E27FC236}">
                <a16:creationId xmlns:a16="http://schemas.microsoft.com/office/drawing/2014/main" id="{6029BAEF-1FC1-C143-87EA-A083AC46C3BB}"/>
              </a:ext>
            </a:extLst>
          </p:cNvPr>
          <p:cNvSpPr/>
          <p:nvPr/>
        </p:nvSpPr>
        <p:spPr>
          <a:xfrm rot="19428054">
            <a:off x="8028708" y="4837831"/>
            <a:ext cx="1648691" cy="1033895"/>
          </a:xfrm>
          <a:prstGeom prst="wedgeEllipseCallout">
            <a:avLst>
              <a:gd name="adj1" fmla="val -2346"/>
              <a:gd name="adj2" fmla="val -7139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Etis</a:t>
            </a:r>
            <a:r>
              <a:rPr lang="en-US" dirty="0"/>
              <a:t> = </a:t>
            </a:r>
            <a:r>
              <a:rPr lang="en-US" dirty="0" err="1"/>
              <a:t>inovasi</a:t>
            </a:r>
            <a:endParaRPr lang="en-US" dirty="0"/>
          </a:p>
        </p:txBody>
      </p:sp>
      <p:sp>
        <p:nvSpPr>
          <p:cNvPr id="18" name="Oval Callout 17">
            <a:extLst>
              <a:ext uri="{FF2B5EF4-FFF2-40B4-BE49-F238E27FC236}">
                <a16:creationId xmlns:a16="http://schemas.microsoft.com/office/drawing/2014/main" id="{99799D4B-0DA9-4C44-BC1D-F203EAB3FE00}"/>
              </a:ext>
            </a:extLst>
          </p:cNvPr>
          <p:cNvSpPr/>
          <p:nvPr/>
        </p:nvSpPr>
        <p:spPr>
          <a:xfrm rot="2169717">
            <a:off x="6421626" y="4886550"/>
            <a:ext cx="1648691" cy="1033895"/>
          </a:xfrm>
          <a:prstGeom prst="wedgeEllipseCallout">
            <a:avLst>
              <a:gd name="adj1" fmla="val -2346"/>
              <a:gd name="adj2" fmla="val -7139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 err="1"/>
              <a:t>Tdk</a:t>
            </a:r>
            <a:r>
              <a:rPr lang="en-US" dirty="0"/>
              <a:t> </a:t>
            </a:r>
            <a:r>
              <a:rPr lang="en-US" dirty="0" err="1"/>
              <a:t>Etis</a:t>
            </a:r>
            <a:r>
              <a:rPr lang="en-US" dirty="0"/>
              <a:t> = target </a:t>
            </a:r>
            <a:r>
              <a:rPr lang="en-US" dirty="0" err="1"/>
              <a:t>lebih</a:t>
            </a:r>
            <a:endParaRPr lang="en-US" dirty="0"/>
          </a:p>
        </p:txBody>
      </p:sp>
      <p:sp>
        <p:nvSpPr>
          <p:cNvPr id="20" name="Oval Callout 19">
            <a:extLst>
              <a:ext uri="{FF2B5EF4-FFF2-40B4-BE49-F238E27FC236}">
                <a16:creationId xmlns:a16="http://schemas.microsoft.com/office/drawing/2014/main" id="{E8AEE928-A41B-AD45-B6D2-1E840F38A373}"/>
              </a:ext>
            </a:extLst>
          </p:cNvPr>
          <p:cNvSpPr/>
          <p:nvPr/>
        </p:nvSpPr>
        <p:spPr>
          <a:xfrm>
            <a:off x="8999235" y="1553207"/>
            <a:ext cx="1959710" cy="817418"/>
          </a:xfrm>
          <a:prstGeom prst="wedgeEllipseCallout">
            <a:avLst>
              <a:gd name="adj1" fmla="val -58648"/>
              <a:gd name="adj2" fmla="val 1673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err="1"/>
              <a:t>Etis</a:t>
            </a:r>
            <a:r>
              <a:rPr lang="en-US" sz="1800" dirty="0"/>
              <a:t> </a:t>
            </a:r>
            <a:r>
              <a:rPr lang="en-US" sz="1800" dirty="0" err="1"/>
              <a:t>karena</a:t>
            </a:r>
            <a:r>
              <a:rPr lang="en-US" sz="1800" dirty="0"/>
              <a:t> </a:t>
            </a:r>
            <a:r>
              <a:rPr lang="en-US" sz="1800" dirty="0" err="1"/>
              <a:t>penting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5640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1"/>
            <a:ext cx="4100945" cy="1579417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MENDORONG PERILAKU ETIS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F987CA47-AC10-BA40-8228-9B7E3EE103AE}"/>
              </a:ext>
            </a:extLst>
          </p:cNvPr>
          <p:cNvSpPr/>
          <p:nvPr/>
        </p:nvSpPr>
        <p:spPr>
          <a:xfrm>
            <a:off x="3172691" y="2604661"/>
            <a:ext cx="2216728" cy="221672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PERILAKU </a:t>
            </a:r>
          </a:p>
          <a:p>
            <a:pPr algn="ctr"/>
            <a:r>
              <a:rPr lang="en-US" sz="2000" dirty="0"/>
              <a:t>ETIS</a:t>
            </a:r>
          </a:p>
        </p:txBody>
      </p:sp>
      <p:sp>
        <p:nvSpPr>
          <p:cNvPr id="3" name="Rectangular Callout 2">
            <a:extLst>
              <a:ext uri="{FF2B5EF4-FFF2-40B4-BE49-F238E27FC236}">
                <a16:creationId xmlns:a16="http://schemas.microsoft.com/office/drawing/2014/main" id="{81F78757-287A-8E48-BA88-8B9D092E8972}"/>
              </a:ext>
            </a:extLst>
          </p:cNvPr>
          <p:cNvSpPr/>
          <p:nvPr/>
        </p:nvSpPr>
        <p:spPr>
          <a:xfrm>
            <a:off x="5389419" y="1496296"/>
            <a:ext cx="2743200" cy="1108365"/>
          </a:xfrm>
          <a:prstGeom prst="wedgeRectCallout">
            <a:avLst>
              <a:gd name="adj1" fmla="val -55176"/>
              <a:gd name="adj2" fmla="val 8375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err="1"/>
              <a:t>Seleksi</a:t>
            </a:r>
            <a:r>
              <a:rPr lang="en-US" sz="1800" dirty="0"/>
              <a:t> </a:t>
            </a:r>
            <a:r>
              <a:rPr lang="en-US" sz="1800" dirty="0" err="1"/>
              <a:t>Karyawan</a:t>
            </a:r>
            <a:endParaRPr lang="en-US" sz="1800" dirty="0"/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80CEBCF3-8E4B-8F48-AB35-E7C6FE3003A4}"/>
              </a:ext>
            </a:extLst>
          </p:cNvPr>
          <p:cNvSpPr/>
          <p:nvPr/>
        </p:nvSpPr>
        <p:spPr>
          <a:xfrm>
            <a:off x="5389419" y="4821389"/>
            <a:ext cx="2743200" cy="1108365"/>
          </a:xfrm>
          <a:prstGeom prst="wedgeRectCallout">
            <a:avLst>
              <a:gd name="adj1" fmla="val -56186"/>
              <a:gd name="adj2" fmla="val -8625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err="1"/>
              <a:t>Kode</a:t>
            </a:r>
            <a:r>
              <a:rPr lang="en-US" sz="1800" dirty="0"/>
              <a:t> </a:t>
            </a:r>
            <a:r>
              <a:rPr lang="en-US" sz="1800" dirty="0" err="1"/>
              <a:t>Etik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Peraturan</a:t>
            </a:r>
            <a:r>
              <a:rPr lang="en-US" sz="1800" dirty="0"/>
              <a:t> Keputusan</a:t>
            </a:r>
          </a:p>
        </p:txBody>
      </p:sp>
      <p:sp>
        <p:nvSpPr>
          <p:cNvPr id="9" name="Rectangular Callout 8">
            <a:extLst>
              <a:ext uri="{FF2B5EF4-FFF2-40B4-BE49-F238E27FC236}">
                <a16:creationId xmlns:a16="http://schemas.microsoft.com/office/drawing/2014/main" id="{C34A09AB-9EC7-4E43-83D7-657C9D0D3BF9}"/>
              </a:ext>
            </a:extLst>
          </p:cNvPr>
          <p:cNvSpPr/>
          <p:nvPr/>
        </p:nvSpPr>
        <p:spPr>
          <a:xfrm>
            <a:off x="429491" y="4821389"/>
            <a:ext cx="2743200" cy="1108365"/>
          </a:xfrm>
          <a:prstGeom prst="wedgeRectCallout">
            <a:avLst>
              <a:gd name="adj1" fmla="val 57450"/>
              <a:gd name="adj2" fmla="val -7875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err="1"/>
              <a:t>Kepemimpinan</a:t>
            </a:r>
            <a:r>
              <a:rPr lang="en-US" sz="1800" dirty="0"/>
              <a:t> </a:t>
            </a:r>
            <a:r>
              <a:rPr lang="en-US" sz="1800" dirty="0" err="1"/>
              <a:t>Manajemen</a:t>
            </a:r>
            <a:r>
              <a:rPr lang="en-US" sz="1800" dirty="0"/>
              <a:t> Tingkat </a:t>
            </a:r>
            <a:r>
              <a:rPr lang="en-US" sz="1800" dirty="0" err="1"/>
              <a:t>Atas</a:t>
            </a:r>
            <a:endParaRPr lang="en-US" sz="1800" dirty="0"/>
          </a:p>
        </p:txBody>
      </p:sp>
      <p:sp>
        <p:nvSpPr>
          <p:cNvPr id="10" name="Rectangular Callout 9">
            <a:extLst>
              <a:ext uri="{FF2B5EF4-FFF2-40B4-BE49-F238E27FC236}">
                <a16:creationId xmlns:a16="http://schemas.microsoft.com/office/drawing/2014/main" id="{C373190A-4F59-3048-87BD-A9C1F33DE5E4}"/>
              </a:ext>
            </a:extLst>
          </p:cNvPr>
          <p:cNvSpPr/>
          <p:nvPr/>
        </p:nvSpPr>
        <p:spPr>
          <a:xfrm>
            <a:off x="429491" y="1496295"/>
            <a:ext cx="2743200" cy="1108365"/>
          </a:xfrm>
          <a:prstGeom prst="wedgeRectCallout">
            <a:avLst>
              <a:gd name="adj1" fmla="val 58966"/>
              <a:gd name="adj2" fmla="val 725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err="1"/>
              <a:t>Tujuan</a:t>
            </a:r>
            <a:r>
              <a:rPr lang="en-US" sz="1800" dirty="0"/>
              <a:t> </a:t>
            </a:r>
            <a:r>
              <a:rPr lang="en-US" sz="1800" dirty="0" err="1"/>
              <a:t>Pekerjaan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Penilaian</a:t>
            </a:r>
            <a:r>
              <a:rPr lang="en-US" sz="1800" dirty="0"/>
              <a:t> </a:t>
            </a:r>
            <a:r>
              <a:rPr lang="en-US" sz="1800" dirty="0" err="1"/>
              <a:t>Kinerja</a:t>
            </a:r>
            <a:endParaRPr lang="en-US" sz="1800" dirty="0"/>
          </a:p>
        </p:txBody>
      </p:sp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D92905C5-1E9D-1048-9D24-0CDDD04B4FD3}"/>
              </a:ext>
            </a:extLst>
          </p:cNvPr>
          <p:cNvSpPr/>
          <p:nvPr/>
        </p:nvSpPr>
        <p:spPr>
          <a:xfrm>
            <a:off x="429491" y="3158842"/>
            <a:ext cx="2743200" cy="1108365"/>
          </a:xfrm>
          <a:prstGeom prst="wedgeRectCallout">
            <a:avLst>
              <a:gd name="adj1" fmla="val 56945"/>
              <a:gd name="adj2" fmla="val 50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err="1"/>
              <a:t>Pelatihan</a:t>
            </a:r>
            <a:r>
              <a:rPr lang="en-US" sz="1800" dirty="0"/>
              <a:t> </a:t>
            </a:r>
            <a:r>
              <a:rPr lang="en-US" sz="1800" dirty="0" err="1"/>
              <a:t>Etika</a:t>
            </a:r>
            <a:endParaRPr lang="en-US" sz="1800" dirty="0"/>
          </a:p>
        </p:txBody>
      </p:sp>
      <p:sp>
        <p:nvSpPr>
          <p:cNvPr id="12" name="Rectangular Callout 11">
            <a:extLst>
              <a:ext uri="{FF2B5EF4-FFF2-40B4-BE49-F238E27FC236}">
                <a16:creationId xmlns:a16="http://schemas.microsoft.com/office/drawing/2014/main" id="{952B61EF-BBC9-5A44-AD4E-F241F2E51E12}"/>
              </a:ext>
            </a:extLst>
          </p:cNvPr>
          <p:cNvSpPr/>
          <p:nvPr/>
        </p:nvSpPr>
        <p:spPr>
          <a:xfrm>
            <a:off x="5389419" y="3158842"/>
            <a:ext cx="2743200" cy="1108365"/>
          </a:xfrm>
          <a:prstGeom prst="wedgeRectCallout">
            <a:avLst>
              <a:gd name="adj1" fmla="val -62247"/>
              <a:gd name="adj2" fmla="val 1125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/>
              <a:t>Audit </a:t>
            </a:r>
            <a:r>
              <a:rPr lang="en-US" sz="1800" dirty="0" err="1"/>
              <a:t>Sosial</a:t>
            </a:r>
            <a:r>
              <a:rPr lang="en-US" sz="1800" dirty="0"/>
              <a:t> </a:t>
            </a:r>
            <a:r>
              <a:rPr lang="en-US" sz="1800" dirty="0" err="1"/>
              <a:t>Independen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62310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B7B801CF-E4A3-5A4A-957B-04222B7541AC}"/>
              </a:ext>
            </a:extLst>
          </p:cNvPr>
          <p:cNvSpPr/>
          <p:nvPr/>
        </p:nvSpPr>
        <p:spPr>
          <a:xfrm>
            <a:off x="3491346" y="2272146"/>
            <a:ext cx="4184072" cy="297872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>
                <a:solidFill>
                  <a:schemeClr val="tx1"/>
                </a:solidFill>
              </a:rPr>
              <a:t>Mengelola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Kegagalan</a:t>
            </a:r>
            <a:r>
              <a:rPr lang="en-US" sz="2200" dirty="0">
                <a:solidFill>
                  <a:schemeClr val="tx1"/>
                </a:solidFill>
              </a:rPr>
              <a:t> Moral </a:t>
            </a:r>
            <a:r>
              <a:rPr lang="en-US" sz="2200" dirty="0" err="1">
                <a:solidFill>
                  <a:schemeClr val="tx1"/>
                </a:solidFill>
              </a:rPr>
              <a:t>dan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Kebobrokan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Sosial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ISU TERKINI</a:t>
            </a:r>
          </a:p>
        </p:txBody>
      </p: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9B7CB562-5626-5C49-8B43-908CC1A38843}"/>
              </a:ext>
            </a:extLst>
          </p:cNvPr>
          <p:cNvSpPr/>
          <p:nvPr/>
        </p:nvSpPr>
        <p:spPr>
          <a:xfrm>
            <a:off x="124691" y="637309"/>
            <a:ext cx="3616036" cy="1634837"/>
          </a:xfrm>
          <a:prstGeom prst="wedgeRoundRectCallout">
            <a:avLst>
              <a:gd name="adj1" fmla="val 61159"/>
              <a:gd name="adj2" fmla="val 80297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</a:rPr>
              <a:t>Kepemimpinan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beretika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69EE091D-D223-8A42-B5FA-5BA2CA75466D}"/>
              </a:ext>
            </a:extLst>
          </p:cNvPr>
          <p:cNvSpPr/>
          <p:nvPr/>
        </p:nvSpPr>
        <p:spPr>
          <a:xfrm>
            <a:off x="7800109" y="4862946"/>
            <a:ext cx="3616036" cy="1634837"/>
          </a:xfrm>
          <a:prstGeom prst="wedgeRoundRectCallout">
            <a:avLst>
              <a:gd name="adj1" fmla="val -74090"/>
              <a:gd name="adj2" fmla="val -64619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</a:rPr>
              <a:t>Perlindungan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bagi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i="1" dirty="0">
                <a:solidFill>
                  <a:schemeClr val="tx1"/>
                </a:solidFill>
              </a:rPr>
              <a:t>whistle blower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447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ISU TERKINI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DBE6683-6B27-6340-B913-97D0536510EB}"/>
              </a:ext>
            </a:extLst>
          </p:cNvPr>
          <p:cNvSpPr/>
          <p:nvPr/>
        </p:nvSpPr>
        <p:spPr>
          <a:xfrm>
            <a:off x="382385" y="2061556"/>
            <a:ext cx="10735887" cy="360772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“</a:t>
            </a:r>
            <a:r>
              <a:rPr lang="en-US" sz="2800" dirty="0" err="1">
                <a:solidFill>
                  <a:schemeClr val="tx1"/>
                </a:solidFill>
              </a:rPr>
              <a:t>individu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atau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organisasi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mencari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kesempatan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untuk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memajukan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masyarakat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dengan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menggunakan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pendekatan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praktis</a:t>
            </a:r>
            <a:r>
              <a:rPr lang="en-US" sz="2800" b="1" i="1" u="sng" dirty="0">
                <a:solidFill>
                  <a:schemeClr val="tx1"/>
                </a:solidFill>
              </a:rPr>
              <a:t>, </a:t>
            </a:r>
            <a:r>
              <a:rPr lang="en-US" sz="2800" b="1" i="1" u="sng" dirty="0" err="1">
                <a:solidFill>
                  <a:schemeClr val="tx1"/>
                </a:solidFill>
              </a:rPr>
              <a:t>inovatif</a:t>
            </a:r>
            <a:r>
              <a:rPr lang="en-US" sz="2800" b="1" i="1" u="sng" dirty="0">
                <a:solidFill>
                  <a:schemeClr val="tx1"/>
                </a:solidFill>
              </a:rPr>
              <a:t>, </a:t>
            </a:r>
            <a:r>
              <a:rPr lang="en-US" sz="2800" b="1" i="1" u="sng" dirty="0" err="1">
                <a:solidFill>
                  <a:schemeClr val="tx1"/>
                </a:solidFill>
              </a:rPr>
              <a:t>dan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berkelanjutan</a:t>
            </a:r>
            <a:r>
              <a:rPr lang="en-US" sz="28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0D9054C-A15D-F246-9321-CACF3B7782D3}"/>
              </a:ext>
            </a:extLst>
          </p:cNvPr>
          <p:cNvSpPr/>
          <p:nvPr/>
        </p:nvSpPr>
        <p:spPr>
          <a:xfrm>
            <a:off x="348541" y="1396537"/>
            <a:ext cx="5401787" cy="13300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WIRAUSAHA SOSIAL</a:t>
            </a:r>
          </a:p>
        </p:txBody>
      </p:sp>
    </p:spTree>
    <p:extLst>
      <p:ext uri="{BB962C8B-B14F-4D97-AF65-F5344CB8AC3E}">
        <p14:creationId xmlns:p14="http://schemas.microsoft.com/office/powerpoint/2010/main" val="114179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B7B801CF-E4A3-5A4A-957B-04222B7541AC}"/>
              </a:ext>
            </a:extLst>
          </p:cNvPr>
          <p:cNvSpPr/>
          <p:nvPr/>
        </p:nvSpPr>
        <p:spPr>
          <a:xfrm>
            <a:off x="3491346" y="2272146"/>
            <a:ext cx="4184072" cy="297872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>
                <a:solidFill>
                  <a:schemeClr val="tx1"/>
                </a:solidFill>
              </a:rPr>
              <a:t>Mempromosikan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perubahan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sosial</a:t>
            </a:r>
            <a:r>
              <a:rPr lang="en-US" sz="2200" dirty="0">
                <a:solidFill>
                  <a:schemeClr val="tx1"/>
                </a:solidFill>
              </a:rPr>
              <a:t> yang </a:t>
            </a:r>
            <a:r>
              <a:rPr lang="en-US" sz="2200" dirty="0" err="1">
                <a:solidFill>
                  <a:schemeClr val="tx1"/>
                </a:solidFill>
              </a:rPr>
              <a:t>positif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ISU TERKINI</a:t>
            </a:r>
          </a:p>
        </p:txBody>
      </p: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9B7CB562-5626-5C49-8B43-908CC1A38843}"/>
              </a:ext>
            </a:extLst>
          </p:cNvPr>
          <p:cNvSpPr/>
          <p:nvPr/>
        </p:nvSpPr>
        <p:spPr>
          <a:xfrm>
            <a:off x="124691" y="637309"/>
            <a:ext cx="3616036" cy="1634837"/>
          </a:xfrm>
          <a:prstGeom prst="wedgeRoundRectCallout">
            <a:avLst>
              <a:gd name="adj1" fmla="val 61159"/>
              <a:gd name="adj2" fmla="val 80297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</a:rPr>
              <a:t>Filantropi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perusahaan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69EE091D-D223-8A42-B5FA-5BA2CA75466D}"/>
              </a:ext>
            </a:extLst>
          </p:cNvPr>
          <p:cNvSpPr/>
          <p:nvPr/>
        </p:nvSpPr>
        <p:spPr>
          <a:xfrm>
            <a:off x="7800109" y="4862946"/>
            <a:ext cx="3616036" cy="1634837"/>
          </a:xfrm>
          <a:prstGeom prst="wedgeRoundRectCallout">
            <a:avLst>
              <a:gd name="adj1" fmla="val -74090"/>
              <a:gd name="adj2" fmla="val -64619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</a:rPr>
              <a:t>Upaya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sukarela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karyawan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41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8035635" y="124692"/>
            <a:ext cx="4017819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TUGAS KELOMPOK 3</a:t>
            </a:r>
          </a:p>
        </p:txBody>
      </p:sp>
      <p:sp>
        <p:nvSpPr>
          <p:cNvPr id="4" name="Wave 3">
            <a:extLst>
              <a:ext uri="{FF2B5EF4-FFF2-40B4-BE49-F238E27FC236}">
                <a16:creationId xmlns:a16="http://schemas.microsoft.com/office/drawing/2014/main" id="{434B1CC6-0DD0-5546-AD40-03BB51F02BB8}"/>
              </a:ext>
            </a:extLst>
          </p:cNvPr>
          <p:cNvSpPr/>
          <p:nvPr/>
        </p:nvSpPr>
        <p:spPr>
          <a:xfrm>
            <a:off x="249382" y="964276"/>
            <a:ext cx="11172305" cy="5719157"/>
          </a:xfrm>
          <a:prstGeom prst="wave">
            <a:avLst>
              <a:gd name="adj1" fmla="val 6977"/>
              <a:gd name="adj2" fmla="val 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>
                <a:solidFill>
                  <a:schemeClr val="tx1"/>
                </a:solidFill>
              </a:rPr>
              <a:t>Menyusun makalah tentang tanggung jawab sosial dan etika organisasi saat ini</a:t>
            </a:r>
            <a:endParaRPr lang="en-ID" sz="2400" b="1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1. </a:t>
            </a:r>
            <a:r>
              <a:rPr lang="en-US" sz="2400" dirty="0" err="1">
                <a:solidFill>
                  <a:schemeClr val="tx1"/>
                </a:solidFill>
              </a:rPr>
              <a:t>Mencari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tahu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isu-isu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kasus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tentang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tanggung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jawab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sosial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etika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organisasi</a:t>
            </a:r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2. </a:t>
            </a:r>
            <a:r>
              <a:rPr lang="en-US" sz="2400" dirty="0" err="1">
                <a:solidFill>
                  <a:schemeClr val="tx1"/>
                </a:solidFill>
              </a:rPr>
              <a:t>Menjelaskan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kasus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sudut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pandang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tanggung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jawab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sosial</a:t>
            </a:r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3. </a:t>
            </a:r>
            <a:r>
              <a:rPr lang="en-US" sz="2400" dirty="0" err="1">
                <a:solidFill>
                  <a:schemeClr val="tx1"/>
                </a:solidFill>
              </a:rPr>
              <a:t>Menjelaskan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kasus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sudut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pandang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etika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organisasi</a:t>
            </a:r>
            <a:endParaRPr lang="en-US" sz="2400" dirty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  <a:p>
            <a:pPr algn="ctr"/>
            <a:r>
              <a:rPr lang="en-US" sz="2400" dirty="0" err="1">
                <a:solidFill>
                  <a:schemeClr val="tx1"/>
                </a:solidFill>
              </a:rPr>
              <a:t>Makalah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diketik</a:t>
            </a:r>
            <a:r>
              <a:rPr lang="en-US" sz="2400" dirty="0">
                <a:solidFill>
                  <a:schemeClr val="tx1"/>
                </a:solidFill>
              </a:rPr>
              <a:t> di </a:t>
            </a:r>
            <a:r>
              <a:rPr lang="en-US" sz="2400" dirty="0" err="1">
                <a:solidFill>
                  <a:schemeClr val="tx1"/>
                </a:solidFill>
              </a:rPr>
              <a:t>kertas</a:t>
            </a:r>
            <a:r>
              <a:rPr lang="en-US" sz="2400" dirty="0">
                <a:solidFill>
                  <a:schemeClr val="tx1"/>
                </a:solidFill>
              </a:rPr>
              <a:t> A4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format font Times New Roman </a:t>
            </a:r>
            <a:r>
              <a:rPr lang="en-US" sz="2400" dirty="0" err="1">
                <a:solidFill>
                  <a:schemeClr val="tx1"/>
                </a:solidFill>
              </a:rPr>
              <a:t>ukuran</a:t>
            </a:r>
            <a:r>
              <a:rPr lang="en-US" sz="2400" dirty="0">
                <a:solidFill>
                  <a:schemeClr val="tx1"/>
                </a:solidFill>
              </a:rPr>
              <a:t> 12 </a:t>
            </a:r>
            <a:r>
              <a:rPr lang="en-US" sz="2400" dirty="0" err="1">
                <a:solidFill>
                  <a:schemeClr val="tx1"/>
                </a:solidFill>
              </a:rPr>
              <a:t>poin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spasi</a:t>
            </a:r>
            <a:r>
              <a:rPr lang="en-US" sz="2400" dirty="0">
                <a:solidFill>
                  <a:schemeClr val="tx1"/>
                </a:solidFill>
              </a:rPr>
              <a:t> 1,5. Power Point </a:t>
            </a:r>
            <a:r>
              <a:rPr lang="en-US" sz="2400" dirty="0" err="1">
                <a:solidFill>
                  <a:schemeClr val="tx1"/>
                </a:solidFill>
              </a:rPr>
              <a:t>berisi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ikhtisar</a:t>
            </a:r>
            <a:r>
              <a:rPr lang="en-US" sz="2400" dirty="0">
                <a:solidFill>
                  <a:schemeClr val="tx1"/>
                </a:solidFill>
              </a:rPr>
              <a:t> paper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desain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atraktif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2400" dirty="0" err="1">
                <a:solidFill>
                  <a:schemeClr val="tx1"/>
                </a:solidFill>
              </a:rPr>
              <a:t>Jumlah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halaman</a:t>
            </a:r>
            <a:r>
              <a:rPr lang="en-US" sz="2400" dirty="0">
                <a:solidFill>
                  <a:schemeClr val="tx1"/>
                </a:solidFill>
              </a:rPr>
              <a:t> minimal 1 per </a:t>
            </a:r>
            <a:r>
              <a:rPr lang="en-US" sz="2400" dirty="0" err="1">
                <a:solidFill>
                  <a:schemeClr val="tx1"/>
                </a:solidFill>
              </a:rPr>
              <a:t>anggota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kelompok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en-US" sz="2400" dirty="0" err="1">
                <a:solidFill>
                  <a:schemeClr val="tx1"/>
                </a:solidFill>
              </a:rPr>
              <a:t>Dikumpulkan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Maks</a:t>
            </a:r>
            <a:r>
              <a:rPr lang="en-US" sz="2400" dirty="0">
                <a:solidFill>
                  <a:schemeClr val="tx1"/>
                </a:solidFill>
              </a:rPr>
              <a:t> 30 Sept Jam 10.00</a:t>
            </a:r>
          </a:p>
        </p:txBody>
      </p:sp>
    </p:spTree>
    <p:extLst>
      <p:ext uri="{BB962C8B-B14F-4D97-AF65-F5344CB8AC3E}">
        <p14:creationId xmlns:p14="http://schemas.microsoft.com/office/powerpoint/2010/main" val="3785978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35E05058-CE3D-4A4A-87D1-3D7EDEA66949}"/>
              </a:ext>
            </a:extLst>
          </p:cNvPr>
          <p:cNvSpPr txBox="1"/>
          <p:nvPr/>
        </p:nvSpPr>
        <p:spPr>
          <a:xfrm>
            <a:off x="8437418" y="6082146"/>
            <a:ext cx="3754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chemeClr val="bg1"/>
                </a:solidFill>
              </a:rPr>
              <a:t>BERSAMBUNG…</a:t>
            </a:r>
          </a:p>
        </p:txBody>
      </p:sp>
    </p:spTree>
    <p:extLst>
      <p:ext uri="{BB962C8B-B14F-4D97-AF65-F5344CB8AC3E}">
        <p14:creationId xmlns:p14="http://schemas.microsoft.com/office/powerpoint/2010/main" val="2434104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ctrTitle"/>
          </p:nvPr>
        </p:nvSpPr>
        <p:spPr>
          <a:xfrm>
            <a:off x="1524000" y="112429"/>
            <a:ext cx="9144000" cy="801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n-US" sz="5400" dirty="0">
                <a:solidFill>
                  <a:schemeClr val="lt1"/>
                </a:solidFill>
              </a:rPr>
              <a:t>DAFTAR ISI</a:t>
            </a:r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568650" y="1330036"/>
            <a:ext cx="11054700" cy="2244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3600" i="1" dirty="0" err="1">
                <a:solidFill>
                  <a:schemeClr val="lt1"/>
                </a:solidFill>
              </a:rPr>
              <a:t>Tanggung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Jawab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Sosial</a:t>
            </a:r>
            <a:r>
              <a:rPr lang="en-US" sz="3600" i="1" dirty="0">
                <a:solidFill>
                  <a:schemeClr val="lt1"/>
                </a:solidFill>
              </a:rPr>
              <a:t> Perusahaan</a:t>
            </a:r>
          </a:p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3600" i="1" dirty="0" err="1">
                <a:solidFill>
                  <a:schemeClr val="lt1"/>
                </a:solidFill>
              </a:rPr>
              <a:t>Manajemen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Hijau</a:t>
            </a:r>
            <a:r>
              <a:rPr lang="en-US" sz="3600" i="1" dirty="0">
                <a:solidFill>
                  <a:schemeClr val="lt1"/>
                </a:solidFill>
              </a:rPr>
              <a:t> (Green Management)</a:t>
            </a:r>
          </a:p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3600" i="1" dirty="0" err="1">
                <a:solidFill>
                  <a:schemeClr val="lt1"/>
                </a:solidFill>
              </a:rPr>
              <a:t>Manajer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dan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Perilaku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Etis</a:t>
            </a:r>
            <a:endParaRPr lang="en-US" sz="3600" i="1" dirty="0">
              <a:solidFill>
                <a:schemeClr val="lt1"/>
              </a:solidFill>
            </a:endParaRPr>
          </a:p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3600" i="1" dirty="0" err="1">
                <a:solidFill>
                  <a:schemeClr val="lt1"/>
                </a:solidFill>
              </a:rPr>
              <a:t>Tanggung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Jawab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Sosial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dan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Etika</a:t>
            </a:r>
            <a:r>
              <a:rPr lang="en-US" sz="3600" i="1" dirty="0">
                <a:solidFill>
                  <a:schemeClr val="lt1"/>
                </a:solidFill>
              </a:rPr>
              <a:t> Masa </a:t>
            </a:r>
            <a:r>
              <a:rPr lang="en-US" sz="3600" i="1" dirty="0" err="1">
                <a:solidFill>
                  <a:schemeClr val="lt1"/>
                </a:solidFill>
              </a:rPr>
              <a:t>Kini</a:t>
            </a:r>
            <a:endParaRPr lang="en-US" sz="3600" i="1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8035635" y="124692"/>
            <a:ext cx="4017819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American Typewriter" panose="02090604020004020304" pitchFamily="18" charset="77"/>
              </a:rPr>
              <a:t>Etis</a:t>
            </a:r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merican Typewriter" panose="02090604020004020304" pitchFamily="18" charset="77"/>
              </a:rPr>
              <a:t>kah</a:t>
            </a:r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?</a:t>
            </a:r>
          </a:p>
        </p:txBody>
      </p:sp>
      <p:sp>
        <p:nvSpPr>
          <p:cNvPr id="2" name="Oval Callout 1">
            <a:extLst>
              <a:ext uri="{FF2B5EF4-FFF2-40B4-BE49-F238E27FC236}">
                <a16:creationId xmlns:a16="http://schemas.microsoft.com/office/drawing/2014/main" id="{5CCB4393-D05E-D645-9EF9-8BEC2E6114C5}"/>
              </a:ext>
            </a:extLst>
          </p:cNvPr>
          <p:cNvSpPr/>
          <p:nvPr/>
        </p:nvSpPr>
        <p:spPr>
          <a:xfrm>
            <a:off x="277091" y="526472"/>
            <a:ext cx="5749636" cy="2230583"/>
          </a:xfrm>
          <a:prstGeom prst="wedgeEllipseCallout">
            <a:avLst>
              <a:gd name="adj1" fmla="val 37750"/>
              <a:gd name="adj2" fmla="val 81134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“Go Green” </a:t>
            </a:r>
            <a:r>
              <a:rPr lang="en-US" sz="2400" dirty="0" err="1">
                <a:solidFill>
                  <a:schemeClr val="tx1"/>
                </a:solidFill>
              </a:rPr>
              <a:t>tapi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masih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jajan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pake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kantong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plastik</a:t>
            </a:r>
            <a:r>
              <a:rPr lang="en-US" sz="24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5" name="Oval Callout 4">
            <a:extLst>
              <a:ext uri="{FF2B5EF4-FFF2-40B4-BE49-F238E27FC236}">
                <a16:creationId xmlns:a16="http://schemas.microsoft.com/office/drawing/2014/main" id="{BCC684EA-9D5C-B042-9BEC-32372FCF201E}"/>
              </a:ext>
            </a:extLst>
          </p:cNvPr>
          <p:cNvSpPr/>
          <p:nvPr/>
        </p:nvSpPr>
        <p:spPr>
          <a:xfrm>
            <a:off x="5597236" y="1925782"/>
            <a:ext cx="6594764" cy="2867891"/>
          </a:xfrm>
          <a:prstGeom prst="wedgeEllipse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Barang diproduksi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>
                <a:solidFill>
                  <a:schemeClr val="tx1"/>
                </a:solidFill>
              </a:rPr>
              <a:t>di negara berkembang (dengan bantuan buruh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>
                <a:solidFill>
                  <a:schemeClr val="tx1"/>
                </a:solidFill>
              </a:rPr>
              <a:t>di bawah umur</a:t>
            </a:r>
            <a:r>
              <a:rPr lang="en-US" sz="2400" dirty="0">
                <a:solidFill>
                  <a:schemeClr val="tx1"/>
                </a:solidFill>
              </a:rPr>
              <a:t>) </a:t>
            </a:r>
            <a:r>
              <a:rPr lang="en-US" sz="2400">
                <a:solidFill>
                  <a:schemeClr val="tx1"/>
                </a:solidFill>
              </a:rPr>
              <a:t>agar murah?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Oval Callout 5">
            <a:extLst>
              <a:ext uri="{FF2B5EF4-FFF2-40B4-BE49-F238E27FC236}">
                <a16:creationId xmlns:a16="http://schemas.microsoft.com/office/drawing/2014/main" id="{1239EF4E-7E07-A048-8E23-ADA29DC0B0C2}"/>
              </a:ext>
            </a:extLst>
          </p:cNvPr>
          <p:cNvSpPr/>
          <p:nvPr/>
        </p:nvSpPr>
        <p:spPr>
          <a:xfrm>
            <a:off x="277091" y="4128654"/>
            <a:ext cx="6761017" cy="2521528"/>
          </a:xfrm>
          <a:prstGeom prst="wedgeEllipseCallout">
            <a:avLst>
              <a:gd name="adj1" fmla="val 51389"/>
              <a:gd name="adj2" fmla="val 5841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err="1">
                <a:solidFill>
                  <a:schemeClr val="tx1"/>
                </a:solidFill>
              </a:rPr>
              <a:t>Gaji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karyawan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tidak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dinaikkan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alasan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penghematan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anggaran</a:t>
            </a:r>
            <a:r>
              <a:rPr lang="en-US" sz="2400" dirty="0">
                <a:solidFill>
                  <a:schemeClr val="tx1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KEWAJIBAN SOSIAL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0735887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“</a:t>
            </a:r>
            <a:r>
              <a:rPr lang="en-US" sz="2800" dirty="0" err="1">
                <a:solidFill>
                  <a:schemeClr val="tx1"/>
                </a:solidFill>
              </a:rPr>
              <a:t>keterlibatan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perusahaan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dalam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aksi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sosial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karena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kewajibannya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untuk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memenuhi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tanggung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jawab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ekonomi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dan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hukum</a:t>
            </a:r>
            <a:r>
              <a:rPr lang="en-US" sz="28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2" name="Cloud Callout 1">
            <a:extLst>
              <a:ext uri="{FF2B5EF4-FFF2-40B4-BE49-F238E27FC236}">
                <a16:creationId xmlns:a16="http://schemas.microsoft.com/office/drawing/2014/main" id="{0B244FE6-BDAA-DD48-AE90-4D2BBFF8164A}"/>
              </a:ext>
            </a:extLst>
          </p:cNvPr>
          <p:cNvSpPr/>
          <p:nvPr/>
        </p:nvSpPr>
        <p:spPr>
          <a:xfrm>
            <a:off x="6359237" y="5151120"/>
            <a:ext cx="5832763" cy="1662545"/>
          </a:xfrm>
          <a:prstGeom prst="cloudCallout">
            <a:avLst>
              <a:gd name="adj1" fmla="val -35555"/>
              <a:gd name="adj2" fmla="val -102051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/>
              <a:t>“demi </a:t>
            </a:r>
            <a:r>
              <a:rPr lang="en-US" sz="1800" dirty="0" err="1"/>
              <a:t>memaksimalkan</a:t>
            </a:r>
            <a:r>
              <a:rPr lang="en-US" sz="1800" dirty="0"/>
              <a:t> </a:t>
            </a:r>
            <a:r>
              <a:rPr lang="en-US" sz="1800" dirty="0" err="1"/>
              <a:t>keuntungan</a:t>
            </a:r>
            <a:r>
              <a:rPr lang="en-US" sz="1800" dirty="0"/>
              <a:t>”</a:t>
            </a:r>
          </a:p>
          <a:p>
            <a:pPr algn="ctr"/>
            <a:r>
              <a:rPr lang="en-US" sz="1600" dirty="0"/>
              <a:t>-</a:t>
            </a:r>
            <a:r>
              <a:rPr lang="en-US" sz="1600" dirty="0" err="1"/>
              <a:t>pandangan</a:t>
            </a:r>
            <a:r>
              <a:rPr lang="en-US" sz="1600" dirty="0"/>
              <a:t> </a:t>
            </a:r>
            <a:r>
              <a:rPr lang="en-US" sz="1600" dirty="0" err="1"/>
              <a:t>klasik</a:t>
            </a:r>
            <a:r>
              <a:rPr lang="en-US" sz="1600" dirty="0"/>
              <a:t>-</a:t>
            </a:r>
            <a:endParaRPr lang="en-US" sz="1800" dirty="0"/>
          </a:p>
        </p:txBody>
      </p:sp>
      <p:sp>
        <p:nvSpPr>
          <p:cNvPr id="5" name="Cloud Callout 4">
            <a:extLst>
              <a:ext uri="{FF2B5EF4-FFF2-40B4-BE49-F238E27FC236}">
                <a16:creationId xmlns:a16="http://schemas.microsoft.com/office/drawing/2014/main" id="{7FB7C9A5-2447-3444-9068-2AE9C661D836}"/>
              </a:ext>
            </a:extLst>
          </p:cNvPr>
          <p:cNvSpPr/>
          <p:nvPr/>
        </p:nvSpPr>
        <p:spPr>
          <a:xfrm>
            <a:off x="0" y="5151120"/>
            <a:ext cx="5832763" cy="1662545"/>
          </a:xfrm>
          <a:prstGeom prst="cloudCallout">
            <a:avLst>
              <a:gd name="adj1" fmla="val 25253"/>
              <a:gd name="adj2" fmla="val -104551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/>
              <a:t>“</a:t>
            </a:r>
            <a:r>
              <a:rPr lang="en-US" sz="1800" dirty="0" err="1"/>
              <a:t>sesungguhnya</a:t>
            </a:r>
            <a:r>
              <a:rPr lang="en-US" sz="1800" dirty="0"/>
              <a:t> </a:t>
            </a:r>
            <a:r>
              <a:rPr lang="en-US" sz="1800" dirty="0" err="1"/>
              <a:t>tujuan</a:t>
            </a:r>
            <a:r>
              <a:rPr lang="en-US" sz="1800" dirty="0"/>
              <a:t> </a:t>
            </a:r>
            <a:r>
              <a:rPr lang="en-US" sz="1800" dirty="0" err="1"/>
              <a:t>perusahaan</a:t>
            </a:r>
            <a:r>
              <a:rPr lang="en-US" sz="1800" dirty="0"/>
              <a:t> </a:t>
            </a:r>
            <a:r>
              <a:rPr lang="en-US" sz="1800" dirty="0" err="1"/>
              <a:t>ialah</a:t>
            </a:r>
            <a:r>
              <a:rPr lang="en-US" sz="1800" dirty="0"/>
              <a:t> PROFIT”</a:t>
            </a:r>
          </a:p>
          <a:p>
            <a:pPr algn="ctr"/>
            <a:r>
              <a:rPr lang="en-US" sz="1600" dirty="0"/>
              <a:t>-MILTON FRIEDMAN-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163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467601" y="124692"/>
            <a:ext cx="4585854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PANDANGAN SOSIOEKONOMI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0735887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“</a:t>
            </a:r>
            <a:r>
              <a:rPr lang="en-US" sz="2800" dirty="0" err="1">
                <a:solidFill>
                  <a:schemeClr val="tx1"/>
                </a:solidFill>
              </a:rPr>
              <a:t>tanggung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jawab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sosial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manajer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bukan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sekedar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menghasilkan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keuntungan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tapi</a:t>
            </a:r>
            <a:r>
              <a:rPr lang="en-US" sz="2800" dirty="0">
                <a:solidFill>
                  <a:schemeClr val="tx1"/>
                </a:solidFill>
              </a:rPr>
              <a:t> juga </a:t>
            </a:r>
            <a:r>
              <a:rPr lang="en-US" sz="2800" dirty="0" err="1">
                <a:solidFill>
                  <a:schemeClr val="tx1"/>
                </a:solidFill>
              </a:rPr>
              <a:t>termasuk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melindungi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dan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meningkatkan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kesejahteraan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sosial</a:t>
            </a:r>
            <a:r>
              <a:rPr lang="en-US" sz="2800" dirty="0">
                <a:solidFill>
                  <a:schemeClr val="tx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8438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342909" y="124692"/>
            <a:ext cx="4710546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RESPONSIFITAS SOSIAL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0735887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“</a:t>
            </a:r>
            <a:r>
              <a:rPr lang="en-US" sz="2800" b="1" i="1" u="sng" dirty="0" err="1">
                <a:solidFill>
                  <a:schemeClr val="tx1"/>
                </a:solidFill>
              </a:rPr>
              <a:t>perusahaan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terlibat</a:t>
            </a:r>
            <a:r>
              <a:rPr lang="en-US" sz="2800" dirty="0">
                <a:solidFill>
                  <a:schemeClr val="tx1"/>
                </a:solidFill>
              </a:rPr>
              <a:t> di </a:t>
            </a:r>
            <a:r>
              <a:rPr lang="en-US" sz="2800" dirty="0" err="1">
                <a:solidFill>
                  <a:schemeClr val="tx1"/>
                </a:solidFill>
              </a:rPr>
              <a:t>dalam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beberapa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aktivitas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sosial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sebagai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respons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terhadap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kebutuhan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sosial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b="1" i="1" u="sng" dirty="0" err="1">
                <a:solidFill>
                  <a:schemeClr val="tx1"/>
                </a:solidFill>
              </a:rPr>
              <a:t>populer</a:t>
            </a:r>
            <a:r>
              <a:rPr lang="en-US" sz="2800" dirty="0">
                <a:solidFill>
                  <a:schemeClr val="tx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0153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342909" y="124692"/>
            <a:ext cx="4710546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TANGGUNGJAWAB SOSIAL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0735887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“</a:t>
            </a:r>
            <a:r>
              <a:rPr lang="en-US" sz="2800" dirty="0" err="1">
                <a:solidFill>
                  <a:schemeClr val="tx1"/>
                </a:solidFill>
              </a:rPr>
              <a:t>suatu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niatan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bisnis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b="1" i="1" u="sng" dirty="0" err="1">
                <a:solidFill>
                  <a:schemeClr val="tx1"/>
                </a:solidFill>
              </a:rPr>
              <a:t>melampaui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kewajiban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u="sng" dirty="0">
                <a:solidFill>
                  <a:schemeClr val="tx1"/>
                </a:solidFill>
              </a:rPr>
              <a:t>legal </a:t>
            </a:r>
            <a:r>
              <a:rPr lang="en-US" sz="2800" b="1" i="1" u="sng" dirty="0" err="1">
                <a:solidFill>
                  <a:schemeClr val="tx1"/>
                </a:solidFill>
              </a:rPr>
              <a:t>dan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ekonomi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untuk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melakukan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hal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b="1" i="1" u="sng" dirty="0" err="1">
                <a:solidFill>
                  <a:schemeClr val="tx1"/>
                </a:solidFill>
              </a:rPr>
              <a:t>benar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bertindak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dengan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cara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b="1" i="1" u="sng" dirty="0" err="1">
                <a:solidFill>
                  <a:schemeClr val="tx1"/>
                </a:solidFill>
              </a:rPr>
              <a:t>baik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bagi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masyarakat</a:t>
            </a:r>
            <a:r>
              <a:rPr lang="en-US" sz="2800" dirty="0">
                <a:solidFill>
                  <a:schemeClr val="tx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7564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342909" y="124692"/>
            <a:ext cx="4710546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MANAJEMEN HIJAU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0735887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“</a:t>
            </a:r>
            <a:r>
              <a:rPr lang="en-US" sz="2800" dirty="0" err="1">
                <a:solidFill>
                  <a:schemeClr val="tx1"/>
                </a:solidFill>
              </a:rPr>
              <a:t>manajemen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mempertimbangkan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dampak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organisasi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terhadap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lingkungan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alam</a:t>
            </a:r>
            <a:r>
              <a:rPr lang="en-US" sz="2800" dirty="0">
                <a:solidFill>
                  <a:schemeClr val="tx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8226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MANAJEMEN HIJAU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F92599-5E72-F848-AB20-91F65415FCAD}"/>
              </a:ext>
            </a:extLst>
          </p:cNvPr>
          <p:cNvSpPr/>
          <p:nvPr/>
        </p:nvSpPr>
        <p:spPr>
          <a:xfrm>
            <a:off x="1039091" y="2524986"/>
            <a:ext cx="2402378" cy="25423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Tinggi</a:t>
            </a:r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r>
              <a:rPr lang="en-US" sz="2000" dirty="0" err="1"/>
              <a:t>Rendah</a:t>
            </a:r>
            <a:endParaRPr lang="en-US" sz="2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5C44C5-8F0A-2147-BE4C-4562B9A0DF7C}"/>
              </a:ext>
            </a:extLst>
          </p:cNvPr>
          <p:cNvSpPr/>
          <p:nvPr/>
        </p:nvSpPr>
        <p:spPr>
          <a:xfrm>
            <a:off x="3441469" y="4443842"/>
            <a:ext cx="6594764" cy="6234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Pendekatan</a:t>
            </a:r>
            <a:r>
              <a:rPr lang="en-US" sz="2000" dirty="0"/>
              <a:t> </a:t>
            </a:r>
            <a:r>
              <a:rPr lang="en-US" sz="2000" dirty="0" err="1"/>
              <a:t>Hukum</a:t>
            </a:r>
            <a:endParaRPr lang="en-US" sz="2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6D21403-5C10-0148-8B3D-3B5042C6894D}"/>
              </a:ext>
            </a:extLst>
          </p:cNvPr>
          <p:cNvSpPr/>
          <p:nvPr/>
        </p:nvSpPr>
        <p:spPr>
          <a:xfrm>
            <a:off x="3441469" y="3796141"/>
            <a:ext cx="6594764" cy="6234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Pendekatan</a:t>
            </a:r>
            <a:r>
              <a:rPr lang="en-US" sz="2000" dirty="0"/>
              <a:t> </a:t>
            </a:r>
            <a:r>
              <a:rPr lang="en-US" sz="2000" dirty="0" err="1"/>
              <a:t>Pasar</a:t>
            </a:r>
            <a:endParaRPr lang="en-US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1C36C3-43EC-8642-8232-8EF05ABCC840}"/>
              </a:ext>
            </a:extLst>
          </p:cNvPr>
          <p:cNvSpPr/>
          <p:nvPr/>
        </p:nvSpPr>
        <p:spPr>
          <a:xfrm>
            <a:off x="3441469" y="3148440"/>
            <a:ext cx="6594764" cy="6234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</a:rPr>
              <a:t>Pendekatan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Pemangku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Kepentingan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6DC2B1-45BA-A341-AFED-0C5B23742790}"/>
              </a:ext>
            </a:extLst>
          </p:cNvPr>
          <p:cNvSpPr/>
          <p:nvPr/>
        </p:nvSpPr>
        <p:spPr>
          <a:xfrm>
            <a:off x="3441469" y="2524986"/>
            <a:ext cx="6594764" cy="62345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</a:rPr>
              <a:t>Pendekatan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Aktivis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139BB7-E088-B741-B4FA-40CC19319060}"/>
              </a:ext>
            </a:extLst>
          </p:cNvPr>
          <p:cNvSpPr txBox="1"/>
          <p:nvPr/>
        </p:nvSpPr>
        <p:spPr>
          <a:xfrm>
            <a:off x="1142864" y="5195450"/>
            <a:ext cx="22986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chemeClr val="bg1"/>
                </a:solidFill>
              </a:rPr>
              <a:t>Sensitivitas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terhadap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Lingkungan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6" name="Up Arrow 15">
            <a:extLst>
              <a:ext uri="{FF2B5EF4-FFF2-40B4-BE49-F238E27FC236}">
                <a16:creationId xmlns:a16="http://schemas.microsoft.com/office/drawing/2014/main" id="{C5721101-1F14-9040-B1BB-990791158EE4}"/>
              </a:ext>
            </a:extLst>
          </p:cNvPr>
          <p:cNvSpPr/>
          <p:nvPr/>
        </p:nvSpPr>
        <p:spPr>
          <a:xfrm>
            <a:off x="3219171" y="2524986"/>
            <a:ext cx="444595" cy="2542310"/>
          </a:xfrm>
          <a:prstGeom prst="up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Callout 3">
            <a:extLst>
              <a:ext uri="{FF2B5EF4-FFF2-40B4-BE49-F238E27FC236}">
                <a16:creationId xmlns:a16="http://schemas.microsoft.com/office/drawing/2014/main" id="{CD89C0E8-BFF4-0B40-B864-4EE72ADA82B8}"/>
              </a:ext>
            </a:extLst>
          </p:cNvPr>
          <p:cNvSpPr/>
          <p:nvPr/>
        </p:nvSpPr>
        <p:spPr>
          <a:xfrm>
            <a:off x="8382000" y="4807527"/>
            <a:ext cx="3519055" cy="1274618"/>
          </a:xfrm>
          <a:prstGeom prst="wedgeEllipseCallout">
            <a:avLst>
              <a:gd name="adj1" fmla="val -62959"/>
              <a:gd name="adj2" fmla="val -5271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err="1"/>
              <a:t>Hanya</a:t>
            </a:r>
            <a:r>
              <a:rPr lang="en-US" sz="1800" dirty="0"/>
              <a:t> </a:t>
            </a:r>
            <a:r>
              <a:rPr lang="en-US" sz="1800" dirty="0" err="1"/>
              <a:t>mengikuti</a:t>
            </a:r>
            <a:r>
              <a:rPr lang="en-US" sz="1800" dirty="0"/>
              <a:t> yang </a:t>
            </a:r>
            <a:r>
              <a:rPr lang="en-US" sz="1800" dirty="0" err="1"/>
              <a:t>diperintah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</a:t>
            </a:r>
            <a:r>
              <a:rPr lang="en-US" sz="1800" dirty="0" err="1"/>
              <a:t>hukum</a:t>
            </a:r>
            <a:endParaRPr lang="en-US" sz="1800" dirty="0"/>
          </a:p>
        </p:txBody>
      </p:sp>
      <p:sp>
        <p:nvSpPr>
          <p:cNvPr id="13" name="Oval Callout 12">
            <a:extLst>
              <a:ext uri="{FF2B5EF4-FFF2-40B4-BE49-F238E27FC236}">
                <a16:creationId xmlns:a16="http://schemas.microsoft.com/office/drawing/2014/main" id="{D64CC894-6FDC-0248-B3B1-FECC58E7FAC0}"/>
              </a:ext>
            </a:extLst>
          </p:cNvPr>
          <p:cNvSpPr/>
          <p:nvPr/>
        </p:nvSpPr>
        <p:spPr>
          <a:xfrm>
            <a:off x="8381999" y="4107868"/>
            <a:ext cx="3519055" cy="1274618"/>
          </a:xfrm>
          <a:prstGeom prst="wedgeEllipseCallout">
            <a:avLst>
              <a:gd name="adj1" fmla="val -62959"/>
              <a:gd name="adj2" fmla="val -5271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err="1"/>
              <a:t>Mengembangkan</a:t>
            </a:r>
            <a:r>
              <a:rPr lang="en-US" sz="1800" dirty="0"/>
              <a:t> </a:t>
            </a:r>
            <a:r>
              <a:rPr lang="en-US" sz="1800" dirty="0" err="1"/>
              <a:t>produk</a:t>
            </a:r>
            <a:r>
              <a:rPr lang="en-US" sz="1800" dirty="0"/>
              <a:t> </a:t>
            </a:r>
            <a:r>
              <a:rPr lang="en-US" sz="1800" dirty="0" err="1"/>
              <a:t>hijau</a:t>
            </a:r>
            <a:r>
              <a:rPr lang="en-US" sz="1800" dirty="0"/>
              <a:t> </a:t>
            </a:r>
            <a:r>
              <a:rPr lang="en-US" sz="1800" dirty="0" err="1"/>
              <a:t>sesuai</a:t>
            </a:r>
            <a:r>
              <a:rPr lang="en-US" sz="1800" dirty="0"/>
              <a:t> </a:t>
            </a:r>
            <a:r>
              <a:rPr lang="en-US" sz="1800" dirty="0" err="1"/>
              <a:t>permintaan</a:t>
            </a:r>
            <a:r>
              <a:rPr lang="en-US" sz="1800" dirty="0"/>
              <a:t> </a:t>
            </a:r>
            <a:r>
              <a:rPr lang="en-US" sz="1800" dirty="0" err="1"/>
              <a:t>pasar</a:t>
            </a:r>
            <a:endParaRPr lang="en-US" sz="1800" dirty="0"/>
          </a:p>
        </p:txBody>
      </p:sp>
      <p:sp>
        <p:nvSpPr>
          <p:cNvPr id="14" name="Oval Callout 13">
            <a:extLst>
              <a:ext uri="{FF2B5EF4-FFF2-40B4-BE49-F238E27FC236}">
                <a16:creationId xmlns:a16="http://schemas.microsoft.com/office/drawing/2014/main" id="{B0F2BDB8-1FA9-444C-A3D8-427A6DE10F3E}"/>
              </a:ext>
            </a:extLst>
          </p:cNvPr>
          <p:cNvSpPr/>
          <p:nvPr/>
        </p:nvSpPr>
        <p:spPr>
          <a:xfrm>
            <a:off x="8381998" y="3422063"/>
            <a:ext cx="3519055" cy="1274618"/>
          </a:xfrm>
          <a:prstGeom prst="wedgeEllipseCallout">
            <a:avLst>
              <a:gd name="adj1" fmla="val -35400"/>
              <a:gd name="adj2" fmla="val -4945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err="1"/>
              <a:t>Memenuhi</a:t>
            </a:r>
            <a:r>
              <a:rPr lang="en-US" sz="1800" dirty="0"/>
              <a:t> </a:t>
            </a:r>
            <a:r>
              <a:rPr lang="en-US" sz="1800" dirty="0" err="1"/>
              <a:t>tuntutan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seluruh</a:t>
            </a:r>
            <a:r>
              <a:rPr lang="en-US" sz="1800" dirty="0"/>
              <a:t> </a:t>
            </a:r>
            <a:r>
              <a:rPr lang="en-US" sz="1800" i="1" dirty="0"/>
              <a:t>stakeholder</a:t>
            </a:r>
            <a:endParaRPr lang="en-US" sz="1800" dirty="0"/>
          </a:p>
        </p:txBody>
      </p:sp>
      <p:sp>
        <p:nvSpPr>
          <p:cNvPr id="15" name="Oval Callout 14">
            <a:extLst>
              <a:ext uri="{FF2B5EF4-FFF2-40B4-BE49-F238E27FC236}">
                <a16:creationId xmlns:a16="http://schemas.microsoft.com/office/drawing/2014/main" id="{EC2A9F61-C268-3643-A747-702B3100715F}"/>
              </a:ext>
            </a:extLst>
          </p:cNvPr>
          <p:cNvSpPr/>
          <p:nvPr/>
        </p:nvSpPr>
        <p:spPr>
          <a:xfrm>
            <a:off x="8381998" y="2729331"/>
            <a:ext cx="3519055" cy="1274618"/>
          </a:xfrm>
          <a:prstGeom prst="wedgeEllipseCallout">
            <a:avLst>
              <a:gd name="adj1" fmla="val -59022"/>
              <a:gd name="adj2" fmla="val -39673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err="1"/>
              <a:t>Mencoba</a:t>
            </a:r>
            <a:r>
              <a:rPr lang="en-US" sz="1800" dirty="0"/>
              <a:t> </a:t>
            </a:r>
            <a:r>
              <a:rPr lang="en-US" sz="1800" dirty="0" err="1"/>
              <a:t>melindungi</a:t>
            </a:r>
            <a:r>
              <a:rPr lang="en-US" sz="1800" dirty="0"/>
              <a:t> </a:t>
            </a:r>
            <a:r>
              <a:rPr lang="en-US" sz="1800" dirty="0" err="1"/>
              <a:t>sumber</a:t>
            </a:r>
            <a:r>
              <a:rPr lang="en-US" sz="1800" dirty="0"/>
              <a:t> </a:t>
            </a:r>
            <a:r>
              <a:rPr lang="en-US" sz="1800" dirty="0" err="1"/>
              <a:t>daya</a:t>
            </a:r>
            <a:r>
              <a:rPr lang="en-US" sz="1800" dirty="0"/>
              <a:t> </a:t>
            </a:r>
            <a:r>
              <a:rPr lang="en-US" sz="1800" dirty="0" err="1"/>
              <a:t>alam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2269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  <p:bldP spid="16" grpId="0" animBg="1"/>
      <p:bldP spid="4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2785</TotalTime>
  <Words>608</Words>
  <Application>Microsoft Macintosh PowerPoint</Application>
  <PresentationFormat>Widescreen</PresentationFormat>
  <Paragraphs>110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American Typewriter</vt:lpstr>
      <vt:lpstr>Arial</vt:lpstr>
      <vt:lpstr>Calibri</vt:lpstr>
      <vt:lpstr>Office Theme</vt:lpstr>
      <vt:lpstr>Tanggung Jawab dan Etika Manajemen</vt:lpstr>
      <vt:lpstr>DAFTAR ISI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Newsletter &amp; Brochure</dc:title>
  <cp:lastModifiedBy>nanto poer</cp:lastModifiedBy>
  <cp:revision>331</cp:revision>
  <dcterms:modified xsi:type="dcterms:W3CDTF">2019-09-22T06:00:01Z</dcterms:modified>
</cp:coreProperties>
</file>