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328" r:id="rId5"/>
    <p:sldId id="363" r:id="rId6"/>
    <p:sldId id="362" r:id="rId7"/>
    <p:sldId id="364" r:id="rId8"/>
    <p:sldId id="365" r:id="rId9"/>
    <p:sldId id="366" r:id="rId10"/>
    <p:sldId id="350" r:id="rId11"/>
    <p:sldId id="348" r:id="rId12"/>
    <p:sldId id="368" r:id="rId13"/>
    <p:sldId id="367" r:id="rId14"/>
    <p:sldId id="369" r:id="rId15"/>
    <p:sldId id="360" r:id="rId16"/>
    <p:sldId id="361" r:id="rId17"/>
    <p:sldId id="336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6"/>
    <p:restoredTop sz="93729"/>
  </p:normalViewPr>
  <p:slideViewPr>
    <p:cSldViewPr snapToGrid="0" snapToObjects="1">
      <p:cViewPr varScale="1">
        <p:scale>
          <a:sx n="93" d="100"/>
          <a:sy n="93" d="100"/>
        </p:scale>
        <p:origin x="2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806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353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7639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2797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Keterbukaan</a:t>
            </a:r>
            <a:r>
              <a:rPr lang="en-US" dirty="0"/>
              <a:t> : </a:t>
            </a:r>
            <a:r>
              <a:rPr lang="en-US" dirty="0" err="1"/>
              <a:t>Teroris</a:t>
            </a:r>
            <a:r>
              <a:rPr lang="en-US" dirty="0"/>
              <a:t>, Domino effect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Tantangan</a:t>
            </a:r>
            <a:r>
              <a:rPr lang="en-US" dirty="0"/>
              <a:t> Tenaga </a:t>
            </a:r>
            <a:r>
              <a:rPr lang="en-US" dirty="0" err="1"/>
              <a:t>Kerja</a:t>
            </a:r>
            <a:r>
              <a:rPr lang="en-US" dirty="0"/>
              <a:t>: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bahasa</a:t>
            </a:r>
            <a:endParaRPr dirty="0"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9606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2299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226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538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5113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156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8589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3153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5210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79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Praktik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Manajemen</a:t>
            </a:r>
            <a:r>
              <a:rPr lang="en-US" dirty="0">
                <a:solidFill>
                  <a:schemeClr val="lt1"/>
                </a:solidFill>
              </a:rPr>
              <a:t> </a:t>
            </a:r>
            <a:br>
              <a:rPr lang="en-US" dirty="0">
                <a:solidFill>
                  <a:schemeClr val="lt1"/>
                </a:solidFill>
              </a:rPr>
            </a:br>
            <a:r>
              <a:rPr lang="en-US" dirty="0">
                <a:solidFill>
                  <a:schemeClr val="lt1"/>
                </a:solidFill>
              </a:rPr>
              <a:t>di </a:t>
            </a:r>
            <a:r>
              <a:rPr lang="en-US" dirty="0" err="1">
                <a:solidFill>
                  <a:schemeClr val="lt1"/>
                </a:solidFill>
              </a:rPr>
              <a:t>Lingkungan</a:t>
            </a:r>
            <a:r>
              <a:rPr lang="en-US" dirty="0">
                <a:solidFill>
                  <a:schemeClr val="lt1"/>
                </a:solidFill>
              </a:rPr>
              <a:t> Global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4)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LINGKUNGAN GLOBAL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B18FEC-47DC-B943-82A6-74FFED1FBE9D}"/>
              </a:ext>
            </a:extLst>
          </p:cNvPr>
          <p:cNvSpPr/>
          <p:nvPr/>
        </p:nvSpPr>
        <p:spPr>
          <a:xfrm>
            <a:off x="3837214" y="2171700"/>
            <a:ext cx="3657600" cy="314869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Perdagangan</a:t>
            </a:r>
            <a:r>
              <a:rPr lang="en-US" sz="4000" dirty="0"/>
              <a:t> Global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124F1435-2456-1648-9E85-FF9D0C9C2C4C}"/>
              </a:ext>
            </a:extLst>
          </p:cNvPr>
          <p:cNvSpPr/>
          <p:nvPr/>
        </p:nvSpPr>
        <p:spPr>
          <a:xfrm>
            <a:off x="522514" y="2188029"/>
            <a:ext cx="3453741" cy="3132362"/>
          </a:xfrm>
          <a:prstGeom prst="homePlate">
            <a:avLst>
              <a:gd name="adj" fmla="val 2876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Persekutuan </a:t>
            </a:r>
            <a:r>
              <a:rPr lang="en-US" sz="2800" dirty="0" err="1">
                <a:solidFill>
                  <a:schemeClr val="tx1"/>
                </a:solidFill>
              </a:rPr>
              <a:t>perdagangan</a:t>
            </a:r>
            <a:r>
              <a:rPr lang="en-US" sz="2800" dirty="0">
                <a:solidFill>
                  <a:schemeClr val="tx1"/>
                </a:solidFill>
              </a:rPr>
              <a:t> regional</a:t>
            </a:r>
          </a:p>
        </p:txBody>
      </p:sp>
      <p:sp>
        <p:nvSpPr>
          <p:cNvPr id="10" name="Pentagon 9">
            <a:extLst>
              <a:ext uri="{FF2B5EF4-FFF2-40B4-BE49-F238E27FC236}">
                <a16:creationId xmlns:a16="http://schemas.microsoft.com/office/drawing/2014/main" id="{385052EB-3AB9-CB40-8E37-925B1BA5EFBA}"/>
              </a:ext>
            </a:extLst>
          </p:cNvPr>
          <p:cNvSpPr/>
          <p:nvPr/>
        </p:nvSpPr>
        <p:spPr>
          <a:xfrm flipH="1">
            <a:off x="7290954" y="2188028"/>
            <a:ext cx="3518558" cy="3132363"/>
          </a:xfrm>
          <a:prstGeom prst="homePlate">
            <a:avLst>
              <a:gd name="adj" fmla="val 3451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Mekanisme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perdagangan</a:t>
            </a:r>
            <a:r>
              <a:rPr lang="en-US" sz="2800" dirty="0">
                <a:solidFill>
                  <a:schemeClr val="tx1"/>
                </a:solidFill>
              </a:rPr>
              <a:t> global</a:t>
            </a:r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48774915-DBB0-8042-BBC0-0D6891DA5A30}"/>
              </a:ext>
            </a:extLst>
          </p:cNvPr>
          <p:cNvSpPr/>
          <p:nvPr/>
        </p:nvSpPr>
        <p:spPr>
          <a:xfrm>
            <a:off x="2452255" y="4918364"/>
            <a:ext cx="1384959" cy="845127"/>
          </a:xfrm>
          <a:prstGeom prst="wedgeEllipseCallout">
            <a:avLst>
              <a:gd name="adj1" fmla="val -36839"/>
              <a:gd name="adj2" fmla="val -76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Uni </a:t>
            </a:r>
            <a:r>
              <a:rPr lang="en-US" sz="1800" dirty="0" err="1"/>
              <a:t>Eropa</a:t>
            </a:r>
            <a:endParaRPr lang="en-US" sz="1800" dirty="0"/>
          </a:p>
        </p:txBody>
      </p:sp>
      <p:sp>
        <p:nvSpPr>
          <p:cNvPr id="13" name="Oval Callout 12">
            <a:extLst>
              <a:ext uri="{FF2B5EF4-FFF2-40B4-BE49-F238E27FC236}">
                <a16:creationId xmlns:a16="http://schemas.microsoft.com/office/drawing/2014/main" id="{A657607A-A2FB-C741-9D80-4D6B659D0113}"/>
              </a:ext>
            </a:extLst>
          </p:cNvPr>
          <p:cNvSpPr/>
          <p:nvPr/>
        </p:nvSpPr>
        <p:spPr>
          <a:xfrm>
            <a:off x="1169226" y="5320390"/>
            <a:ext cx="1384959" cy="845127"/>
          </a:xfrm>
          <a:prstGeom prst="wedgeEllipseCallout">
            <a:avLst>
              <a:gd name="adj1" fmla="val 10177"/>
              <a:gd name="adj2" fmla="val -1014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ASEAN</a:t>
            </a:r>
          </a:p>
        </p:txBody>
      </p:sp>
      <p:sp>
        <p:nvSpPr>
          <p:cNvPr id="14" name="Oval Callout 13">
            <a:extLst>
              <a:ext uri="{FF2B5EF4-FFF2-40B4-BE49-F238E27FC236}">
                <a16:creationId xmlns:a16="http://schemas.microsoft.com/office/drawing/2014/main" id="{69DBBCAC-5489-E443-91F0-EC3869BE2238}"/>
              </a:ext>
            </a:extLst>
          </p:cNvPr>
          <p:cNvSpPr/>
          <p:nvPr/>
        </p:nvSpPr>
        <p:spPr>
          <a:xfrm>
            <a:off x="32906" y="4897827"/>
            <a:ext cx="1384959" cy="845127"/>
          </a:xfrm>
          <a:prstGeom prst="wedgeEllipseCallout">
            <a:avLst>
              <a:gd name="adj1" fmla="val 48191"/>
              <a:gd name="adj2" fmla="val -768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NAFTA</a:t>
            </a:r>
          </a:p>
        </p:txBody>
      </p:sp>
      <p:sp>
        <p:nvSpPr>
          <p:cNvPr id="15" name="Oval Callout 14">
            <a:extLst>
              <a:ext uri="{FF2B5EF4-FFF2-40B4-BE49-F238E27FC236}">
                <a16:creationId xmlns:a16="http://schemas.microsoft.com/office/drawing/2014/main" id="{26F660BF-8F62-4D4B-9B10-7AE3D2854D93}"/>
              </a:ext>
            </a:extLst>
          </p:cNvPr>
          <p:cNvSpPr/>
          <p:nvPr/>
        </p:nvSpPr>
        <p:spPr>
          <a:xfrm>
            <a:off x="7767203" y="1749136"/>
            <a:ext cx="1384959" cy="845127"/>
          </a:xfrm>
          <a:prstGeom prst="wedgeEllipseCallout">
            <a:avLst>
              <a:gd name="adj1" fmla="val 28184"/>
              <a:gd name="adj2" fmla="val 8217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WTO</a:t>
            </a:r>
          </a:p>
        </p:txBody>
      </p:sp>
      <p:sp>
        <p:nvSpPr>
          <p:cNvPr id="16" name="Oval Callout 15">
            <a:extLst>
              <a:ext uri="{FF2B5EF4-FFF2-40B4-BE49-F238E27FC236}">
                <a16:creationId xmlns:a16="http://schemas.microsoft.com/office/drawing/2014/main" id="{DA5BD8B9-B5DA-D444-A483-45C670B4D56E}"/>
              </a:ext>
            </a:extLst>
          </p:cNvPr>
          <p:cNvSpPr/>
          <p:nvPr/>
        </p:nvSpPr>
        <p:spPr>
          <a:xfrm>
            <a:off x="9560748" y="1747527"/>
            <a:ext cx="1384959" cy="845127"/>
          </a:xfrm>
          <a:prstGeom prst="wedgeEllipseCallout">
            <a:avLst>
              <a:gd name="adj1" fmla="val -25835"/>
              <a:gd name="adj2" fmla="val 8872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IMF/</a:t>
            </a:r>
          </a:p>
          <a:p>
            <a:pPr algn="ctr"/>
            <a:r>
              <a:rPr lang="en-US" sz="1800" dirty="0"/>
              <a:t>WB</a:t>
            </a:r>
          </a:p>
        </p:txBody>
      </p:sp>
      <p:sp>
        <p:nvSpPr>
          <p:cNvPr id="17" name="Oval Callout 16">
            <a:extLst>
              <a:ext uri="{FF2B5EF4-FFF2-40B4-BE49-F238E27FC236}">
                <a16:creationId xmlns:a16="http://schemas.microsoft.com/office/drawing/2014/main" id="{E36CCED7-07EA-AC43-B6BD-12885F4506D0}"/>
              </a:ext>
            </a:extLst>
          </p:cNvPr>
          <p:cNvSpPr/>
          <p:nvPr/>
        </p:nvSpPr>
        <p:spPr>
          <a:xfrm>
            <a:off x="8750133" y="1433451"/>
            <a:ext cx="1384959" cy="845127"/>
          </a:xfrm>
          <a:prstGeom prst="wedgeEllipseCallout">
            <a:avLst>
              <a:gd name="adj1" fmla="val -8829"/>
              <a:gd name="adj2" fmla="val 12151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OECD</a:t>
            </a:r>
          </a:p>
        </p:txBody>
      </p:sp>
    </p:spTree>
    <p:extLst>
      <p:ext uri="{BB962C8B-B14F-4D97-AF65-F5344CB8AC3E}">
        <p14:creationId xmlns:p14="http://schemas.microsoft.com/office/powerpoint/2010/main" val="9393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4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1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DESKRIPSIKAN PERSEKUTUAN EKONOMI UNI EROPA, NAFTA, ASEAN DAN ALASAN PENDIRIANNYA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DESKRIPSIKAN WTO, IMF/WORLD BANK, OECD DAN KEBIJAKAN/SANKSI YANG PERNAH DIKELUARKAN</a:t>
            </a:r>
          </a:p>
        </p:txBody>
      </p:sp>
    </p:spTree>
    <p:extLst>
      <p:ext uri="{BB962C8B-B14F-4D97-AF65-F5344CB8AC3E}">
        <p14:creationId xmlns:p14="http://schemas.microsoft.com/office/powerpoint/2010/main" val="3529699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MANAJEMEN GLOBAL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A635A46-1475-DE47-99D2-E69B6F87CDBE}"/>
              </a:ext>
            </a:extLst>
          </p:cNvPr>
          <p:cNvSpPr/>
          <p:nvPr/>
        </p:nvSpPr>
        <p:spPr>
          <a:xfrm>
            <a:off x="3833502" y="3602775"/>
            <a:ext cx="2481943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Tipe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endParaRPr lang="en-US" sz="24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41EC70A-D19B-8F4F-B010-A72F0D57F80F}"/>
              </a:ext>
            </a:extLst>
          </p:cNvPr>
          <p:cNvGrpSpPr/>
          <p:nvPr/>
        </p:nvGrpSpPr>
        <p:grpSpPr>
          <a:xfrm>
            <a:off x="5074474" y="4582490"/>
            <a:ext cx="2998023" cy="2008415"/>
            <a:chOff x="5763986" y="4299858"/>
            <a:chExt cx="2998023" cy="200841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C752085D-1987-AD44-AFE6-375384B739E2}"/>
                </a:ext>
              </a:extLst>
            </p:cNvPr>
            <p:cNvSpPr/>
            <p:nvPr/>
          </p:nvSpPr>
          <p:spPr>
            <a:xfrm>
              <a:off x="6280066" y="5328558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Transnational / borderless Org.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692DA9-D61B-6B40-96B1-4EC7A7ACA7BD}"/>
                </a:ext>
              </a:extLst>
            </p:cNvPr>
            <p:cNvCxnSpPr>
              <a:cxnSpLocks/>
              <a:stCxn id="15" idx="2"/>
              <a:endCxn id="12" idx="0"/>
            </p:cNvCxnSpPr>
            <p:nvPr/>
          </p:nvCxnSpPr>
          <p:spPr>
            <a:xfrm>
              <a:off x="5763986" y="4299858"/>
              <a:ext cx="1757052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269CB2E-18B8-1249-8F65-33EBFFEA3517}"/>
              </a:ext>
            </a:extLst>
          </p:cNvPr>
          <p:cNvGrpSpPr/>
          <p:nvPr/>
        </p:nvGrpSpPr>
        <p:grpSpPr>
          <a:xfrm>
            <a:off x="2076448" y="4582490"/>
            <a:ext cx="2998026" cy="2008415"/>
            <a:chOff x="2765960" y="4299858"/>
            <a:chExt cx="2998026" cy="2008415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9A70EA55-6C5E-6848-AE76-6039387E3C98}"/>
                </a:ext>
              </a:extLst>
            </p:cNvPr>
            <p:cNvSpPr/>
            <p:nvPr/>
          </p:nvSpPr>
          <p:spPr>
            <a:xfrm>
              <a:off x="2765960" y="5328558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Global Company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8E8D904-756F-9949-9D2F-4FC044448360}"/>
                </a:ext>
              </a:extLst>
            </p:cNvPr>
            <p:cNvCxnSpPr>
              <a:stCxn id="15" idx="2"/>
              <a:endCxn id="14" idx="0"/>
            </p:cNvCxnSpPr>
            <p:nvPr/>
          </p:nvCxnSpPr>
          <p:spPr>
            <a:xfrm flipH="1">
              <a:off x="4006932" y="4299858"/>
              <a:ext cx="1757054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D1F2942-1A75-3547-9DC7-5AD451B56860}"/>
              </a:ext>
            </a:extLst>
          </p:cNvPr>
          <p:cNvGrpSpPr/>
          <p:nvPr/>
        </p:nvGrpSpPr>
        <p:grpSpPr>
          <a:xfrm>
            <a:off x="2076448" y="1197031"/>
            <a:ext cx="2998026" cy="2405744"/>
            <a:chOff x="2765960" y="914399"/>
            <a:chExt cx="2998026" cy="2405744"/>
          </a:xfrm>
        </p:grpSpPr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DCA0FAB8-008D-AA45-8742-17456A9E91CC}"/>
                </a:ext>
              </a:extLst>
            </p:cNvPr>
            <p:cNvSpPr/>
            <p:nvPr/>
          </p:nvSpPr>
          <p:spPr>
            <a:xfrm>
              <a:off x="2765960" y="914399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Multinational Corporation</a:t>
              </a: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2C6DFF9-436C-7A4A-AFE3-BE9896741E80}"/>
                </a:ext>
              </a:extLst>
            </p:cNvPr>
            <p:cNvCxnSpPr>
              <a:stCxn id="39" idx="2"/>
              <a:endCxn id="15" idx="0"/>
            </p:cNvCxnSpPr>
            <p:nvPr/>
          </p:nvCxnSpPr>
          <p:spPr>
            <a:xfrm>
              <a:off x="4006932" y="1894114"/>
              <a:ext cx="1757054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9351C8-840F-F943-8300-710700719FF7}"/>
              </a:ext>
            </a:extLst>
          </p:cNvPr>
          <p:cNvGrpSpPr/>
          <p:nvPr/>
        </p:nvGrpSpPr>
        <p:grpSpPr>
          <a:xfrm>
            <a:off x="5074474" y="1197031"/>
            <a:ext cx="2998023" cy="2405744"/>
            <a:chOff x="5763986" y="914399"/>
            <a:chExt cx="2998023" cy="2405744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B02B11D-1B54-7643-8F99-9524F0F0EFC4}"/>
                </a:ext>
              </a:extLst>
            </p:cNvPr>
            <p:cNvSpPr/>
            <p:nvPr/>
          </p:nvSpPr>
          <p:spPr>
            <a:xfrm>
              <a:off x="6280066" y="914399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Multidomestic Corporation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96A29B-C0A4-9340-B067-306A363627A5}"/>
                </a:ext>
              </a:extLst>
            </p:cNvPr>
            <p:cNvCxnSpPr>
              <a:stCxn id="27" idx="2"/>
              <a:endCxn id="15" idx="0"/>
            </p:cNvCxnSpPr>
            <p:nvPr/>
          </p:nvCxnSpPr>
          <p:spPr>
            <a:xfrm flipH="1">
              <a:off x="5763986" y="1894114"/>
              <a:ext cx="1757052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" name="Oval Callout 1">
            <a:extLst>
              <a:ext uri="{FF2B5EF4-FFF2-40B4-BE49-F238E27FC236}">
                <a16:creationId xmlns:a16="http://schemas.microsoft.com/office/drawing/2014/main" id="{BA01E73F-590C-3A4C-BD63-59CE1705FF9B}"/>
              </a:ext>
            </a:extLst>
          </p:cNvPr>
          <p:cNvSpPr/>
          <p:nvPr/>
        </p:nvSpPr>
        <p:spPr>
          <a:xfrm>
            <a:off x="7952509" y="1953491"/>
            <a:ext cx="2673927" cy="1163782"/>
          </a:xfrm>
          <a:prstGeom prst="wedgeEllipseCallout">
            <a:avLst>
              <a:gd name="adj1" fmla="val -50367"/>
              <a:gd name="adj2" fmla="val -5654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Polisentris</a:t>
            </a:r>
            <a:endParaRPr lang="en-US" sz="2800" dirty="0"/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B07EB06F-1E2B-5840-82DF-4DE5CCDB4F05}"/>
              </a:ext>
            </a:extLst>
          </p:cNvPr>
          <p:cNvSpPr/>
          <p:nvPr/>
        </p:nvSpPr>
        <p:spPr>
          <a:xfrm>
            <a:off x="8340436" y="3117273"/>
            <a:ext cx="3435928" cy="1108363"/>
          </a:xfrm>
          <a:prstGeom prst="cloudCallout">
            <a:avLst>
              <a:gd name="adj1" fmla="val -4704"/>
              <a:gd name="adj2" fmla="val -6875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>
                <a:solidFill>
                  <a:schemeClr val="tx1"/>
                </a:solidFill>
              </a:rPr>
              <a:t>Apakah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Mc’Donald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err="1">
                <a:solidFill>
                  <a:schemeClr val="tx1"/>
                </a:solidFill>
              </a:rPr>
              <a:t>menjual</a:t>
            </a:r>
            <a:r>
              <a:rPr lang="en-US" sz="1800" dirty="0">
                <a:solidFill>
                  <a:schemeClr val="tx1"/>
                </a:solidFill>
              </a:rPr>
              <a:t> nasi di USA?</a:t>
            </a:r>
          </a:p>
        </p:txBody>
      </p:sp>
      <p:sp>
        <p:nvSpPr>
          <p:cNvPr id="31" name="Oval Callout 30">
            <a:extLst>
              <a:ext uri="{FF2B5EF4-FFF2-40B4-BE49-F238E27FC236}">
                <a16:creationId xmlns:a16="http://schemas.microsoft.com/office/drawing/2014/main" id="{13AAE053-F71D-4A47-BE9E-333D39616578}"/>
              </a:ext>
            </a:extLst>
          </p:cNvPr>
          <p:cNvSpPr/>
          <p:nvPr/>
        </p:nvSpPr>
        <p:spPr>
          <a:xfrm>
            <a:off x="143493" y="4447408"/>
            <a:ext cx="2890652" cy="1163782"/>
          </a:xfrm>
          <a:prstGeom prst="wedgeEllipseCallout">
            <a:avLst>
              <a:gd name="adj1" fmla="val 38234"/>
              <a:gd name="adj2" fmla="val 6607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Etnosentris</a:t>
            </a:r>
            <a:endParaRPr lang="en-US" sz="2800" dirty="0"/>
          </a:p>
        </p:txBody>
      </p:sp>
      <p:sp>
        <p:nvSpPr>
          <p:cNvPr id="32" name="Oval Callout 31">
            <a:extLst>
              <a:ext uri="{FF2B5EF4-FFF2-40B4-BE49-F238E27FC236}">
                <a16:creationId xmlns:a16="http://schemas.microsoft.com/office/drawing/2014/main" id="{076E14F2-B13B-7A4E-9EB2-97B2C259D079}"/>
              </a:ext>
            </a:extLst>
          </p:cNvPr>
          <p:cNvSpPr/>
          <p:nvPr/>
        </p:nvSpPr>
        <p:spPr>
          <a:xfrm>
            <a:off x="6895110" y="4376553"/>
            <a:ext cx="2890652" cy="1163782"/>
          </a:xfrm>
          <a:prstGeom prst="wedgeEllipseCallout">
            <a:avLst>
              <a:gd name="adj1" fmla="val -16405"/>
              <a:gd name="adj2" fmla="val 732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Geosentris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531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MANAJEMEN GLOBAL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F92599-5E72-F848-AB20-91F65415FCAD}"/>
              </a:ext>
            </a:extLst>
          </p:cNvPr>
          <p:cNvSpPr/>
          <p:nvPr/>
        </p:nvSpPr>
        <p:spPr>
          <a:xfrm>
            <a:off x="1039091" y="2022767"/>
            <a:ext cx="2402378" cy="37649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Signifikan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Minimal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5C44C5-8F0A-2147-BE4C-4562B9A0DF7C}"/>
              </a:ext>
            </a:extLst>
          </p:cNvPr>
          <p:cNvSpPr/>
          <p:nvPr/>
        </p:nvSpPr>
        <p:spPr>
          <a:xfrm>
            <a:off x="3441469" y="5164283"/>
            <a:ext cx="6594764" cy="623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Global Sourcing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D21403-5C10-0148-8B3D-3B5042C6894D}"/>
              </a:ext>
            </a:extLst>
          </p:cNvPr>
          <p:cNvSpPr/>
          <p:nvPr/>
        </p:nvSpPr>
        <p:spPr>
          <a:xfrm>
            <a:off x="3441469" y="4516582"/>
            <a:ext cx="6594764" cy="623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Ekspor</a:t>
            </a:r>
            <a:r>
              <a:rPr lang="en-US" sz="2000" dirty="0"/>
              <a:t> </a:t>
            </a:r>
            <a:r>
              <a:rPr lang="en-US" sz="2000" dirty="0" err="1"/>
              <a:t>Impor</a:t>
            </a: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1C36C3-43EC-8642-8232-8EF05ABCC840}"/>
              </a:ext>
            </a:extLst>
          </p:cNvPr>
          <p:cNvSpPr/>
          <p:nvPr/>
        </p:nvSpPr>
        <p:spPr>
          <a:xfrm>
            <a:off x="3441469" y="3868881"/>
            <a:ext cx="6594764" cy="623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Lisensi</a:t>
            </a:r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6DC2B1-45BA-A341-AFED-0C5B23742790}"/>
              </a:ext>
            </a:extLst>
          </p:cNvPr>
          <p:cNvSpPr/>
          <p:nvPr/>
        </p:nvSpPr>
        <p:spPr>
          <a:xfrm>
            <a:off x="3441469" y="3245427"/>
            <a:ext cx="6594764" cy="623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Waralaba</a:t>
            </a: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1319464-4CBA-F54A-BA10-2950D647CCE0}"/>
              </a:ext>
            </a:extLst>
          </p:cNvPr>
          <p:cNvSpPr/>
          <p:nvPr/>
        </p:nvSpPr>
        <p:spPr>
          <a:xfrm>
            <a:off x="3441469" y="2646221"/>
            <a:ext cx="6594764" cy="623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Aliansi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– Joint Venture (Usaha </a:t>
            </a:r>
            <a:r>
              <a:rPr lang="en-US" sz="2000" dirty="0" err="1"/>
              <a:t>Patungan</a:t>
            </a:r>
            <a:r>
              <a:rPr lang="en-US" sz="2000" dirty="0"/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2F1C61-C323-174E-AC8D-9B678FF44F9B}"/>
              </a:ext>
            </a:extLst>
          </p:cNvPr>
          <p:cNvSpPr/>
          <p:nvPr/>
        </p:nvSpPr>
        <p:spPr>
          <a:xfrm>
            <a:off x="3441469" y="2022767"/>
            <a:ext cx="6594764" cy="6234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Perusahaan </a:t>
            </a:r>
            <a:r>
              <a:rPr lang="en-US" sz="2000" dirty="0" err="1"/>
              <a:t>Anak</a:t>
            </a:r>
            <a:r>
              <a:rPr lang="en-US" sz="2000" dirty="0"/>
              <a:t> di </a:t>
            </a:r>
            <a:r>
              <a:rPr lang="en-US" sz="2000" dirty="0" err="1"/>
              <a:t>Luar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139BB7-E088-B741-B4FA-40CC19319060}"/>
              </a:ext>
            </a:extLst>
          </p:cNvPr>
          <p:cNvSpPr txBox="1"/>
          <p:nvPr/>
        </p:nvSpPr>
        <p:spPr>
          <a:xfrm>
            <a:off x="1142864" y="5915891"/>
            <a:ext cx="21948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</a:rPr>
              <a:t>Kebutuhan</a:t>
            </a:r>
            <a:r>
              <a:rPr lang="en-US" sz="2000" dirty="0">
                <a:solidFill>
                  <a:schemeClr val="bg1"/>
                </a:solidFill>
              </a:rPr>
              <a:t> Modal</a:t>
            </a:r>
          </a:p>
        </p:txBody>
      </p:sp>
      <p:sp>
        <p:nvSpPr>
          <p:cNvPr id="16" name="Up Arrow 15">
            <a:extLst>
              <a:ext uri="{FF2B5EF4-FFF2-40B4-BE49-F238E27FC236}">
                <a16:creationId xmlns:a16="http://schemas.microsoft.com/office/drawing/2014/main" id="{C5721101-1F14-9040-B1BB-990791158EE4}"/>
              </a:ext>
            </a:extLst>
          </p:cNvPr>
          <p:cNvSpPr/>
          <p:nvPr/>
        </p:nvSpPr>
        <p:spPr>
          <a:xfrm>
            <a:off x="3219171" y="2022767"/>
            <a:ext cx="444595" cy="3764970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9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MANAJEMEN GLOBAL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A635A46-1475-DE47-99D2-E69B6F87CDBE}"/>
              </a:ext>
            </a:extLst>
          </p:cNvPr>
          <p:cNvSpPr/>
          <p:nvPr/>
        </p:nvSpPr>
        <p:spPr>
          <a:xfrm>
            <a:off x="3833502" y="3602775"/>
            <a:ext cx="2872098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Manajemen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Lingkungan</a:t>
            </a:r>
            <a:r>
              <a:rPr lang="en-US" sz="2400" dirty="0">
                <a:solidFill>
                  <a:schemeClr val="tx1"/>
                </a:solidFill>
              </a:rPr>
              <a:t> Global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41EC70A-D19B-8F4F-B010-A72F0D57F80F}"/>
              </a:ext>
            </a:extLst>
          </p:cNvPr>
          <p:cNvGrpSpPr/>
          <p:nvPr/>
        </p:nvGrpSpPr>
        <p:grpSpPr>
          <a:xfrm>
            <a:off x="5269551" y="4582490"/>
            <a:ext cx="2802946" cy="2008415"/>
            <a:chOff x="5959063" y="4299858"/>
            <a:chExt cx="2802946" cy="200841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C752085D-1987-AD44-AFE6-375384B739E2}"/>
                </a:ext>
              </a:extLst>
            </p:cNvPr>
            <p:cNvSpPr/>
            <p:nvPr/>
          </p:nvSpPr>
          <p:spPr>
            <a:xfrm>
              <a:off x="6280066" y="5328558"/>
              <a:ext cx="2481943" cy="97971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Aplikasi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saat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ini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692DA9-D61B-6B40-96B1-4EC7A7ACA7BD}"/>
                </a:ext>
              </a:extLst>
            </p:cNvPr>
            <p:cNvCxnSpPr>
              <a:cxnSpLocks/>
              <a:stCxn id="15" idx="2"/>
              <a:endCxn id="12" idx="0"/>
            </p:cNvCxnSpPr>
            <p:nvPr/>
          </p:nvCxnSpPr>
          <p:spPr>
            <a:xfrm>
              <a:off x="5959063" y="4299858"/>
              <a:ext cx="1561975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269CB2E-18B8-1249-8F65-33EBFFEA3517}"/>
              </a:ext>
            </a:extLst>
          </p:cNvPr>
          <p:cNvGrpSpPr/>
          <p:nvPr/>
        </p:nvGrpSpPr>
        <p:grpSpPr>
          <a:xfrm>
            <a:off x="2076448" y="4582490"/>
            <a:ext cx="3193103" cy="2008415"/>
            <a:chOff x="2765960" y="4299858"/>
            <a:chExt cx="3193103" cy="2008415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9A70EA55-6C5E-6848-AE76-6039387E3C98}"/>
                </a:ext>
              </a:extLst>
            </p:cNvPr>
            <p:cNvSpPr/>
            <p:nvPr/>
          </p:nvSpPr>
          <p:spPr>
            <a:xfrm>
              <a:off x="2765960" y="5328558"/>
              <a:ext cx="2481943" cy="97971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Lingkungan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Budaya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8E8D904-756F-9949-9D2F-4FC044448360}"/>
                </a:ext>
              </a:extLst>
            </p:cNvPr>
            <p:cNvCxnSpPr>
              <a:cxnSpLocks/>
              <a:stCxn id="15" idx="2"/>
              <a:endCxn id="14" idx="0"/>
            </p:cNvCxnSpPr>
            <p:nvPr/>
          </p:nvCxnSpPr>
          <p:spPr>
            <a:xfrm flipH="1">
              <a:off x="4006932" y="4299858"/>
              <a:ext cx="1952131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D1F2942-1A75-3547-9DC7-5AD451B56860}"/>
              </a:ext>
            </a:extLst>
          </p:cNvPr>
          <p:cNvGrpSpPr/>
          <p:nvPr/>
        </p:nvGrpSpPr>
        <p:grpSpPr>
          <a:xfrm>
            <a:off x="2076448" y="1197031"/>
            <a:ext cx="3193103" cy="2405744"/>
            <a:chOff x="2765960" y="914399"/>
            <a:chExt cx="3193103" cy="2405744"/>
          </a:xfrm>
        </p:grpSpPr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DCA0FAB8-008D-AA45-8742-17456A9E91CC}"/>
                </a:ext>
              </a:extLst>
            </p:cNvPr>
            <p:cNvSpPr/>
            <p:nvPr/>
          </p:nvSpPr>
          <p:spPr>
            <a:xfrm>
              <a:off x="2765960" y="914399"/>
              <a:ext cx="2481943" cy="97971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Lingkungan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Politik</a:t>
              </a:r>
              <a:r>
                <a:rPr lang="en-US" sz="2000" dirty="0">
                  <a:solidFill>
                    <a:schemeClr val="tx1"/>
                  </a:solidFill>
                </a:rPr>
                <a:t> / </a:t>
              </a:r>
              <a:r>
                <a:rPr lang="en-US" sz="2000" dirty="0" err="1">
                  <a:solidFill>
                    <a:schemeClr val="tx1"/>
                  </a:solidFill>
                </a:rPr>
                <a:t>Hukum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2C6DFF9-436C-7A4A-AFE3-BE9896741E80}"/>
                </a:ext>
              </a:extLst>
            </p:cNvPr>
            <p:cNvCxnSpPr>
              <a:cxnSpLocks/>
              <a:stCxn id="39" idx="2"/>
              <a:endCxn id="15" idx="0"/>
            </p:cNvCxnSpPr>
            <p:nvPr/>
          </p:nvCxnSpPr>
          <p:spPr>
            <a:xfrm>
              <a:off x="4006932" y="1894114"/>
              <a:ext cx="1952131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9351C8-840F-F943-8300-710700719FF7}"/>
              </a:ext>
            </a:extLst>
          </p:cNvPr>
          <p:cNvGrpSpPr/>
          <p:nvPr/>
        </p:nvGrpSpPr>
        <p:grpSpPr>
          <a:xfrm>
            <a:off x="5269551" y="1197031"/>
            <a:ext cx="2802946" cy="2405744"/>
            <a:chOff x="5959063" y="914399"/>
            <a:chExt cx="2802946" cy="2405744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B02B11D-1B54-7643-8F99-9524F0F0EFC4}"/>
                </a:ext>
              </a:extLst>
            </p:cNvPr>
            <p:cNvSpPr/>
            <p:nvPr/>
          </p:nvSpPr>
          <p:spPr>
            <a:xfrm>
              <a:off x="6280066" y="914399"/>
              <a:ext cx="2481943" cy="979715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>
                  <a:solidFill>
                    <a:schemeClr val="tx1"/>
                  </a:solidFill>
                </a:rPr>
                <a:t>Lingkungan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Ekonomi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96A29B-C0A4-9340-B067-306A363627A5}"/>
                </a:ext>
              </a:extLst>
            </p:cNvPr>
            <p:cNvCxnSpPr>
              <a:cxnSpLocks/>
              <a:stCxn id="27" idx="2"/>
              <a:endCxn id="15" idx="0"/>
            </p:cNvCxnSpPr>
            <p:nvPr/>
          </p:nvCxnSpPr>
          <p:spPr>
            <a:xfrm flipH="1">
              <a:off x="5959063" y="1894114"/>
              <a:ext cx="1561975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</p:cxnSp>
      </p:grpSp>
      <p:sp>
        <p:nvSpPr>
          <p:cNvPr id="2" name="Oval Callout 1">
            <a:extLst>
              <a:ext uri="{FF2B5EF4-FFF2-40B4-BE49-F238E27FC236}">
                <a16:creationId xmlns:a16="http://schemas.microsoft.com/office/drawing/2014/main" id="{BA01E73F-590C-3A4C-BD63-59CE1705FF9B}"/>
              </a:ext>
            </a:extLst>
          </p:cNvPr>
          <p:cNvSpPr/>
          <p:nvPr/>
        </p:nvSpPr>
        <p:spPr>
          <a:xfrm>
            <a:off x="7952509" y="1953491"/>
            <a:ext cx="2673927" cy="1163782"/>
          </a:xfrm>
          <a:prstGeom prst="wedgeEllipseCallout">
            <a:avLst>
              <a:gd name="adj1" fmla="val -50367"/>
              <a:gd name="adj2" fmla="val -5654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Free Market Economy</a:t>
            </a:r>
          </a:p>
        </p:txBody>
      </p:sp>
      <p:sp>
        <p:nvSpPr>
          <p:cNvPr id="25" name="Oval Callout 24">
            <a:extLst>
              <a:ext uri="{FF2B5EF4-FFF2-40B4-BE49-F238E27FC236}">
                <a16:creationId xmlns:a16="http://schemas.microsoft.com/office/drawing/2014/main" id="{1B9BB5CA-9AAD-F34C-8B42-4F9B58D9C3BF}"/>
              </a:ext>
            </a:extLst>
          </p:cNvPr>
          <p:cNvSpPr/>
          <p:nvPr/>
        </p:nvSpPr>
        <p:spPr>
          <a:xfrm>
            <a:off x="6294542" y="2570612"/>
            <a:ext cx="2673927" cy="1163782"/>
          </a:xfrm>
          <a:prstGeom prst="wedgeEllipseCallout">
            <a:avLst>
              <a:gd name="adj1" fmla="val 2483"/>
              <a:gd name="adj2" fmla="val -9583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Planned Economy</a:t>
            </a:r>
          </a:p>
        </p:txBody>
      </p:sp>
      <p:sp>
        <p:nvSpPr>
          <p:cNvPr id="28" name="Oval Callout 27">
            <a:extLst>
              <a:ext uri="{FF2B5EF4-FFF2-40B4-BE49-F238E27FC236}">
                <a16:creationId xmlns:a16="http://schemas.microsoft.com/office/drawing/2014/main" id="{031DFF37-080B-0649-ABE4-6023D9E37516}"/>
              </a:ext>
            </a:extLst>
          </p:cNvPr>
          <p:cNvSpPr/>
          <p:nvPr/>
        </p:nvSpPr>
        <p:spPr>
          <a:xfrm>
            <a:off x="115537" y="4682836"/>
            <a:ext cx="2673927" cy="1163782"/>
          </a:xfrm>
          <a:prstGeom prst="wedgeEllipseCallout">
            <a:avLst>
              <a:gd name="adj1" fmla="val 42379"/>
              <a:gd name="adj2" fmla="val 446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nasional</a:t>
            </a:r>
            <a:endParaRPr lang="en-US" sz="2000" dirty="0"/>
          </a:p>
        </p:txBody>
      </p:sp>
      <p:sp>
        <p:nvSpPr>
          <p:cNvPr id="29" name="Oval Callout 28">
            <a:extLst>
              <a:ext uri="{FF2B5EF4-FFF2-40B4-BE49-F238E27FC236}">
                <a16:creationId xmlns:a16="http://schemas.microsoft.com/office/drawing/2014/main" id="{2B05CC77-6B0A-0D4B-B7D1-6670E4BA8D6C}"/>
              </a:ext>
            </a:extLst>
          </p:cNvPr>
          <p:cNvSpPr/>
          <p:nvPr/>
        </p:nvSpPr>
        <p:spPr>
          <a:xfrm>
            <a:off x="8267575" y="4447408"/>
            <a:ext cx="2673927" cy="1163782"/>
          </a:xfrm>
          <a:prstGeom prst="wedgeEllipseCallout">
            <a:avLst>
              <a:gd name="adj1" fmla="val -61766"/>
              <a:gd name="adj2" fmla="val 6726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Tantangan</a:t>
            </a:r>
            <a:r>
              <a:rPr lang="en-US" sz="2000" dirty="0"/>
              <a:t> </a:t>
            </a:r>
            <a:r>
              <a:rPr lang="en-US" sz="2000" dirty="0" err="1"/>
              <a:t>Keterbukaan</a:t>
            </a:r>
            <a:endParaRPr lang="en-US" sz="2000" dirty="0"/>
          </a:p>
        </p:txBody>
      </p:sp>
      <p:sp>
        <p:nvSpPr>
          <p:cNvPr id="30" name="Oval Callout 29">
            <a:extLst>
              <a:ext uri="{FF2B5EF4-FFF2-40B4-BE49-F238E27FC236}">
                <a16:creationId xmlns:a16="http://schemas.microsoft.com/office/drawing/2014/main" id="{B49BEC94-429B-D94B-921D-62C7B19895AE}"/>
              </a:ext>
            </a:extLst>
          </p:cNvPr>
          <p:cNvSpPr/>
          <p:nvPr/>
        </p:nvSpPr>
        <p:spPr>
          <a:xfrm>
            <a:off x="8666017" y="5427123"/>
            <a:ext cx="2673927" cy="1163782"/>
          </a:xfrm>
          <a:prstGeom prst="wedgeEllipseCallout">
            <a:avLst>
              <a:gd name="adj1" fmla="val -72129"/>
              <a:gd name="adj2" fmla="val 1607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Tantangan</a:t>
            </a:r>
            <a:r>
              <a:rPr lang="en-US" sz="2000" dirty="0"/>
              <a:t> Tenaga </a:t>
            </a:r>
            <a:r>
              <a:rPr lang="en-US" sz="2000" dirty="0" err="1"/>
              <a:t>Kerja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640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5" grpId="0" animBg="1"/>
      <p:bldP spid="28" grpId="0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 3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SUSUN DAFTAR PERTANYAAN YANG TERKAIT DENGAN TEMA MANAJEMEN GLOBAL</a:t>
            </a:r>
          </a:p>
        </p:txBody>
      </p:sp>
    </p:spTree>
    <p:extLst>
      <p:ext uri="{BB962C8B-B14F-4D97-AF65-F5344CB8AC3E}">
        <p14:creationId xmlns:p14="http://schemas.microsoft.com/office/powerpoint/2010/main" val="18079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TUGAS KELOMPOK 1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434B1CC6-0DD0-5546-AD40-03BB51F02BB8}"/>
              </a:ext>
            </a:extLst>
          </p:cNvPr>
          <p:cNvSpPr/>
          <p:nvPr/>
        </p:nvSpPr>
        <p:spPr>
          <a:xfrm>
            <a:off x="249382" y="964276"/>
            <a:ext cx="11172305" cy="5719157"/>
          </a:xfrm>
          <a:prstGeom prst="wave">
            <a:avLst>
              <a:gd name="adj1" fmla="val 6977"/>
              <a:gd name="adj2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tx1"/>
                </a:solidFill>
              </a:rPr>
              <a:t>Menyusun </a:t>
            </a:r>
            <a:r>
              <a:rPr lang="en-US" sz="2400" b="1" dirty="0" err="1">
                <a:solidFill>
                  <a:schemeClr val="tx1"/>
                </a:solidFill>
              </a:rPr>
              <a:t>makalah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id-ID" sz="2400" b="1" dirty="0">
                <a:solidFill>
                  <a:schemeClr val="tx1"/>
                </a:solidFill>
              </a:rPr>
              <a:t>tentang </a:t>
            </a:r>
            <a:r>
              <a:rPr lang="en-US" sz="2400" b="1" dirty="0" err="1">
                <a:solidFill>
                  <a:schemeClr val="tx1"/>
                </a:solidFill>
              </a:rPr>
              <a:t>lingkungan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manajemen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lingkungan</a:t>
            </a:r>
            <a:r>
              <a:rPr lang="en-US" sz="2400" b="1" dirty="0">
                <a:solidFill>
                  <a:schemeClr val="tx1"/>
                </a:solidFill>
              </a:rPr>
              <a:t> global</a:t>
            </a:r>
            <a:endParaRPr lang="en-ID" sz="2400" b="1" dirty="0">
              <a:solidFill>
                <a:schemeClr val="tx1"/>
              </a:solidFill>
            </a:endParaRPr>
          </a:p>
          <a:p>
            <a:pPr algn="ctr"/>
            <a:endParaRPr lang="en-ID" sz="2400" b="1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2400" dirty="0" err="1">
                <a:solidFill>
                  <a:schemeClr val="tx1"/>
                </a:solidFill>
              </a:rPr>
              <a:t>Mencari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lingkungan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terkirini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lingkungan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terkini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2400" dirty="0" err="1">
                <a:solidFill>
                  <a:schemeClr val="tx1"/>
                </a:solidFill>
              </a:rPr>
              <a:t>Menjelaskan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manajemen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lingkungan</a:t>
            </a:r>
            <a:r>
              <a:rPr lang="en-US" sz="2400" dirty="0">
                <a:solidFill>
                  <a:schemeClr val="tx1"/>
                </a:solidFill>
              </a:rPr>
              <a:t> global</a:t>
            </a:r>
            <a:endParaRPr lang="en-US" sz="18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Makalah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diketik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kertas</a:t>
            </a:r>
            <a:r>
              <a:rPr lang="en-US" sz="2400" dirty="0">
                <a:solidFill>
                  <a:schemeClr val="tx1"/>
                </a:solidFill>
              </a:rPr>
              <a:t> A4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format font Times New Roman </a:t>
            </a:r>
            <a:r>
              <a:rPr lang="en-US" sz="2400" dirty="0" err="1">
                <a:solidFill>
                  <a:schemeClr val="tx1"/>
                </a:solidFill>
              </a:rPr>
              <a:t>ukuran</a:t>
            </a:r>
            <a:r>
              <a:rPr lang="en-US" sz="2400" dirty="0">
                <a:solidFill>
                  <a:schemeClr val="tx1"/>
                </a:solidFill>
              </a:rPr>
              <a:t> 12 </a:t>
            </a:r>
            <a:r>
              <a:rPr lang="en-US" sz="2400" dirty="0" err="1">
                <a:solidFill>
                  <a:schemeClr val="tx1"/>
                </a:solidFill>
              </a:rPr>
              <a:t>poin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spasi</a:t>
            </a:r>
            <a:r>
              <a:rPr lang="en-US" sz="2400" dirty="0">
                <a:solidFill>
                  <a:schemeClr val="tx1"/>
                </a:solidFill>
              </a:rPr>
              <a:t> 1,5. Power Point </a:t>
            </a:r>
            <a:r>
              <a:rPr lang="en-US" sz="2400" dirty="0" err="1">
                <a:solidFill>
                  <a:schemeClr val="tx1"/>
                </a:solidFill>
              </a:rPr>
              <a:t>berisi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ikhtisar</a:t>
            </a:r>
            <a:r>
              <a:rPr lang="en-US" sz="2400" dirty="0">
                <a:solidFill>
                  <a:schemeClr val="tx1"/>
                </a:solidFill>
              </a:rPr>
              <a:t> paper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atraktif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Jumlah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halaman</a:t>
            </a:r>
            <a:r>
              <a:rPr lang="en-US" sz="2400" dirty="0">
                <a:solidFill>
                  <a:schemeClr val="tx1"/>
                </a:solidFill>
              </a:rPr>
              <a:t> minimal 1 per </a:t>
            </a:r>
            <a:r>
              <a:rPr lang="en-US" sz="2400" dirty="0" err="1">
                <a:solidFill>
                  <a:schemeClr val="tx1"/>
                </a:solidFill>
              </a:rPr>
              <a:t>anggota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kelompok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Dikumpulkan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Maks</a:t>
            </a:r>
            <a:r>
              <a:rPr lang="en-US" sz="2400" dirty="0">
                <a:solidFill>
                  <a:schemeClr val="tx1"/>
                </a:solidFill>
              </a:rPr>
              <a:t> 23 Sept Jam 10.00</a:t>
            </a:r>
          </a:p>
        </p:txBody>
      </p:sp>
    </p:spTree>
    <p:extLst>
      <p:ext uri="{BB962C8B-B14F-4D97-AF65-F5344CB8AC3E}">
        <p14:creationId xmlns:p14="http://schemas.microsoft.com/office/powerpoint/2010/main" val="3785978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43410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Perspektif</a:t>
            </a:r>
            <a:r>
              <a:rPr lang="en-US" sz="3600" i="1" dirty="0">
                <a:solidFill>
                  <a:schemeClr val="lt1"/>
                </a:solidFill>
              </a:rPr>
              <a:t> &amp; </a:t>
            </a:r>
            <a:r>
              <a:rPr lang="en-US" sz="3600" i="1" dirty="0" err="1">
                <a:solidFill>
                  <a:schemeClr val="lt1"/>
                </a:solidFill>
              </a:rPr>
              <a:t>Lingkungan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Bisnis</a:t>
            </a:r>
            <a:r>
              <a:rPr lang="en-US" sz="3600" i="1" dirty="0">
                <a:solidFill>
                  <a:schemeClr val="lt1"/>
                </a:solidFill>
              </a:rPr>
              <a:t> Global</a:t>
            </a: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Manajemen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dalam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Lingkungan</a:t>
            </a:r>
            <a:r>
              <a:rPr lang="en-US" sz="3600" i="1" dirty="0">
                <a:solidFill>
                  <a:schemeClr val="lt1"/>
                </a:solidFill>
              </a:rPr>
              <a:t> Global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merican Typewriter" panose="02090604020004020304" pitchFamily="18" charset="77"/>
              </a:rPr>
              <a:t>Mengapa</a:t>
            </a:r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 Global?</a:t>
            </a:r>
          </a:p>
        </p:txBody>
      </p:sp>
      <p:sp>
        <p:nvSpPr>
          <p:cNvPr id="9" name="Terminator 8">
            <a:extLst>
              <a:ext uri="{FF2B5EF4-FFF2-40B4-BE49-F238E27FC236}">
                <a16:creationId xmlns:a16="http://schemas.microsoft.com/office/drawing/2014/main" id="{46BC174E-FF31-1847-B4A9-2B02E1AD80F7}"/>
              </a:ext>
            </a:extLst>
          </p:cNvPr>
          <p:cNvSpPr/>
          <p:nvPr/>
        </p:nvSpPr>
        <p:spPr>
          <a:xfrm>
            <a:off x="318654" y="1842654"/>
            <a:ext cx="11152910" cy="4080163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dirty="0" err="1">
                <a:solidFill>
                  <a:schemeClr val="tx1"/>
                </a:solidFill>
              </a:rPr>
              <a:t>perusahaan-perusahaan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b="1" i="1" u="sng" dirty="0" err="1">
                <a:solidFill>
                  <a:schemeClr val="tx1"/>
                </a:solidFill>
              </a:rPr>
              <a:t>beroperasi</a:t>
            </a:r>
            <a:r>
              <a:rPr lang="en-US" sz="2400" b="1" i="1" u="sng" dirty="0">
                <a:solidFill>
                  <a:schemeClr val="tx1"/>
                </a:solidFill>
              </a:rPr>
              <a:t> di </a:t>
            </a:r>
            <a:r>
              <a:rPr lang="en-US" sz="2400" b="1" i="1" u="sng" dirty="0" err="1">
                <a:solidFill>
                  <a:schemeClr val="tx1"/>
                </a:solidFill>
              </a:rPr>
              <a:t>banyak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negara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mengalami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pertumbuhan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penjualan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dan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profitabilitas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secara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signifikan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sebesar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dua</a:t>
            </a:r>
            <a:r>
              <a:rPr lang="en-US" sz="2400" b="1" i="1" u="sng" dirty="0">
                <a:solidFill>
                  <a:schemeClr val="tx1"/>
                </a:solidFill>
              </a:rPr>
              <a:t> kali </a:t>
            </a:r>
            <a:r>
              <a:rPr lang="en-US" sz="2400" b="1" i="1" u="sng" dirty="0" err="1">
                <a:solidFill>
                  <a:schemeClr val="tx1"/>
                </a:solidFill>
              </a:rPr>
              <a:t>lebih</a:t>
            </a:r>
            <a:r>
              <a:rPr lang="en-US" sz="2400" b="1" i="1" u="sng" dirty="0">
                <a:solidFill>
                  <a:schemeClr val="tx1"/>
                </a:solidFill>
              </a:rPr>
              <a:t> </a:t>
            </a:r>
            <a:r>
              <a:rPr lang="en-US" sz="2400" b="1" i="1" u="sng" dirty="0" err="1">
                <a:solidFill>
                  <a:schemeClr val="tx1"/>
                </a:solidFill>
              </a:rPr>
              <a:t>tinggi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domestik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saja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PERSPEKTIF GLOBAL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89CB803-EF47-334C-911F-558A326D9D4C}"/>
              </a:ext>
            </a:extLst>
          </p:cNvPr>
          <p:cNvSpPr/>
          <p:nvPr/>
        </p:nvSpPr>
        <p:spPr>
          <a:xfrm>
            <a:off x="1468583" y="1735281"/>
            <a:ext cx="4121727" cy="208857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</a:rPr>
              <a:t>Parokialisme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9CA94F0-92A7-434D-90F2-CA709C787D4B}"/>
              </a:ext>
            </a:extLst>
          </p:cNvPr>
          <p:cNvSpPr/>
          <p:nvPr/>
        </p:nvSpPr>
        <p:spPr>
          <a:xfrm>
            <a:off x="6899565" y="1735281"/>
            <a:ext cx="4121727" cy="208857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</a:rPr>
              <a:t>Etnosentris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A04FD12-74BB-534B-B015-54E88B613EC3}"/>
              </a:ext>
            </a:extLst>
          </p:cNvPr>
          <p:cNvSpPr/>
          <p:nvPr/>
        </p:nvSpPr>
        <p:spPr>
          <a:xfrm>
            <a:off x="1468583" y="4627417"/>
            <a:ext cx="4121727" cy="208857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</a:rPr>
              <a:t>Polisentris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0AE0675-B488-194A-8A8A-4D1EA693ED9C}"/>
              </a:ext>
            </a:extLst>
          </p:cNvPr>
          <p:cNvSpPr/>
          <p:nvPr/>
        </p:nvSpPr>
        <p:spPr>
          <a:xfrm>
            <a:off x="6899565" y="4627417"/>
            <a:ext cx="4121727" cy="208857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chemeClr val="tx1"/>
                </a:solidFill>
              </a:rPr>
              <a:t>Geosentris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Action Button: Help 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2FF4398-1C6B-8146-AE1F-52903845C110}"/>
              </a:ext>
            </a:extLst>
          </p:cNvPr>
          <p:cNvSpPr/>
          <p:nvPr/>
        </p:nvSpPr>
        <p:spPr>
          <a:xfrm>
            <a:off x="3061855" y="1735281"/>
            <a:ext cx="6483927" cy="4980709"/>
          </a:xfrm>
          <a:prstGeom prst="actionButtonHelp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5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PERSPEKTIF GLOBAL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menilai</a:t>
            </a:r>
            <a:r>
              <a:rPr lang="en-US" sz="2800" dirty="0">
                <a:solidFill>
                  <a:schemeClr val="tx1"/>
                </a:solidFill>
              </a:rPr>
              <a:t> dunia </a:t>
            </a:r>
            <a:r>
              <a:rPr lang="en-US" sz="2800" dirty="0" err="1">
                <a:solidFill>
                  <a:schemeClr val="tx1"/>
                </a:solidFill>
              </a:rPr>
              <a:t>hanya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melalui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penglihatan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perspektif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sendiri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mengakibatkan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ketidakmampuan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mengenali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perbedaan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antara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berbagai</a:t>
            </a:r>
            <a:r>
              <a:rPr lang="en-US" sz="2800" dirty="0">
                <a:solidFill>
                  <a:schemeClr val="tx1"/>
                </a:solidFill>
              </a:rPr>
              <a:t> orang”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PAROKIALISME</a:t>
            </a:r>
          </a:p>
        </p:txBody>
      </p:sp>
    </p:spTree>
    <p:extLst>
      <p:ext uri="{BB962C8B-B14F-4D97-AF65-F5344CB8AC3E}">
        <p14:creationId xmlns:p14="http://schemas.microsoft.com/office/powerpoint/2010/main" val="287385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PERSPEKTIF GLOBAL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b="1" i="1" u="sng" dirty="0" err="1">
                <a:solidFill>
                  <a:schemeClr val="tx1"/>
                </a:solidFill>
              </a:rPr>
              <a:t>pendekatan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praktik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kerja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terbaik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yang </a:t>
            </a:r>
            <a:r>
              <a:rPr lang="en-US" sz="2800" dirty="0" err="1">
                <a:solidFill>
                  <a:schemeClr val="tx1"/>
                </a:solidFill>
              </a:rPr>
              <a:t>dimiliki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oleh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negara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asal</a:t>
            </a:r>
            <a:r>
              <a:rPr lang="en-US" sz="2800" b="1" i="1" u="sng" dirty="0">
                <a:solidFill>
                  <a:schemeClr val="tx1"/>
                </a:solidFill>
              </a:rPr>
              <a:t>/</a:t>
            </a:r>
            <a:r>
              <a:rPr lang="en-US" sz="2800" b="1" i="1" u="sng" dirty="0" err="1">
                <a:solidFill>
                  <a:schemeClr val="tx1"/>
                </a:solidFill>
              </a:rPr>
              <a:t>sendiri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ETNOSENTRIS</a:t>
            </a:r>
          </a:p>
        </p:txBody>
      </p:sp>
    </p:spTree>
    <p:extLst>
      <p:ext uri="{BB962C8B-B14F-4D97-AF65-F5344CB8AC3E}">
        <p14:creationId xmlns:p14="http://schemas.microsoft.com/office/powerpoint/2010/main" val="246231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PERSPEKTIF GLOBAL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“para </a:t>
            </a:r>
            <a:r>
              <a:rPr lang="en-US" sz="2800" dirty="0" err="1">
                <a:solidFill>
                  <a:schemeClr val="tx1"/>
                </a:solidFill>
              </a:rPr>
              <a:t>manajer</a:t>
            </a:r>
            <a:r>
              <a:rPr lang="en-US" sz="2800" dirty="0">
                <a:solidFill>
                  <a:schemeClr val="tx1"/>
                </a:solidFill>
              </a:rPr>
              <a:t> di </a:t>
            </a:r>
            <a:r>
              <a:rPr lang="en-US" sz="2800" dirty="0" err="1">
                <a:solidFill>
                  <a:schemeClr val="tx1"/>
                </a:solidFill>
              </a:rPr>
              <a:t>negara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rumah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mengetahui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pendekatan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dan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praktik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kerja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terbaik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menjalankan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bisnis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>
                <a:solidFill>
                  <a:schemeClr val="tx1"/>
                </a:solidFill>
              </a:rPr>
              <a:t>di </a:t>
            </a:r>
            <a:r>
              <a:rPr lang="en-US" sz="2800" b="1" i="1" u="sng" dirty="0" err="1">
                <a:solidFill>
                  <a:schemeClr val="tx1"/>
                </a:solidFill>
              </a:rPr>
              <a:t>negara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tersebut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POLISENTRIS</a:t>
            </a:r>
          </a:p>
        </p:txBody>
      </p:sp>
    </p:spTree>
    <p:extLst>
      <p:ext uri="{BB962C8B-B14F-4D97-AF65-F5344CB8AC3E}">
        <p14:creationId xmlns:p14="http://schemas.microsoft.com/office/powerpoint/2010/main" val="330844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PERSPEKTIF GLOBAL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BE6683-6B27-6340-B913-97D0536510EB}"/>
              </a:ext>
            </a:extLst>
          </p:cNvPr>
          <p:cNvSpPr/>
          <p:nvPr/>
        </p:nvSpPr>
        <p:spPr>
          <a:xfrm>
            <a:off x="382385" y="2061556"/>
            <a:ext cx="10735887" cy="360772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berorientasi</a:t>
            </a:r>
            <a:r>
              <a:rPr lang="en-US" sz="2800" dirty="0">
                <a:solidFill>
                  <a:schemeClr val="tx1"/>
                </a:solidFill>
              </a:rPr>
              <a:t> dunia yang </a:t>
            </a:r>
            <a:r>
              <a:rPr lang="en-US" sz="2800" dirty="0" err="1">
                <a:solidFill>
                  <a:schemeClr val="tx1"/>
                </a:solidFill>
              </a:rPr>
              <a:t>berfokus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untuk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pendekatan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u="sng" dirty="0">
                <a:solidFill>
                  <a:schemeClr val="tx1"/>
                </a:solidFill>
              </a:rPr>
              <a:t>orang </a:t>
            </a:r>
            <a:r>
              <a:rPr lang="en-US" sz="2800" b="1" i="1" u="sng" dirty="0" err="1">
                <a:solidFill>
                  <a:schemeClr val="tx1"/>
                </a:solidFill>
              </a:rPr>
              <a:t>terbaik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dari</a:t>
            </a:r>
            <a:r>
              <a:rPr lang="en-US" sz="2800" b="1" i="1" u="sng" dirty="0">
                <a:solidFill>
                  <a:schemeClr val="tx1"/>
                </a:solidFill>
              </a:rPr>
              <a:t> </a:t>
            </a:r>
            <a:r>
              <a:rPr lang="en-US" sz="2800" b="1" i="1" u="sng" dirty="0" err="1">
                <a:solidFill>
                  <a:schemeClr val="tx1"/>
                </a:solidFill>
              </a:rPr>
              <a:t>seantero</a:t>
            </a:r>
            <a:r>
              <a:rPr lang="en-US" sz="2800" b="1" i="1" u="sng" dirty="0">
                <a:solidFill>
                  <a:schemeClr val="tx1"/>
                </a:solidFill>
              </a:rPr>
              <a:t> dunia</a:t>
            </a:r>
            <a:r>
              <a:rPr lang="en-US" sz="28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0D9054C-A15D-F246-9321-CACF3B7782D3}"/>
              </a:ext>
            </a:extLst>
          </p:cNvPr>
          <p:cNvSpPr/>
          <p:nvPr/>
        </p:nvSpPr>
        <p:spPr>
          <a:xfrm>
            <a:off x="348541" y="1396537"/>
            <a:ext cx="5401787" cy="13300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GEOSENTRIS</a:t>
            </a:r>
          </a:p>
        </p:txBody>
      </p:sp>
    </p:spTree>
    <p:extLst>
      <p:ext uri="{BB962C8B-B14F-4D97-AF65-F5344CB8AC3E}">
        <p14:creationId xmlns:p14="http://schemas.microsoft.com/office/powerpoint/2010/main" val="114179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19ECEEA3-E494-E447-90BC-EE55F1A2E672}"/>
              </a:ext>
            </a:extLst>
          </p:cNvPr>
          <p:cNvSpPr/>
          <p:nvPr/>
        </p:nvSpPr>
        <p:spPr>
          <a:xfrm>
            <a:off x="2663533" y="694458"/>
            <a:ext cx="5524503" cy="539981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err="1">
                <a:solidFill>
                  <a:schemeClr val="tx1"/>
                </a:solidFill>
              </a:rPr>
              <a:t>Geosentris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0BBB3E-56A8-DA4A-AC05-4CAA6FDBEF2F}"/>
              </a:ext>
            </a:extLst>
          </p:cNvPr>
          <p:cNvSpPr/>
          <p:nvPr/>
        </p:nvSpPr>
        <p:spPr>
          <a:xfrm>
            <a:off x="3359726" y="1364672"/>
            <a:ext cx="4128655" cy="405938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err="1">
                <a:solidFill>
                  <a:schemeClr val="tx1"/>
                </a:solidFill>
              </a:rPr>
              <a:t>Polisentris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952509" y="124692"/>
            <a:ext cx="410094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PERSPEKTIF GLOBAL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3B2EAB0-1A26-6041-BE6B-5B9B9871BAB0}"/>
              </a:ext>
            </a:extLst>
          </p:cNvPr>
          <p:cNvSpPr/>
          <p:nvPr/>
        </p:nvSpPr>
        <p:spPr>
          <a:xfrm>
            <a:off x="4405745" y="2438400"/>
            <a:ext cx="2036619" cy="191192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Parokialisme</a:t>
            </a:r>
            <a:r>
              <a:rPr lang="en-US" sz="1600" dirty="0"/>
              <a:t> / </a:t>
            </a:r>
            <a:r>
              <a:rPr lang="en-US" sz="1600" dirty="0" err="1"/>
              <a:t>Etnosentris</a:t>
            </a:r>
            <a:endParaRPr lang="en-US" sz="16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377A0A9-44D5-FF43-B061-F62C9508B76E}"/>
              </a:ext>
            </a:extLst>
          </p:cNvPr>
          <p:cNvGrpSpPr/>
          <p:nvPr/>
        </p:nvGrpSpPr>
        <p:grpSpPr>
          <a:xfrm>
            <a:off x="6026727" y="3086586"/>
            <a:ext cx="2161309" cy="307777"/>
            <a:chOff x="6026727" y="3086586"/>
            <a:chExt cx="2161309" cy="307777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7A03102-54F9-ED4C-A43F-048E6628A3DB}"/>
                </a:ext>
              </a:extLst>
            </p:cNvPr>
            <p:cNvCxnSpPr/>
            <p:nvPr/>
          </p:nvCxnSpPr>
          <p:spPr>
            <a:xfrm>
              <a:off x="6026727" y="3394363"/>
              <a:ext cx="216130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EA5F2FE-D9A1-AA4D-A02B-C260CFE3A253}"/>
                </a:ext>
              </a:extLst>
            </p:cNvPr>
            <p:cNvSpPr txBox="1"/>
            <p:nvPr/>
          </p:nvSpPr>
          <p:spPr>
            <a:xfrm>
              <a:off x="6590449" y="3086586"/>
              <a:ext cx="118974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Lebih</a:t>
              </a:r>
              <a:r>
                <a:rPr lang="en-US" dirty="0"/>
                <a:t> Global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968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</TotalTime>
  <Words>387</Words>
  <Application>Microsoft Macintosh PowerPoint</Application>
  <PresentationFormat>Widescreen</PresentationFormat>
  <Paragraphs>132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American Typewriter</vt:lpstr>
      <vt:lpstr>Arial</vt:lpstr>
      <vt:lpstr>Calibri</vt:lpstr>
      <vt:lpstr>Office Theme</vt:lpstr>
      <vt:lpstr>Praktik Manajemen  di Lingkungan Global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272</cp:revision>
  <dcterms:modified xsi:type="dcterms:W3CDTF">2019-09-15T05:57:13Z</dcterms:modified>
</cp:coreProperties>
</file>