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328" r:id="rId5"/>
    <p:sldId id="350" r:id="rId6"/>
    <p:sldId id="349" r:id="rId7"/>
    <p:sldId id="351" r:id="rId8"/>
    <p:sldId id="348" r:id="rId9"/>
    <p:sldId id="338" r:id="rId10"/>
    <p:sldId id="353" r:id="rId11"/>
    <p:sldId id="354" r:id="rId12"/>
    <p:sldId id="356" r:id="rId13"/>
    <p:sldId id="355" r:id="rId14"/>
    <p:sldId id="357" r:id="rId15"/>
    <p:sldId id="358" r:id="rId16"/>
    <p:sldId id="359" r:id="rId17"/>
    <p:sldId id="360" r:id="rId18"/>
    <p:sldId id="361" r:id="rId19"/>
    <p:sldId id="336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99"/>
    <p:restoredTop sz="93690"/>
  </p:normalViewPr>
  <p:slideViewPr>
    <p:cSldViewPr snapToGrid="0" snapToObjects="1">
      <p:cViewPr>
        <p:scale>
          <a:sx n="77" d="100"/>
          <a:sy n="77" d="100"/>
        </p:scale>
        <p:origin x="8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0886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8473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4921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6045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49517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716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7798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22991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226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538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113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806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5793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3921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353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475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207817" y="1122363"/>
            <a:ext cx="11804073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1"/>
              </a:buClr>
            </a:pPr>
            <a:r>
              <a:rPr lang="en-US" dirty="0" err="1">
                <a:solidFill>
                  <a:schemeClr val="lt1"/>
                </a:solidFill>
              </a:rPr>
              <a:t>Budaya</a:t>
            </a:r>
            <a:r>
              <a:rPr lang="en-US" dirty="0">
                <a:solidFill>
                  <a:schemeClr val="lt1"/>
                </a:solidFill>
              </a:rPr>
              <a:t> &amp; </a:t>
            </a:r>
            <a:r>
              <a:rPr lang="en-US" dirty="0" err="1">
                <a:solidFill>
                  <a:schemeClr val="lt1"/>
                </a:solidFill>
              </a:rPr>
              <a:t>Lingkungan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Organiasai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3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(Bab 3)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“</a:t>
            </a:r>
            <a:r>
              <a:rPr lang="en-US" sz="2800" dirty="0" err="1">
                <a:solidFill>
                  <a:schemeClr val="lt1"/>
                </a:solidFill>
              </a:rPr>
              <a:t>Manajemen</a:t>
            </a:r>
            <a:r>
              <a:rPr lang="en-US" sz="2800" dirty="0">
                <a:solidFill>
                  <a:schemeClr val="lt1"/>
                </a:solidFill>
              </a:rPr>
              <a:t>” </a:t>
            </a:r>
            <a:r>
              <a:rPr lang="en-US" sz="2800" dirty="0" err="1">
                <a:solidFill>
                  <a:schemeClr val="lt1"/>
                </a:solidFill>
              </a:rPr>
              <a:t>oleh</a:t>
            </a:r>
            <a:r>
              <a:rPr lang="en-US" sz="2800" dirty="0">
                <a:solidFill>
                  <a:schemeClr val="lt1"/>
                </a:solidFill>
              </a:rPr>
              <a:t> Robbins &amp; Coulter </a:t>
            </a:r>
            <a:r>
              <a:rPr lang="en-US" sz="2800" dirty="0" err="1">
                <a:solidFill>
                  <a:schemeClr val="lt1"/>
                </a:solidFill>
              </a:rPr>
              <a:t>Edisi</a:t>
            </a:r>
            <a:r>
              <a:rPr lang="en-US" sz="2800" dirty="0">
                <a:solidFill>
                  <a:schemeClr val="lt1"/>
                </a:solidFill>
              </a:rPr>
              <a:t> 13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BUDAYA ORGANISASI</a:t>
            </a: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7FA111A9-7D6E-7E4E-8B5C-FF34BAC863C0}"/>
              </a:ext>
            </a:extLst>
          </p:cNvPr>
          <p:cNvSpPr/>
          <p:nvPr/>
        </p:nvSpPr>
        <p:spPr>
          <a:xfrm>
            <a:off x="2139043" y="397329"/>
            <a:ext cx="4310743" cy="3429000"/>
          </a:xfrm>
          <a:prstGeom prst="triangl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schemeClr val="tx1"/>
                </a:solidFill>
              </a:rPr>
              <a:t>Budaya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CB0D044-9AFB-504B-979A-B45B93ACB09F}"/>
              </a:ext>
            </a:extLst>
          </p:cNvPr>
          <p:cNvSpPr/>
          <p:nvPr/>
        </p:nvSpPr>
        <p:spPr>
          <a:xfrm>
            <a:off x="130630" y="397329"/>
            <a:ext cx="2759528" cy="259624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Persepsi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C730C68-354E-D243-B1F9-24DE8B2C0F4A}"/>
              </a:ext>
            </a:extLst>
          </p:cNvPr>
          <p:cNvSpPr/>
          <p:nvPr/>
        </p:nvSpPr>
        <p:spPr>
          <a:xfrm>
            <a:off x="5698671" y="397328"/>
            <a:ext cx="2759528" cy="259624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Deskriptif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3907A40-5BC4-DE43-9923-C2A8E60C8285}"/>
              </a:ext>
            </a:extLst>
          </p:cNvPr>
          <p:cNvSpPr/>
          <p:nvPr/>
        </p:nvSpPr>
        <p:spPr>
          <a:xfrm>
            <a:off x="2914650" y="3978728"/>
            <a:ext cx="2759528" cy="259624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Diterima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01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BUDAYA ORGANISASI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A635A46-1475-DE47-99D2-E69B6F87CDBE}"/>
              </a:ext>
            </a:extLst>
          </p:cNvPr>
          <p:cNvSpPr/>
          <p:nvPr/>
        </p:nvSpPr>
        <p:spPr>
          <a:xfrm>
            <a:off x="4523014" y="3320143"/>
            <a:ext cx="2481943" cy="9797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endParaRPr lang="en-US" sz="240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FA9539F-45A5-6D46-BF32-E2DCD358E05E}"/>
              </a:ext>
            </a:extLst>
          </p:cNvPr>
          <p:cNvGrpSpPr/>
          <p:nvPr/>
        </p:nvGrpSpPr>
        <p:grpSpPr>
          <a:xfrm>
            <a:off x="4523014" y="1191983"/>
            <a:ext cx="2481943" cy="2128160"/>
            <a:chOff x="4523014" y="1191983"/>
            <a:chExt cx="2481943" cy="2128160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CB5432E6-2560-1842-9509-6C86CE25ACFA}"/>
                </a:ext>
              </a:extLst>
            </p:cNvPr>
            <p:cNvSpPr/>
            <p:nvPr/>
          </p:nvSpPr>
          <p:spPr>
            <a:xfrm>
              <a:off x="4523014" y="1191983"/>
              <a:ext cx="2481943" cy="97971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Perhatian</a:t>
              </a:r>
              <a:r>
                <a:rPr lang="en-US" sz="2000" dirty="0"/>
                <a:t> </a:t>
              </a:r>
              <a:r>
                <a:rPr lang="en-US" sz="2000" dirty="0" err="1"/>
                <a:t>pada</a:t>
              </a:r>
              <a:r>
                <a:rPr lang="en-US" sz="2000" dirty="0"/>
                <a:t> Detail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E9FF4BB9-3FFE-8643-8F83-201D51EDABEC}"/>
                </a:ext>
              </a:extLst>
            </p:cNvPr>
            <p:cNvCxnSpPr>
              <a:stCxn id="15" idx="0"/>
              <a:endCxn id="8" idx="2"/>
            </p:cNvCxnSpPr>
            <p:nvPr/>
          </p:nvCxnSpPr>
          <p:spPr>
            <a:xfrm flipV="1">
              <a:off x="5763986" y="2171698"/>
              <a:ext cx="0" cy="114844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EA2363C-7C0D-644D-944E-AF6FFAD82B52}"/>
              </a:ext>
            </a:extLst>
          </p:cNvPr>
          <p:cNvGrpSpPr/>
          <p:nvPr/>
        </p:nvGrpSpPr>
        <p:grpSpPr>
          <a:xfrm>
            <a:off x="7004957" y="2264227"/>
            <a:ext cx="3429495" cy="1545774"/>
            <a:chOff x="7004957" y="2264227"/>
            <a:chExt cx="3429495" cy="1545774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263ABD09-B631-0647-9A9D-C303DF80AF77}"/>
                </a:ext>
              </a:extLst>
            </p:cNvPr>
            <p:cNvSpPr/>
            <p:nvPr/>
          </p:nvSpPr>
          <p:spPr>
            <a:xfrm>
              <a:off x="7952509" y="2264227"/>
              <a:ext cx="2481943" cy="97971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Orientasi</a:t>
              </a:r>
              <a:r>
                <a:rPr lang="en-US" sz="2000" dirty="0"/>
                <a:t> Hasil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C561AC6-6605-2847-B0B3-97153643ABE1}"/>
                </a:ext>
              </a:extLst>
            </p:cNvPr>
            <p:cNvCxnSpPr>
              <a:cxnSpLocks/>
              <a:stCxn id="15" idx="3"/>
              <a:endCxn id="9" idx="1"/>
            </p:cNvCxnSpPr>
            <p:nvPr/>
          </p:nvCxnSpPr>
          <p:spPr>
            <a:xfrm flipV="1">
              <a:off x="7004957" y="2754085"/>
              <a:ext cx="947552" cy="105591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7E7C1D3-0ED6-DF45-907D-6CF568311166}"/>
              </a:ext>
            </a:extLst>
          </p:cNvPr>
          <p:cNvGrpSpPr/>
          <p:nvPr/>
        </p:nvGrpSpPr>
        <p:grpSpPr>
          <a:xfrm>
            <a:off x="7004957" y="3690255"/>
            <a:ext cx="3429495" cy="979715"/>
            <a:chOff x="7004957" y="3690255"/>
            <a:chExt cx="3429495" cy="979715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B8B3699B-62CB-0C4A-B532-A1B6BF77C35A}"/>
                </a:ext>
              </a:extLst>
            </p:cNvPr>
            <p:cNvSpPr/>
            <p:nvPr/>
          </p:nvSpPr>
          <p:spPr>
            <a:xfrm>
              <a:off x="7952509" y="3690255"/>
              <a:ext cx="2481943" cy="97971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Orientasi</a:t>
              </a:r>
              <a:r>
                <a:rPr lang="en-US" sz="2000" dirty="0"/>
                <a:t> </a:t>
              </a:r>
              <a:r>
                <a:rPr lang="en-US" sz="2000" dirty="0" err="1"/>
                <a:t>Manusia</a:t>
              </a:r>
              <a:endParaRPr lang="en-US" sz="2000" dirty="0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76CB956-0A43-4842-A793-3B7F2481A5C9}"/>
                </a:ext>
              </a:extLst>
            </p:cNvPr>
            <p:cNvCxnSpPr>
              <a:stCxn id="15" idx="3"/>
              <a:endCxn id="10" idx="1"/>
            </p:cNvCxnSpPr>
            <p:nvPr/>
          </p:nvCxnSpPr>
          <p:spPr>
            <a:xfrm>
              <a:off x="7004957" y="3810001"/>
              <a:ext cx="947552" cy="37011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B6DD479-D6A4-E04F-BE08-2669D10649AE}"/>
              </a:ext>
            </a:extLst>
          </p:cNvPr>
          <p:cNvGrpSpPr/>
          <p:nvPr/>
        </p:nvGrpSpPr>
        <p:grpSpPr>
          <a:xfrm>
            <a:off x="5763986" y="4299858"/>
            <a:ext cx="2998023" cy="2008415"/>
            <a:chOff x="5763986" y="4299858"/>
            <a:chExt cx="2998023" cy="2008415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C752085D-1987-AD44-AFE6-375384B739E2}"/>
                </a:ext>
              </a:extLst>
            </p:cNvPr>
            <p:cNvSpPr/>
            <p:nvPr/>
          </p:nvSpPr>
          <p:spPr>
            <a:xfrm>
              <a:off x="6280066" y="5328558"/>
              <a:ext cx="2481943" cy="97971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Orientasi</a:t>
              </a:r>
              <a:r>
                <a:rPr lang="en-US" sz="2000" dirty="0"/>
                <a:t> Tim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6692DA9-D61B-6B40-96B1-4EC7A7ACA7BD}"/>
                </a:ext>
              </a:extLst>
            </p:cNvPr>
            <p:cNvCxnSpPr>
              <a:stCxn id="15" idx="2"/>
              <a:endCxn id="12" idx="0"/>
            </p:cNvCxnSpPr>
            <p:nvPr/>
          </p:nvCxnSpPr>
          <p:spPr>
            <a:xfrm>
              <a:off x="5763986" y="4299858"/>
              <a:ext cx="1757052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7F730C9-02E9-9143-9954-F85B56C78595}"/>
              </a:ext>
            </a:extLst>
          </p:cNvPr>
          <p:cNvGrpSpPr/>
          <p:nvPr/>
        </p:nvGrpSpPr>
        <p:grpSpPr>
          <a:xfrm>
            <a:off x="2765960" y="4299858"/>
            <a:ext cx="2998026" cy="2008415"/>
            <a:chOff x="2765960" y="4299858"/>
            <a:chExt cx="2998026" cy="2008415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9A70EA55-6C5E-6848-AE76-6039387E3C98}"/>
                </a:ext>
              </a:extLst>
            </p:cNvPr>
            <p:cNvSpPr/>
            <p:nvPr/>
          </p:nvSpPr>
          <p:spPr>
            <a:xfrm>
              <a:off x="2765960" y="5328558"/>
              <a:ext cx="2481943" cy="97971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Agresifitas</a:t>
              </a:r>
              <a:endParaRPr lang="en-US" sz="2000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8E8D904-756F-9949-9D2F-4FC044448360}"/>
                </a:ext>
              </a:extLst>
            </p:cNvPr>
            <p:cNvCxnSpPr>
              <a:stCxn id="15" idx="2"/>
              <a:endCxn id="14" idx="0"/>
            </p:cNvCxnSpPr>
            <p:nvPr/>
          </p:nvCxnSpPr>
          <p:spPr>
            <a:xfrm flipH="1">
              <a:off x="4006932" y="4299858"/>
              <a:ext cx="1757054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7877211-EB76-AD42-B964-CAA84D5537C1}"/>
              </a:ext>
            </a:extLst>
          </p:cNvPr>
          <p:cNvGrpSpPr/>
          <p:nvPr/>
        </p:nvGrpSpPr>
        <p:grpSpPr>
          <a:xfrm>
            <a:off x="1093518" y="3690256"/>
            <a:ext cx="3429496" cy="979715"/>
            <a:chOff x="1093518" y="3690256"/>
            <a:chExt cx="3429496" cy="979715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558D6E3F-B23C-2D4E-97FB-1A69CA0FE096}"/>
                </a:ext>
              </a:extLst>
            </p:cNvPr>
            <p:cNvSpPr/>
            <p:nvPr/>
          </p:nvSpPr>
          <p:spPr>
            <a:xfrm>
              <a:off x="1093518" y="3690256"/>
              <a:ext cx="2481943" cy="97971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Stabilitas</a:t>
              </a:r>
              <a:endParaRPr lang="en-US" sz="2000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48E8B46-D25A-A244-B729-C88F9A20BF65}"/>
                </a:ext>
              </a:extLst>
            </p:cNvPr>
            <p:cNvCxnSpPr>
              <a:stCxn id="15" idx="1"/>
              <a:endCxn id="13" idx="3"/>
            </p:cNvCxnSpPr>
            <p:nvPr/>
          </p:nvCxnSpPr>
          <p:spPr>
            <a:xfrm flipH="1">
              <a:off x="3575461" y="3810001"/>
              <a:ext cx="947553" cy="37011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3A36A93-7762-0A47-A1F5-483C26D02B69}"/>
              </a:ext>
            </a:extLst>
          </p:cNvPr>
          <p:cNvGrpSpPr/>
          <p:nvPr/>
        </p:nvGrpSpPr>
        <p:grpSpPr>
          <a:xfrm>
            <a:off x="1093519" y="2264227"/>
            <a:ext cx="3429495" cy="1545774"/>
            <a:chOff x="1093519" y="2264227"/>
            <a:chExt cx="3429495" cy="1545774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00E5560B-6ACC-AB4A-892B-9E3FA8D294AC}"/>
                </a:ext>
              </a:extLst>
            </p:cNvPr>
            <p:cNvSpPr/>
            <p:nvPr/>
          </p:nvSpPr>
          <p:spPr>
            <a:xfrm>
              <a:off x="1093519" y="2264227"/>
              <a:ext cx="2481943" cy="97971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Inovasi</a:t>
              </a:r>
              <a:r>
                <a:rPr lang="en-US" sz="2000" dirty="0"/>
                <a:t> &amp; </a:t>
              </a:r>
              <a:r>
                <a:rPr lang="en-US" sz="2000" dirty="0" err="1"/>
                <a:t>Pengambil</a:t>
              </a:r>
              <a:r>
                <a:rPr lang="en-US" sz="2000" dirty="0"/>
                <a:t> </a:t>
              </a:r>
              <a:r>
                <a:rPr lang="en-US" sz="2000" dirty="0" err="1"/>
                <a:t>Resiko</a:t>
              </a:r>
              <a:endParaRPr lang="en-US" sz="2000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CA8B437-DBB9-7744-9D06-75722B8F23BB}"/>
                </a:ext>
              </a:extLst>
            </p:cNvPr>
            <p:cNvCxnSpPr>
              <a:stCxn id="15" idx="1"/>
              <a:endCxn id="11" idx="3"/>
            </p:cNvCxnSpPr>
            <p:nvPr/>
          </p:nvCxnSpPr>
          <p:spPr>
            <a:xfrm flipH="1" flipV="1">
              <a:off x="3575462" y="2754085"/>
              <a:ext cx="947552" cy="105591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240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BUDAYA ORGANISASI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EC17FC38-C852-5F48-96B0-4BC9A037CEE0}"/>
              </a:ext>
            </a:extLst>
          </p:cNvPr>
          <p:cNvSpPr/>
          <p:nvPr/>
        </p:nvSpPr>
        <p:spPr>
          <a:xfrm>
            <a:off x="163286" y="2960915"/>
            <a:ext cx="2775857" cy="117565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VISI PENDIRI ORGANISASI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85E61E-857F-0547-8779-CFF6780C015F}"/>
              </a:ext>
            </a:extLst>
          </p:cNvPr>
          <p:cNvGrpSpPr/>
          <p:nvPr/>
        </p:nvGrpSpPr>
        <p:grpSpPr>
          <a:xfrm>
            <a:off x="2939143" y="2977242"/>
            <a:ext cx="3169226" cy="1175657"/>
            <a:chOff x="2939143" y="2977242"/>
            <a:chExt cx="3169226" cy="1175657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B0595441-1B16-B04B-A982-1D92F51DCD68}"/>
                </a:ext>
              </a:extLst>
            </p:cNvPr>
            <p:cNvSpPr/>
            <p:nvPr/>
          </p:nvSpPr>
          <p:spPr>
            <a:xfrm>
              <a:off x="3332512" y="2977242"/>
              <a:ext cx="2775857" cy="1175657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KRITERIA SELEKSI KARYAWAN</a:t>
              </a:r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F8765746-B4B6-8140-BCF9-80390D02C2CC}"/>
                </a:ext>
              </a:extLst>
            </p:cNvPr>
            <p:cNvCxnSpPr>
              <a:stCxn id="2" idx="3"/>
              <a:endCxn id="5" idx="1"/>
            </p:cNvCxnSpPr>
            <p:nvPr/>
          </p:nvCxnSpPr>
          <p:spPr>
            <a:xfrm>
              <a:off x="2939143" y="3548744"/>
              <a:ext cx="393369" cy="1632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B047BA3-DB02-AE4F-AAD4-ACB2251EF137}"/>
              </a:ext>
            </a:extLst>
          </p:cNvPr>
          <p:cNvGrpSpPr/>
          <p:nvPr/>
        </p:nvGrpSpPr>
        <p:grpSpPr>
          <a:xfrm>
            <a:off x="4720442" y="1524000"/>
            <a:ext cx="4360468" cy="1453242"/>
            <a:chOff x="4720442" y="1524000"/>
            <a:chExt cx="4360468" cy="1453242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FA3EA2CC-4C55-C445-8184-AF3847365148}"/>
                </a:ext>
              </a:extLst>
            </p:cNvPr>
            <p:cNvSpPr/>
            <p:nvPr/>
          </p:nvSpPr>
          <p:spPr>
            <a:xfrm>
              <a:off x="6305053" y="1524000"/>
              <a:ext cx="2775857" cy="1175657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MANAJEMEN PUNCAK</a:t>
              </a:r>
            </a:p>
          </p:txBody>
        </p:sp>
        <p:cxnSp>
          <p:nvCxnSpPr>
            <p:cNvPr id="15" name="Elbow Connector 14">
              <a:extLst>
                <a:ext uri="{FF2B5EF4-FFF2-40B4-BE49-F238E27FC236}">
                  <a16:creationId xmlns:a16="http://schemas.microsoft.com/office/drawing/2014/main" id="{1A4BB858-4104-D54B-BD75-5AA9FB0983B5}"/>
                </a:ext>
              </a:extLst>
            </p:cNvPr>
            <p:cNvCxnSpPr>
              <a:stCxn id="5" idx="0"/>
              <a:endCxn id="9" idx="1"/>
            </p:cNvCxnSpPr>
            <p:nvPr/>
          </p:nvCxnSpPr>
          <p:spPr>
            <a:xfrm rot="5400000" flipH="1" flipV="1">
              <a:off x="5080041" y="1752230"/>
              <a:ext cx="865413" cy="1584612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1F25883-4A40-3042-A45E-6D2D2D10B4B5}"/>
              </a:ext>
            </a:extLst>
          </p:cNvPr>
          <p:cNvGrpSpPr/>
          <p:nvPr/>
        </p:nvGrpSpPr>
        <p:grpSpPr>
          <a:xfrm>
            <a:off x="4720440" y="2699657"/>
            <a:ext cx="4360471" cy="2890156"/>
            <a:chOff x="4720440" y="2699657"/>
            <a:chExt cx="4360471" cy="2890156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321FB001-0568-EA4B-8FE4-FC8EDB16D2C7}"/>
                </a:ext>
              </a:extLst>
            </p:cNvPr>
            <p:cNvCxnSpPr>
              <a:stCxn id="9" idx="2"/>
              <a:endCxn id="8" idx="0"/>
            </p:cNvCxnSpPr>
            <p:nvPr/>
          </p:nvCxnSpPr>
          <p:spPr>
            <a:xfrm>
              <a:off x="7692982" y="2699657"/>
              <a:ext cx="1" cy="171449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2A9DA303-7D36-0741-91F9-25A53B9ECDFE}"/>
                </a:ext>
              </a:extLst>
            </p:cNvPr>
            <p:cNvGrpSpPr/>
            <p:nvPr/>
          </p:nvGrpSpPr>
          <p:grpSpPr>
            <a:xfrm>
              <a:off x="4720440" y="4152899"/>
              <a:ext cx="4360471" cy="1436914"/>
              <a:chOff x="4720440" y="4152899"/>
              <a:chExt cx="4360471" cy="1436914"/>
            </a:xfrm>
          </p:grpSpPr>
          <p:sp>
            <p:nvSpPr>
              <p:cNvPr id="8" name="Rounded Rectangle 7">
                <a:extLst>
                  <a:ext uri="{FF2B5EF4-FFF2-40B4-BE49-F238E27FC236}">
                    <a16:creationId xmlns:a16="http://schemas.microsoft.com/office/drawing/2014/main" id="{0A7E06BD-786A-EF40-9C8D-1685A75C5381}"/>
                  </a:ext>
                </a:extLst>
              </p:cNvPr>
              <p:cNvSpPr/>
              <p:nvPr/>
            </p:nvSpPr>
            <p:spPr>
              <a:xfrm>
                <a:off x="6305054" y="4414156"/>
                <a:ext cx="2775857" cy="1175657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tx1"/>
                    </a:solidFill>
                  </a:rPr>
                  <a:t>SOSIALISASI</a:t>
                </a:r>
              </a:p>
            </p:txBody>
          </p:sp>
          <p:cxnSp>
            <p:nvCxnSpPr>
              <p:cNvPr id="17" name="Elbow Connector 16">
                <a:extLst>
                  <a:ext uri="{FF2B5EF4-FFF2-40B4-BE49-F238E27FC236}">
                    <a16:creationId xmlns:a16="http://schemas.microsoft.com/office/drawing/2014/main" id="{90125141-FDD8-9A48-AD12-817BA43E1728}"/>
                  </a:ext>
                </a:extLst>
              </p:cNvPr>
              <p:cNvCxnSpPr>
                <a:stCxn id="5" idx="2"/>
                <a:endCxn id="8" idx="1"/>
              </p:cNvCxnSpPr>
              <p:nvPr/>
            </p:nvCxnSpPr>
            <p:spPr>
              <a:xfrm rot="16200000" flipH="1">
                <a:off x="5088204" y="3785135"/>
                <a:ext cx="849086" cy="1584613"/>
              </a:xfrm>
              <a:prstGeom prst="bentConnector2">
                <a:avLst/>
              </a:prstGeom>
              <a:ln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7CBC7A6-7F24-F449-9112-6DE5477394E9}"/>
              </a:ext>
            </a:extLst>
          </p:cNvPr>
          <p:cNvGrpSpPr/>
          <p:nvPr/>
        </p:nvGrpSpPr>
        <p:grpSpPr>
          <a:xfrm>
            <a:off x="9080910" y="2111829"/>
            <a:ext cx="2972544" cy="2890156"/>
            <a:chOff x="9080910" y="2111829"/>
            <a:chExt cx="2972544" cy="2890156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3768C86E-5F04-8148-A1EF-E820B858D140}"/>
                </a:ext>
              </a:extLst>
            </p:cNvPr>
            <p:cNvSpPr/>
            <p:nvPr/>
          </p:nvSpPr>
          <p:spPr>
            <a:xfrm>
              <a:off x="9277597" y="2960914"/>
              <a:ext cx="2775857" cy="1175657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BUDAYA ORGANISASI</a:t>
              </a:r>
            </a:p>
          </p:txBody>
        </p:sp>
        <p:cxnSp>
          <p:nvCxnSpPr>
            <p:cNvPr id="19" name="Elbow Connector 18">
              <a:extLst>
                <a:ext uri="{FF2B5EF4-FFF2-40B4-BE49-F238E27FC236}">
                  <a16:creationId xmlns:a16="http://schemas.microsoft.com/office/drawing/2014/main" id="{16F70B8E-A6ED-A543-B51C-C3D8C97C26FA}"/>
                </a:ext>
              </a:extLst>
            </p:cNvPr>
            <p:cNvCxnSpPr>
              <a:stCxn id="8" idx="3"/>
              <a:endCxn id="6" idx="2"/>
            </p:cNvCxnSpPr>
            <p:nvPr/>
          </p:nvCxnSpPr>
          <p:spPr>
            <a:xfrm flipV="1">
              <a:off x="9080911" y="4136571"/>
              <a:ext cx="1584615" cy="865414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Elbow Connector 20">
              <a:extLst>
                <a:ext uri="{FF2B5EF4-FFF2-40B4-BE49-F238E27FC236}">
                  <a16:creationId xmlns:a16="http://schemas.microsoft.com/office/drawing/2014/main" id="{50FDABCC-F10F-1C43-86C5-550B79A1837B}"/>
                </a:ext>
              </a:extLst>
            </p:cNvPr>
            <p:cNvCxnSpPr>
              <a:stCxn id="9" idx="3"/>
              <a:endCxn id="6" idx="0"/>
            </p:cNvCxnSpPr>
            <p:nvPr/>
          </p:nvCxnSpPr>
          <p:spPr>
            <a:xfrm>
              <a:off x="9080910" y="2111829"/>
              <a:ext cx="1584616" cy="849085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252B041-F048-CB4D-BA47-067CB7492B1F}"/>
              </a:ext>
            </a:extLst>
          </p:cNvPr>
          <p:cNvGrpSpPr/>
          <p:nvPr/>
        </p:nvGrpSpPr>
        <p:grpSpPr>
          <a:xfrm>
            <a:off x="310243" y="5589813"/>
            <a:ext cx="7382740" cy="1094013"/>
            <a:chOff x="310243" y="5589813"/>
            <a:chExt cx="7382740" cy="1094013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4878F68A-CDFF-5945-8B13-E5245A1953CF}"/>
                </a:ext>
              </a:extLst>
            </p:cNvPr>
            <p:cNvSpPr/>
            <p:nvPr/>
          </p:nvSpPr>
          <p:spPr>
            <a:xfrm>
              <a:off x="310243" y="5851069"/>
              <a:ext cx="2628900" cy="83275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CERITA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6DC2755-278B-F743-9208-A2B66B41956B}"/>
                </a:ext>
              </a:extLst>
            </p:cNvPr>
            <p:cNvCxnSpPr>
              <a:stCxn id="8" idx="2"/>
              <a:endCxn id="27" idx="0"/>
            </p:cNvCxnSpPr>
            <p:nvPr/>
          </p:nvCxnSpPr>
          <p:spPr>
            <a:xfrm flipH="1">
              <a:off x="1624693" y="5589813"/>
              <a:ext cx="6068290" cy="261256"/>
            </a:xfrm>
            <a:prstGeom prst="straightConnector1">
              <a:avLst/>
            </a:prstGeom>
            <a:ln>
              <a:prstDash val="sysDot"/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0D04DBA-C2FE-354A-B80D-D89A498207B4}"/>
              </a:ext>
            </a:extLst>
          </p:cNvPr>
          <p:cNvGrpSpPr/>
          <p:nvPr/>
        </p:nvGrpSpPr>
        <p:grpSpPr>
          <a:xfrm>
            <a:off x="3282784" y="5589813"/>
            <a:ext cx="4410199" cy="1094013"/>
            <a:chOff x="3282784" y="5589813"/>
            <a:chExt cx="4410199" cy="1094013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27963AF7-0EBA-D748-8229-FB72AE2EAA73}"/>
                </a:ext>
              </a:extLst>
            </p:cNvPr>
            <p:cNvSpPr/>
            <p:nvPr/>
          </p:nvSpPr>
          <p:spPr>
            <a:xfrm>
              <a:off x="3282784" y="5851069"/>
              <a:ext cx="2628900" cy="83275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RITUAL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894C475C-8697-AB47-9635-EEA6906A37FF}"/>
                </a:ext>
              </a:extLst>
            </p:cNvPr>
            <p:cNvCxnSpPr>
              <a:stCxn id="8" idx="2"/>
              <a:endCxn id="28" idx="0"/>
            </p:cNvCxnSpPr>
            <p:nvPr/>
          </p:nvCxnSpPr>
          <p:spPr>
            <a:xfrm flipH="1">
              <a:off x="4597234" y="5589813"/>
              <a:ext cx="3095749" cy="261256"/>
            </a:xfrm>
            <a:prstGeom prst="straightConnector1">
              <a:avLst/>
            </a:prstGeom>
            <a:ln>
              <a:prstDash val="sysDot"/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3430EE5-2E7D-C347-9A09-4213EE403410}"/>
              </a:ext>
            </a:extLst>
          </p:cNvPr>
          <p:cNvGrpSpPr/>
          <p:nvPr/>
        </p:nvGrpSpPr>
        <p:grpSpPr>
          <a:xfrm>
            <a:off x="6255325" y="5589813"/>
            <a:ext cx="2628900" cy="1115783"/>
            <a:chOff x="6255325" y="5589813"/>
            <a:chExt cx="2628900" cy="1115783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F5BA8108-7357-BF4F-8466-AE3E7B0750C1}"/>
                </a:ext>
              </a:extLst>
            </p:cNvPr>
            <p:cNvSpPr/>
            <p:nvPr/>
          </p:nvSpPr>
          <p:spPr>
            <a:xfrm>
              <a:off x="6255325" y="5872839"/>
              <a:ext cx="2628900" cy="83275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ARTEFAK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36BFC9F-A240-0949-A401-36868A3F26F9}"/>
                </a:ext>
              </a:extLst>
            </p:cNvPr>
            <p:cNvCxnSpPr>
              <a:stCxn id="8" idx="2"/>
              <a:endCxn id="29" idx="0"/>
            </p:cNvCxnSpPr>
            <p:nvPr/>
          </p:nvCxnSpPr>
          <p:spPr>
            <a:xfrm flipH="1">
              <a:off x="7569775" y="5589813"/>
              <a:ext cx="123208" cy="283026"/>
            </a:xfrm>
            <a:prstGeom prst="straightConnector1">
              <a:avLst/>
            </a:prstGeom>
            <a:ln>
              <a:prstDash val="sysDot"/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513822B-07A8-504F-9DB7-F4AAA5119B12}"/>
              </a:ext>
            </a:extLst>
          </p:cNvPr>
          <p:cNvGrpSpPr/>
          <p:nvPr/>
        </p:nvGrpSpPr>
        <p:grpSpPr>
          <a:xfrm>
            <a:off x="7692983" y="5589813"/>
            <a:ext cx="4163783" cy="1115782"/>
            <a:chOff x="7692983" y="5589813"/>
            <a:chExt cx="4163783" cy="1115782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9A8113C1-AB3A-254E-8244-8E2D4E985E7C}"/>
                </a:ext>
              </a:extLst>
            </p:cNvPr>
            <p:cNvSpPr/>
            <p:nvPr/>
          </p:nvSpPr>
          <p:spPr>
            <a:xfrm>
              <a:off x="9227866" y="5872838"/>
              <a:ext cx="2628900" cy="83275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BAHASA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87F5CED7-4266-0743-9D9C-3D6FDC728DA0}"/>
                </a:ext>
              </a:extLst>
            </p:cNvPr>
            <p:cNvCxnSpPr>
              <a:stCxn id="8" idx="2"/>
              <a:endCxn id="30" idx="0"/>
            </p:cNvCxnSpPr>
            <p:nvPr/>
          </p:nvCxnSpPr>
          <p:spPr>
            <a:xfrm>
              <a:off x="7692983" y="5589813"/>
              <a:ext cx="2849333" cy="283025"/>
            </a:xfrm>
            <a:prstGeom prst="straightConnector1">
              <a:avLst/>
            </a:prstGeom>
            <a:ln>
              <a:prstDash val="sysDot"/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639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DISKUSI 2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9EE288E5-FAF4-0847-BAB0-8010A7F803C4}"/>
              </a:ext>
            </a:extLst>
          </p:cNvPr>
          <p:cNvSpPr/>
          <p:nvPr/>
        </p:nvSpPr>
        <p:spPr>
          <a:xfrm>
            <a:off x="1163782" y="824346"/>
            <a:ext cx="6303818" cy="4599709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BUKA HALAMAN 36, DISKUSIKAN DALAM KELOMPOK PADA KONDISI LINGKUNGAN SEPERTI APA ORGANISASI A DAN B DAPAT BERHASIL</a:t>
            </a:r>
          </a:p>
        </p:txBody>
      </p:sp>
    </p:spTree>
    <p:extLst>
      <p:ext uri="{BB962C8B-B14F-4D97-AF65-F5344CB8AC3E}">
        <p14:creationId xmlns:p14="http://schemas.microsoft.com/office/powerpoint/2010/main" val="421835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ISU TERKINI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A635A46-1475-DE47-99D2-E69B6F87CDBE}"/>
              </a:ext>
            </a:extLst>
          </p:cNvPr>
          <p:cNvSpPr/>
          <p:nvPr/>
        </p:nvSpPr>
        <p:spPr>
          <a:xfrm>
            <a:off x="3833502" y="3602775"/>
            <a:ext cx="2481943" cy="9797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Inovatif</a:t>
            </a:r>
            <a:endParaRPr lang="en-US" sz="24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56CBDBB-7CB5-984E-A72C-0FB3FB23B7A8}"/>
              </a:ext>
            </a:extLst>
          </p:cNvPr>
          <p:cNvGrpSpPr/>
          <p:nvPr/>
        </p:nvGrpSpPr>
        <p:grpSpPr>
          <a:xfrm>
            <a:off x="6315445" y="2546859"/>
            <a:ext cx="3429495" cy="1545774"/>
            <a:chOff x="7004957" y="2264227"/>
            <a:chExt cx="3429495" cy="1545774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263ABD09-B631-0647-9A9D-C303DF80AF77}"/>
                </a:ext>
              </a:extLst>
            </p:cNvPr>
            <p:cNvSpPr/>
            <p:nvPr/>
          </p:nvSpPr>
          <p:spPr>
            <a:xfrm>
              <a:off x="7952509" y="2264227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Kepercayaan</a:t>
              </a:r>
              <a:r>
                <a:rPr lang="en-US" sz="2000" dirty="0">
                  <a:solidFill>
                    <a:schemeClr val="tx1"/>
                  </a:solidFill>
                </a:rPr>
                <a:t> &amp; </a:t>
              </a:r>
              <a:r>
                <a:rPr lang="en-US" sz="2000" dirty="0" err="1">
                  <a:solidFill>
                    <a:schemeClr val="tx1"/>
                  </a:solidFill>
                </a:rPr>
                <a:t>Keterbukaan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C561AC6-6605-2847-B0B3-97153643ABE1}"/>
                </a:ext>
              </a:extLst>
            </p:cNvPr>
            <p:cNvCxnSpPr>
              <a:cxnSpLocks/>
              <a:stCxn id="15" idx="3"/>
              <a:endCxn id="9" idx="1"/>
            </p:cNvCxnSpPr>
            <p:nvPr/>
          </p:nvCxnSpPr>
          <p:spPr>
            <a:xfrm flipV="1">
              <a:off x="7004957" y="2754085"/>
              <a:ext cx="947552" cy="105591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58FDCF5-4B73-7544-8A93-B25C5A3F2DCC}"/>
              </a:ext>
            </a:extLst>
          </p:cNvPr>
          <p:cNvGrpSpPr/>
          <p:nvPr/>
        </p:nvGrpSpPr>
        <p:grpSpPr>
          <a:xfrm>
            <a:off x="6315445" y="3972887"/>
            <a:ext cx="3429495" cy="979715"/>
            <a:chOff x="7004957" y="3690255"/>
            <a:chExt cx="3429495" cy="979715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B8B3699B-62CB-0C4A-B532-A1B6BF77C35A}"/>
                </a:ext>
              </a:extLst>
            </p:cNvPr>
            <p:cNvSpPr/>
            <p:nvPr/>
          </p:nvSpPr>
          <p:spPr>
            <a:xfrm>
              <a:off x="7952509" y="3690255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Waktu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Bagi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Gagasan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76CB956-0A43-4842-A793-3B7F2481A5C9}"/>
                </a:ext>
              </a:extLst>
            </p:cNvPr>
            <p:cNvCxnSpPr>
              <a:stCxn id="15" idx="3"/>
              <a:endCxn id="10" idx="1"/>
            </p:cNvCxnSpPr>
            <p:nvPr/>
          </p:nvCxnSpPr>
          <p:spPr>
            <a:xfrm>
              <a:off x="7004957" y="3810001"/>
              <a:ext cx="947552" cy="37011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41EC70A-D19B-8F4F-B010-A72F0D57F80F}"/>
              </a:ext>
            </a:extLst>
          </p:cNvPr>
          <p:cNvGrpSpPr/>
          <p:nvPr/>
        </p:nvGrpSpPr>
        <p:grpSpPr>
          <a:xfrm>
            <a:off x="5074474" y="4582490"/>
            <a:ext cx="2998023" cy="2008415"/>
            <a:chOff x="5763986" y="4299858"/>
            <a:chExt cx="2998023" cy="2008415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C752085D-1987-AD44-AFE6-375384B739E2}"/>
                </a:ext>
              </a:extLst>
            </p:cNvPr>
            <p:cNvSpPr/>
            <p:nvPr/>
          </p:nvSpPr>
          <p:spPr>
            <a:xfrm>
              <a:off x="6280066" y="5328558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Keceriaan</a:t>
              </a:r>
              <a:r>
                <a:rPr lang="en-US" sz="2000" dirty="0">
                  <a:solidFill>
                    <a:schemeClr val="tx1"/>
                  </a:solidFill>
                </a:rPr>
                <a:t>/Humor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6692DA9-D61B-6B40-96B1-4EC7A7ACA7BD}"/>
                </a:ext>
              </a:extLst>
            </p:cNvPr>
            <p:cNvCxnSpPr>
              <a:stCxn id="15" idx="2"/>
              <a:endCxn id="12" idx="0"/>
            </p:cNvCxnSpPr>
            <p:nvPr/>
          </p:nvCxnSpPr>
          <p:spPr>
            <a:xfrm>
              <a:off x="5763986" y="4299858"/>
              <a:ext cx="1757052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269CB2E-18B8-1249-8F65-33EBFFEA3517}"/>
              </a:ext>
            </a:extLst>
          </p:cNvPr>
          <p:cNvGrpSpPr/>
          <p:nvPr/>
        </p:nvGrpSpPr>
        <p:grpSpPr>
          <a:xfrm>
            <a:off x="2076448" y="4582490"/>
            <a:ext cx="2998026" cy="2008415"/>
            <a:chOff x="2765960" y="4299858"/>
            <a:chExt cx="2998026" cy="2008415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9A70EA55-6C5E-6848-AE76-6039387E3C98}"/>
                </a:ext>
              </a:extLst>
            </p:cNvPr>
            <p:cNvSpPr/>
            <p:nvPr/>
          </p:nvSpPr>
          <p:spPr>
            <a:xfrm>
              <a:off x="2765960" y="5328558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Penyelesaian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Konflik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8E8D904-756F-9949-9D2F-4FC044448360}"/>
                </a:ext>
              </a:extLst>
            </p:cNvPr>
            <p:cNvCxnSpPr>
              <a:stCxn id="15" idx="2"/>
              <a:endCxn id="14" idx="0"/>
            </p:cNvCxnSpPr>
            <p:nvPr/>
          </p:nvCxnSpPr>
          <p:spPr>
            <a:xfrm flipH="1">
              <a:off x="4006932" y="4299858"/>
              <a:ext cx="1757054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7A98048-F471-0245-8A00-3C17BC28990B}"/>
              </a:ext>
            </a:extLst>
          </p:cNvPr>
          <p:cNvGrpSpPr/>
          <p:nvPr/>
        </p:nvGrpSpPr>
        <p:grpSpPr>
          <a:xfrm>
            <a:off x="404006" y="3972888"/>
            <a:ext cx="3429496" cy="979715"/>
            <a:chOff x="1093518" y="3690256"/>
            <a:chExt cx="3429496" cy="979715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558D6E3F-B23C-2D4E-97FB-1A69CA0FE096}"/>
                </a:ext>
              </a:extLst>
            </p:cNvPr>
            <p:cNvSpPr/>
            <p:nvPr/>
          </p:nvSpPr>
          <p:spPr>
            <a:xfrm>
              <a:off x="1093518" y="3690256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Silang-</a:t>
              </a:r>
              <a:r>
                <a:rPr lang="en-US" sz="2000" dirty="0" err="1">
                  <a:solidFill>
                    <a:schemeClr val="tx1"/>
                  </a:solidFill>
                </a:rPr>
                <a:t>pendapat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48E8B46-D25A-A244-B729-C88F9A20BF65}"/>
                </a:ext>
              </a:extLst>
            </p:cNvPr>
            <p:cNvCxnSpPr>
              <a:stCxn id="15" idx="1"/>
              <a:endCxn id="13" idx="3"/>
            </p:cNvCxnSpPr>
            <p:nvPr/>
          </p:nvCxnSpPr>
          <p:spPr>
            <a:xfrm flipH="1">
              <a:off x="3575461" y="3810001"/>
              <a:ext cx="947553" cy="37011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E5A7B04-A31C-7844-88A6-CE827BFD863E}"/>
              </a:ext>
            </a:extLst>
          </p:cNvPr>
          <p:cNvGrpSpPr/>
          <p:nvPr/>
        </p:nvGrpSpPr>
        <p:grpSpPr>
          <a:xfrm>
            <a:off x="404007" y="2546859"/>
            <a:ext cx="3429495" cy="1545774"/>
            <a:chOff x="1093519" y="2264227"/>
            <a:chExt cx="3429495" cy="1545774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00E5560B-6ACC-AB4A-892B-9E3FA8D294AC}"/>
                </a:ext>
              </a:extLst>
            </p:cNvPr>
            <p:cNvSpPr/>
            <p:nvPr/>
          </p:nvSpPr>
          <p:spPr>
            <a:xfrm>
              <a:off x="1093519" y="2264227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Pengambilan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Resiko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CA8B437-DBB9-7744-9D06-75722B8F23BB}"/>
                </a:ext>
              </a:extLst>
            </p:cNvPr>
            <p:cNvCxnSpPr>
              <a:stCxn id="15" idx="1"/>
              <a:endCxn id="11" idx="3"/>
            </p:cNvCxnSpPr>
            <p:nvPr/>
          </p:nvCxnSpPr>
          <p:spPr>
            <a:xfrm flipH="1" flipV="1">
              <a:off x="3575462" y="2754085"/>
              <a:ext cx="947552" cy="105591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D1F2942-1A75-3547-9DC7-5AD451B56860}"/>
              </a:ext>
            </a:extLst>
          </p:cNvPr>
          <p:cNvGrpSpPr/>
          <p:nvPr/>
        </p:nvGrpSpPr>
        <p:grpSpPr>
          <a:xfrm>
            <a:off x="2076448" y="1197031"/>
            <a:ext cx="2998026" cy="2405744"/>
            <a:chOff x="2765960" y="914399"/>
            <a:chExt cx="2998026" cy="2405744"/>
          </a:xfrm>
        </p:grpSpPr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DCA0FAB8-008D-AA45-8742-17456A9E91CC}"/>
                </a:ext>
              </a:extLst>
            </p:cNvPr>
            <p:cNvSpPr/>
            <p:nvPr/>
          </p:nvSpPr>
          <p:spPr>
            <a:xfrm>
              <a:off x="2765960" y="914399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Tantangan</a:t>
              </a:r>
              <a:r>
                <a:rPr lang="en-US" sz="2000" dirty="0">
                  <a:solidFill>
                    <a:schemeClr val="tx1"/>
                  </a:solidFill>
                </a:rPr>
                <a:t> &amp; </a:t>
              </a:r>
              <a:r>
                <a:rPr lang="en-US" sz="2000" dirty="0" err="1">
                  <a:solidFill>
                    <a:schemeClr val="tx1"/>
                  </a:solidFill>
                </a:rPr>
                <a:t>Keterlibatan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92C6DFF9-436C-7A4A-AFE3-BE9896741E80}"/>
                </a:ext>
              </a:extLst>
            </p:cNvPr>
            <p:cNvCxnSpPr>
              <a:stCxn id="39" idx="2"/>
              <a:endCxn id="15" idx="0"/>
            </p:cNvCxnSpPr>
            <p:nvPr/>
          </p:nvCxnSpPr>
          <p:spPr>
            <a:xfrm>
              <a:off x="4006932" y="1894114"/>
              <a:ext cx="1757054" cy="142602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9351C8-840F-F943-8300-710700719FF7}"/>
              </a:ext>
            </a:extLst>
          </p:cNvPr>
          <p:cNvGrpSpPr/>
          <p:nvPr/>
        </p:nvGrpSpPr>
        <p:grpSpPr>
          <a:xfrm>
            <a:off x="5074474" y="1197031"/>
            <a:ext cx="2998023" cy="2405744"/>
            <a:chOff x="5763986" y="914399"/>
            <a:chExt cx="2998023" cy="2405744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B02B11D-1B54-7643-8F99-9524F0F0EFC4}"/>
                </a:ext>
              </a:extLst>
            </p:cNvPr>
            <p:cNvSpPr/>
            <p:nvPr/>
          </p:nvSpPr>
          <p:spPr>
            <a:xfrm>
              <a:off x="6280066" y="914399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Kebebasan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196A29B-C0A4-9340-B067-306A363627A5}"/>
                </a:ext>
              </a:extLst>
            </p:cNvPr>
            <p:cNvCxnSpPr>
              <a:stCxn id="27" idx="2"/>
              <a:endCxn id="15" idx="0"/>
            </p:cNvCxnSpPr>
            <p:nvPr/>
          </p:nvCxnSpPr>
          <p:spPr>
            <a:xfrm flipH="1">
              <a:off x="5763986" y="1894114"/>
              <a:ext cx="1757052" cy="142602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90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ISU TERKINI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59F7BCE-2D25-F24F-B513-4850BB364CAB}"/>
              </a:ext>
            </a:extLst>
          </p:cNvPr>
          <p:cNvSpPr/>
          <p:nvPr/>
        </p:nvSpPr>
        <p:spPr>
          <a:xfrm>
            <a:off x="315885" y="1014152"/>
            <a:ext cx="7423264" cy="1330037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RESPONSIF PADA PELANGGAN</a:t>
            </a:r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CAB72125-335F-E943-A6CE-51694AD0BFB0}"/>
              </a:ext>
            </a:extLst>
          </p:cNvPr>
          <p:cNvSpPr/>
          <p:nvPr/>
        </p:nvSpPr>
        <p:spPr>
          <a:xfrm>
            <a:off x="315885" y="2593570"/>
            <a:ext cx="3607722" cy="1080655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KARYAWAN PENUH PERHATIAN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22235A9B-A594-A84F-A847-DF2039D8D77C}"/>
              </a:ext>
            </a:extLst>
          </p:cNvPr>
          <p:cNvSpPr/>
          <p:nvPr/>
        </p:nvSpPr>
        <p:spPr>
          <a:xfrm>
            <a:off x="315883" y="5253642"/>
            <a:ext cx="3607722" cy="1080655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KEWENANGAN PENGAMBILAN KEPUTUSAN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615F872A-E32E-3848-BB1A-2226D07B4953}"/>
              </a:ext>
            </a:extLst>
          </p:cNvPr>
          <p:cNvSpPr/>
          <p:nvPr/>
        </p:nvSpPr>
        <p:spPr>
          <a:xfrm>
            <a:off x="4131428" y="2593570"/>
            <a:ext cx="3607722" cy="1080655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KEJELASAN PERAN</a:t>
            </a:r>
          </a:p>
        </p:txBody>
      </p:sp>
      <p:sp>
        <p:nvSpPr>
          <p:cNvPr id="11" name="Pentagon 10">
            <a:extLst>
              <a:ext uri="{FF2B5EF4-FFF2-40B4-BE49-F238E27FC236}">
                <a16:creationId xmlns:a16="http://schemas.microsoft.com/office/drawing/2014/main" id="{EEDF11DE-D5A7-3041-A55C-CEF97A22F7CD}"/>
              </a:ext>
            </a:extLst>
          </p:cNvPr>
          <p:cNvSpPr/>
          <p:nvPr/>
        </p:nvSpPr>
        <p:spPr>
          <a:xfrm>
            <a:off x="4131427" y="3923606"/>
            <a:ext cx="3607722" cy="1080655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CONSUMER FOCUSED</a:t>
            </a:r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4C63310C-7579-454E-90C5-86D3B046FC8A}"/>
              </a:ext>
            </a:extLst>
          </p:cNvPr>
          <p:cNvSpPr/>
          <p:nvPr/>
        </p:nvSpPr>
        <p:spPr>
          <a:xfrm>
            <a:off x="315884" y="3923606"/>
            <a:ext cx="3607722" cy="1080655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/>
              <a:t>LINGKUNGAN KERJA FLEKSIBEL</a:t>
            </a:r>
          </a:p>
        </p:txBody>
      </p:sp>
    </p:spTree>
    <p:extLst>
      <p:ext uri="{BB962C8B-B14F-4D97-AF65-F5344CB8AC3E}">
        <p14:creationId xmlns:p14="http://schemas.microsoft.com/office/powerpoint/2010/main" val="3922441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A46E5DB-9A4B-CF46-83CB-A3BD11C9A921}"/>
              </a:ext>
            </a:extLst>
          </p:cNvPr>
          <p:cNvSpPr/>
          <p:nvPr/>
        </p:nvSpPr>
        <p:spPr>
          <a:xfrm>
            <a:off x="382386" y="2061556"/>
            <a:ext cx="5353396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“</a:t>
            </a:r>
            <a:r>
              <a:rPr lang="en-US" sz="2400" dirty="0" err="1">
                <a:solidFill>
                  <a:schemeClr val="tx1"/>
                </a:solidFill>
              </a:rPr>
              <a:t>nilai-nilai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menumbuhkembangkan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kesadaran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akan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makna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hidup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melalui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kerja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bermanfaat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dilakukan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konteks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komunitas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ISU TERKINI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59F7BCE-2D25-F24F-B513-4850BB364CAB}"/>
              </a:ext>
            </a:extLst>
          </p:cNvPr>
          <p:cNvSpPr/>
          <p:nvPr/>
        </p:nvSpPr>
        <p:spPr>
          <a:xfrm>
            <a:off x="315885" y="1014152"/>
            <a:ext cx="540178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SPIRITUALITAS PADA BUDAYA ORGANISASI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A2175FF-0D5D-404D-A2C6-21A11707EADE}"/>
              </a:ext>
            </a:extLst>
          </p:cNvPr>
          <p:cNvSpPr/>
          <p:nvPr/>
        </p:nvSpPr>
        <p:spPr>
          <a:xfrm>
            <a:off x="6749934" y="2044938"/>
            <a:ext cx="5187141" cy="76477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Kesadaran</a:t>
            </a:r>
            <a:r>
              <a:rPr lang="en-US" sz="2000" dirty="0"/>
              <a:t> yang </a:t>
            </a:r>
            <a:r>
              <a:rPr lang="en-US" sz="2000" dirty="0" err="1"/>
              <a:t>kuat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makna</a:t>
            </a:r>
            <a:endParaRPr lang="en-US" sz="20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4C5B508-D95D-2146-9089-84B2C6E07A2E}"/>
              </a:ext>
            </a:extLst>
          </p:cNvPr>
          <p:cNvSpPr/>
          <p:nvPr/>
        </p:nvSpPr>
        <p:spPr>
          <a:xfrm>
            <a:off x="6749934" y="2975962"/>
            <a:ext cx="5187141" cy="76477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Penekanan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endParaRPr lang="en-US" sz="2000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3AB3FE9-D431-5846-98CB-D56680D10B3E}"/>
              </a:ext>
            </a:extLst>
          </p:cNvPr>
          <p:cNvSpPr/>
          <p:nvPr/>
        </p:nvSpPr>
        <p:spPr>
          <a:xfrm>
            <a:off x="6749934" y="3906986"/>
            <a:ext cx="5187141" cy="76477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Kepercayaan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keterbukaan</a:t>
            </a:r>
            <a:endParaRPr lang="en-US" sz="2000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F582E5EC-82C7-0140-84A4-4698270AA7C7}"/>
              </a:ext>
            </a:extLst>
          </p:cNvPr>
          <p:cNvSpPr/>
          <p:nvPr/>
        </p:nvSpPr>
        <p:spPr>
          <a:xfrm>
            <a:off x="6749934" y="4838010"/>
            <a:ext cx="5187141" cy="76477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Pemberdayaan</a:t>
            </a:r>
            <a:r>
              <a:rPr lang="en-US" sz="2000" dirty="0"/>
              <a:t> </a:t>
            </a:r>
            <a:r>
              <a:rPr lang="en-US" sz="2000" dirty="0" err="1"/>
              <a:t>karyawan</a:t>
            </a:r>
            <a:endParaRPr lang="en-US" sz="2000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C2EE756-B10A-6248-8A09-41FC13C9B5D7}"/>
              </a:ext>
            </a:extLst>
          </p:cNvPr>
          <p:cNvSpPr/>
          <p:nvPr/>
        </p:nvSpPr>
        <p:spPr>
          <a:xfrm>
            <a:off x="6749934" y="5769034"/>
            <a:ext cx="5187141" cy="76477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Toleransi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ekspresi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karyawan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809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DISKUSI 3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9EE288E5-FAF4-0847-BAB0-8010A7F803C4}"/>
              </a:ext>
            </a:extLst>
          </p:cNvPr>
          <p:cNvSpPr/>
          <p:nvPr/>
        </p:nvSpPr>
        <p:spPr>
          <a:xfrm>
            <a:off x="1163782" y="824346"/>
            <a:ext cx="6303818" cy="4599709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SUSUN DAFTAR PERTANYAAN YANG TERKAIT DENGAN TEMA ISU-ISU TERKINI DALAM BUDAYA ORGANISASI</a:t>
            </a:r>
          </a:p>
        </p:txBody>
      </p:sp>
    </p:spTree>
    <p:extLst>
      <p:ext uri="{BB962C8B-B14F-4D97-AF65-F5344CB8AC3E}">
        <p14:creationId xmlns:p14="http://schemas.microsoft.com/office/powerpoint/2010/main" val="18079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TUGAS KELOMPOK 1</a:t>
            </a:r>
          </a:p>
        </p:txBody>
      </p:sp>
      <p:sp>
        <p:nvSpPr>
          <p:cNvPr id="4" name="Wave 3">
            <a:extLst>
              <a:ext uri="{FF2B5EF4-FFF2-40B4-BE49-F238E27FC236}">
                <a16:creationId xmlns:a16="http://schemas.microsoft.com/office/drawing/2014/main" id="{434B1CC6-0DD0-5546-AD40-03BB51F02BB8}"/>
              </a:ext>
            </a:extLst>
          </p:cNvPr>
          <p:cNvSpPr/>
          <p:nvPr/>
        </p:nvSpPr>
        <p:spPr>
          <a:xfrm>
            <a:off x="249382" y="964276"/>
            <a:ext cx="11172305" cy="5719157"/>
          </a:xfrm>
          <a:prstGeom prst="wave">
            <a:avLst>
              <a:gd name="adj1" fmla="val 6977"/>
              <a:gd name="adj2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chemeClr val="tx1"/>
                </a:solidFill>
              </a:rPr>
              <a:t>Menyusun </a:t>
            </a:r>
            <a:r>
              <a:rPr lang="en-US" sz="2400" b="1" dirty="0" err="1">
                <a:solidFill>
                  <a:schemeClr val="tx1"/>
                </a:solidFill>
              </a:rPr>
              <a:t>makalah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id-ID" sz="2400" b="1" dirty="0">
                <a:solidFill>
                  <a:schemeClr val="tx1"/>
                </a:solidFill>
              </a:rPr>
              <a:t>tentang Isu-isu budaya terkini dan </a:t>
            </a:r>
            <a:r>
              <a:rPr lang="id-ID" sz="2400" b="1" dirty="0" err="1">
                <a:solidFill>
                  <a:schemeClr val="tx1"/>
                </a:solidFill>
              </a:rPr>
              <a:t>pengaru</a:t>
            </a:r>
            <a:r>
              <a:rPr lang="en-US" sz="2400" b="1" dirty="0">
                <a:solidFill>
                  <a:schemeClr val="tx1"/>
                </a:solidFill>
              </a:rPr>
              <a:t>h</a:t>
            </a:r>
            <a:r>
              <a:rPr lang="id-ID" sz="2400" b="1" dirty="0" err="1">
                <a:solidFill>
                  <a:schemeClr val="tx1"/>
                </a:solidFill>
              </a:rPr>
              <a:t>nya</a:t>
            </a:r>
            <a:r>
              <a:rPr lang="id-ID" sz="2400" b="1" dirty="0">
                <a:solidFill>
                  <a:schemeClr val="tx1"/>
                </a:solidFill>
              </a:rPr>
              <a:t> terhadap organisasi</a:t>
            </a:r>
            <a:endParaRPr lang="en-ID" sz="2400" b="1" dirty="0">
              <a:solidFill>
                <a:schemeClr val="tx1"/>
              </a:solidFill>
            </a:endParaRPr>
          </a:p>
          <a:p>
            <a:pPr algn="ctr"/>
            <a:endParaRPr lang="en-ID" sz="2400" b="1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2400" dirty="0" err="1">
                <a:solidFill>
                  <a:schemeClr val="tx1"/>
                </a:solidFill>
              </a:rPr>
              <a:t>Mencari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tahu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isu-isu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budaya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terkini</a:t>
            </a:r>
            <a:endParaRPr lang="en-ID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2400" dirty="0" err="1">
                <a:solidFill>
                  <a:schemeClr val="tx1"/>
                </a:solidFill>
              </a:rPr>
              <a:t>Menjelaskan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isu-isu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budaya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terkini</a:t>
            </a:r>
            <a:endParaRPr lang="en-ID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2400" dirty="0" err="1">
                <a:solidFill>
                  <a:schemeClr val="tx1"/>
                </a:solidFill>
              </a:rPr>
              <a:t>Menjelaskan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pengaruh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isu-isu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budaya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terhadap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endParaRPr lang="en-ID" sz="2400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Makalah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diketik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kertas</a:t>
            </a:r>
            <a:r>
              <a:rPr lang="en-US" sz="2400" dirty="0">
                <a:solidFill>
                  <a:schemeClr val="tx1"/>
                </a:solidFill>
              </a:rPr>
              <a:t> A4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format font Times New Roman </a:t>
            </a:r>
            <a:r>
              <a:rPr lang="en-US" sz="2400" dirty="0" err="1">
                <a:solidFill>
                  <a:schemeClr val="tx1"/>
                </a:solidFill>
              </a:rPr>
              <a:t>ukuran</a:t>
            </a:r>
            <a:r>
              <a:rPr lang="en-US" sz="2400" dirty="0">
                <a:solidFill>
                  <a:schemeClr val="tx1"/>
                </a:solidFill>
              </a:rPr>
              <a:t> 12 </a:t>
            </a:r>
            <a:r>
              <a:rPr lang="en-US" sz="2400" dirty="0" err="1">
                <a:solidFill>
                  <a:schemeClr val="tx1"/>
                </a:solidFill>
              </a:rPr>
              <a:t>poin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spasi</a:t>
            </a:r>
            <a:r>
              <a:rPr lang="en-US" sz="2400" dirty="0">
                <a:solidFill>
                  <a:schemeClr val="tx1"/>
                </a:solidFill>
              </a:rPr>
              <a:t> 1,5. 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Jumlah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halaman</a:t>
            </a:r>
            <a:r>
              <a:rPr lang="en-US" sz="2400" dirty="0">
                <a:solidFill>
                  <a:schemeClr val="tx1"/>
                </a:solidFill>
              </a:rPr>
              <a:t> minimal 1 per </a:t>
            </a:r>
            <a:r>
              <a:rPr lang="en-US" sz="2400" dirty="0" err="1">
                <a:solidFill>
                  <a:schemeClr val="tx1"/>
                </a:solidFill>
              </a:rPr>
              <a:t>anggota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kelompok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978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5E05058-CE3D-4A4A-87D1-3D7EDEA66949}"/>
              </a:ext>
            </a:extLst>
          </p:cNvPr>
          <p:cNvSpPr txBox="1"/>
          <p:nvPr/>
        </p:nvSpPr>
        <p:spPr>
          <a:xfrm>
            <a:off x="8437418" y="6082146"/>
            <a:ext cx="375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</a:rPr>
              <a:t>BERSAMBUNG…</a:t>
            </a:r>
          </a:p>
        </p:txBody>
      </p:sp>
    </p:spTree>
    <p:extLst>
      <p:ext uri="{BB962C8B-B14F-4D97-AF65-F5344CB8AC3E}">
        <p14:creationId xmlns:p14="http://schemas.microsoft.com/office/powerpoint/2010/main" val="243410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1524000" y="112429"/>
            <a:ext cx="9144000" cy="801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chemeClr val="lt1"/>
                </a:solidFill>
              </a:rPr>
              <a:t>DAFTAR ISI</a:t>
            </a:r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568650" y="1330036"/>
            <a:ext cx="11054700" cy="224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Lingkungan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Eksternal</a:t>
            </a:r>
            <a:r>
              <a:rPr lang="en-US" sz="3600" i="1" dirty="0">
                <a:solidFill>
                  <a:schemeClr val="lt1"/>
                </a:solidFill>
              </a:rPr>
              <a:t> &amp; </a:t>
            </a:r>
            <a:r>
              <a:rPr lang="en-US" sz="3600" i="1" dirty="0" err="1">
                <a:solidFill>
                  <a:schemeClr val="lt1"/>
                </a:solidFill>
              </a:rPr>
              <a:t>Organisasi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Budaya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Organisasi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dan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keterkaitannya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Isu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Budaya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Organisasi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Terkini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endParaRPr lang="en-US" sz="3600" i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merican Typewriter" panose="02090604020004020304" pitchFamily="18" charset="77"/>
              </a:rPr>
              <a:t>Pandangan</a:t>
            </a:r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merican Typewriter" panose="02090604020004020304" pitchFamily="18" charset="77"/>
              </a:rPr>
              <a:t>Manajemen</a:t>
            </a:r>
            <a:endParaRPr lang="en-US" sz="2800" dirty="0">
              <a:solidFill>
                <a:schemeClr val="tx1"/>
              </a:solidFill>
              <a:latin typeface="American Typewriter" panose="02090604020004020304" pitchFamily="18" charset="77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EECBCE3A-D2BB-1C42-BAC2-731F21DCBF07}"/>
              </a:ext>
            </a:extLst>
          </p:cNvPr>
          <p:cNvSpPr/>
          <p:nvPr/>
        </p:nvSpPr>
        <p:spPr>
          <a:xfrm>
            <a:off x="709550" y="1524000"/>
            <a:ext cx="4687785" cy="160586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Pandangan</a:t>
            </a:r>
            <a:r>
              <a:rPr lang="en-US" sz="2800" dirty="0"/>
              <a:t> </a:t>
            </a:r>
            <a:r>
              <a:rPr lang="en-US" sz="2800" dirty="0" err="1"/>
              <a:t>Mumpuni</a:t>
            </a:r>
            <a:endParaRPr lang="en-US" sz="28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86BFC04-8D0C-A943-8B3F-08A2D6A561B3}"/>
              </a:ext>
            </a:extLst>
          </p:cNvPr>
          <p:cNvSpPr/>
          <p:nvPr/>
        </p:nvSpPr>
        <p:spPr>
          <a:xfrm>
            <a:off x="5397334" y="1524000"/>
            <a:ext cx="4687785" cy="160586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Pandangan</a:t>
            </a:r>
            <a:r>
              <a:rPr lang="en-US" sz="2800" dirty="0"/>
              <a:t> </a:t>
            </a:r>
            <a:r>
              <a:rPr lang="en-US" sz="2800" dirty="0" err="1"/>
              <a:t>Simbolis</a:t>
            </a:r>
            <a:endParaRPr lang="en-US" sz="28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94C26AF-D039-AE42-8EEC-02F536A7114B}"/>
              </a:ext>
            </a:extLst>
          </p:cNvPr>
          <p:cNvSpPr/>
          <p:nvPr/>
        </p:nvSpPr>
        <p:spPr>
          <a:xfrm>
            <a:off x="709549" y="3129868"/>
            <a:ext cx="4687785" cy="31172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Keberhasilan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kegagalan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b="1" i="1" u="sng" dirty="0" err="1"/>
              <a:t>bergantung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pada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manajernya</a:t>
            </a:r>
            <a:endParaRPr lang="en-US" sz="2800" b="1" i="1" u="sng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0CBB8EB-8381-4546-91B0-2CD655C9CDD4}"/>
              </a:ext>
            </a:extLst>
          </p:cNvPr>
          <p:cNvSpPr/>
          <p:nvPr/>
        </p:nvSpPr>
        <p:spPr>
          <a:xfrm>
            <a:off x="5397334" y="3129868"/>
            <a:ext cx="4687785" cy="31172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Keberhasilan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kegagalan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b="1" i="1" u="sng" dirty="0" err="1"/>
              <a:t>bergantung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pada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lingkungan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dan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budaya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organisasi</a:t>
            </a:r>
            <a:endParaRPr lang="en-US" sz="28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LINGKUNGAN EKSTERNAL</a:t>
            </a:r>
          </a:p>
        </p:txBody>
      </p:sp>
      <p:sp>
        <p:nvSpPr>
          <p:cNvPr id="10" name="Terminator 9">
            <a:extLst>
              <a:ext uri="{FF2B5EF4-FFF2-40B4-BE49-F238E27FC236}">
                <a16:creationId xmlns:a16="http://schemas.microsoft.com/office/drawing/2014/main" id="{6D83A3CA-338F-C541-859C-0940E5952007}"/>
              </a:ext>
            </a:extLst>
          </p:cNvPr>
          <p:cNvSpPr/>
          <p:nvPr/>
        </p:nvSpPr>
        <p:spPr>
          <a:xfrm>
            <a:off x="734290" y="2175164"/>
            <a:ext cx="9310254" cy="2854036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“</a:t>
            </a:r>
            <a:r>
              <a:rPr lang="en-US" sz="2400" dirty="0" err="1">
                <a:solidFill>
                  <a:schemeClr val="tx1"/>
                </a:solidFill>
              </a:rPr>
              <a:t>faktor-faktor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kekuatan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berada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>
                <a:solidFill>
                  <a:schemeClr val="tx1"/>
                </a:solidFill>
              </a:rPr>
              <a:t>di </a:t>
            </a:r>
            <a:r>
              <a:rPr lang="en-US" sz="2400" b="1" i="1" u="sng" dirty="0" err="1">
                <a:solidFill>
                  <a:schemeClr val="tx1"/>
                </a:solidFill>
              </a:rPr>
              <a:t>luar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tetapi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mempengaruhi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kinerja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0153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LINGKUNGAN EKSTERNAL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B18FEC-47DC-B943-82A6-74FFED1FBE9D}"/>
              </a:ext>
            </a:extLst>
          </p:cNvPr>
          <p:cNvSpPr/>
          <p:nvPr/>
        </p:nvSpPr>
        <p:spPr>
          <a:xfrm>
            <a:off x="3837214" y="2171700"/>
            <a:ext cx="3657600" cy="314869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Organisasi</a:t>
            </a:r>
            <a:endParaRPr lang="en-US" sz="4000" dirty="0"/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124F1435-2456-1648-9E85-FF9D0C9C2C4C}"/>
              </a:ext>
            </a:extLst>
          </p:cNvPr>
          <p:cNvSpPr/>
          <p:nvPr/>
        </p:nvSpPr>
        <p:spPr>
          <a:xfrm>
            <a:off x="522514" y="2188029"/>
            <a:ext cx="3788229" cy="881742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Politik</a:t>
            </a:r>
            <a:r>
              <a:rPr lang="en-US" sz="2800" dirty="0">
                <a:solidFill>
                  <a:schemeClr val="tx1"/>
                </a:solidFill>
              </a:rPr>
              <a:t> / </a:t>
            </a:r>
            <a:r>
              <a:rPr lang="en-US" sz="2800" dirty="0" err="1">
                <a:solidFill>
                  <a:schemeClr val="tx1"/>
                </a:solidFill>
              </a:rPr>
              <a:t>Hukum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E96C38CC-A7AA-4F45-974A-49FEF2C3DCF5}"/>
              </a:ext>
            </a:extLst>
          </p:cNvPr>
          <p:cNvSpPr/>
          <p:nvPr/>
        </p:nvSpPr>
        <p:spPr>
          <a:xfrm>
            <a:off x="522514" y="3320143"/>
            <a:ext cx="3788229" cy="881742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Demografi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51AD1201-C489-724D-9520-FEC74C2A8173}"/>
              </a:ext>
            </a:extLst>
          </p:cNvPr>
          <p:cNvSpPr/>
          <p:nvPr/>
        </p:nvSpPr>
        <p:spPr>
          <a:xfrm>
            <a:off x="522514" y="4438650"/>
            <a:ext cx="3788229" cy="881742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Ekonomi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385052EB-3AB9-CB40-8E37-925B1BA5EFBA}"/>
              </a:ext>
            </a:extLst>
          </p:cNvPr>
          <p:cNvSpPr/>
          <p:nvPr/>
        </p:nvSpPr>
        <p:spPr>
          <a:xfrm flipH="1">
            <a:off x="7021285" y="2188029"/>
            <a:ext cx="3788229" cy="881742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Sosial</a:t>
            </a:r>
            <a:r>
              <a:rPr lang="en-US" sz="2800" dirty="0">
                <a:solidFill>
                  <a:schemeClr val="tx1"/>
                </a:solidFill>
              </a:rPr>
              <a:t> - </a:t>
            </a:r>
            <a:r>
              <a:rPr lang="en-US" sz="2800" dirty="0" err="1">
                <a:solidFill>
                  <a:schemeClr val="tx1"/>
                </a:solidFill>
              </a:rPr>
              <a:t>Budaya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Pentagon 10">
            <a:extLst>
              <a:ext uri="{FF2B5EF4-FFF2-40B4-BE49-F238E27FC236}">
                <a16:creationId xmlns:a16="http://schemas.microsoft.com/office/drawing/2014/main" id="{EBF21350-FDFE-B84B-8CCF-3B2D3A817E6F}"/>
              </a:ext>
            </a:extLst>
          </p:cNvPr>
          <p:cNvSpPr/>
          <p:nvPr/>
        </p:nvSpPr>
        <p:spPr>
          <a:xfrm flipH="1">
            <a:off x="7021285" y="3320143"/>
            <a:ext cx="3788229" cy="881742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Teknologi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66B9D92F-7ECB-414C-8FD3-942CD022D200}"/>
              </a:ext>
            </a:extLst>
          </p:cNvPr>
          <p:cNvSpPr/>
          <p:nvPr/>
        </p:nvSpPr>
        <p:spPr>
          <a:xfrm flipH="1">
            <a:off x="7021285" y="4438650"/>
            <a:ext cx="3788229" cy="881742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Global</a:t>
            </a:r>
          </a:p>
        </p:txBody>
      </p:sp>
    </p:spTree>
    <p:extLst>
      <p:ext uri="{BB962C8B-B14F-4D97-AF65-F5344CB8AC3E}">
        <p14:creationId xmlns:p14="http://schemas.microsoft.com/office/powerpoint/2010/main" val="9393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6762A8-CB76-9A49-AB6F-04E21F88E280}"/>
              </a:ext>
            </a:extLst>
          </p:cNvPr>
          <p:cNvSpPr txBox="1"/>
          <p:nvPr/>
        </p:nvSpPr>
        <p:spPr>
          <a:xfrm>
            <a:off x="212272" y="6550223"/>
            <a:ext cx="3504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expertprogrammanagement.com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77598F-2BB6-2E4D-BC7A-E1101DAEBA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00"/>
          <a:stretch/>
        </p:blipFill>
        <p:spPr>
          <a:xfrm>
            <a:off x="0" y="124691"/>
            <a:ext cx="9584871" cy="6565637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LINGKUNGAN EKSTERNAL</a:t>
            </a:r>
          </a:p>
        </p:txBody>
      </p:sp>
    </p:spTree>
    <p:extLst>
      <p:ext uri="{BB962C8B-B14F-4D97-AF65-F5344CB8AC3E}">
        <p14:creationId xmlns:p14="http://schemas.microsoft.com/office/powerpoint/2010/main" val="739119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LINGKUNGAN EKSTERNAL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70DF6C0D-6E9B-EC40-A95C-4FF955E0EA70}"/>
              </a:ext>
            </a:extLst>
          </p:cNvPr>
          <p:cNvSpPr/>
          <p:nvPr/>
        </p:nvSpPr>
        <p:spPr>
          <a:xfrm>
            <a:off x="195943" y="124692"/>
            <a:ext cx="6727371" cy="1371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Pengaruh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Lingkungan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Manajer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E7B6519A-50E8-4C43-937F-3CE1F1AD4776}"/>
              </a:ext>
            </a:extLst>
          </p:cNvPr>
          <p:cNvSpPr/>
          <p:nvPr/>
        </p:nvSpPr>
        <p:spPr>
          <a:xfrm>
            <a:off x="1688276" y="1822863"/>
            <a:ext cx="7161810" cy="1404257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Pekerjaan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Lapangan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Kerja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492E14A7-1BDA-A648-8FCF-568B6AB64708}"/>
              </a:ext>
            </a:extLst>
          </p:cNvPr>
          <p:cNvSpPr/>
          <p:nvPr/>
        </p:nvSpPr>
        <p:spPr>
          <a:xfrm>
            <a:off x="2265219" y="3525983"/>
            <a:ext cx="7161810" cy="1404257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Ketidakpastian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Lingkungan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707A4BF4-1A95-714E-B1DF-6DA5439A631B}"/>
              </a:ext>
            </a:extLst>
          </p:cNvPr>
          <p:cNvSpPr/>
          <p:nvPr/>
        </p:nvSpPr>
        <p:spPr>
          <a:xfrm>
            <a:off x="2841171" y="5255821"/>
            <a:ext cx="7161810" cy="1404257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Hubungan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Stakeholder</a:t>
            </a:r>
          </a:p>
        </p:txBody>
      </p:sp>
    </p:spTree>
    <p:extLst>
      <p:ext uri="{BB962C8B-B14F-4D97-AF65-F5344CB8AC3E}">
        <p14:creationId xmlns:p14="http://schemas.microsoft.com/office/powerpoint/2010/main" val="170359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DISKUSI 1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9EE288E5-FAF4-0847-BAB0-8010A7F803C4}"/>
              </a:ext>
            </a:extLst>
          </p:cNvPr>
          <p:cNvSpPr/>
          <p:nvPr/>
        </p:nvSpPr>
        <p:spPr>
          <a:xfrm>
            <a:off x="1163782" y="824346"/>
            <a:ext cx="6303818" cy="4599709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JELASKAN PERBEDAAN STAKEHOLDER DAN SHAREHOLDER</a:t>
            </a:r>
          </a:p>
        </p:txBody>
      </p:sp>
    </p:spTree>
    <p:extLst>
      <p:ext uri="{BB962C8B-B14F-4D97-AF65-F5344CB8AC3E}">
        <p14:creationId xmlns:p14="http://schemas.microsoft.com/office/powerpoint/2010/main" val="3529699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BUDAYA ORGANISASI</a:t>
            </a:r>
          </a:p>
        </p:txBody>
      </p:sp>
      <p:sp>
        <p:nvSpPr>
          <p:cNvPr id="10" name="Terminator 9">
            <a:extLst>
              <a:ext uri="{FF2B5EF4-FFF2-40B4-BE49-F238E27FC236}">
                <a16:creationId xmlns:a16="http://schemas.microsoft.com/office/drawing/2014/main" id="{6D83A3CA-338F-C541-859C-0940E5952007}"/>
              </a:ext>
            </a:extLst>
          </p:cNvPr>
          <p:cNvSpPr/>
          <p:nvPr/>
        </p:nvSpPr>
        <p:spPr>
          <a:xfrm>
            <a:off x="734290" y="2175164"/>
            <a:ext cx="9310254" cy="2854036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“</a:t>
            </a:r>
            <a:r>
              <a:rPr lang="en-US" sz="2400" dirty="0" err="1">
                <a:solidFill>
                  <a:schemeClr val="tx1"/>
                </a:solidFill>
              </a:rPr>
              <a:t>sehimpunan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nilai</a:t>
            </a:r>
            <a:r>
              <a:rPr lang="en-US" sz="2400" b="1" i="1" u="sng" dirty="0">
                <a:solidFill>
                  <a:schemeClr val="tx1"/>
                </a:solidFill>
              </a:rPr>
              <a:t>, </a:t>
            </a:r>
            <a:r>
              <a:rPr lang="en-US" sz="2400" b="1" i="1" u="sng" dirty="0" err="1">
                <a:solidFill>
                  <a:schemeClr val="tx1"/>
                </a:solidFill>
              </a:rPr>
              <a:t>prinsip</a:t>
            </a:r>
            <a:r>
              <a:rPr lang="en-US" sz="2400" b="1" i="1" u="sng" dirty="0">
                <a:solidFill>
                  <a:schemeClr val="tx1"/>
                </a:solidFill>
              </a:rPr>
              <a:t>, </a:t>
            </a:r>
            <a:r>
              <a:rPr lang="en-US" sz="2400" b="1" i="1" u="sng" dirty="0" err="1">
                <a:solidFill>
                  <a:schemeClr val="tx1"/>
                </a:solidFill>
              </a:rPr>
              <a:t>tradisi</a:t>
            </a:r>
            <a:r>
              <a:rPr lang="en-US" sz="2400" b="1" i="1" u="sng" dirty="0">
                <a:solidFill>
                  <a:schemeClr val="tx1"/>
                </a:solidFill>
              </a:rPr>
              <a:t>, </a:t>
            </a:r>
            <a:r>
              <a:rPr lang="en-US" sz="2400" b="1" i="1" u="sng" dirty="0" err="1">
                <a:solidFill>
                  <a:schemeClr val="tx1"/>
                </a:solidFill>
              </a:rPr>
              <a:t>dan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cara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bekerja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yang </a:t>
            </a:r>
            <a:r>
              <a:rPr lang="en-US" sz="2400" dirty="0" err="1">
                <a:solidFill>
                  <a:schemeClr val="tx1"/>
                </a:solidFill>
              </a:rPr>
              <a:t>dianut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bersama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oleh</a:t>
            </a:r>
            <a:r>
              <a:rPr lang="en-US" sz="2400" dirty="0">
                <a:solidFill>
                  <a:schemeClr val="tx1"/>
                </a:solidFill>
              </a:rPr>
              <a:t> para </a:t>
            </a:r>
            <a:r>
              <a:rPr lang="en-US" sz="2400" dirty="0" err="1">
                <a:solidFill>
                  <a:schemeClr val="tx1"/>
                </a:solidFill>
              </a:rPr>
              <a:t>anggota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mempengaruhi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perilaku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serta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tindakan</a:t>
            </a:r>
            <a:r>
              <a:rPr lang="en-US" sz="2400" dirty="0">
                <a:solidFill>
                  <a:schemeClr val="tx1"/>
                </a:solidFill>
              </a:rPr>
              <a:t> para </a:t>
            </a:r>
            <a:r>
              <a:rPr lang="en-US" sz="2400" dirty="0" err="1">
                <a:solidFill>
                  <a:schemeClr val="tx1"/>
                </a:solidFill>
              </a:rPr>
              <a:t>anggota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70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367</Words>
  <Application>Microsoft Macintosh PowerPoint</Application>
  <PresentationFormat>Widescreen</PresentationFormat>
  <Paragraphs>97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American Typewriter</vt:lpstr>
      <vt:lpstr>Arial</vt:lpstr>
      <vt:lpstr>Calibri</vt:lpstr>
      <vt:lpstr>Office Theme</vt:lpstr>
      <vt:lpstr>Budaya &amp; Lingkungan Organiasai</vt:lpstr>
      <vt:lpstr>DAFTAR ISI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&amp; Brochure</dc:title>
  <cp:lastModifiedBy>nanto poer</cp:lastModifiedBy>
  <cp:revision>226</cp:revision>
  <dcterms:modified xsi:type="dcterms:W3CDTF">2019-09-08T12:53:41Z</dcterms:modified>
</cp:coreProperties>
</file>