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326" r:id="rId5"/>
    <p:sldId id="327" r:id="rId6"/>
    <p:sldId id="328" r:id="rId7"/>
    <p:sldId id="329" r:id="rId8"/>
    <p:sldId id="331" r:id="rId9"/>
    <p:sldId id="332" r:id="rId10"/>
    <p:sldId id="335" r:id="rId11"/>
    <p:sldId id="333" r:id="rId12"/>
    <p:sldId id="337" r:id="rId13"/>
    <p:sldId id="334" r:id="rId14"/>
    <p:sldId id="336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76"/>
    <p:restoredTop sz="93729"/>
  </p:normalViewPr>
  <p:slideViewPr>
    <p:cSldViewPr snapToGrid="0" snapToObjects="1">
      <p:cViewPr varScale="1">
        <p:scale>
          <a:sx n="93" d="100"/>
          <a:sy n="93" d="100"/>
        </p:scale>
        <p:origin x="28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05153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40041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65302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06045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5383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0400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0772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5113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2516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4960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8722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</a:rPr>
              <a:t>Pengantar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 err="1">
                <a:solidFill>
                  <a:schemeClr val="lt1"/>
                </a:solidFill>
              </a:rPr>
              <a:t>Manajemen</a:t>
            </a:r>
            <a:endParaRPr dirty="0"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32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800" dirty="0">
                <a:solidFill>
                  <a:schemeClr val="lt1"/>
                </a:solidFill>
              </a:rPr>
              <a:t>(Bab 1)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800" dirty="0">
                <a:solidFill>
                  <a:schemeClr val="lt1"/>
                </a:solidFill>
              </a:rPr>
              <a:t>“</a:t>
            </a:r>
            <a:r>
              <a:rPr lang="en-US" sz="2800" dirty="0" err="1">
                <a:solidFill>
                  <a:schemeClr val="lt1"/>
                </a:solidFill>
              </a:rPr>
              <a:t>Manajemen</a:t>
            </a:r>
            <a:r>
              <a:rPr lang="en-US" sz="2800" dirty="0">
                <a:solidFill>
                  <a:schemeClr val="lt1"/>
                </a:solidFill>
              </a:rPr>
              <a:t>” </a:t>
            </a:r>
            <a:r>
              <a:rPr lang="en-US" sz="2800" dirty="0" err="1">
                <a:solidFill>
                  <a:schemeClr val="lt1"/>
                </a:solidFill>
              </a:rPr>
              <a:t>oleh</a:t>
            </a:r>
            <a:r>
              <a:rPr lang="en-US" sz="2800" dirty="0">
                <a:solidFill>
                  <a:schemeClr val="lt1"/>
                </a:solidFill>
              </a:rPr>
              <a:t> Robbins &amp; Coulter </a:t>
            </a:r>
            <a:r>
              <a:rPr lang="en-US" sz="2800" dirty="0" err="1">
                <a:solidFill>
                  <a:schemeClr val="lt1"/>
                </a:solidFill>
              </a:rPr>
              <a:t>Edisi</a:t>
            </a:r>
            <a:r>
              <a:rPr lang="en-US" sz="2800" dirty="0">
                <a:solidFill>
                  <a:schemeClr val="lt1"/>
                </a:solidFill>
              </a:rPr>
              <a:t> 13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TES 3</a:t>
            </a:r>
          </a:p>
        </p:txBody>
      </p:sp>
      <p:sp>
        <p:nvSpPr>
          <p:cNvPr id="2" name="Vertical Scroll 1">
            <a:extLst>
              <a:ext uri="{FF2B5EF4-FFF2-40B4-BE49-F238E27FC236}">
                <a16:creationId xmlns:a16="http://schemas.microsoft.com/office/drawing/2014/main" id="{9EE288E5-FAF4-0847-BAB0-8010A7F803C4}"/>
              </a:ext>
            </a:extLst>
          </p:cNvPr>
          <p:cNvSpPr/>
          <p:nvPr/>
        </p:nvSpPr>
        <p:spPr>
          <a:xfrm>
            <a:off x="1163782" y="824346"/>
            <a:ext cx="6303818" cy="4599709"/>
          </a:xfrm>
          <a:prstGeom prst="verticalScroll">
            <a:avLst>
              <a:gd name="adj" fmla="val 979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/>
              <a:t>DISKUSIKAN DALAM KELOMPOK BAGAIMANA CARANYA AGAR BUKU ACUAN SUDAH DAPAT DIBAWA PADA PERTEMUAN KE-2</a:t>
            </a:r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(1 KELAS = 2 KELOMPOK)</a:t>
            </a:r>
          </a:p>
        </p:txBody>
      </p:sp>
    </p:spTree>
    <p:extLst>
      <p:ext uri="{BB962C8B-B14F-4D97-AF65-F5344CB8AC3E}">
        <p14:creationId xmlns:p14="http://schemas.microsoft.com/office/powerpoint/2010/main" val="262308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FUNGSI MANAJEMEN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BA0E92-D524-CA4F-9AAB-50F7EFC5B511}"/>
              </a:ext>
            </a:extLst>
          </p:cNvPr>
          <p:cNvSpPr/>
          <p:nvPr/>
        </p:nvSpPr>
        <p:spPr>
          <a:xfrm>
            <a:off x="166237" y="1676400"/>
            <a:ext cx="2701637" cy="1122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Perencanaan</a:t>
            </a:r>
            <a:endParaRPr lang="en-US" sz="2000" dirty="0"/>
          </a:p>
          <a:p>
            <a:pPr algn="ctr"/>
            <a:r>
              <a:rPr lang="en-US" sz="2000" dirty="0"/>
              <a:t>(Planning)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532F24-8FA7-F74C-8520-A5B82BE9055F}"/>
              </a:ext>
            </a:extLst>
          </p:cNvPr>
          <p:cNvSpPr/>
          <p:nvPr/>
        </p:nvSpPr>
        <p:spPr>
          <a:xfrm>
            <a:off x="2867874" y="1676400"/>
            <a:ext cx="2701637" cy="1122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Pengorganisasian</a:t>
            </a:r>
            <a:endParaRPr lang="en-US" sz="2000" dirty="0"/>
          </a:p>
          <a:p>
            <a:pPr algn="ctr"/>
            <a:r>
              <a:rPr lang="en-US" sz="2000" dirty="0"/>
              <a:t>(Organizing)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105156-9AD1-BD4A-B2D2-DE32E281AABD}"/>
              </a:ext>
            </a:extLst>
          </p:cNvPr>
          <p:cNvSpPr/>
          <p:nvPr/>
        </p:nvSpPr>
        <p:spPr>
          <a:xfrm>
            <a:off x="5569511" y="1676400"/>
            <a:ext cx="2701637" cy="1122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Kepemimpinan</a:t>
            </a:r>
            <a:endParaRPr lang="en-US" sz="2000" dirty="0"/>
          </a:p>
          <a:p>
            <a:pPr algn="ctr"/>
            <a:r>
              <a:rPr lang="en-US" sz="2000" dirty="0"/>
              <a:t>(Leading)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04FD71-FF85-A34F-A325-AA3010579C9A}"/>
              </a:ext>
            </a:extLst>
          </p:cNvPr>
          <p:cNvSpPr/>
          <p:nvPr/>
        </p:nvSpPr>
        <p:spPr>
          <a:xfrm>
            <a:off x="8271148" y="1676400"/>
            <a:ext cx="2701637" cy="1122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Pengendalian</a:t>
            </a:r>
            <a:endParaRPr lang="en-US" sz="2000" dirty="0"/>
          </a:p>
          <a:p>
            <a:pPr algn="ctr"/>
            <a:r>
              <a:rPr lang="en-US" sz="2000" dirty="0"/>
              <a:t>(Controlling)</a:t>
            </a:r>
          </a:p>
        </p:txBody>
      </p:sp>
      <p:sp>
        <p:nvSpPr>
          <p:cNvPr id="3" name="Right Arrow 2">
            <a:extLst>
              <a:ext uri="{FF2B5EF4-FFF2-40B4-BE49-F238E27FC236}">
                <a16:creationId xmlns:a16="http://schemas.microsoft.com/office/drawing/2014/main" id="{C0BE9FAE-9A06-E14B-86CD-0754AAE590CB}"/>
              </a:ext>
            </a:extLst>
          </p:cNvPr>
          <p:cNvSpPr/>
          <p:nvPr/>
        </p:nvSpPr>
        <p:spPr>
          <a:xfrm>
            <a:off x="166237" y="2660072"/>
            <a:ext cx="11166763" cy="581891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FDABAF0-7B21-7142-9BBC-6BB34B49CBBD}"/>
              </a:ext>
            </a:extLst>
          </p:cNvPr>
          <p:cNvSpPr/>
          <p:nvPr/>
        </p:nvSpPr>
        <p:spPr>
          <a:xfrm>
            <a:off x="166237" y="3103417"/>
            <a:ext cx="2701637" cy="33112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Pendefinisian</a:t>
            </a:r>
            <a:r>
              <a:rPr lang="en-US" sz="2000" dirty="0"/>
              <a:t> </a:t>
            </a:r>
            <a:r>
              <a:rPr lang="en-US" sz="2000" dirty="0" err="1"/>
              <a:t>sasaran</a:t>
            </a:r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2000" dirty="0" err="1"/>
              <a:t>Penetapan</a:t>
            </a:r>
            <a:r>
              <a:rPr lang="en-US" sz="2000" dirty="0"/>
              <a:t> </a:t>
            </a:r>
            <a:r>
              <a:rPr lang="en-US" sz="2000" dirty="0" err="1"/>
              <a:t>strategi</a:t>
            </a:r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2000" dirty="0" err="1"/>
              <a:t>Pengembangan</a:t>
            </a:r>
            <a:r>
              <a:rPr lang="en-US" sz="2000" dirty="0"/>
              <a:t> </a:t>
            </a:r>
            <a:r>
              <a:rPr lang="en-US" sz="2000" dirty="0" err="1"/>
              <a:t>rencana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45BCCA-3A09-3845-BB11-DD750D98337B}"/>
              </a:ext>
            </a:extLst>
          </p:cNvPr>
          <p:cNvSpPr/>
          <p:nvPr/>
        </p:nvSpPr>
        <p:spPr>
          <a:xfrm>
            <a:off x="2867874" y="3103417"/>
            <a:ext cx="2701637" cy="33112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Apa</a:t>
            </a:r>
            <a:r>
              <a:rPr lang="en-US" sz="2000" dirty="0"/>
              <a:t> yang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diselesaikan</a:t>
            </a:r>
            <a:r>
              <a:rPr lang="en-US" sz="2000" dirty="0"/>
              <a:t>?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caranya</a:t>
            </a:r>
            <a:r>
              <a:rPr lang="en-US" sz="2000" dirty="0"/>
              <a:t>?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err="1"/>
              <a:t>Siapa</a:t>
            </a:r>
            <a:r>
              <a:rPr lang="en-US" sz="2000" dirty="0"/>
              <a:t> yang </a:t>
            </a:r>
            <a:r>
              <a:rPr lang="en-US" sz="2000" dirty="0" err="1"/>
              <a:t>mengerjakan</a:t>
            </a:r>
            <a:r>
              <a:rPr lang="en-US" sz="2000" dirty="0"/>
              <a:t>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2E9AE8-61A6-C641-82EA-4F6F2CCBDF76}"/>
              </a:ext>
            </a:extLst>
          </p:cNvPr>
          <p:cNvSpPr/>
          <p:nvPr/>
        </p:nvSpPr>
        <p:spPr>
          <a:xfrm>
            <a:off x="5569511" y="3103417"/>
            <a:ext cx="2701637" cy="33112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Interaksi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pihak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mencapai</a:t>
            </a:r>
            <a:r>
              <a:rPr lang="en-US" sz="2000" dirty="0"/>
              <a:t> </a:t>
            </a:r>
            <a:r>
              <a:rPr lang="en-US" sz="2000" dirty="0" err="1"/>
              <a:t>sasaran</a:t>
            </a:r>
            <a:endParaRPr lang="en-US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A0E782-07FA-6B4D-AB07-0CA2066CEC14}"/>
              </a:ext>
            </a:extLst>
          </p:cNvPr>
          <p:cNvSpPr/>
          <p:nvPr/>
        </p:nvSpPr>
        <p:spPr>
          <a:xfrm>
            <a:off x="8271148" y="3103417"/>
            <a:ext cx="2701637" cy="33112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Pengawasan</a:t>
            </a:r>
            <a:r>
              <a:rPr lang="en-US" sz="2000" dirty="0"/>
              <a:t>, </a:t>
            </a:r>
            <a:r>
              <a:rPr lang="en-US" sz="2000" dirty="0" err="1"/>
              <a:t>penilaian</a:t>
            </a:r>
            <a:r>
              <a:rPr lang="en-US" sz="2000" dirty="0"/>
              <a:t>, </a:t>
            </a:r>
            <a:r>
              <a:rPr lang="en-US" sz="2000" dirty="0" err="1"/>
              <a:t>koreksi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endParaRPr lang="en-US" sz="2000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64F197B7-CD14-0C44-9CF3-D120250AD21E}"/>
              </a:ext>
            </a:extLst>
          </p:cNvPr>
          <p:cNvSpPr/>
          <p:nvPr/>
        </p:nvSpPr>
        <p:spPr>
          <a:xfrm>
            <a:off x="11333000" y="2299855"/>
            <a:ext cx="720454" cy="1316181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6667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8" grpId="0" animBg="1"/>
      <p:bldP spid="3" grpId="0" animBg="1"/>
      <p:bldP spid="9" grpId="0" animBg="1"/>
      <p:bldP spid="11" grpId="0" animBg="1"/>
      <p:bldP spid="12" grpId="0" animBg="1"/>
      <p:bldP spid="1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MANFAAT MANAJEMEN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DA05147C-FC0B-7641-9BEE-C47CA876E198}"/>
              </a:ext>
            </a:extLst>
          </p:cNvPr>
          <p:cNvSpPr/>
          <p:nvPr/>
        </p:nvSpPr>
        <p:spPr>
          <a:xfrm>
            <a:off x="4322617" y="3006436"/>
            <a:ext cx="2895601" cy="130232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MANAJEMEN DIBUTUHKAN DI …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43CB2E6-EF1D-1A4B-8BBF-8B88F7DC3794}"/>
              </a:ext>
            </a:extLst>
          </p:cNvPr>
          <p:cNvSpPr/>
          <p:nvPr/>
        </p:nvSpPr>
        <p:spPr>
          <a:xfrm>
            <a:off x="4322617" y="914399"/>
            <a:ext cx="2895601" cy="1302329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Semua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ukuran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organsisasi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Kecil 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------ </a:t>
            </a:r>
            <a:r>
              <a:rPr lang="en-US" sz="1600" dirty="0" err="1">
                <a:solidFill>
                  <a:schemeClr val="tx1"/>
                </a:solidFill>
                <a:sym typeface="Wingdings" pitchFamily="2" charset="2"/>
              </a:rPr>
              <a:t>Besar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1760CF83-78EC-A74A-B75F-65DB8788AEC0}"/>
              </a:ext>
            </a:extLst>
          </p:cNvPr>
          <p:cNvSpPr/>
          <p:nvPr/>
        </p:nvSpPr>
        <p:spPr>
          <a:xfrm>
            <a:off x="8104907" y="3006435"/>
            <a:ext cx="2895601" cy="1302329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Semua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jenis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organsisasi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 err="1">
                <a:solidFill>
                  <a:schemeClr val="tx1"/>
                </a:solidFill>
              </a:rPr>
              <a:t>Komersial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------ </a:t>
            </a:r>
            <a:r>
              <a:rPr lang="en-US" sz="1600" dirty="0" err="1">
                <a:solidFill>
                  <a:schemeClr val="tx1"/>
                </a:solidFill>
                <a:sym typeface="Wingdings" pitchFamily="2" charset="2"/>
              </a:rPr>
              <a:t>Nirlaba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13BB4C71-829C-E143-A9A2-8DE414E895E7}"/>
              </a:ext>
            </a:extLst>
          </p:cNvPr>
          <p:cNvSpPr/>
          <p:nvPr/>
        </p:nvSpPr>
        <p:spPr>
          <a:xfrm>
            <a:off x="4322617" y="5098473"/>
            <a:ext cx="2895601" cy="1302329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Semua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jenjang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organsisasi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Dasar 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------ </a:t>
            </a:r>
            <a:r>
              <a:rPr lang="en-US" sz="1600" dirty="0" err="1">
                <a:solidFill>
                  <a:schemeClr val="tx1"/>
                </a:solidFill>
                <a:sym typeface="Wingdings" pitchFamily="2" charset="2"/>
              </a:rPr>
              <a:t>Puncak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ACC95AE8-F463-5041-B7FF-B0543455BA08}"/>
              </a:ext>
            </a:extLst>
          </p:cNvPr>
          <p:cNvSpPr/>
          <p:nvPr/>
        </p:nvSpPr>
        <p:spPr>
          <a:xfrm>
            <a:off x="540327" y="3006435"/>
            <a:ext cx="2895601" cy="1302329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Semua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bidang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kerja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organisasi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37E56EF-7C9F-234F-A853-448E455D4B61}"/>
              </a:ext>
            </a:extLst>
          </p:cNvPr>
          <p:cNvCxnSpPr>
            <a:stCxn id="2" idx="0"/>
            <a:endCxn id="8" idx="2"/>
          </p:cNvCxnSpPr>
          <p:nvPr/>
        </p:nvCxnSpPr>
        <p:spPr>
          <a:xfrm flipV="1">
            <a:off x="5770418" y="2216728"/>
            <a:ext cx="0" cy="789708"/>
          </a:xfrm>
          <a:prstGeom prst="straightConnector1">
            <a:avLst/>
          </a:prstGeom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639516F-0938-DD4B-8C21-A1A283CAAAC7}"/>
              </a:ext>
            </a:extLst>
          </p:cNvPr>
          <p:cNvCxnSpPr>
            <a:stCxn id="2" idx="3"/>
            <a:endCxn id="9" idx="1"/>
          </p:cNvCxnSpPr>
          <p:nvPr/>
        </p:nvCxnSpPr>
        <p:spPr>
          <a:xfrm flipV="1">
            <a:off x="7218218" y="3657600"/>
            <a:ext cx="886689" cy="1"/>
          </a:xfrm>
          <a:prstGeom prst="straightConnector1">
            <a:avLst/>
          </a:prstGeom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940D070-10B0-654C-B855-3942F84E20D2}"/>
              </a:ext>
            </a:extLst>
          </p:cNvPr>
          <p:cNvCxnSpPr>
            <a:stCxn id="2" idx="2"/>
            <a:endCxn id="10" idx="0"/>
          </p:cNvCxnSpPr>
          <p:nvPr/>
        </p:nvCxnSpPr>
        <p:spPr>
          <a:xfrm>
            <a:off x="5770418" y="4308765"/>
            <a:ext cx="0" cy="789708"/>
          </a:xfrm>
          <a:prstGeom prst="straightConnector1">
            <a:avLst/>
          </a:prstGeom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F27D39E-10CC-264B-A356-6AC93496ECEE}"/>
              </a:ext>
            </a:extLst>
          </p:cNvPr>
          <p:cNvCxnSpPr>
            <a:stCxn id="2" idx="1"/>
            <a:endCxn id="11" idx="3"/>
          </p:cNvCxnSpPr>
          <p:nvPr/>
        </p:nvCxnSpPr>
        <p:spPr>
          <a:xfrm flipH="1" flipV="1">
            <a:off x="3435928" y="3657600"/>
            <a:ext cx="886689" cy="1"/>
          </a:xfrm>
          <a:prstGeom prst="straightConnector1">
            <a:avLst/>
          </a:prstGeom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2F40DE13-91D5-8441-B0A3-9A1138BE561B}"/>
              </a:ext>
            </a:extLst>
          </p:cNvPr>
          <p:cNvSpPr/>
          <p:nvPr/>
        </p:nvSpPr>
        <p:spPr>
          <a:xfrm>
            <a:off x="290945" y="1828801"/>
            <a:ext cx="11762509" cy="3920836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chemeClr val="tx1"/>
                </a:solidFill>
              </a:rPr>
              <a:t>UNIVERSALITAS MANAJEMEN</a:t>
            </a:r>
          </a:p>
        </p:txBody>
      </p:sp>
    </p:spTree>
    <p:extLst>
      <p:ext uri="{BB962C8B-B14F-4D97-AF65-F5344CB8AC3E}">
        <p14:creationId xmlns:p14="http://schemas.microsoft.com/office/powerpoint/2010/main" val="113345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11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PERAN MANAJEMEN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8EB7E15-B341-894C-BBDF-2A08F6830D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7483601" cy="6858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3682752-0582-514C-9C0A-4E51902D6788}"/>
              </a:ext>
            </a:extLst>
          </p:cNvPr>
          <p:cNvSpPr/>
          <p:nvPr/>
        </p:nvSpPr>
        <p:spPr>
          <a:xfrm>
            <a:off x="7483601" y="6123709"/>
            <a:ext cx="4708399" cy="7342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MINTZBERG 10 MANAGERIAL ROLE</a:t>
            </a:r>
          </a:p>
        </p:txBody>
      </p:sp>
      <p:sp>
        <p:nvSpPr>
          <p:cNvPr id="17" name="Vertical Scroll 16">
            <a:extLst>
              <a:ext uri="{FF2B5EF4-FFF2-40B4-BE49-F238E27FC236}">
                <a16:creationId xmlns:a16="http://schemas.microsoft.com/office/drawing/2014/main" id="{B8B2E8F1-3816-294D-BA31-20237A5C018B}"/>
              </a:ext>
            </a:extLst>
          </p:cNvPr>
          <p:cNvSpPr/>
          <p:nvPr/>
        </p:nvSpPr>
        <p:spPr>
          <a:xfrm>
            <a:off x="7592292" y="1898072"/>
            <a:ext cx="4599708" cy="3851564"/>
          </a:xfrm>
          <a:prstGeom prst="verticalScroll">
            <a:avLst>
              <a:gd name="adj" fmla="val 979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u="sng" dirty="0"/>
              <a:t>TUGAS PERTEMUAN 2</a:t>
            </a:r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PELAJARI ARTINYA DAN SIAPKAN CONTOHNYA</a:t>
            </a:r>
          </a:p>
        </p:txBody>
      </p:sp>
    </p:spTree>
    <p:extLst>
      <p:ext uri="{BB962C8B-B14F-4D97-AF65-F5344CB8AC3E}">
        <p14:creationId xmlns:p14="http://schemas.microsoft.com/office/powerpoint/2010/main" val="8963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35E05058-CE3D-4A4A-87D1-3D7EDEA66949}"/>
              </a:ext>
            </a:extLst>
          </p:cNvPr>
          <p:cNvSpPr txBox="1"/>
          <p:nvPr/>
        </p:nvSpPr>
        <p:spPr>
          <a:xfrm>
            <a:off x="8437418" y="6082146"/>
            <a:ext cx="375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bg1"/>
                </a:solidFill>
              </a:rPr>
              <a:t>BERSAMBUNG…</a:t>
            </a:r>
          </a:p>
        </p:txBody>
      </p:sp>
    </p:spTree>
    <p:extLst>
      <p:ext uri="{BB962C8B-B14F-4D97-AF65-F5344CB8AC3E}">
        <p14:creationId xmlns:p14="http://schemas.microsoft.com/office/powerpoint/2010/main" val="2434104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ctrTitle"/>
          </p:nvPr>
        </p:nvSpPr>
        <p:spPr>
          <a:xfrm>
            <a:off x="1524000" y="112429"/>
            <a:ext cx="9144000" cy="801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US" sz="5400" dirty="0">
                <a:solidFill>
                  <a:schemeClr val="lt1"/>
                </a:solidFill>
              </a:rPr>
              <a:t>DAFTAR ISI</a:t>
            </a:r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568650" y="1330036"/>
            <a:ext cx="11054700" cy="2244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Definisi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Organisasi</a:t>
            </a:r>
            <a:r>
              <a:rPr lang="en-US" sz="3600" i="1" dirty="0">
                <a:solidFill>
                  <a:schemeClr val="lt1"/>
                </a:solidFill>
              </a:rPr>
              <a:t> &amp; </a:t>
            </a:r>
            <a:r>
              <a:rPr lang="en-US" sz="3600" i="1" dirty="0" err="1">
                <a:solidFill>
                  <a:schemeClr val="lt1"/>
                </a:solidFill>
              </a:rPr>
              <a:t>Manajemen</a:t>
            </a:r>
            <a:endParaRPr lang="en-US" sz="3600" i="1" dirty="0">
              <a:solidFill>
                <a:schemeClr val="lt1"/>
              </a:solidFill>
            </a:endParaRPr>
          </a:p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Fungsi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Manajemen</a:t>
            </a:r>
            <a:endParaRPr lang="en-US" sz="3600" i="1" dirty="0">
              <a:solidFill>
                <a:schemeClr val="lt1"/>
              </a:solidFill>
            </a:endParaRPr>
          </a:p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Manfaat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Mempelajari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Manajemen</a:t>
            </a:r>
            <a:endParaRPr sz="3600" i="1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DEFINISI ORGANISASI</a:t>
            </a:r>
          </a:p>
        </p:txBody>
      </p:sp>
      <p:sp>
        <p:nvSpPr>
          <p:cNvPr id="10" name="Terminator 9">
            <a:extLst>
              <a:ext uri="{FF2B5EF4-FFF2-40B4-BE49-F238E27FC236}">
                <a16:creationId xmlns:a16="http://schemas.microsoft.com/office/drawing/2014/main" id="{6D83A3CA-338F-C541-859C-0940E5952007}"/>
              </a:ext>
            </a:extLst>
          </p:cNvPr>
          <p:cNvSpPr/>
          <p:nvPr/>
        </p:nvSpPr>
        <p:spPr>
          <a:xfrm>
            <a:off x="734290" y="2175164"/>
            <a:ext cx="9310254" cy="2202873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“</a:t>
            </a:r>
            <a:r>
              <a:rPr lang="en-US" sz="2400" dirty="0" err="1">
                <a:solidFill>
                  <a:schemeClr val="tx1"/>
                </a:solidFill>
              </a:rPr>
              <a:t>penataan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sekumpulan</a:t>
            </a:r>
            <a:r>
              <a:rPr lang="en-US" sz="2400" b="1" i="1" u="sng" dirty="0">
                <a:solidFill>
                  <a:schemeClr val="tx1"/>
                </a:solidFill>
              </a:rPr>
              <a:t> orang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secara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sengaja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guna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mencapai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tujuan-tujuan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tertentu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KARAKTERISTIK ORGANISASI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915B201-50E5-1E4E-B133-5D07D4B49B51}"/>
              </a:ext>
            </a:extLst>
          </p:cNvPr>
          <p:cNvSpPr/>
          <p:nvPr/>
        </p:nvSpPr>
        <p:spPr>
          <a:xfrm>
            <a:off x="1544781" y="1995053"/>
            <a:ext cx="4350845" cy="1934992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Jelas</a:t>
            </a:r>
            <a:endParaRPr lang="en-US" sz="24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A7F48A8-DFB5-BA4F-8736-83F4FC18B1E6}"/>
              </a:ext>
            </a:extLst>
          </p:cNvPr>
          <p:cNvSpPr/>
          <p:nvPr/>
        </p:nvSpPr>
        <p:spPr>
          <a:xfrm>
            <a:off x="5388900" y="1995053"/>
            <a:ext cx="4350845" cy="1934992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Struktur</a:t>
            </a:r>
            <a:r>
              <a:rPr lang="en-US" sz="2400" dirty="0"/>
              <a:t> </a:t>
            </a:r>
            <a:r>
              <a:rPr lang="en-US" sz="2400" dirty="0" err="1"/>
              <a:t>Nyata</a:t>
            </a:r>
            <a:endParaRPr lang="en-US" sz="24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AFAE410-B476-5542-B1BE-592C322294A9}"/>
              </a:ext>
            </a:extLst>
          </p:cNvPr>
          <p:cNvSpPr/>
          <p:nvPr/>
        </p:nvSpPr>
        <p:spPr>
          <a:xfrm>
            <a:off x="3466841" y="3357444"/>
            <a:ext cx="4350845" cy="1934992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Orang</a:t>
            </a:r>
          </a:p>
        </p:txBody>
      </p:sp>
    </p:spTree>
    <p:extLst>
      <p:ext uri="{BB962C8B-B14F-4D97-AF65-F5344CB8AC3E}">
        <p14:creationId xmlns:p14="http://schemas.microsoft.com/office/powerpoint/2010/main" val="1819626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TES 1</a:t>
            </a:r>
          </a:p>
        </p:txBody>
      </p:sp>
      <p:sp>
        <p:nvSpPr>
          <p:cNvPr id="2" name="Vertical Scroll 1">
            <a:extLst>
              <a:ext uri="{FF2B5EF4-FFF2-40B4-BE49-F238E27FC236}">
                <a16:creationId xmlns:a16="http://schemas.microsoft.com/office/drawing/2014/main" id="{9EE288E5-FAF4-0847-BAB0-8010A7F803C4}"/>
              </a:ext>
            </a:extLst>
          </p:cNvPr>
          <p:cNvSpPr/>
          <p:nvPr/>
        </p:nvSpPr>
        <p:spPr>
          <a:xfrm>
            <a:off x="1163782" y="824346"/>
            <a:ext cx="6303818" cy="4599709"/>
          </a:xfrm>
          <a:prstGeom prst="verticalScroll">
            <a:avLst>
              <a:gd name="adj" fmla="val 979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/>
              <a:t>SEBUTKAN CONTOH-CONTOH ORGANISASI YANG PERNAH DIIKUTI</a:t>
            </a:r>
          </a:p>
        </p:txBody>
      </p:sp>
    </p:spTree>
    <p:extLst>
      <p:ext uri="{BB962C8B-B14F-4D97-AF65-F5344CB8AC3E}">
        <p14:creationId xmlns:p14="http://schemas.microsoft.com/office/powerpoint/2010/main" val="267370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DEFINISI MANAJEMEN</a:t>
            </a:r>
          </a:p>
        </p:txBody>
      </p:sp>
      <p:sp>
        <p:nvSpPr>
          <p:cNvPr id="10" name="Terminator 9">
            <a:extLst>
              <a:ext uri="{FF2B5EF4-FFF2-40B4-BE49-F238E27FC236}">
                <a16:creationId xmlns:a16="http://schemas.microsoft.com/office/drawing/2014/main" id="{6D83A3CA-338F-C541-859C-0940E5952007}"/>
              </a:ext>
            </a:extLst>
          </p:cNvPr>
          <p:cNvSpPr/>
          <p:nvPr/>
        </p:nvSpPr>
        <p:spPr>
          <a:xfrm>
            <a:off x="734290" y="2175164"/>
            <a:ext cx="9310254" cy="2854036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“</a:t>
            </a:r>
            <a:r>
              <a:rPr lang="en-US" sz="2400" b="1" i="1" u="sng" dirty="0" err="1">
                <a:solidFill>
                  <a:schemeClr val="tx1"/>
                </a:solidFill>
              </a:rPr>
              <a:t>aktivitas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kerja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melibatkan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koordinasi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dan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pengawasan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terhadap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pekerjaan</a:t>
            </a:r>
            <a:r>
              <a:rPr lang="en-US" sz="2400" b="1" i="1" u="sng" dirty="0">
                <a:solidFill>
                  <a:schemeClr val="tx1"/>
                </a:solidFill>
              </a:rPr>
              <a:t> orang lain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sehingga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pekerjaan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tersebut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diselesaikan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secara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efisien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dan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efektif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015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EFISIEN VS EFEKTIV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B373465-103B-7640-92A3-5E239F777D01}"/>
              </a:ext>
            </a:extLst>
          </p:cNvPr>
          <p:cNvSpPr/>
          <p:nvPr/>
        </p:nvSpPr>
        <p:spPr>
          <a:xfrm>
            <a:off x="443345" y="1787236"/>
            <a:ext cx="2757055" cy="17041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err="1"/>
              <a:t>Efisien</a:t>
            </a:r>
            <a:r>
              <a:rPr lang="en-US" sz="2200" dirty="0"/>
              <a:t>?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9B0F7E7-5D7A-7149-8036-B2BF895A1C55}"/>
              </a:ext>
            </a:extLst>
          </p:cNvPr>
          <p:cNvSpPr/>
          <p:nvPr/>
        </p:nvSpPr>
        <p:spPr>
          <a:xfrm>
            <a:off x="443345" y="3990109"/>
            <a:ext cx="2757055" cy="170410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err="1"/>
              <a:t>Efektiv</a:t>
            </a:r>
            <a:r>
              <a:rPr lang="en-US" sz="2200" dirty="0"/>
              <a:t>?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BCCE8BB-25C9-E840-AD71-9E736520E612}"/>
              </a:ext>
            </a:extLst>
          </p:cNvPr>
          <p:cNvSpPr/>
          <p:nvPr/>
        </p:nvSpPr>
        <p:spPr>
          <a:xfrm>
            <a:off x="3643745" y="1787236"/>
            <a:ext cx="7273637" cy="17041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err="1"/>
              <a:t>Menghasilkan</a:t>
            </a:r>
            <a:r>
              <a:rPr lang="en-US" sz="2200" dirty="0"/>
              <a:t> </a:t>
            </a:r>
            <a:r>
              <a:rPr lang="en-US" sz="2200" b="1" i="1" u="sng" dirty="0"/>
              <a:t>output </a:t>
            </a:r>
            <a:r>
              <a:rPr lang="en-US" sz="2200" b="1" i="1" u="sng" dirty="0" err="1"/>
              <a:t>sebanyak</a:t>
            </a:r>
            <a:r>
              <a:rPr lang="en-US" sz="2200" b="1" i="1" u="sng" dirty="0"/>
              <a:t> </a:t>
            </a:r>
            <a:r>
              <a:rPr lang="en-US" sz="2200" b="1" i="1" u="sng" dirty="0" err="1"/>
              <a:t>mungkin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b="1" i="1" u="sng" dirty="0"/>
              <a:t>input </a:t>
            </a:r>
            <a:r>
              <a:rPr lang="en-US" sz="2200" b="1" i="1" u="sng" dirty="0" err="1"/>
              <a:t>seminim</a:t>
            </a:r>
            <a:r>
              <a:rPr lang="en-US" sz="2200" b="1" i="1" u="sng" dirty="0"/>
              <a:t> </a:t>
            </a:r>
            <a:r>
              <a:rPr lang="en-US" sz="2200" b="1" i="1" u="sng" dirty="0" err="1"/>
              <a:t>mungkin</a:t>
            </a:r>
            <a:endParaRPr lang="en-US" sz="2200" b="1" i="1" u="sng" dirty="0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7424FA76-2639-6A43-B1B3-FAC52ED187F2}"/>
              </a:ext>
            </a:extLst>
          </p:cNvPr>
          <p:cNvSpPr/>
          <p:nvPr/>
        </p:nvSpPr>
        <p:spPr>
          <a:xfrm>
            <a:off x="3643745" y="3990108"/>
            <a:ext cx="7273637" cy="170410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i="1" u="sng" dirty="0" err="1"/>
              <a:t>Menyelesaikan</a:t>
            </a:r>
            <a:r>
              <a:rPr lang="en-US" sz="2200" b="1" i="1" u="sng" dirty="0"/>
              <a:t> </a:t>
            </a:r>
            <a:r>
              <a:rPr lang="en-US" sz="2200" b="1" i="1" u="sng" dirty="0" err="1"/>
              <a:t>aktivitas</a:t>
            </a:r>
            <a:r>
              <a:rPr lang="en-US" sz="2200" dirty="0"/>
              <a:t> yang </a:t>
            </a:r>
            <a:r>
              <a:rPr lang="en-US" sz="2200" dirty="0" err="1"/>
              <a:t>secara</a:t>
            </a:r>
            <a:r>
              <a:rPr lang="en-US" sz="2200" dirty="0"/>
              <a:t> </a:t>
            </a:r>
            <a:r>
              <a:rPr lang="en-US" sz="2200" dirty="0" err="1"/>
              <a:t>langsung</a:t>
            </a:r>
            <a:r>
              <a:rPr lang="en-US" sz="2200" dirty="0"/>
              <a:t> </a:t>
            </a:r>
            <a:r>
              <a:rPr lang="en-US" sz="2200" dirty="0" err="1"/>
              <a:t>mendorong</a:t>
            </a:r>
            <a:r>
              <a:rPr lang="en-US" sz="2200" dirty="0"/>
              <a:t> </a:t>
            </a:r>
            <a:r>
              <a:rPr lang="en-US" sz="2200" b="1" i="1" u="sng" dirty="0" err="1"/>
              <a:t>tercapainya</a:t>
            </a:r>
            <a:r>
              <a:rPr lang="en-US" sz="2200" b="1" i="1" u="sng" dirty="0"/>
              <a:t> </a:t>
            </a:r>
            <a:r>
              <a:rPr lang="en-US" sz="2200" b="1" i="1" u="sng" dirty="0" err="1"/>
              <a:t>sasaran</a:t>
            </a:r>
            <a:r>
              <a:rPr lang="en-US" sz="2200" b="1" i="1" u="sng" dirty="0"/>
              <a:t> </a:t>
            </a:r>
            <a:r>
              <a:rPr lang="en-US" sz="2200" b="1" i="1" u="sng" dirty="0" err="1"/>
              <a:t>organisasi</a:t>
            </a:r>
            <a:endParaRPr lang="en-US" sz="2200" b="1" i="1" u="sng" dirty="0"/>
          </a:p>
        </p:txBody>
      </p:sp>
    </p:spTree>
    <p:extLst>
      <p:ext uri="{BB962C8B-B14F-4D97-AF65-F5344CB8AC3E}">
        <p14:creationId xmlns:p14="http://schemas.microsoft.com/office/powerpoint/2010/main" val="423875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TES 2</a:t>
            </a:r>
          </a:p>
        </p:txBody>
      </p:sp>
      <p:sp>
        <p:nvSpPr>
          <p:cNvPr id="2" name="Vertical Scroll 1">
            <a:extLst>
              <a:ext uri="{FF2B5EF4-FFF2-40B4-BE49-F238E27FC236}">
                <a16:creationId xmlns:a16="http://schemas.microsoft.com/office/drawing/2014/main" id="{9EE288E5-FAF4-0847-BAB0-8010A7F803C4}"/>
              </a:ext>
            </a:extLst>
          </p:cNvPr>
          <p:cNvSpPr/>
          <p:nvPr/>
        </p:nvSpPr>
        <p:spPr>
          <a:xfrm>
            <a:off x="1163782" y="824346"/>
            <a:ext cx="6303818" cy="4599709"/>
          </a:xfrm>
          <a:prstGeom prst="verticalScroll">
            <a:avLst>
              <a:gd name="adj" fmla="val 979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/>
              <a:t>SEBUTKAN CONTOH-CONTOH EFISIEN &amp; EFEKTIV</a:t>
            </a:r>
          </a:p>
        </p:txBody>
      </p:sp>
    </p:spTree>
    <p:extLst>
      <p:ext uri="{BB962C8B-B14F-4D97-AF65-F5344CB8AC3E}">
        <p14:creationId xmlns:p14="http://schemas.microsoft.com/office/powerpoint/2010/main" val="559103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DEFINISI MANAJEMEN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167A7E-291A-F046-B8D6-E58D31380732}"/>
              </a:ext>
            </a:extLst>
          </p:cNvPr>
          <p:cNvSpPr/>
          <p:nvPr/>
        </p:nvSpPr>
        <p:spPr>
          <a:xfrm>
            <a:off x="2452255" y="4599709"/>
            <a:ext cx="7453745" cy="209203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u="sng" dirty="0" err="1"/>
              <a:t>Manajemen</a:t>
            </a:r>
            <a:r>
              <a:rPr lang="en-US" sz="2200" b="1" u="sng" dirty="0"/>
              <a:t> </a:t>
            </a:r>
            <a:r>
              <a:rPr lang="en-US" sz="2200" b="1" u="sng" dirty="0" err="1"/>
              <a:t>Mengejar</a:t>
            </a:r>
            <a:r>
              <a:rPr lang="en-US" sz="2200" b="1" u="sng" dirty="0"/>
              <a:t>:</a:t>
            </a:r>
          </a:p>
          <a:p>
            <a:pPr algn="ctr"/>
            <a:r>
              <a:rPr lang="en-US" sz="2200" dirty="0" err="1"/>
              <a:t>Kesia-siaan</a:t>
            </a:r>
            <a:r>
              <a:rPr lang="en-US" sz="2200" dirty="0"/>
              <a:t> </a:t>
            </a:r>
            <a:r>
              <a:rPr lang="en-US" sz="2200" dirty="0" err="1"/>
              <a:t>sumber</a:t>
            </a:r>
            <a:r>
              <a:rPr lang="en-US" sz="2200" dirty="0"/>
              <a:t> </a:t>
            </a:r>
            <a:r>
              <a:rPr lang="en-US" sz="2200" dirty="0" err="1"/>
              <a:t>daya</a:t>
            </a:r>
            <a:r>
              <a:rPr lang="en-US" sz="2200" dirty="0"/>
              <a:t> yang </a:t>
            </a:r>
            <a:r>
              <a:rPr lang="en-US" sz="2200" dirty="0" err="1"/>
              <a:t>rendah</a:t>
            </a:r>
            <a:r>
              <a:rPr lang="en-US" sz="2200" dirty="0"/>
              <a:t> (</a:t>
            </a:r>
            <a:r>
              <a:rPr lang="en-US" sz="2200" dirty="0" err="1"/>
              <a:t>efisiensi</a:t>
            </a:r>
            <a:r>
              <a:rPr lang="en-US" sz="2200" dirty="0"/>
              <a:t> </a:t>
            </a:r>
            <a:r>
              <a:rPr lang="en-US" sz="2200" dirty="0" err="1"/>
              <a:t>tinggi</a:t>
            </a:r>
            <a:r>
              <a:rPr lang="en-US" sz="2200" dirty="0"/>
              <a:t>)</a:t>
            </a:r>
          </a:p>
          <a:p>
            <a:pPr algn="ctr"/>
            <a:r>
              <a:rPr lang="en-US" sz="2200" dirty="0" err="1"/>
              <a:t>Pencapaian</a:t>
            </a:r>
            <a:r>
              <a:rPr lang="en-US" sz="2200" dirty="0"/>
              <a:t> </a:t>
            </a:r>
            <a:r>
              <a:rPr lang="en-US" sz="2200" dirty="0" err="1"/>
              <a:t>sasaran</a:t>
            </a:r>
            <a:r>
              <a:rPr lang="en-US" sz="2200" dirty="0"/>
              <a:t> yang </a:t>
            </a:r>
            <a:r>
              <a:rPr lang="en-US" sz="2200" dirty="0" err="1"/>
              <a:t>tinggi</a:t>
            </a:r>
            <a:r>
              <a:rPr lang="en-US" sz="2200" dirty="0"/>
              <a:t> (</a:t>
            </a:r>
            <a:r>
              <a:rPr lang="en-US" sz="2200" dirty="0" err="1"/>
              <a:t>efektivitas</a:t>
            </a:r>
            <a:r>
              <a:rPr lang="en-US" sz="2200" dirty="0"/>
              <a:t> </a:t>
            </a:r>
            <a:r>
              <a:rPr lang="en-US" sz="2200" dirty="0" err="1"/>
              <a:t>tinggi</a:t>
            </a:r>
            <a:r>
              <a:rPr lang="en-US" sz="2200" dirty="0"/>
              <a:t>)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D0B9394-009E-384F-AFA8-BA057D9B05F1}"/>
              </a:ext>
            </a:extLst>
          </p:cNvPr>
          <p:cNvCxnSpPr/>
          <p:nvPr/>
        </p:nvCxnSpPr>
        <p:spPr>
          <a:xfrm>
            <a:off x="3671455" y="4003964"/>
            <a:ext cx="0" cy="457200"/>
          </a:xfrm>
          <a:prstGeom prst="straightConnector1">
            <a:avLst/>
          </a:prstGeom>
          <a:ln w="5715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0E4004C-E657-644F-9D2B-3B6E7C28DBEC}"/>
              </a:ext>
            </a:extLst>
          </p:cNvPr>
          <p:cNvCxnSpPr>
            <a:cxnSpLocks/>
          </p:cNvCxnSpPr>
          <p:nvPr/>
        </p:nvCxnSpPr>
        <p:spPr>
          <a:xfrm>
            <a:off x="8659095" y="4017859"/>
            <a:ext cx="0" cy="457200"/>
          </a:xfrm>
          <a:prstGeom prst="straightConnector1">
            <a:avLst/>
          </a:prstGeom>
          <a:ln w="5715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03FAF22-DF21-EA4F-9BC9-A4ACFEE2A2D0}"/>
              </a:ext>
            </a:extLst>
          </p:cNvPr>
          <p:cNvGrpSpPr/>
          <p:nvPr/>
        </p:nvGrpSpPr>
        <p:grpSpPr>
          <a:xfrm>
            <a:off x="2452255" y="1496240"/>
            <a:ext cx="2479964" cy="2327615"/>
            <a:chOff x="2452255" y="1496240"/>
            <a:chExt cx="2479964" cy="232761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6C7CEA4-F1C3-3F4D-B910-3B2CD5C9ADA6}"/>
                </a:ext>
              </a:extLst>
            </p:cNvPr>
            <p:cNvSpPr/>
            <p:nvPr/>
          </p:nvSpPr>
          <p:spPr>
            <a:xfrm>
              <a:off x="2452255" y="1953471"/>
              <a:ext cx="2479964" cy="14270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/>
                <a:t>Penggunaan</a:t>
              </a:r>
              <a:r>
                <a:rPr lang="en-US" sz="2400" dirty="0"/>
                <a:t> </a:t>
              </a:r>
              <a:r>
                <a:rPr lang="en-US" sz="2400" dirty="0" err="1"/>
                <a:t>Sumber</a:t>
              </a:r>
              <a:r>
                <a:rPr lang="en-US" sz="2400" dirty="0"/>
                <a:t> </a:t>
              </a:r>
              <a:r>
                <a:rPr lang="en-US" sz="2400" dirty="0" err="1"/>
                <a:t>Daya</a:t>
              </a:r>
              <a:endParaRPr lang="en-US" sz="240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2A8D4DE-1AE4-9C4F-92EE-4F545466067F}"/>
                </a:ext>
              </a:extLst>
            </p:cNvPr>
            <p:cNvSpPr/>
            <p:nvPr/>
          </p:nvSpPr>
          <p:spPr>
            <a:xfrm>
              <a:off x="2452255" y="3380489"/>
              <a:ext cx="2479964" cy="4433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>
                  <a:solidFill>
                    <a:schemeClr val="bg1"/>
                  </a:solidFill>
                </a:rPr>
                <a:t>Kesia-siaan</a:t>
              </a:r>
              <a:r>
                <a:rPr lang="en-US" sz="1600" dirty="0">
                  <a:solidFill>
                    <a:schemeClr val="bg1"/>
                  </a:solidFill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</a:rPr>
                <a:t>Rendah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644B31F-3ABC-0542-81B8-15725901D8C4}"/>
                </a:ext>
              </a:extLst>
            </p:cNvPr>
            <p:cNvSpPr/>
            <p:nvPr/>
          </p:nvSpPr>
          <p:spPr>
            <a:xfrm>
              <a:off x="2452255" y="1496240"/>
              <a:ext cx="2479964" cy="4433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>
                  <a:solidFill>
                    <a:schemeClr val="bg1"/>
                  </a:solidFill>
                </a:rPr>
                <a:t>Efisiensi</a:t>
              </a:r>
              <a:r>
                <a:rPr lang="en-US" sz="1600" dirty="0">
                  <a:solidFill>
                    <a:schemeClr val="bg1"/>
                  </a:solidFill>
                </a:rPr>
                <a:t> (Cara)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49C016-5DEA-374E-805E-82EA93D51773}"/>
              </a:ext>
            </a:extLst>
          </p:cNvPr>
          <p:cNvGrpSpPr/>
          <p:nvPr/>
        </p:nvGrpSpPr>
        <p:grpSpPr>
          <a:xfrm>
            <a:off x="7419113" y="1524000"/>
            <a:ext cx="2486887" cy="2313750"/>
            <a:chOff x="7419113" y="1524000"/>
            <a:chExt cx="2486887" cy="231375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C44B83E-F518-C646-A7EE-8D41527023D2}"/>
                </a:ext>
              </a:extLst>
            </p:cNvPr>
            <p:cNvSpPr/>
            <p:nvPr/>
          </p:nvSpPr>
          <p:spPr>
            <a:xfrm>
              <a:off x="7426036" y="1953501"/>
              <a:ext cx="2479964" cy="142701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/>
                <a:t>Pencapaian</a:t>
              </a:r>
              <a:r>
                <a:rPr lang="en-US" sz="2400" dirty="0"/>
                <a:t> </a:t>
              </a:r>
              <a:r>
                <a:rPr lang="en-US" sz="2400" dirty="0" err="1"/>
                <a:t>Sasaran</a:t>
              </a:r>
              <a:endParaRPr lang="en-US" sz="2400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E850EF6-91B5-7543-961F-CA1E4A02161F}"/>
                </a:ext>
              </a:extLst>
            </p:cNvPr>
            <p:cNvSpPr/>
            <p:nvPr/>
          </p:nvSpPr>
          <p:spPr>
            <a:xfrm>
              <a:off x="7426036" y="3394384"/>
              <a:ext cx="2479964" cy="4433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>
                  <a:solidFill>
                    <a:schemeClr val="bg1"/>
                  </a:solidFill>
                </a:rPr>
                <a:t>Pencapaian</a:t>
              </a:r>
              <a:r>
                <a:rPr lang="en-US" sz="1600" dirty="0">
                  <a:solidFill>
                    <a:schemeClr val="bg1"/>
                  </a:solidFill>
                </a:rPr>
                <a:t> Tinggi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A9637C4-D7EA-4D47-83D3-9CCA5BBE97FA}"/>
                </a:ext>
              </a:extLst>
            </p:cNvPr>
            <p:cNvSpPr/>
            <p:nvPr/>
          </p:nvSpPr>
          <p:spPr>
            <a:xfrm>
              <a:off x="7419113" y="1524000"/>
              <a:ext cx="2479964" cy="4433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>
                  <a:solidFill>
                    <a:schemeClr val="bg1"/>
                  </a:solidFill>
                </a:rPr>
                <a:t>Efektivitas</a:t>
              </a:r>
              <a:r>
                <a:rPr lang="en-US" sz="1600" dirty="0">
                  <a:solidFill>
                    <a:schemeClr val="bg1"/>
                  </a:solidFill>
                </a:rPr>
                <a:t> (Hasil)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624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276</Words>
  <Application>Microsoft Macintosh PowerPoint</Application>
  <PresentationFormat>Widescreen</PresentationFormat>
  <Paragraphs>76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American Typewriter</vt:lpstr>
      <vt:lpstr>Arial</vt:lpstr>
      <vt:lpstr>Calibri</vt:lpstr>
      <vt:lpstr>Wingdings</vt:lpstr>
      <vt:lpstr>Office Theme</vt:lpstr>
      <vt:lpstr>Pengantar Manajemen</vt:lpstr>
      <vt:lpstr>DAFTAR ISI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Newsletter &amp; Brochure</dc:title>
  <cp:lastModifiedBy>nanto poer</cp:lastModifiedBy>
  <cp:revision>151</cp:revision>
  <dcterms:modified xsi:type="dcterms:W3CDTF">2019-08-25T11:53:53Z</dcterms:modified>
</cp:coreProperties>
</file>