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73" r:id="rId2"/>
    <p:sldId id="274" r:id="rId3"/>
    <p:sldId id="257" r:id="rId4"/>
    <p:sldId id="259" r:id="rId5"/>
    <p:sldId id="260" r:id="rId6"/>
    <p:sldId id="275" r:id="rId7"/>
    <p:sldId id="262" r:id="rId8"/>
    <p:sldId id="261" r:id="rId9"/>
    <p:sldId id="263" r:id="rId10"/>
    <p:sldId id="264" r:id="rId11"/>
    <p:sldId id="26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3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266" r:id="rId38"/>
    <p:sldId id="267" r:id="rId39"/>
    <p:sldId id="268" r:id="rId40"/>
    <p:sldId id="269" r:id="rId41"/>
    <p:sldId id="270" r:id="rId42"/>
    <p:sldId id="271" r:id="rId43"/>
    <p:sldId id="27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2F2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A2005-566F-41C9-838D-F1494A85BEDD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F82E42-6D1F-42E2-9294-2463381A3197}">
      <dgm:prSet phldrT="[Text]"/>
      <dgm:spPr/>
      <dgm:t>
        <a:bodyPr/>
        <a:lstStyle/>
        <a:p>
          <a:r>
            <a:rPr lang="en-US" dirty="0" err="1" smtClean="0"/>
            <a:t>Realitas</a:t>
          </a:r>
          <a:endParaRPr lang="en-US" dirty="0"/>
        </a:p>
      </dgm:t>
    </dgm:pt>
    <dgm:pt modelId="{C70957F9-4B4D-4D23-9D2A-527B01CA7B5B}" type="parTrans" cxnId="{B5CFC4CE-665A-4B8F-B117-C55FA31D43E9}">
      <dgm:prSet/>
      <dgm:spPr/>
      <dgm:t>
        <a:bodyPr/>
        <a:lstStyle/>
        <a:p>
          <a:endParaRPr lang="en-US"/>
        </a:p>
      </dgm:t>
    </dgm:pt>
    <dgm:pt modelId="{C8186FEA-7E3B-4F9F-A2E4-0DE4CD4D4A81}" type="sibTrans" cxnId="{B5CFC4CE-665A-4B8F-B117-C55FA31D43E9}">
      <dgm:prSet/>
      <dgm:spPr/>
      <dgm:t>
        <a:bodyPr/>
        <a:lstStyle/>
        <a:p>
          <a:endParaRPr lang="en-US"/>
        </a:p>
      </dgm:t>
    </dgm:pt>
    <dgm:pt modelId="{CECB3651-B163-41CF-BA56-83BDEC1A64CE}">
      <dgm:prSet phldrT="[Text]"/>
      <dgm:spPr/>
      <dgm:t>
        <a:bodyPr/>
        <a:lstStyle/>
        <a:p>
          <a:r>
            <a:rPr lang="en-US" dirty="0" err="1" smtClean="0"/>
            <a:t>Masyarakat</a:t>
          </a:r>
          <a:r>
            <a:rPr lang="en-US" dirty="0" smtClean="0"/>
            <a:t> (</a:t>
          </a:r>
          <a:r>
            <a:rPr lang="en-US" dirty="0" err="1" smtClean="0"/>
            <a:t>sumber</a:t>
          </a:r>
          <a:r>
            <a:rPr lang="en-US" dirty="0" smtClean="0"/>
            <a:t> </a:t>
          </a:r>
          <a:r>
            <a:rPr lang="en-US" dirty="0" err="1" smtClean="0"/>
            <a:t>informasi</a:t>
          </a:r>
          <a:r>
            <a:rPr lang="en-US" dirty="0" smtClean="0"/>
            <a:t>)</a:t>
          </a:r>
          <a:endParaRPr lang="en-US" dirty="0"/>
        </a:p>
      </dgm:t>
    </dgm:pt>
    <dgm:pt modelId="{E3BD34D0-A70D-45F3-912C-56B2D4F5B352}" type="parTrans" cxnId="{412B91F5-B1FF-4BA5-8990-EF93C5255923}">
      <dgm:prSet/>
      <dgm:spPr/>
      <dgm:t>
        <a:bodyPr/>
        <a:lstStyle/>
        <a:p>
          <a:endParaRPr lang="en-US"/>
        </a:p>
      </dgm:t>
    </dgm:pt>
    <dgm:pt modelId="{50CC99B7-0553-4FF7-8213-728A6370F84F}" type="sibTrans" cxnId="{412B91F5-B1FF-4BA5-8990-EF93C5255923}">
      <dgm:prSet/>
      <dgm:spPr/>
      <dgm:t>
        <a:bodyPr/>
        <a:lstStyle/>
        <a:p>
          <a:endParaRPr lang="en-US"/>
        </a:p>
      </dgm:t>
    </dgm:pt>
    <dgm:pt modelId="{808D3B39-E84D-468C-BE82-1F86028FC9D4}">
      <dgm:prSet phldrT="[Text]"/>
      <dgm:spPr/>
      <dgm:t>
        <a:bodyPr/>
        <a:lstStyle/>
        <a:p>
          <a:r>
            <a:rPr lang="en-US" dirty="0" smtClean="0"/>
            <a:t>Media</a:t>
          </a:r>
          <a:endParaRPr lang="en-US" dirty="0"/>
        </a:p>
      </dgm:t>
    </dgm:pt>
    <dgm:pt modelId="{10A9A3FA-A847-484A-A31C-9577E7216D52}" type="parTrans" cxnId="{DA40C033-E70E-4268-9BE3-08E8E6944D41}">
      <dgm:prSet/>
      <dgm:spPr/>
      <dgm:t>
        <a:bodyPr/>
        <a:lstStyle/>
        <a:p>
          <a:endParaRPr lang="en-US"/>
        </a:p>
      </dgm:t>
    </dgm:pt>
    <dgm:pt modelId="{EB9C99BD-AFC1-4F83-86DA-162B5D417819}" type="sibTrans" cxnId="{DA40C033-E70E-4268-9BE3-08E8E6944D41}">
      <dgm:prSet/>
      <dgm:spPr/>
      <dgm:t>
        <a:bodyPr/>
        <a:lstStyle/>
        <a:p>
          <a:endParaRPr lang="en-US"/>
        </a:p>
      </dgm:t>
    </dgm:pt>
    <dgm:pt modelId="{69933675-528C-4781-B3B1-79CEC3F1AB45}">
      <dgm:prSet phldrT="[Text]"/>
      <dgm:spPr/>
      <dgm:t>
        <a:bodyPr/>
        <a:lstStyle/>
        <a:p>
          <a:r>
            <a:rPr lang="en-US" dirty="0" err="1" smtClean="0"/>
            <a:t>Khalayak</a:t>
          </a:r>
          <a:r>
            <a:rPr lang="en-US" dirty="0" smtClean="0"/>
            <a:t>/</a:t>
          </a:r>
          <a:r>
            <a:rPr lang="en-US" dirty="0" err="1" smtClean="0"/>
            <a:t>Audiens</a:t>
          </a:r>
          <a:endParaRPr lang="en-US" dirty="0"/>
        </a:p>
      </dgm:t>
    </dgm:pt>
    <dgm:pt modelId="{F99C1C0F-3214-4DCC-AD04-28128E47CFE2}" type="parTrans" cxnId="{0DF72316-9885-4C7F-8013-EBC9D9256E1D}">
      <dgm:prSet/>
      <dgm:spPr/>
      <dgm:t>
        <a:bodyPr/>
        <a:lstStyle/>
        <a:p>
          <a:endParaRPr lang="en-US"/>
        </a:p>
      </dgm:t>
    </dgm:pt>
    <dgm:pt modelId="{B56987B7-E97A-4037-A9AE-32A2DACC1D1F}" type="sibTrans" cxnId="{0DF72316-9885-4C7F-8013-EBC9D9256E1D}">
      <dgm:prSet/>
      <dgm:spPr/>
      <dgm:t>
        <a:bodyPr/>
        <a:lstStyle/>
        <a:p>
          <a:endParaRPr lang="en-US"/>
        </a:p>
      </dgm:t>
    </dgm:pt>
    <dgm:pt modelId="{176ADB3F-579F-4F6A-B936-17ECBB627FE9}" type="pres">
      <dgm:prSet presAssocID="{BA1A2005-566F-41C9-838D-F1494A85BEDD}" presName="CompostProcess" presStyleCnt="0">
        <dgm:presLayoutVars>
          <dgm:dir/>
          <dgm:resizeHandles val="exact"/>
        </dgm:presLayoutVars>
      </dgm:prSet>
      <dgm:spPr/>
    </dgm:pt>
    <dgm:pt modelId="{E0F1EB06-97D5-4953-913B-6C5708DFED61}" type="pres">
      <dgm:prSet presAssocID="{BA1A2005-566F-41C9-838D-F1494A85BEDD}" presName="arrow" presStyleLbl="bgShp" presStyleIdx="0" presStyleCnt="1"/>
      <dgm:spPr/>
    </dgm:pt>
    <dgm:pt modelId="{EF5CE25E-C3D3-4CB9-B5DB-AADF440B9729}" type="pres">
      <dgm:prSet presAssocID="{BA1A2005-566F-41C9-838D-F1494A85BEDD}" presName="linearProcess" presStyleCnt="0"/>
      <dgm:spPr/>
    </dgm:pt>
    <dgm:pt modelId="{1CE45838-8CD6-4066-B595-32104AC267E8}" type="pres">
      <dgm:prSet presAssocID="{48F82E42-6D1F-42E2-9294-2463381A3197}" presName="textNode" presStyleLbl="node1" presStyleIdx="0" presStyleCnt="4">
        <dgm:presLayoutVars>
          <dgm:bulletEnabled val="1"/>
        </dgm:presLayoutVars>
      </dgm:prSet>
      <dgm:spPr/>
    </dgm:pt>
    <dgm:pt modelId="{9CBF8122-8FE9-4F96-818C-D6B7297285C3}" type="pres">
      <dgm:prSet presAssocID="{C8186FEA-7E3B-4F9F-A2E4-0DE4CD4D4A81}" presName="sibTrans" presStyleCnt="0"/>
      <dgm:spPr/>
    </dgm:pt>
    <dgm:pt modelId="{93A6404C-939B-4E05-AD7C-F43779D41F2F}" type="pres">
      <dgm:prSet presAssocID="{CECB3651-B163-41CF-BA56-83BDEC1A64CE}" presName="textNode" presStyleLbl="node1" presStyleIdx="1" presStyleCnt="4">
        <dgm:presLayoutVars>
          <dgm:bulletEnabled val="1"/>
        </dgm:presLayoutVars>
      </dgm:prSet>
      <dgm:spPr/>
    </dgm:pt>
    <dgm:pt modelId="{330046CF-8799-46A1-84F7-15F71E302950}" type="pres">
      <dgm:prSet presAssocID="{50CC99B7-0553-4FF7-8213-728A6370F84F}" presName="sibTrans" presStyleCnt="0"/>
      <dgm:spPr/>
    </dgm:pt>
    <dgm:pt modelId="{01EEF83B-04FB-48AA-9271-6A3CE0E899D7}" type="pres">
      <dgm:prSet presAssocID="{808D3B39-E84D-468C-BE82-1F86028FC9D4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660F5-B2AF-44EB-9EF6-7D38CAA03DDF}" type="pres">
      <dgm:prSet presAssocID="{EB9C99BD-AFC1-4F83-86DA-162B5D417819}" presName="sibTrans" presStyleCnt="0"/>
      <dgm:spPr/>
    </dgm:pt>
    <dgm:pt modelId="{9D05AC38-0541-4AD4-A08E-B0260C4C8736}" type="pres">
      <dgm:prSet presAssocID="{69933675-528C-4781-B3B1-79CEC3F1AB45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CFC4CE-665A-4B8F-B117-C55FA31D43E9}" srcId="{BA1A2005-566F-41C9-838D-F1494A85BEDD}" destId="{48F82E42-6D1F-42E2-9294-2463381A3197}" srcOrd="0" destOrd="0" parTransId="{C70957F9-4B4D-4D23-9D2A-527B01CA7B5B}" sibTransId="{C8186FEA-7E3B-4F9F-A2E4-0DE4CD4D4A81}"/>
    <dgm:cxn modelId="{DA40C033-E70E-4268-9BE3-08E8E6944D41}" srcId="{BA1A2005-566F-41C9-838D-F1494A85BEDD}" destId="{808D3B39-E84D-468C-BE82-1F86028FC9D4}" srcOrd="2" destOrd="0" parTransId="{10A9A3FA-A847-484A-A31C-9577E7216D52}" sibTransId="{EB9C99BD-AFC1-4F83-86DA-162B5D417819}"/>
    <dgm:cxn modelId="{0DF72316-9885-4C7F-8013-EBC9D9256E1D}" srcId="{BA1A2005-566F-41C9-838D-F1494A85BEDD}" destId="{69933675-528C-4781-B3B1-79CEC3F1AB45}" srcOrd="3" destOrd="0" parTransId="{F99C1C0F-3214-4DCC-AD04-28128E47CFE2}" sibTransId="{B56987B7-E97A-4037-A9AE-32A2DACC1D1F}"/>
    <dgm:cxn modelId="{9B2CAD28-7C7A-44DA-807C-5DE4567C5322}" type="presOf" srcId="{48F82E42-6D1F-42E2-9294-2463381A3197}" destId="{1CE45838-8CD6-4066-B595-32104AC267E8}" srcOrd="0" destOrd="0" presId="urn:microsoft.com/office/officeart/2005/8/layout/hProcess9"/>
    <dgm:cxn modelId="{C0D7BBDE-D653-4B0B-91AC-62D24029AAC1}" type="presOf" srcId="{808D3B39-E84D-468C-BE82-1F86028FC9D4}" destId="{01EEF83B-04FB-48AA-9271-6A3CE0E899D7}" srcOrd="0" destOrd="0" presId="urn:microsoft.com/office/officeart/2005/8/layout/hProcess9"/>
    <dgm:cxn modelId="{6643A252-4AE3-4C2F-80CF-E1B440ABA2B9}" type="presOf" srcId="{69933675-528C-4781-B3B1-79CEC3F1AB45}" destId="{9D05AC38-0541-4AD4-A08E-B0260C4C8736}" srcOrd="0" destOrd="0" presId="urn:microsoft.com/office/officeart/2005/8/layout/hProcess9"/>
    <dgm:cxn modelId="{412B91F5-B1FF-4BA5-8990-EF93C5255923}" srcId="{BA1A2005-566F-41C9-838D-F1494A85BEDD}" destId="{CECB3651-B163-41CF-BA56-83BDEC1A64CE}" srcOrd="1" destOrd="0" parTransId="{E3BD34D0-A70D-45F3-912C-56B2D4F5B352}" sibTransId="{50CC99B7-0553-4FF7-8213-728A6370F84F}"/>
    <dgm:cxn modelId="{B7F231B3-4CE2-42E7-A2A3-66E27795234E}" type="presOf" srcId="{BA1A2005-566F-41C9-838D-F1494A85BEDD}" destId="{176ADB3F-579F-4F6A-B936-17ECBB627FE9}" srcOrd="0" destOrd="0" presId="urn:microsoft.com/office/officeart/2005/8/layout/hProcess9"/>
    <dgm:cxn modelId="{06EF0103-F144-4618-9E41-216AF7DA808B}" type="presOf" srcId="{CECB3651-B163-41CF-BA56-83BDEC1A64CE}" destId="{93A6404C-939B-4E05-AD7C-F43779D41F2F}" srcOrd="0" destOrd="0" presId="urn:microsoft.com/office/officeart/2005/8/layout/hProcess9"/>
    <dgm:cxn modelId="{B2DB338F-B5B6-43EE-8FBE-99997090ED17}" type="presParOf" srcId="{176ADB3F-579F-4F6A-B936-17ECBB627FE9}" destId="{E0F1EB06-97D5-4953-913B-6C5708DFED61}" srcOrd="0" destOrd="0" presId="urn:microsoft.com/office/officeart/2005/8/layout/hProcess9"/>
    <dgm:cxn modelId="{FD204EF9-21EB-4DD5-A92C-D4A322D28A11}" type="presParOf" srcId="{176ADB3F-579F-4F6A-B936-17ECBB627FE9}" destId="{EF5CE25E-C3D3-4CB9-B5DB-AADF440B9729}" srcOrd="1" destOrd="0" presId="urn:microsoft.com/office/officeart/2005/8/layout/hProcess9"/>
    <dgm:cxn modelId="{FFC0DE9F-C5B8-41B6-9C79-CB94DBB831C7}" type="presParOf" srcId="{EF5CE25E-C3D3-4CB9-B5DB-AADF440B9729}" destId="{1CE45838-8CD6-4066-B595-32104AC267E8}" srcOrd="0" destOrd="0" presId="urn:microsoft.com/office/officeart/2005/8/layout/hProcess9"/>
    <dgm:cxn modelId="{88B5BC45-359B-4C46-B9B3-594434B338DE}" type="presParOf" srcId="{EF5CE25E-C3D3-4CB9-B5DB-AADF440B9729}" destId="{9CBF8122-8FE9-4F96-818C-D6B7297285C3}" srcOrd="1" destOrd="0" presId="urn:microsoft.com/office/officeart/2005/8/layout/hProcess9"/>
    <dgm:cxn modelId="{08EFBAA3-9199-4AC1-B67C-6CDDF3FF748B}" type="presParOf" srcId="{EF5CE25E-C3D3-4CB9-B5DB-AADF440B9729}" destId="{93A6404C-939B-4E05-AD7C-F43779D41F2F}" srcOrd="2" destOrd="0" presId="urn:microsoft.com/office/officeart/2005/8/layout/hProcess9"/>
    <dgm:cxn modelId="{A28E9B6B-EB46-4755-95A4-564D98B17499}" type="presParOf" srcId="{EF5CE25E-C3D3-4CB9-B5DB-AADF440B9729}" destId="{330046CF-8799-46A1-84F7-15F71E302950}" srcOrd="3" destOrd="0" presId="urn:microsoft.com/office/officeart/2005/8/layout/hProcess9"/>
    <dgm:cxn modelId="{25F695AF-DFE4-4102-AC51-46F53B41C518}" type="presParOf" srcId="{EF5CE25E-C3D3-4CB9-B5DB-AADF440B9729}" destId="{01EEF83B-04FB-48AA-9271-6A3CE0E899D7}" srcOrd="4" destOrd="0" presId="urn:microsoft.com/office/officeart/2005/8/layout/hProcess9"/>
    <dgm:cxn modelId="{3827FDE5-406F-4854-A3D3-35E95128C9FD}" type="presParOf" srcId="{EF5CE25E-C3D3-4CB9-B5DB-AADF440B9729}" destId="{2A8660F5-B2AF-44EB-9EF6-7D38CAA03DDF}" srcOrd="5" destOrd="0" presId="urn:microsoft.com/office/officeart/2005/8/layout/hProcess9"/>
    <dgm:cxn modelId="{438DF2C7-AE92-4636-8353-8CD610AC7B4F}" type="presParOf" srcId="{EF5CE25E-C3D3-4CB9-B5DB-AADF440B9729}" destId="{9D05AC38-0541-4AD4-A08E-B0260C4C8736}" srcOrd="6" destOrd="0" presId="urn:microsoft.com/office/officeart/2005/8/layout/hProcess9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57200" y="6339840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18948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029112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914400"/>
            <a:ext cx="1524000" cy="54102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0"/>
            <a:ext cx="6629400" cy="54102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17974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685800"/>
            <a:ext cx="8229600" cy="5638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558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 b="1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400800"/>
            <a:ext cx="1638300" cy="457200"/>
          </a:xfrm>
        </p:spPr>
        <p:txBody>
          <a:bodyPr/>
          <a:lstStyle>
            <a:lvl1pPr>
              <a:defRPr sz="8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49115"/>
            <a:ext cx="762000" cy="365760"/>
          </a:xfrm>
        </p:spPr>
        <p:txBody>
          <a:bodyPr/>
          <a:lstStyle>
            <a:lvl1pPr>
              <a:defRPr sz="10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94349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400" kern="1200" dirty="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4278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b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3600" kern="12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rgbClr val="FF000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5933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61608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61608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647197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3962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24400" y="1981200"/>
            <a:ext cx="3962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086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162629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762000"/>
            <a:ext cx="3383280" cy="533400"/>
          </a:xfrm>
        </p:spPr>
        <p:txBody>
          <a:bodyPr anchor="ctr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776287"/>
            <a:ext cx="4797552" cy="55483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334000" y="1371600"/>
            <a:ext cx="3352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5450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9391" y="1109160"/>
            <a:ext cx="495609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791200" y="1143000"/>
            <a:ext cx="3124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0659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73646" y="6400800"/>
            <a:ext cx="957264" cy="45720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800" b="1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951220" y="6400800"/>
            <a:ext cx="1325880" cy="45720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800" b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720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1708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tx2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rgbClr val="C00000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s-1567279-639x6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300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458200" cy="1470025"/>
          </a:xfrm>
          <a:solidFill>
            <a:srgbClr val="FF0000"/>
          </a:solidFill>
        </p:spPr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Massa : </a:t>
            </a:r>
            <a:r>
              <a:rPr lang="en-US" dirty="0" err="1" smtClean="0"/>
              <a:t>Masyarakat</a:t>
            </a:r>
            <a:r>
              <a:rPr lang="en-US" dirty="0" smtClean="0"/>
              <a:t>, </a:t>
            </a:r>
            <a:r>
              <a:rPr lang="en-US" dirty="0" err="1" smtClean="0"/>
              <a:t>Budaya</a:t>
            </a:r>
            <a:r>
              <a:rPr lang="en-US" dirty="0" smtClean="0"/>
              <a:t> , </a:t>
            </a:r>
            <a:r>
              <a:rPr lang="en-US" dirty="0" err="1" smtClean="0"/>
              <a:t>dan</a:t>
            </a:r>
            <a:r>
              <a:rPr lang="en-US" dirty="0" smtClean="0"/>
              <a:t> Media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800600"/>
            <a:ext cx="4953000" cy="1752600"/>
          </a:xfrm>
          <a:solidFill>
            <a:srgbClr val="FFFFFF"/>
          </a:solidFill>
        </p:spPr>
        <p:txBody>
          <a:bodyPr/>
          <a:lstStyle/>
          <a:p>
            <a:r>
              <a:rPr lang="en-US" dirty="0" err="1" smtClean="0"/>
              <a:t>Komunikasi</a:t>
            </a:r>
            <a:r>
              <a:rPr lang="en-US" dirty="0" smtClean="0"/>
              <a:t> Massa</a:t>
            </a:r>
          </a:p>
          <a:p>
            <a:r>
              <a:rPr lang="en-US" dirty="0" smtClean="0"/>
              <a:t>Program </a:t>
            </a:r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  <a:p>
            <a:r>
              <a:rPr lang="en-US" dirty="0" err="1" smtClean="0"/>
              <a:t>Universitas</a:t>
            </a:r>
            <a:r>
              <a:rPr lang="en-US" dirty="0" smtClean="0"/>
              <a:t> Pembangunan Jaya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y-people-1520795-640x4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95600" y="838200"/>
            <a:ext cx="6248400" cy="5105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F2F2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Calisto MT" pitchFamily="18" charset="0"/>
              </a:rPr>
              <a:t>Perubahan Sosial dan Pembangunan</a:t>
            </a:r>
            <a:endParaRPr lang="id-ID" b="1" dirty="0">
              <a:solidFill>
                <a:srgbClr val="FF0000"/>
              </a:solidFill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4724400" cy="4114799"/>
          </a:xfrm>
          <a:solidFill>
            <a:srgbClr val="F2F2F2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id-ID" b="1" dirty="0" smtClean="0">
                <a:latin typeface="Calisto MT" pitchFamily="18" charset="0"/>
              </a:rPr>
              <a:t>Teknologi komunikasi, bentuk dan isi dari media</a:t>
            </a:r>
          </a:p>
          <a:p>
            <a:r>
              <a:rPr lang="id-ID" b="1" dirty="0" smtClean="0">
                <a:latin typeface="Calisto MT" pitchFamily="18" charset="0"/>
              </a:rPr>
              <a:t>Perubahan di dalam masyarakat</a:t>
            </a:r>
          </a:p>
          <a:p>
            <a:r>
              <a:rPr lang="id-ID" b="1" dirty="0" smtClean="0">
                <a:latin typeface="Calisto MT" pitchFamily="18" charset="0"/>
              </a:rPr>
              <a:t>Distribusi informasi, opini, kepercayaan, nilai , dan berbagai hal lain di dalam masyarakat </a:t>
            </a:r>
            <a:endParaRPr lang="id-ID" b="1" dirty="0">
              <a:latin typeface="Calisto MT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inessman-cell-phone-12407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00200"/>
            <a:ext cx="4495799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6629400" cy="1143000"/>
          </a:xfrm>
          <a:solidFill>
            <a:srgbClr val="F2F2F2">
              <a:alpha val="69804"/>
            </a:srgbClr>
          </a:solidFill>
        </p:spPr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  <a:latin typeface="Calisto MT" pitchFamily="18" charset="0"/>
              </a:rPr>
              <a:t>Ruang dan Waktu</a:t>
            </a:r>
            <a:endParaRPr lang="id-ID" b="1" dirty="0">
              <a:solidFill>
                <a:srgbClr val="FF0000"/>
              </a:solidFill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81200"/>
            <a:ext cx="5715000" cy="4525963"/>
          </a:xfrm>
          <a:solidFill>
            <a:srgbClr val="F2F2F2">
              <a:alpha val="69804"/>
            </a:srgbClr>
          </a:solidFill>
        </p:spPr>
        <p:txBody>
          <a:bodyPr>
            <a:normAutofit lnSpcReduction="10000"/>
          </a:bodyPr>
          <a:lstStyle/>
          <a:p>
            <a:r>
              <a:rPr lang="id-ID" dirty="0" smtClean="0">
                <a:latin typeface="Calisto MT" pitchFamily="18" charset="0"/>
              </a:rPr>
              <a:t>Media memperkecil jarak</a:t>
            </a:r>
          </a:p>
          <a:p>
            <a:r>
              <a:rPr lang="id-ID" dirty="0" smtClean="0">
                <a:latin typeface="Calisto MT" pitchFamily="18" charset="0"/>
              </a:rPr>
              <a:t>Ruang virtual menjadi perpanjangan ruang nyata</a:t>
            </a:r>
          </a:p>
          <a:p>
            <a:r>
              <a:rPr lang="id-ID" dirty="0" smtClean="0">
                <a:latin typeface="Calisto MT" pitchFamily="18" charset="0"/>
              </a:rPr>
              <a:t>Media menyediakan kumpulan memori mengenai berbagai peristiwa</a:t>
            </a:r>
          </a:p>
          <a:p>
            <a:r>
              <a:rPr lang="id-ID" dirty="0" smtClean="0">
                <a:latin typeface="Calisto MT" pitchFamily="18" charset="0"/>
              </a:rPr>
              <a:t>Gap antara transmisi teknik dan kemampuan resepsi manusia melebar</a:t>
            </a:r>
          </a:p>
          <a:p>
            <a:r>
              <a:rPr lang="id-ID" dirty="0" smtClean="0">
                <a:latin typeface="Calisto MT" pitchFamily="18" charset="0"/>
              </a:rPr>
              <a:t>Komunikasi melalui media tidak terbatas pada ruang dan waktu</a:t>
            </a:r>
            <a:endParaRPr lang="id-ID" dirty="0">
              <a:latin typeface="Calisto MT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stening 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4572000" cy="5943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449288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Teori</a:t>
            </a:r>
            <a:r>
              <a:rPr lang="en-US" dirty="0" smtClean="0"/>
              <a:t> Media-</a:t>
            </a:r>
            <a:r>
              <a:rPr lang="en-US" dirty="0" err="1" smtClean="0"/>
              <a:t>Masyarakat</a:t>
            </a:r>
            <a:r>
              <a:rPr lang="en-US" dirty="0" smtClean="0"/>
              <a:t> I : </a:t>
            </a:r>
            <a:r>
              <a:rPr lang="en-US" dirty="0" err="1" smtClean="0"/>
              <a:t>Masyarakat</a:t>
            </a:r>
            <a:r>
              <a:rPr lang="en-US" dirty="0" smtClean="0"/>
              <a:t> Massa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2514600"/>
            <a:ext cx="4191000" cy="41148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diorganisasi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sentral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bagian-bagian</a:t>
            </a:r>
            <a:r>
              <a:rPr lang="en-US" dirty="0" smtClean="0"/>
              <a:t> yang </a:t>
            </a:r>
            <a:r>
              <a:rPr lang="en-US" dirty="0" err="1" smtClean="0"/>
              <a:t>kecil</a:t>
            </a:r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tersentralisasi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transmisi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endParaRPr lang="en-US" dirty="0" smtClean="0"/>
          </a:p>
          <a:p>
            <a:r>
              <a:rPr lang="en-US" dirty="0" err="1" smtClean="0"/>
              <a:t>Orang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media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memanipulasi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mengkontrol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stening mus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419100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Teori</a:t>
            </a:r>
            <a:r>
              <a:rPr lang="en-US" dirty="0" smtClean="0"/>
              <a:t> Media-</a:t>
            </a:r>
            <a:r>
              <a:rPr lang="en-US" dirty="0" err="1" smtClean="0"/>
              <a:t>Masyarakat</a:t>
            </a:r>
            <a:r>
              <a:rPr lang="en-US" dirty="0" smtClean="0"/>
              <a:t> II : Marxism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676400"/>
            <a:ext cx="5105400" cy="491486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logika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penentu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 smtClean="0"/>
          </a:p>
          <a:p>
            <a:r>
              <a:rPr lang="en-US" dirty="0" err="1" smtClean="0"/>
              <a:t>Struktur</a:t>
            </a:r>
            <a:r>
              <a:rPr lang="en-US" dirty="0" smtClean="0"/>
              <a:t> media </a:t>
            </a:r>
            <a:r>
              <a:rPr lang="en-US" dirty="0" err="1" smtClean="0"/>
              <a:t>selalu</a:t>
            </a:r>
            <a:r>
              <a:rPr lang="en-US" dirty="0" smtClean="0"/>
              <a:t> </a:t>
            </a:r>
            <a:r>
              <a:rPr lang="en-US" dirty="0" err="1" smtClean="0"/>
              <a:t>mengarah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monopoli</a:t>
            </a:r>
            <a:endParaRPr lang="en-US" dirty="0" smtClean="0"/>
          </a:p>
          <a:p>
            <a:r>
              <a:rPr lang="en-US" dirty="0" err="1" smtClean="0"/>
              <a:t>Integrasi</a:t>
            </a:r>
            <a:r>
              <a:rPr lang="en-US" dirty="0" smtClean="0"/>
              <a:t> global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media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endParaRPr lang="en-US" dirty="0" smtClean="0"/>
          </a:p>
          <a:p>
            <a:r>
              <a:rPr lang="en-US" dirty="0" err="1" smtClean="0"/>
              <a:t>Keragaman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berkurang</a:t>
            </a:r>
            <a:endParaRPr lang="en-US" dirty="0" smtClean="0"/>
          </a:p>
          <a:p>
            <a:r>
              <a:rPr lang="en-US" dirty="0" err="1" smtClean="0"/>
              <a:t>Oposisi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suara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termarjinalisasi</a:t>
            </a:r>
            <a:endParaRPr lang="en-US" dirty="0" smtClean="0"/>
          </a:p>
          <a:p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diletakkan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bawah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pribadi</a:t>
            </a:r>
            <a:endParaRPr lang="en-US" dirty="0" smtClean="0"/>
          </a:p>
          <a:p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menfaat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didistribusikan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merata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trait-1272203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838200"/>
            <a:ext cx="36576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066800"/>
          </a:xfrm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Teori</a:t>
            </a:r>
            <a:r>
              <a:rPr lang="en-US" dirty="0" smtClean="0"/>
              <a:t> Media-</a:t>
            </a:r>
            <a:r>
              <a:rPr lang="en-US" dirty="0" err="1" smtClean="0"/>
              <a:t>Masyarakat</a:t>
            </a:r>
            <a:r>
              <a:rPr lang="en-US" dirty="0" smtClean="0"/>
              <a:t> III : </a:t>
            </a:r>
            <a:r>
              <a:rPr lang="en-US" dirty="0" err="1" smtClean="0"/>
              <a:t>Fungsionalisme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6388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Fungsi</a:t>
            </a:r>
            <a:r>
              <a:rPr lang="en-US" dirty="0" smtClean="0"/>
              <a:t> media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penghubung</a:t>
            </a:r>
            <a:r>
              <a:rPr lang="en-US" dirty="0" smtClean="0"/>
              <a:t>, </a:t>
            </a:r>
            <a:r>
              <a:rPr lang="en-US" dirty="0" err="1" smtClean="0"/>
              <a:t>penerus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, </a:t>
            </a:r>
            <a:r>
              <a:rPr lang="en-US" dirty="0" err="1" smtClean="0"/>
              <a:t>hiburan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mobilisasi</a:t>
            </a:r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kontrol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kesatuan</a:t>
            </a:r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diperlukan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adaptasi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endParaRPr lang="en-US" dirty="0" smtClean="0"/>
          </a:p>
          <a:p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dikenali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media</a:t>
            </a:r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efek</a:t>
            </a:r>
            <a:r>
              <a:rPr lang="en-US" dirty="0" smtClean="0"/>
              <a:t> </a:t>
            </a:r>
            <a:r>
              <a:rPr lang="en-US" dirty="0" err="1" smtClean="0"/>
              <a:t>buruk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direncanakan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diklasifikasikan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disfungsi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trait-1272203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609600"/>
            <a:ext cx="35052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Teori</a:t>
            </a:r>
            <a:r>
              <a:rPr lang="en-US" dirty="0" smtClean="0"/>
              <a:t> Media-</a:t>
            </a:r>
            <a:r>
              <a:rPr lang="en-US" dirty="0" err="1" smtClean="0"/>
              <a:t>Masyarakat</a:t>
            </a:r>
            <a:r>
              <a:rPr lang="en-US" dirty="0" smtClean="0"/>
              <a:t> IV: </a:t>
            </a:r>
            <a:r>
              <a:rPr lang="en-US" dirty="0" err="1" smtClean="0"/>
              <a:t>Konstruksionisme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5105400" cy="476246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konstruksi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endParaRPr lang="en-US" dirty="0" smtClean="0"/>
          </a:p>
          <a:p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diberikan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media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dinegosiasi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ditolak</a:t>
            </a:r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selektif</a:t>
            </a:r>
            <a:r>
              <a:rPr lang="en-US" dirty="0" smtClean="0"/>
              <a:t> </a:t>
            </a:r>
            <a:r>
              <a:rPr lang="en-US" dirty="0" err="1" smtClean="0"/>
              <a:t>mereproduksi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objektif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trait-1272203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609600"/>
            <a:ext cx="38862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229600" cy="1066800"/>
          </a:xfrm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Teori</a:t>
            </a:r>
            <a:r>
              <a:rPr lang="en-US" b="1" dirty="0" smtClean="0"/>
              <a:t> Media-</a:t>
            </a:r>
            <a:r>
              <a:rPr lang="en-US" b="1" dirty="0" err="1" smtClean="0"/>
              <a:t>Masyarakat</a:t>
            </a:r>
            <a:r>
              <a:rPr lang="en-US" b="1" dirty="0" smtClean="0"/>
              <a:t> V : </a:t>
            </a:r>
            <a:r>
              <a:rPr lang="en-US" b="1" dirty="0" err="1" smtClean="0"/>
              <a:t>Determinisme</a:t>
            </a:r>
            <a:r>
              <a:rPr lang="en-US" b="1" dirty="0" smtClean="0"/>
              <a:t> </a:t>
            </a:r>
            <a:r>
              <a:rPr lang="en-US" b="1" dirty="0" err="1" smtClean="0"/>
              <a:t>Teknologi</a:t>
            </a:r>
            <a:r>
              <a:rPr lang="en-US" b="1" dirty="0" smtClean="0"/>
              <a:t> </a:t>
            </a:r>
            <a:r>
              <a:rPr lang="en-US" b="1" dirty="0" err="1" smtClean="0"/>
              <a:t>Komunikasi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43136"/>
            <a:ext cx="5181600" cy="4325112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 smtClean="0"/>
          </a:p>
          <a:p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bias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,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penggunaannya</a:t>
            </a:r>
            <a:endParaRPr lang="en-US" dirty="0" smtClean="0"/>
          </a:p>
          <a:p>
            <a:r>
              <a:rPr lang="en-US" dirty="0" err="1" smtClean="0"/>
              <a:t>Teknologi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memperngaruhi</a:t>
            </a:r>
            <a:r>
              <a:rPr lang="en-US" dirty="0" smtClean="0"/>
              <a:t> </a:t>
            </a:r>
            <a:r>
              <a:rPr lang="en-US" dirty="0" err="1" smtClean="0"/>
              <a:t>arah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kecepatan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mengarahkan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revolusi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rtrait-1272203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57200"/>
            <a:ext cx="3733800" cy="563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Teori</a:t>
            </a:r>
            <a:r>
              <a:rPr lang="en-US" dirty="0" smtClean="0"/>
              <a:t> Media </a:t>
            </a:r>
            <a:r>
              <a:rPr lang="en-US" dirty="0" err="1" smtClean="0"/>
              <a:t>Masyarakat</a:t>
            </a:r>
            <a:r>
              <a:rPr lang="en-US" dirty="0" smtClean="0"/>
              <a:t> VI :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4876800" cy="4325112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aliran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endParaRPr lang="en-US" dirty="0" smtClean="0"/>
          </a:p>
          <a:p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dikarakteristikkan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meningkatnya</a:t>
            </a:r>
            <a:r>
              <a:rPr lang="en-US" dirty="0" smtClean="0"/>
              <a:t> </a:t>
            </a:r>
            <a:r>
              <a:rPr lang="en-US" dirty="0" err="1" smtClean="0"/>
              <a:t>interaktivitas</a:t>
            </a:r>
            <a:endParaRPr lang="en-US" dirty="0" smtClean="0"/>
          </a:p>
          <a:p>
            <a:r>
              <a:rPr lang="en-US" dirty="0" smtClean="0"/>
              <a:t>Trend </a:t>
            </a:r>
            <a:r>
              <a:rPr lang="en-US" dirty="0" err="1" smtClean="0"/>
              <a:t>globalisasi</a:t>
            </a:r>
            <a:r>
              <a:rPr lang="en-US" dirty="0" smtClean="0"/>
              <a:t> </a:t>
            </a:r>
            <a:r>
              <a:rPr lang="en-US" dirty="0" err="1" smtClean="0"/>
              <a:t>meningkat</a:t>
            </a:r>
            <a:endParaRPr lang="en-US" dirty="0" smtClean="0"/>
          </a:p>
          <a:p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dekat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irls-having-coffe-1519536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562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/>
          <a:lstStyle/>
          <a:p>
            <a:pPr algn="ctr"/>
            <a:r>
              <a:rPr smtClean="0"/>
              <a:t>K</a:t>
            </a:r>
            <a:r>
              <a:rPr lang="en-US" dirty="0" smtClean="0"/>
              <a:t>o</a:t>
            </a:r>
            <a:r>
              <a:rPr b="1" smtClean="0"/>
              <a:t>munikasi Massa dan Budaya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y-people-1520795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609600"/>
            <a:ext cx="46482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Komunikasi</a:t>
            </a:r>
            <a:r>
              <a:rPr lang="en-US" b="1" dirty="0" smtClean="0"/>
              <a:t> </a:t>
            </a:r>
            <a:r>
              <a:rPr lang="en-US" b="1" dirty="0" err="1" smtClean="0"/>
              <a:t>sebagai</a:t>
            </a:r>
            <a:r>
              <a:rPr lang="en-US" b="1" dirty="0" smtClean="0"/>
              <a:t> </a:t>
            </a:r>
            <a:r>
              <a:rPr lang="en-US" b="1" dirty="0" err="1" smtClean="0"/>
              <a:t>bentuk</a:t>
            </a:r>
            <a:r>
              <a:rPr lang="en-US" b="1" dirty="0" smtClean="0"/>
              <a:t> Ritual (James Carey, 1975)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3136"/>
            <a:ext cx="4495800" cy="468626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pendekatan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yang </a:t>
            </a:r>
            <a:r>
              <a:rPr lang="en-US" dirty="0" err="1" smtClean="0"/>
              <a:t>utama</a:t>
            </a:r>
            <a:endParaRPr lang="en-US" dirty="0" smtClean="0"/>
          </a:p>
          <a:p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simbolik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 </a:t>
            </a:r>
            <a:r>
              <a:rPr lang="en-US" dirty="0" err="1" smtClean="0"/>
              <a:t>diproduksi</a:t>
            </a:r>
            <a:r>
              <a:rPr lang="en-US" dirty="0" smtClean="0"/>
              <a:t>, </a:t>
            </a:r>
            <a:r>
              <a:rPr lang="en-US" dirty="0" err="1" smtClean="0"/>
              <a:t>dipertahankan</a:t>
            </a:r>
            <a:r>
              <a:rPr lang="en-US" dirty="0" smtClean="0"/>
              <a:t>, </a:t>
            </a:r>
            <a:r>
              <a:rPr lang="en-US" dirty="0" err="1" smtClean="0"/>
              <a:t>didperbaiki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ditransformasi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3810000" cy="54102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dikategorikan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fenomena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/>
          </a:p>
        </p:txBody>
      </p:sp>
      <p:pic>
        <p:nvPicPr>
          <p:cNvPr id="6" name="Content Placeholder 5" descr="listening musi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9575" y="685800"/>
            <a:ext cx="4924425" cy="54102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 shot coffe sh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3962400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/>
          <a:lstStyle/>
          <a:p>
            <a:pPr algn="ctr"/>
            <a:r>
              <a:rPr lang="en-US" b="1" dirty="0" err="1" smtClean="0"/>
              <a:t>Karakteristik</a:t>
            </a:r>
            <a:r>
              <a:rPr lang="en-US" b="1" dirty="0" smtClean="0"/>
              <a:t> </a:t>
            </a:r>
            <a:r>
              <a:rPr lang="en-US" b="1" dirty="0" err="1" smtClean="0"/>
              <a:t>Utama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Budaya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943136"/>
            <a:ext cx="4876800" cy="476246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Dibentuk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dipertahankan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kolektif</a:t>
            </a:r>
            <a:endParaRPr lang="en-US" dirty="0" smtClean="0"/>
          </a:p>
          <a:p>
            <a:r>
              <a:rPr lang="en-US" dirty="0" smtClean="0"/>
              <a:t>Terbuka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ekspresi</a:t>
            </a:r>
            <a:r>
              <a:rPr lang="en-US" dirty="0" smtClean="0"/>
              <a:t> </a:t>
            </a:r>
            <a:r>
              <a:rPr lang="en-US" dirty="0" err="1" smtClean="0"/>
              <a:t>simbolik</a:t>
            </a:r>
            <a:endParaRPr lang="en-US" dirty="0" smtClean="0"/>
          </a:p>
          <a:p>
            <a:r>
              <a:rPr lang="en-US" dirty="0" err="1" smtClean="0"/>
              <a:t>Dihargai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pola</a:t>
            </a:r>
            <a:r>
              <a:rPr lang="en-US" dirty="0" smtClean="0"/>
              <a:t> yang </a:t>
            </a:r>
            <a:r>
              <a:rPr lang="en-US" dirty="0" err="1" smtClean="0"/>
              <a:t>sistematis</a:t>
            </a:r>
            <a:endParaRPr lang="en-US" dirty="0" smtClean="0"/>
          </a:p>
          <a:p>
            <a:r>
              <a:rPr lang="en-US" dirty="0" err="1" smtClean="0"/>
              <a:t>Dinamis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terus</a:t>
            </a:r>
            <a:r>
              <a:rPr lang="en-US" dirty="0" smtClean="0"/>
              <a:t> </a:t>
            </a:r>
            <a:r>
              <a:rPr lang="en-US" dirty="0" err="1" smtClean="0"/>
              <a:t>berubah</a:t>
            </a:r>
            <a:endParaRPr lang="en-US" dirty="0" smtClean="0"/>
          </a:p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daerah</a:t>
            </a:r>
            <a:r>
              <a:rPr lang="en-US" dirty="0" smtClean="0"/>
              <a:t>/</a:t>
            </a:r>
            <a:r>
              <a:rPr lang="en-US" dirty="0" err="1" smtClean="0"/>
              <a:t>lokasi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dikomunikasikan</a:t>
            </a:r>
            <a:r>
              <a:rPr lang="en-US" dirty="0" smtClean="0"/>
              <a:t> </a:t>
            </a:r>
            <a:r>
              <a:rPr lang="en-US" dirty="0" err="1" smtClean="0"/>
              <a:t>melewati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waktu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rls-having-coffe-1519536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/>
          <a:lstStyle/>
          <a:p>
            <a:pPr algn="ctr"/>
            <a:r>
              <a:rPr lang="en-US" b="1" dirty="0" err="1" smtClean="0"/>
              <a:t>Tema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teori</a:t>
            </a:r>
            <a:r>
              <a:rPr lang="en-US" b="1" dirty="0" smtClean="0"/>
              <a:t> Media-</a:t>
            </a:r>
            <a:r>
              <a:rPr lang="en-US" b="1" dirty="0" err="1" smtClean="0"/>
              <a:t>Budaya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0"/>
            <a:ext cx="5334000" cy="4325112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en-US" dirty="0" err="1" smtClean="0"/>
              <a:t>Kualitas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 smtClean="0"/>
          </a:p>
          <a:p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populer</a:t>
            </a:r>
            <a:endParaRPr lang="en-US" dirty="0" smtClean="0"/>
          </a:p>
          <a:p>
            <a:r>
              <a:rPr lang="en-US" dirty="0" err="1" smtClean="0"/>
              <a:t>Dampak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teknologi</a:t>
            </a:r>
            <a:endParaRPr lang="en-US" dirty="0" smtClean="0"/>
          </a:p>
          <a:p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endParaRPr lang="en-US" dirty="0" smtClean="0"/>
          </a:p>
          <a:p>
            <a:r>
              <a:rPr lang="en-US" dirty="0" err="1" smtClean="0"/>
              <a:t>Globalisasi</a:t>
            </a:r>
            <a:endParaRPr lang="en-US" dirty="0" smtClean="0"/>
          </a:p>
          <a:p>
            <a:r>
              <a:rPr lang="en-US" dirty="0" err="1" smtClean="0"/>
              <a:t>Identitas</a:t>
            </a:r>
            <a:endParaRPr lang="en-US" dirty="0" smtClean="0"/>
          </a:p>
          <a:p>
            <a:r>
              <a:rPr lang="en-US" dirty="0" smtClean="0"/>
              <a:t>Gender</a:t>
            </a:r>
          </a:p>
          <a:p>
            <a:r>
              <a:rPr lang="en-US" dirty="0" err="1" smtClean="0"/>
              <a:t>Ideologi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y-people-1520795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609600"/>
            <a:ext cx="44196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Poin</a:t>
            </a:r>
            <a:r>
              <a:rPr lang="en-US" b="1" dirty="0" smtClean="0"/>
              <a:t> </a:t>
            </a:r>
            <a:r>
              <a:rPr lang="en-US" b="1" dirty="0" err="1" smtClean="0"/>
              <a:t>utama</a:t>
            </a:r>
            <a:r>
              <a:rPr lang="en-US" b="1" dirty="0" smtClean="0"/>
              <a:t> </a:t>
            </a:r>
            <a:r>
              <a:rPr lang="en-US" b="1" dirty="0" err="1" smtClean="0"/>
              <a:t>dalam</a:t>
            </a:r>
            <a:r>
              <a:rPr lang="en-US" b="1" dirty="0" smtClean="0"/>
              <a:t> </a:t>
            </a:r>
            <a:r>
              <a:rPr lang="en-US" b="1" dirty="0" err="1" smtClean="0"/>
              <a:t>Teori</a:t>
            </a:r>
            <a:r>
              <a:rPr lang="en-US" b="1" dirty="0" smtClean="0"/>
              <a:t> </a:t>
            </a:r>
            <a:r>
              <a:rPr lang="en-US" b="1" dirty="0" err="1" smtClean="0"/>
              <a:t>Budaya</a:t>
            </a:r>
            <a:r>
              <a:rPr lang="en-US" b="1" dirty="0" smtClean="0"/>
              <a:t> </a:t>
            </a:r>
            <a:r>
              <a:rPr lang="en-US" b="1" dirty="0" err="1" smtClean="0"/>
              <a:t>Kritis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4724400" cy="491486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kapitalis</a:t>
            </a:r>
            <a:endParaRPr lang="en-US" dirty="0" smtClean="0"/>
          </a:p>
          <a:p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kesadaran</a:t>
            </a:r>
            <a:r>
              <a:rPr lang="en-US" dirty="0" smtClean="0"/>
              <a:t> </a:t>
            </a:r>
            <a:r>
              <a:rPr lang="en-US" dirty="0" err="1" smtClean="0"/>
              <a:t>palsu</a:t>
            </a:r>
            <a:endParaRPr lang="en-US" dirty="0" smtClean="0"/>
          </a:p>
          <a:p>
            <a:r>
              <a:rPr lang="en-US" dirty="0" err="1" smtClean="0"/>
              <a:t>Komodifikasi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endParaRPr lang="en-US" dirty="0" smtClean="0"/>
          </a:p>
          <a:p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ideologi</a:t>
            </a:r>
            <a:r>
              <a:rPr lang="en-US" dirty="0" smtClean="0"/>
              <a:t> </a:t>
            </a:r>
            <a:r>
              <a:rPr lang="en-US" dirty="0" err="1" smtClean="0"/>
              <a:t>hegemoni</a:t>
            </a:r>
            <a:endParaRPr lang="en-US" dirty="0" smtClean="0"/>
          </a:p>
          <a:p>
            <a:r>
              <a:rPr lang="en-US" dirty="0" err="1" smtClean="0"/>
              <a:t>Ideologi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bahkan</a:t>
            </a:r>
            <a:r>
              <a:rPr lang="en-US" dirty="0" smtClean="0"/>
              <a:t> </a:t>
            </a:r>
            <a:r>
              <a:rPr lang="en-US" dirty="0" err="1" smtClean="0"/>
              <a:t>diputarbalikkan</a:t>
            </a:r>
            <a:endParaRPr lang="en-US" dirty="0" smtClean="0"/>
          </a:p>
          <a:p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populer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 shot coffe sho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3733800" cy="640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en-US" dirty="0" err="1" smtClean="0"/>
              <a:t>Kekuatan</a:t>
            </a:r>
            <a:r>
              <a:rPr lang="en-US" dirty="0" smtClean="0"/>
              <a:t> </a:t>
            </a:r>
            <a:r>
              <a:rPr lang="en-US" dirty="0" err="1" smtClean="0"/>
              <a:t>Semiotik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943136"/>
            <a:ext cx="5029200" cy="4533864"/>
          </a:xfrm>
        </p:spPr>
        <p:txBody>
          <a:bodyPr>
            <a:normAutofit/>
          </a:bodyPr>
          <a:lstStyle/>
          <a:p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polysemy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diartikan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berbeda</a:t>
            </a:r>
            <a:r>
              <a:rPr lang="en-US" dirty="0" smtClean="0"/>
              <a:t> (Fiske)</a:t>
            </a:r>
          </a:p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komoditas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populer</a:t>
            </a:r>
            <a:r>
              <a:rPr lang="en-US" dirty="0" smtClean="0"/>
              <a:t> </a:t>
            </a:r>
            <a:r>
              <a:rPr lang="en-US" dirty="0" err="1" smtClean="0"/>
              <a:t>apabila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yang </a:t>
            </a:r>
            <a:r>
              <a:rPr lang="en-US" dirty="0" err="1" smtClean="0"/>
              <a:t>terlibat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dalamnya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rls-having-coffe-1519536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836712"/>
            <a:ext cx="5638800" cy="839688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pPr algn="ctr"/>
            <a:r>
              <a:rPr lang="en-US" dirty="0" smtClean="0"/>
              <a:t>Media </a:t>
            </a:r>
            <a:r>
              <a:rPr lang="en-US" dirty="0" err="1" smtClean="0"/>
              <a:t>dan</a:t>
            </a:r>
            <a:r>
              <a:rPr lang="en-US" dirty="0" smtClean="0"/>
              <a:t> Gender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848064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en-US" dirty="0" smtClean="0"/>
              <a:t>Media </a:t>
            </a:r>
            <a:r>
              <a:rPr lang="en-US" dirty="0" err="1" smtClean="0"/>
              <a:t>telah</a:t>
            </a:r>
            <a:r>
              <a:rPr lang="en-US" dirty="0" smtClean="0"/>
              <a:t> </a:t>
            </a:r>
            <a:r>
              <a:rPr lang="en-US" dirty="0" err="1" smtClean="0"/>
              <a:t>memarjinalisasi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ruang</a:t>
            </a:r>
            <a:r>
              <a:rPr lang="en-US" dirty="0" smtClean="0"/>
              <a:t> </a:t>
            </a:r>
            <a:r>
              <a:rPr lang="en-US" dirty="0" err="1" smtClean="0"/>
              <a:t>publik</a:t>
            </a:r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memberikan</a:t>
            </a:r>
            <a:r>
              <a:rPr lang="en-US" dirty="0" smtClean="0"/>
              <a:t> stereotype </a:t>
            </a:r>
            <a:r>
              <a:rPr lang="en-US" dirty="0" err="1" smtClean="0"/>
              <a:t>terkait</a:t>
            </a:r>
            <a:r>
              <a:rPr lang="en-US" dirty="0" smtClean="0"/>
              <a:t> </a:t>
            </a:r>
            <a:r>
              <a:rPr lang="en-US" dirty="0" err="1" smtClean="0"/>
              <a:t>feminitas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maskulinitas</a:t>
            </a:r>
            <a:endParaRPr lang="en-US" dirty="0" smtClean="0"/>
          </a:p>
          <a:p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konten</a:t>
            </a:r>
            <a:r>
              <a:rPr lang="en-US" dirty="0" smtClean="0"/>
              <a:t> media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resepsi</a:t>
            </a:r>
            <a:r>
              <a:rPr lang="en-US" dirty="0" smtClean="0"/>
              <a:t>  </a:t>
            </a:r>
            <a:r>
              <a:rPr lang="en-US" dirty="0" err="1" smtClean="0"/>
              <a:t>dibuat</a:t>
            </a:r>
            <a:r>
              <a:rPr lang="en-US" dirty="0" smtClean="0"/>
              <a:t> </a:t>
            </a:r>
            <a:r>
              <a:rPr lang="en-US" dirty="0" err="1" smtClean="0"/>
              <a:t>berdasarkan</a:t>
            </a:r>
            <a:r>
              <a:rPr lang="en-US" dirty="0" smtClean="0"/>
              <a:t> gender</a:t>
            </a:r>
          </a:p>
          <a:p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perspektif</a:t>
            </a:r>
            <a:r>
              <a:rPr lang="en-US" dirty="0" smtClean="0"/>
              <a:t> </a:t>
            </a:r>
            <a:r>
              <a:rPr lang="en-US" dirty="0" err="1" smtClean="0"/>
              <a:t>alternatif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sy-people-1520795-640x4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609600"/>
            <a:ext cx="41148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pPr algn="ctr"/>
            <a:r>
              <a:rPr lang="en-US" dirty="0" err="1" smtClean="0"/>
              <a:t>Kritik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Komersialisasi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43136"/>
            <a:ext cx="5105400" cy="4914864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Mengarahkan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tabloidisasi</a:t>
            </a:r>
            <a:endParaRPr lang="en-US" dirty="0" smtClean="0"/>
          </a:p>
          <a:p>
            <a:r>
              <a:rPr lang="en-US" dirty="0" err="1" smtClean="0"/>
              <a:t>Keputusan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diarahkan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keuntungan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keinginan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r>
              <a:rPr lang="en-US" dirty="0" err="1" smtClean="0"/>
              <a:t>Mengeksploitasi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yang </a:t>
            </a:r>
            <a:r>
              <a:rPr lang="en-US" dirty="0" err="1" smtClean="0"/>
              <a:t>lemah</a:t>
            </a:r>
            <a:endParaRPr lang="en-US" dirty="0" smtClean="0"/>
          </a:p>
          <a:p>
            <a:r>
              <a:rPr lang="en-US" dirty="0" err="1" smtClean="0"/>
              <a:t>Mempromosikan</a:t>
            </a:r>
            <a:r>
              <a:rPr lang="en-US" dirty="0" smtClean="0"/>
              <a:t> </a:t>
            </a:r>
            <a:r>
              <a:rPr lang="en-US" dirty="0" err="1" smtClean="0"/>
              <a:t>gaya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konsumerisme</a:t>
            </a:r>
            <a:endParaRPr lang="en-US" dirty="0" smtClean="0"/>
          </a:p>
          <a:p>
            <a:r>
              <a:rPr lang="en-US" dirty="0" err="1" smtClean="0"/>
              <a:t>Komodifikasi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Berkurangnya</a:t>
            </a:r>
            <a:r>
              <a:rPr lang="en-US" dirty="0" smtClean="0"/>
              <a:t> </a:t>
            </a:r>
            <a:r>
              <a:rPr lang="en-US" dirty="0" err="1" smtClean="0"/>
              <a:t>integritas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media</a:t>
            </a:r>
          </a:p>
          <a:p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tergantung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pengiklan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kehilangan</a:t>
            </a:r>
            <a:r>
              <a:rPr lang="en-US" dirty="0" smtClean="0"/>
              <a:t> </a:t>
            </a:r>
            <a:r>
              <a:rPr lang="en-US" dirty="0" err="1" smtClean="0"/>
              <a:t>independensi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bile-phone-261241_128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62000"/>
            <a:ext cx="9144000" cy="55070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2057400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 </a:t>
            </a:r>
            <a:r>
              <a:rPr lang="en-US" dirty="0" err="1" smtClean="0"/>
              <a:t>budaya&amp;teknologi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e-phone-261241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1"/>
            <a:ext cx="91440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066800"/>
          </a:xfrm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Budaya</a:t>
            </a:r>
            <a:r>
              <a:rPr lang="en-US" b="1" dirty="0" smtClean="0"/>
              <a:t> </a:t>
            </a:r>
            <a:r>
              <a:rPr lang="en-US" b="1" dirty="0" err="1" smtClean="0"/>
              <a:t>Komersial</a:t>
            </a:r>
            <a:r>
              <a:rPr lang="en-US" b="1" dirty="0" smtClean="0"/>
              <a:t> = </a:t>
            </a:r>
            <a:r>
              <a:rPr lang="en-US" b="1" dirty="0" err="1" smtClean="0"/>
              <a:t>Budaya</a:t>
            </a:r>
            <a:r>
              <a:rPr lang="en-US" b="1" dirty="0" smtClean="0"/>
              <a:t> Postmodern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en-US" dirty="0" smtClean="0"/>
              <a:t>Jean </a:t>
            </a:r>
            <a:r>
              <a:rPr lang="en-US" dirty="0" err="1" smtClean="0"/>
              <a:t>Baudrillard</a:t>
            </a:r>
            <a:r>
              <a:rPr lang="en-US" dirty="0" smtClean="0"/>
              <a:t> (1983)  </a:t>
            </a:r>
            <a:r>
              <a:rPr lang="en-US" dirty="0" err="1" smtClean="0"/>
              <a:t>memperkenalkan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simulakrum</a:t>
            </a:r>
            <a:r>
              <a:rPr lang="en-US" dirty="0" smtClean="0"/>
              <a:t> yang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 yang </a:t>
            </a:r>
            <a:r>
              <a:rPr lang="en-US" dirty="0" err="1" smtClean="0"/>
              <a:t>sebenarnya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 </a:t>
            </a:r>
            <a:r>
              <a:rPr lang="en-US" dirty="0" err="1" smtClean="0"/>
              <a:t>palsu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endParaRPr lang="en-US" dirty="0" smtClean="0"/>
          </a:p>
          <a:p>
            <a:r>
              <a:rPr lang="en-US" dirty="0" smtClean="0"/>
              <a:t>Media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memberikan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gambaran</a:t>
            </a:r>
            <a:r>
              <a:rPr lang="en-US" dirty="0" smtClean="0"/>
              <a:t> </a:t>
            </a:r>
            <a:r>
              <a:rPr lang="en-US" dirty="0" err="1" smtClean="0"/>
              <a:t>mengenai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 </a:t>
            </a:r>
            <a:r>
              <a:rPr lang="en-US" dirty="0" err="1" smtClean="0"/>
              <a:t>palsu</a:t>
            </a:r>
            <a:r>
              <a:rPr lang="en-US" dirty="0" smtClean="0"/>
              <a:t> yang </a:t>
            </a:r>
            <a:r>
              <a:rPr lang="en-US" dirty="0" err="1" smtClean="0"/>
              <a:t>sangat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khalayak</a:t>
            </a:r>
            <a:r>
              <a:rPr lang="en-US" dirty="0" smtClean="0"/>
              <a:t> </a:t>
            </a:r>
            <a:r>
              <a:rPr lang="en-US" dirty="0" err="1" smtClean="0"/>
              <a:t>sulit</a:t>
            </a:r>
            <a:r>
              <a:rPr lang="en-US" dirty="0" smtClean="0"/>
              <a:t> </a:t>
            </a:r>
            <a:r>
              <a:rPr lang="en-US" dirty="0" err="1" smtClean="0"/>
              <a:t>membedakannya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realitas</a:t>
            </a:r>
            <a:r>
              <a:rPr lang="en-US" dirty="0" smtClean="0"/>
              <a:t> yang </a:t>
            </a:r>
            <a:r>
              <a:rPr lang="en-US" dirty="0" err="1" smtClean="0"/>
              <a:t>sebenarnya</a:t>
            </a:r>
            <a:endParaRPr lang="en-US" dirty="0" smtClean="0"/>
          </a:p>
          <a:p>
            <a:r>
              <a:rPr lang="en-US" dirty="0" err="1" smtClean="0"/>
              <a:t>Contoh</a:t>
            </a:r>
            <a:r>
              <a:rPr lang="en-US" dirty="0" smtClean="0"/>
              <a:t> : The Truman Show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-social-media-too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371600"/>
            <a:ext cx="7772400" cy="1362075"/>
          </a:xfrm>
        </p:spPr>
        <p:txBody>
          <a:bodyPr/>
          <a:lstStyle/>
          <a:p>
            <a:pPr algn="ctr"/>
            <a:r>
              <a:rPr smtClean="0"/>
              <a:t>Media Baru- Teori Baru?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ptop-1367299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62000"/>
            <a:ext cx="4572000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066800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pPr algn="ctr"/>
            <a:r>
              <a:rPr lang="en-US" dirty="0" err="1" smtClean="0"/>
              <a:t>Aspek</a:t>
            </a:r>
            <a:r>
              <a:rPr lang="en-US" dirty="0" smtClean="0"/>
              <a:t> </a:t>
            </a:r>
            <a:r>
              <a:rPr lang="en-US" dirty="0" err="1" smtClean="0"/>
              <a:t>Mendasar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5257800" cy="5105400"/>
          </a:xfrm>
          <a:solidFill>
            <a:srgbClr val="FFFFFF">
              <a:alpha val="69804"/>
            </a:srgbClr>
          </a:solidFill>
        </p:spPr>
        <p:txBody>
          <a:bodyPr>
            <a:normAutofit lnSpcReduction="10000"/>
          </a:bodyPr>
          <a:lstStyle/>
          <a:p>
            <a:r>
              <a:rPr lang="en-US" dirty="0" err="1" smtClean="0"/>
              <a:t>Digitalisasi</a:t>
            </a:r>
            <a:r>
              <a:rPr lang="en-US" dirty="0" smtClean="0"/>
              <a:t> yang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direksi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biner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berbagi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, </a:t>
            </a:r>
            <a:r>
              <a:rPr lang="en-US" dirty="0" err="1" smtClean="0"/>
              <a:t>distribusi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penyimpanan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endParaRPr lang="en-US" dirty="0" smtClean="0"/>
          </a:p>
          <a:p>
            <a:r>
              <a:rPr lang="en-US" dirty="0" err="1" smtClean="0"/>
              <a:t>Dampak</a:t>
            </a:r>
            <a:r>
              <a:rPr lang="en-US" dirty="0" smtClean="0"/>
              <a:t> yang paling </a:t>
            </a:r>
            <a:r>
              <a:rPr lang="en-US" dirty="0" err="1" smtClean="0"/>
              <a:t>terlihat</a:t>
            </a:r>
            <a:r>
              <a:rPr lang="en-US" dirty="0" smtClean="0"/>
              <a:t>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institusi</a:t>
            </a:r>
            <a:r>
              <a:rPr lang="en-US" dirty="0" smtClean="0"/>
              <a:t> media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konvergensi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media, </a:t>
            </a:r>
            <a:r>
              <a:rPr lang="en-US" dirty="0" err="1" smtClean="0"/>
              <a:t>termasuk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, </a:t>
            </a:r>
            <a:r>
              <a:rPr lang="en-US" dirty="0" err="1" smtClean="0"/>
              <a:t>distribusi</a:t>
            </a:r>
            <a:r>
              <a:rPr lang="en-US" dirty="0" smtClean="0"/>
              <a:t>, </a:t>
            </a:r>
            <a:r>
              <a:rPr lang="en-US" dirty="0" err="1" smtClean="0"/>
              <a:t>resepsi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regulasi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id-ID" sz="2800" b="1" dirty="0" smtClean="0">
                <a:solidFill>
                  <a:srgbClr val="FF0000"/>
                </a:solidFill>
                <a:latin typeface="Calisto MT" pitchFamily="18" charset="0"/>
              </a:rPr>
              <a:t>Tipologi Hubungan Media Massa dan Masyarakat</a:t>
            </a:r>
            <a:endParaRPr lang="id-ID" sz="2800" b="1" dirty="0">
              <a:solidFill>
                <a:srgbClr val="FF0000"/>
              </a:solidFill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48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d-ID" sz="2000" dirty="0" smtClean="0"/>
              <a:t>		</a:t>
            </a:r>
            <a:r>
              <a:rPr lang="id-ID" sz="2000" b="1" dirty="0" smtClean="0">
                <a:solidFill>
                  <a:srgbClr val="0070C0"/>
                </a:solidFill>
                <a:latin typeface="Calisto MT" pitchFamily="18" charset="0"/>
              </a:rPr>
              <a:t>Social structure influences culture</a:t>
            </a:r>
          </a:p>
          <a:p>
            <a:pPr>
              <a:buNone/>
            </a:pPr>
            <a:r>
              <a:rPr lang="id-ID" sz="2000" b="1" dirty="0" smtClean="0">
                <a:solidFill>
                  <a:srgbClr val="0070C0"/>
                </a:solidFill>
                <a:latin typeface="Calisto MT" pitchFamily="18" charset="0"/>
              </a:rPr>
              <a:t>					Yes 			No</a:t>
            </a:r>
            <a:endParaRPr lang="id-ID" b="1" dirty="0" smtClean="0">
              <a:solidFill>
                <a:srgbClr val="0070C0"/>
              </a:solidFill>
              <a:latin typeface="Calisto MT" pitchFamily="18" charset="0"/>
            </a:endParaRPr>
          </a:p>
          <a:p>
            <a:pPr>
              <a:buNone/>
            </a:pPr>
            <a:endParaRPr lang="id-ID" sz="2000" b="1" dirty="0" smtClean="0">
              <a:solidFill>
                <a:srgbClr val="0070C0"/>
              </a:solidFill>
              <a:latin typeface="Calisto MT" pitchFamily="18" charset="0"/>
            </a:endParaRPr>
          </a:p>
          <a:p>
            <a:pPr>
              <a:buNone/>
            </a:pPr>
            <a:endParaRPr lang="id-ID" sz="2000" b="1" dirty="0" smtClean="0">
              <a:solidFill>
                <a:srgbClr val="0070C0"/>
              </a:solidFill>
              <a:latin typeface="Calisto MT" pitchFamily="18" charset="0"/>
            </a:endParaRPr>
          </a:p>
          <a:p>
            <a:pPr>
              <a:buNone/>
            </a:pPr>
            <a:r>
              <a:rPr lang="id-ID" sz="2000" b="1" dirty="0" smtClean="0">
                <a:solidFill>
                  <a:srgbClr val="0070C0"/>
                </a:solidFill>
                <a:latin typeface="Calisto MT" pitchFamily="18" charset="0"/>
              </a:rPr>
              <a:t>			Yes</a:t>
            </a:r>
          </a:p>
          <a:p>
            <a:pPr>
              <a:buNone/>
            </a:pPr>
            <a:r>
              <a:rPr lang="id-ID" sz="2000" b="1" dirty="0" smtClean="0">
                <a:solidFill>
                  <a:srgbClr val="0070C0"/>
                </a:solidFill>
                <a:latin typeface="Calisto MT" pitchFamily="18" charset="0"/>
              </a:rPr>
              <a:t>Culture influences </a:t>
            </a:r>
          </a:p>
          <a:p>
            <a:pPr>
              <a:buNone/>
            </a:pPr>
            <a:r>
              <a:rPr lang="id-ID" sz="2000" b="1" dirty="0" smtClean="0">
                <a:solidFill>
                  <a:srgbClr val="0070C0"/>
                </a:solidFill>
                <a:latin typeface="Calisto MT" pitchFamily="18" charset="0"/>
              </a:rPr>
              <a:t>social structure</a:t>
            </a:r>
          </a:p>
          <a:p>
            <a:pPr>
              <a:buNone/>
            </a:pPr>
            <a:r>
              <a:rPr lang="id-ID" sz="2000" b="1" dirty="0" smtClean="0">
                <a:solidFill>
                  <a:srgbClr val="0070C0"/>
                </a:solidFill>
                <a:latin typeface="Calisto MT" pitchFamily="18" charset="0"/>
              </a:rPr>
              <a:t>			</a:t>
            </a:r>
          </a:p>
          <a:p>
            <a:pPr>
              <a:buNone/>
            </a:pPr>
            <a:r>
              <a:rPr lang="id-ID" sz="2000" b="1" dirty="0" smtClean="0">
                <a:solidFill>
                  <a:srgbClr val="0070C0"/>
                </a:solidFill>
                <a:latin typeface="Calisto MT" pitchFamily="18" charset="0"/>
              </a:rPr>
              <a:t>			No</a:t>
            </a:r>
            <a:endParaRPr lang="id-ID" sz="2000" b="1" dirty="0">
              <a:solidFill>
                <a:srgbClr val="0070C0"/>
              </a:solidFill>
              <a:latin typeface="Calisto MT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0" y="2514600"/>
          <a:ext cx="5257800" cy="3505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28900"/>
                <a:gridCol w="2628900"/>
              </a:tblGrid>
              <a:tr h="1752600">
                <a:tc>
                  <a:txBody>
                    <a:bodyPr/>
                    <a:lstStyle/>
                    <a:p>
                      <a:pPr algn="ctr"/>
                      <a:endParaRPr lang="id-ID" sz="2000" dirty="0" smtClean="0"/>
                    </a:p>
                    <a:p>
                      <a:pPr algn="ctr"/>
                      <a:r>
                        <a:rPr lang="id-ID" sz="2000" dirty="0" smtClean="0"/>
                        <a:t>Interdependence</a:t>
                      </a:r>
                      <a:r>
                        <a:rPr lang="id-ID" sz="2000" baseline="0" dirty="0" smtClean="0"/>
                        <a:t> (two way influences)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 smtClean="0"/>
                    </a:p>
                    <a:p>
                      <a:pPr algn="ctr"/>
                      <a:r>
                        <a:rPr lang="id-ID" sz="2000" dirty="0" smtClean="0"/>
                        <a:t>Idealism </a:t>
                      </a:r>
                    </a:p>
                    <a:p>
                      <a:pPr algn="ctr"/>
                      <a:r>
                        <a:rPr lang="id-ID" sz="2000" dirty="0" smtClean="0"/>
                        <a:t>(strong media influence)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752600">
                <a:tc>
                  <a:txBody>
                    <a:bodyPr/>
                    <a:lstStyle/>
                    <a:p>
                      <a:pPr algn="ctr"/>
                      <a:endParaRPr lang="id-ID" sz="2000" dirty="0" smtClean="0"/>
                    </a:p>
                    <a:p>
                      <a:pPr algn="ctr"/>
                      <a:r>
                        <a:rPr lang="id-ID" sz="2000" dirty="0" smtClean="0"/>
                        <a:t>Materialism </a:t>
                      </a:r>
                    </a:p>
                    <a:p>
                      <a:pPr algn="ctr"/>
                      <a:r>
                        <a:rPr lang="id-ID" sz="2000" dirty="0" smtClean="0"/>
                        <a:t>(media are dependent)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d-ID" sz="2000" dirty="0" smtClean="0"/>
                    </a:p>
                    <a:p>
                      <a:pPr algn="ctr"/>
                      <a:r>
                        <a:rPr lang="id-ID" sz="2000" dirty="0" smtClean="0"/>
                        <a:t>Autonomy </a:t>
                      </a:r>
                    </a:p>
                    <a:p>
                      <a:pPr algn="ctr"/>
                      <a:r>
                        <a:rPr lang="id-ID" sz="2000" dirty="0" smtClean="0"/>
                        <a:t>(no causal</a:t>
                      </a:r>
                      <a:r>
                        <a:rPr lang="id-ID" sz="2000" baseline="0" dirty="0" smtClean="0"/>
                        <a:t> connection)</a:t>
                      </a:r>
                      <a:endParaRPr lang="id-ID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bile-phone-1159265-639x85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400"/>
            <a:ext cx="4419600" cy="617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Media </a:t>
            </a:r>
            <a:r>
              <a:rPr lang="en-US" dirty="0" err="1" smtClean="0"/>
              <a:t>Baru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943136"/>
            <a:ext cx="5562600" cy="4325112"/>
          </a:xfrm>
          <a:solidFill>
            <a:srgbClr val="FFFFFF">
              <a:alpha val="69804"/>
            </a:srgbClr>
          </a:solidFill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Produser</a:t>
            </a:r>
            <a:r>
              <a:rPr lang="en-US" dirty="0" smtClean="0"/>
              <a:t> :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kesempatan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mempublikasikan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independen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internet</a:t>
            </a:r>
          </a:p>
          <a:p>
            <a:r>
              <a:rPr lang="en-US" dirty="0" smtClean="0"/>
              <a:t>Publishers :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ambigu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peran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gatekeeper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semakin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 smtClean="0"/>
          </a:p>
          <a:p>
            <a:r>
              <a:rPr lang="en-US" dirty="0" err="1" smtClean="0"/>
              <a:t>Audiens</a:t>
            </a:r>
            <a:r>
              <a:rPr lang="en-US" dirty="0" smtClean="0"/>
              <a:t> :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kemungkinan</a:t>
            </a:r>
            <a:r>
              <a:rPr lang="en-US" dirty="0" smtClean="0"/>
              <a:t> </a:t>
            </a:r>
            <a:r>
              <a:rPr lang="en-US" dirty="0" err="1" smtClean="0"/>
              <a:t>terjadinya</a:t>
            </a:r>
            <a:r>
              <a:rPr lang="en-US" dirty="0" smtClean="0"/>
              <a:t> </a:t>
            </a:r>
            <a:r>
              <a:rPr lang="en-US" dirty="0" err="1" smtClean="0"/>
              <a:t>perubahan</a:t>
            </a:r>
            <a:r>
              <a:rPr lang="en-US" dirty="0" smtClean="0"/>
              <a:t>, </a:t>
            </a:r>
            <a:r>
              <a:rPr lang="en-US" dirty="0" err="1" smtClean="0"/>
              <a:t>meluasnya</a:t>
            </a:r>
            <a:r>
              <a:rPr lang="en-US" dirty="0" smtClean="0"/>
              <a:t> </a:t>
            </a:r>
            <a:r>
              <a:rPr lang="en-US" dirty="0" err="1" smtClean="0"/>
              <a:t>otonpmu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ekualitas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penerima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-social-media-too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601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Karakteristik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Kunci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membedakan</a:t>
            </a:r>
            <a:r>
              <a:rPr lang="en-US" dirty="0" smtClean="0">
                <a:solidFill>
                  <a:schemeClr val="bg1"/>
                </a:solidFill>
              </a:rPr>
              <a:t> Media Lama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Baru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Perspektif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Pengguna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5715000" cy="3753648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en-US" dirty="0" err="1" smtClean="0"/>
              <a:t>Interaktivitas</a:t>
            </a:r>
            <a:endParaRPr lang="en-US" dirty="0" smtClean="0"/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r>
              <a:rPr lang="en-US" dirty="0" err="1" smtClean="0"/>
              <a:t>Kekayaan</a:t>
            </a:r>
            <a:r>
              <a:rPr lang="en-US" dirty="0" smtClean="0"/>
              <a:t> media </a:t>
            </a:r>
          </a:p>
          <a:p>
            <a:r>
              <a:rPr lang="en-US" dirty="0" err="1" smtClean="0"/>
              <a:t>Otonomi</a:t>
            </a:r>
            <a:endParaRPr lang="en-US" dirty="0" smtClean="0"/>
          </a:p>
          <a:p>
            <a:r>
              <a:rPr lang="en-US" dirty="0" err="1" smtClean="0"/>
              <a:t>Kegunaan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hiburan</a:t>
            </a:r>
            <a:endParaRPr lang="en-US" dirty="0" smtClean="0"/>
          </a:p>
          <a:p>
            <a:r>
              <a:rPr lang="en-US" dirty="0" smtClean="0"/>
              <a:t>Privacy</a:t>
            </a:r>
          </a:p>
          <a:p>
            <a:r>
              <a:rPr lang="en-US" dirty="0" err="1" smtClean="0"/>
              <a:t>Personalisasi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ptop-1367299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762000"/>
            <a:ext cx="4495800" cy="4800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Computer Mediated Community 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36"/>
            <a:ext cx="4800600" cy="4325112"/>
          </a:xfrm>
        </p:spPr>
        <p:txBody>
          <a:bodyPr/>
          <a:lstStyle/>
          <a:p>
            <a:r>
              <a:rPr lang="en-US" dirty="0" err="1" smtClean="0"/>
              <a:t>Komunitas</a:t>
            </a:r>
            <a:r>
              <a:rPr lang="en-US" dirty="0" smtClean="0"/>
              <a:t> Virtual,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sifat-sifat</a:t>
            </a:r>
            <a:r>
              <a:rPr lang="en-US" dirty="0" smtClean="0"/>
              <a:t> </a:t>
            </a:r>
            <a:r>
              <a:rPr lang="en-US" dirty="0" err="1" smtClean="0"/>
              <a:t>komunitasnya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namun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fleksibilitas</a:t>
            </a:r>
            <a:r>
              <a:rPr lang="en-US" dirty="0" smtClean="0"/>
              <a:t>, </a:t>
            </a:r>
            <a:r>
              <a:rPr lang="en-US" dirty="0" err="1" smtClean="0"/>
              <a:t>anonimitas</a:t>
            </a:r>
            <a:r>
              <a:rPr lang="en-US" dirty="0" smtClean="0"/>
              <a:t> </a:t>
            </a:r>
            <a:r>
              <a:rPr lang="en-US" dirty="0" err="1" smtClean="0"/>
              <a:t>diantara</a:t>
            </a:r>
            <a:r>
              <a:rPr lang="en-US" dirty="0" smtClean="0"/>
              <a:t> </a:t>
            </a:r>
            <a:r>
              <a:rPr lang="en-US" dirty="0" err="1" smtClean="0"/>
              <a:t>anggota</a:t>
            </a:r>
            <a:r>
              <a:rPr lang="en-US" dirty="0" smtClean="0"/>
              <a:t> </a:t>
            </a:r>
            <a:r>
              <a:rPr lang="en-US" dirty="0" err="1" smtClean="0"/>
              <a:t>komunitas</a:t>
            </a:r>
            <a:r>
              <a:rPr lang="en-US" dirty="0" smtClean="0"/>
              <a:t> virtua</a:t>
            </a:r>
            <a:r>
              <a:rPr lang="en-US" dirty="0" smtClean="0"/>
              <a:t>l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obile-phone-1159265-639x8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533400"/>
            <a:ext cx="4572000" cy="569753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836712"/>
            <a:ext cx="3657600" cy="4802088"/>
          </a:xfrm>
        </p:spPr>
        <p:txBody>
          <a:bodyPr>
            <a:normAutofit/>
          </a:bodyPr>
          <a:lstStyle/>
          <a:p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Internet </a:t>
            </a:r>
            <a:r>
              <a:rPr lang="en-US" dirty="0" err="1" smtClean="0"/>
              <a:t>bagi</a:t>
            </a:r>
            <a:r>
              <a:rPr lang="en-US" dirty="0" smtClean="0"/>
              <a:t> </a:t>
            </a:r>
            <a:r>
              <a:rPr lang="en-US" dirty="0" err="1" smtClean="0"/>
              <a:t>Demokrasi</a:t>
            </a:r>
            <a:r>
              <a:rPr lang="en-US" dirty="0" smtClean="0"/>
              <a:t> </a:t>
            </a:r>
            <a:r>
              <a:rPr lang="en-US" dirty="0" err="1" smtClean="0"/>
              <a:t>Politik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ree-social-media-tool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solidFill>
                  <a:schemeClr val="bg1"/>
                </a:solidFill>
              </a:rPr>
              <a:t>Teknologi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atau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Kebebasan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2019264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en-US" dirty="0" err="1" smtClean="0"/>
              <a:t>Apakah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bebas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media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kebebasan</a:t>
            </a:r>
            <a:r>
              <a:rPr lang="en-US" dirty="0" smtClean="0"/>
              <a:t> yang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miliki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kebebasan</a:t>
            </a:r>
            <a:r>
              <a:rPr lang="en-US" dirty="0" smtClean="0"/>
              <a:t> </a:t>
            </a:r>
            <a:r>
              <a:rPr lang="en-US" dirty="0" err="1" smtClean="0"/>
              <a:t>semu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ptop-1367299_12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685800"/>
            <a:ext cx="52578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Teknologi</a:t>
            </a:r>
            <a:r>
              <a:rPr lang="en-US" dirty="0" smtClean="0"/>
              <a:t> = </a:t>
            </a:r>
            <a:r>
              <a:rPr lang="en-US" dirty="0" err="1" smtClean="0"/>
              <a:t>Penyeimbang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Pembeda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3505200" cy="3296448"/>
          </a:xfrm>
        </p:spPr>
        <p:txBody>
          <a:bodyPr/>
          <a:lstStyle/>
          <a:p>
            <a:r>
              <a:rPr lang="en-US" dirty="0" smtClean="0"/>
              <a:t>Digital Divide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kalangan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s-1567279-639x6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685800"/>
            <a:ext cx="51054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35887" cy="1362075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pPr algn="ctr"/>
            <a:r>
              <a:rPr b="1" smtClean="0"/>
              <a:t>Teori Normatif dari Media dan Masyarakat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ountain-pen-1-1478600-640x5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52578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81400"/>
            <a:ext cx="8229600" cy="2819400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pPr>
              <a:buNone/>
            </a:pPr>
            <a:r>
              <a:rPr lang="id-ID" b="1" dirty="0" smtClean="0">
                <a:solidFill>
                  <a:schemeClr val="accent1"/>
                </a:solidFill>
                <a:latin typeface="Calisto MT" pitchFamily="18" charset="0"/>
              </a:rPr>
              <a:t>	</a:t>
            </a:r>
            <a:r>
              <a:rPr lang="id-ID" b="1" dirty="0" smtClean="0">
                <a:latin typeface="Calisto MT" pitchFamily="18" charset="0"/>
              </a:rPr>
              <a:t>Media Massa tidak hanya memberikan pengaruh tertentu pada masyarakat namun juga diharapkan bertindak demi kepentingan publik demi kebaikan seluruh anggota masyarakat</a:t>
            </a:r>
            <a:endParaRPr lang="id-ID" b="1" dirty="0">
              <a:latin typeface="Calisto MT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ptop-1488321-1280x9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609600"/>
            <a:ext cx="5867400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  <a:solidFill>
            <a:srgbClr val="FFFFFF">
              <a:alpha val="69804"/>
            </a:srgbClr>
          </a:solidFill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Calisto MT" pitchFamily="18" charset="0"/>
              </a:rPr>
              <a:t>Ekspektasi Normatif yang Diharapkan dari Media</a:t>
            </a:r>
            <a:endParaRPr lang="id-ID" b="1" dirty="0">
              <a:solidFill>
                <a:srgbClr val="FF0000"/>
              </a:solidFill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34200" cy="4525963"/>
          </a:xfrm>
          <a:solidFill>
            <a:srgbClr val="FFFFFF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id-ID" b="1" dirty="0" smtClean="0">
                <a:latin typeface="Calisto MT" pitchFamily="18" charset="0"/>
              </a:rPr>
              <a:t>Teori Sosial Politik dari Press</a:t>
            </a:r>
          </a:p>
          <a:p>
            <a:r>
              <a:rPr lang="id-ID" b="1" dirty="0" smtClean="0">
                <a:latin typeface="Calisto MT" pitchFamily="18" charset="0"/>
              </a:rPr>
              <a:t>Praktek jurnalisme yang professional</a:t>
            </a:r>
          </a:p>
          <a:p>
            <a:r>
              <a:rPr lang="id-ID" b="1" dirty="0" smtClean="0">
                <a:latin typeface="Calisto MT" pitchFamily="18" charset="0"/>
              </a:rPr>
              <a:t>Publik sebagai warga negara (opininya didengar)</a:t>
            </a:r>
          </a:p>
          <a:p>
            <a:r>
              <a:rPr lang="id-ID" b="1" dirty="0" smtClean="0">
                <a:latin typeface="Calisto MT" pitchFamily="18" charset="0"/>
              </a:rPr>
              <a:t>Publik sebagai audience</a:t>
            </a:r>
          </a:p>
          <a:p>
            <a:r>
              <a:rPr lang="id-ID" b="1" dirty="0" smtClean="0">
                <a:latin typeface="Calisto MT" pitchFamily="18" charset="0"/>
              </a:rPr>
              <a:t>Sistem pasar dari media</a:t>
            </a:r>
          </a:p>
          <a:p>
            <a:r>
              <a:rPr lang="id-ID" b="1" dirty="0" smtClean="0">
                <a:latin typeface="Calisto MT" pitchFamily="18" charset="0"/>
              </a:rPr>
              <a:t>Pengaruh media pada pihak-pihak tertentu dalam masyarakat</a:t>
            </a:r>
            <a:endParaRPr lang="id-ID" b="1" dirty="0">
              <a:latin typeface="Calisto MT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-bunch-1192223-639x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7086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74638"/>
            <a:ext cx="4648200" cy="2239962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Calisto MT" pitchFamily="18" charset="0"/>
              </a:rPr>
              <a:t>Empat Model Teori Normatif Media</a:t>
            </a:r>
            <a:endParaRPr lang="id-ID" b="1" dirty="0">
              <a:solidFill>
                <a:srgbClr val="FF0000"/>
              </a:solidFill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2895600"/>
            <a:ext cx="6324600" cy="2544763"/>
          </a:xfrm>
        </p:spPr>
        <p:txBody>
          <a:bodyPr/>
          <a:lstStyle/>
          <a:p>
            <a:r>
              <a:rPr lang="id-ID" dirty="0" smtClean="0">
                <a:latin typeface="Calisto MT" pitchFamily="18" charset="0"/>
              </a:rPr>
              <a:t>Liberal – pluralis Market Model </a:t>
            </a:r>
          </a:p>
          <a:p>
            <a:pPr>
              <a:buNone/>
            </a:pPr>
            <a:r>
              <a:rPr lang="id-ID" dirty="0" smtClean="0">
                <a:latin typeface="Calisto MT" pitchFamily="18" charset="0"/>
              </a:rPr>
              <a:t>	Kebebasan pers sebagai kebebasan untuk memiliki dan mengoperasikan berbagai publikasi  di luar campur tangan negara</a:t>
            </a:r>
            <a:endParaRPr lang="id-ID" dirty="0">
              <a:latin typeface="Calisto MT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uy-1-1429582-638x4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85344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81200"/>
            <a:ext cx="3962400" cy="1676400"/>
          </a:xfrm>
          <a:solidFill>
            <a:srgbClr val="F2F2F2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Calisto MT" pitchFamily="18" charset="0"/>
              </a:rPr>
              <a:t>Konsep Mediasi</a:t>
            </a:r>
            <a:endParaRPr lang="id-ID" b="1" dirty="0">
              <a:solidFill>
                <a:srgbClr val="FF0000"/>
              </a:solidFill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8800" y="2743200"/>
            <a:ext cx="3505200" cy="2590800"/>
          </a:xfrm>
          <a:solidFill>
            <a:srgbClr val="F2F2F2">
              <a:alpha val="69804"/>
            </a:srgbClr>
          </a:solidFill>
        </p:spPr>
        <p:txBody>
          <a:bodyPr/>
          <a:lstStyle/>
          <a:p>
            <a:pPr>
              <a:buNone/>
            </a:pPr>
            <a:r>
              <a:rPr lang="id-ID" dirty="0" smtClean="0"/>
              <a:t>	</a:t>
            </a:r>
            <a:r>
              <a:rPr lang="id-ID" dirty="0" smtClean="0">
                <a:latin typeface="Calisto MT" pitchFamily="18" charset="0"/>
              </a:rPr>
              <a:t>Media massa menghubungkan masyarakat dengan realitas yang ada di sekitarnya</a:t>
            </a:r>
            <a:endParaRPr lang="id-ID" dirty="0">
              <a:latin typeface="Calisto MT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levisions-1546494-1279x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6019800" cy="624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399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id-ID" b="1" dirty="0" smtClean="0">
                <a:latin typeface="Calisto MT" pitchFamily="18" charset="0"/>
              </a:rPr>
              <a:t>Social Responsibility atau Public Interest Model</a:t>
            </a:r>
          </a:p>
          <a:p>
            <a:pPr>
              <a:buNone/>
            </a:pPr>
            <a:r>
              <a:rPr lang="id-ID" b="1" dirty="0" smtClean="0">
                <a:latin typeface="Calisto MT" pitchFamily="18" charset="0"/>
              </a:rPr>
              <a:t>	Hak kebebasan publikasi yang dimiliki organisasi pers seiring dengan kewajiban mereka pada masyarakat luas </a:t>
            </a:r>
          </a:p>
          <a:p>
            <a:endParaRPr lang="id-ID" b="1" dirty="0">
              <a:latin typeface="Calisto MT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ge-1181920-639x5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51816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4800600" cy="2743200"/>
          </a:xfrm>
          <a:solidFill>
            <a:srgbClr val="FFFFFF">
              <a:alpha val="69804"/>
            </a:srgbClr>
          </a:solidFill>
        </p:spPr>
        <p:txBody>
          <a:bodyPr/>
          <a:lstStyle/>
          <a:p>
            <a:r>
              <a:rPr lang="id-ID" b="1" dirty="0" smtClean="0">
                <a:latin typeface="Calisto MT" pitchFamily="18" charset="0"/>
              </a:rPr>
              <a:t>Professional Model </a:t>
            </a:r>
          </a:p>
          <a:p>
            <a:pPr>
              <a:buNone/>
            </a:pPr>
            <a:r>
              <a:rPr lang="id-ID" b="1" dirty="0" smtClean="0">
                <a:latin typeface="Calisto MT" pitchFamily="18" charset="0"/>
              </a:rPr>
              <a:t>	Jurnalis memiliki peran dalam masyarakat yang sesuai dengan standar yang ditentukan secara professional </a:t>
            </a:r>
            <a:endParaRPr lang="id-ID" b="1" dirty="0">
              <a:latin typeface="Calisto MT" pitchFamily="18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dia-overload-1254610-1279x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3999" cy="4953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r>
              <a:rPr lang="id-ID" b="1" dirty="0" smtClean="0">
                <a:latin typeface="Calisto MT" pitchFamily="18" charset="0"/>
              </a:rPr>
              <a:t>Alternative Media Model</a:t>
            </a:r>
          </a:p>
          <a:p>
            <a:pPr>
              <a:buNone/>
            </a:pPr>
            <a:r>
              <a:rPr lang="id-ID" b="1" dirty="0" smtClean="0">
                <a:latin typeface="Calisto MT" pitchFamily="18" charset="0"/>
              </a:rPr>
              <a:t>	Media – media lokal bisa tumbuh dan memiliki konten tersendiri yang sesuai dengan kebudayaan mereka dan pelaksanaan organisasi sesuai dengan kondisi masyarakatnya</a:t>
            </a:r>
            <a:endParaRPr lang="id-ID" b="1" dirty="0">
              <a:latin typeface="Calisto MT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y-notebook-1243617-640x4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8839200" cy="5257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05000"/>
            <a:ext cx="4724400" cy="2819400"/>
          </a:xfrm>
        </p:spPr>
        <p:txBody>
          <a:bodyPr/>
          <a:lstStyle/>
          <a:p>
            <a:pPr algn="ctr"/>
            <a:r>
              <a:rPr lang="id-ID" dirty="0" smtClean="0">
                <a:solidFill>
                  <a:schemeClr val="bg1"/>
                </a:solidFill>
              </a:rPr>
              <a:t>Thank You and </a:t>
            </a:r>
            <a:br>
              <a:rPr lang="id-ID" dirty="0" smtClean="0">
                <a:solidFill>
                  <a:schemeClr val="bg1"/>
                </a:solidFill>
              </a:rPr>
            </a:br>
            <a:r>
              <a:rPr lang="id-ID" dirty="0" smtClean="0">
                <a:solidFill>
                  <a:schemeClr val="bg1"/>
                </a:solidFill>
              </a:rPr>
              <a:t>See you Next Week </a:t>
            </a:r>
            <a:endParaRPr lang="id-ID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  <a:solidFill>
            <a:srgbClr val="F2F2F2">
              <a:alpha val="69804"/>
            </a:srgbClr>
          </a:solidFill>
        </p:spPr>
        <p:txBody>
          <a:bodyPr/>
          <a:lstStyle/>
          <a:p>
            <a:pPr algn="ctr"/>
            <a:r>
              <a:rPr lang="id-ID" b="1" dirty="0" smtClean="0">
                <a:solidFill>
                  <a:srgbClr val="FF0000"/>
                </a:solidFill>
                <a:latin typeface="Calisto MT" pitchFamily="18" charset="0"/>
              </a:rPr>
              <a:t>Peran Media sebagai Mediator</a:t>
            </a:r>
            <a:endParaRPr lang="id-ID" b="1" dirty="0">
              <a:solidFill>
                <a:srgbClr val="FF0000"/>
              </a:solidFill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  <a:solidFill>
            <a:srgbClr val="F2F2F2">
              <a:alpha val="69804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id-ID" b="1" dirty="0" smtClean="0">
                <a:latin typeface="Calisto MT" pitchFamily="18" charset="0"/>
              </a:rPr>
              <a:t>Jendela dari sebuah peristiwa atau pengalaman</a:t>
            </a:r>
          </a:p>
          <a:p>
            <a:r>
              <a:rPr lang="id-ID" b="1" dirty="0" smtClean="0">
                <a:latin typeface="Calisto MT" pitchFamily="18" charset="0"/>
              </a:rPr>
              <a:t>Cerminan peristiwa yang terjadi dalam masyarakat dan di seluruh dunia</a:t>
            </a:r>
          </a:p>
          <a:p>
            <a:r>
              <a:rPr lang="id-ID" b="1" dirty="0" smtClean="0">
                <a:latin typeface="Calisto MT" pitchFamily="18" charset="0"/>
              </a:rPr>
              <a:t>Filter, gatekeeper atau portal yang menseleksi peristiwa yang patut diperhatikan masyarakat dan menutup peristiwa lainnya</a:t>
            </a:r>
          </a:p>
          <a:p>
            <a:r>
              <a:rPr lang="id-ID" b="1" dirty="0" smtClean="0">
                <a:latin typeface="Calisto MT" pitchFamily="18" charset="0"/>
              </a:rPr>
              <a:t>Panduan, penerjemah yang menjelaskan berbagai informasi yang terpisah satu sama lain</a:t>
            </a:r>
          </a:p>
          <a:p>
            <a:r>
              <a:rPr lang="id-ID" b="1" dirty="0" smtClean="0">
                <a:latin typeface="Calisto MT" pitchFamily="18" charset="0"/>
              </a:rPr>
              <a:t>Forum yang mempresentasikan berbagai opini dan pendapat yang mendorong feedback dari masyarakat</a:t>
            </a:r>
          </a:p>
          <a:p>
            <a:r>
              <a:rPr lang="id-ID" b="1" dirty="0" smtClean="0">
                <a:latin typeface="Calisto MT" pitchFamily="18" charset="0"/>
              </a:rPr>
              <a:t>Penyebar informasi kepada masyarakat</a:t>
            </a:r>
          </a:p>
          <a:p>
            <a:r>
              <a:rPr lang="id-ID" b="1" dirty="0" smtClean="0">
                <a:latin typeface="Calisto MT" pitchFamily="18" charset="0"/>
              </a:rPr>
              <a:t>Teman diskusi yang memberikan respon melalui media interaktif</a:t>
            </a:r>
            <a:endParaRPr lang="id-ID" b="1" dirty="0">
              <a:latin typeface="Calisto MT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R</a:t>
            </a:r>
            <a:r>
              <a:rPr lang="en-US" dirty="0" err="1" smtClean="0"/>
              <a:t>eferensi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menghubungkan</a:t>
            </a:r>
            <a:r>
              <a:rPr lang="en-US" dirty="0" smtClean="0"/>
              <a:t> Media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438400"/>
          <a:ext cx="8229600" cy="3830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osition-1-1552999-639x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54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752600"/>
            <a:ext cx="6934200" cy="1828799"/>
          </a:xfrm>
          <a:solidFill>
            <a:srgbClr val="F2F2F2">
              <a:alpha val="69804"/>
            </a:srgbClr>
          </a:solidFill>
        </p:spPr>
        <p:txBody>
          <a:bodyPr/>
          <a:lstStyle/>
          <a:p>
            <a:pPr algn="ctr"/>
            <a:r>
              <a:rPr lang="id-ID" dirty="0" smtClean="0">
                <a:latin typeface="Calisto MT" pitchFamily="18" charset="0"/>
              </a:rPr>
              <a:t>Tema utama dari teori media dan masyarakat</a:t>
            </a:r>
            <a:endParaRPr lang="id-ID" dirty="0">
              <a:latin typeface="Calisto MT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ople-at-work-4-1459198-639x5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609600"/>
            <a:ext cx="48768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2F2F2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rgbClr val="FF0000"/>
                </a:solidFill>
                <a:latin typeface="Calisto MT" pitchFamily="18" charset="0"/>
              </a:rPr>
              <a:t>Kekuasaan dan Ketidakseimbangan</a:t>
            </a:r>
            <a:endParaRPr lang="id-ID" b="1" dirty="0">
              <a:solidFill>
                <a:srgbClr val="FF0000"/>
              </a:solidFill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638800" cy="4572000"/>
          </a:xfrm>
          <a:solidFill>
            <a:srgbClr val="F2F2F2">
              <a:alpha val="69804"/>
            </a:srgbClr>
          </a:solidFill>
        </p:spPr>
        <p:txBody>
          <a:bodyPr>
            <a:normAutofit/>
          </a:bodyPr>
          <a:lstStyle/>
          <a:p>
            <a:r>
              <a:rPr lang="id-ID" dirty="0" smtClean="0">
                <a:latin typeface="Calisto MT" pitchFamily="18" charset="0"/>
              </a:rPr>
              <a:t>Media massa selalu memiliki keterkaitan dengan struktur dan kekuatan ekonomi politik</a:t>
            </a:r>
          </a:p>
          <a:p>
            <a:r>
              <a:rPr lang="id-ID" dirty="0" smtClean="0">
                <a:latin typeface="Calisto MT" pitchFamily="18" charset="0"/>
              </a:rPr>
              <a:t>Tergantung pada peraturan hukum dan ekonomi</a:t>
            </a:r>
          </a:p>
          <a:p>
            <a:r>
              <a:rPr lang="id-ID" dirty="0" smtClean="0">
                <a:latin typeface="Calisto MT" pitchFamily="18" charset="0"/>
              </a:rPr>
              <a:t>Instrumen kekuasaan yang efektif</a:t>
            </a:r>
          </a:p>
          <a:p>
            <a:r>
              <a:rPr lang="id-ID" dirty="0" smtClean="0">
                <a:latin typeface="Calisto MT" pitchFamily="18" charset="0"/>
              </a:rPr>
              <a:t>Kekuasaan media massa tidak dapat dimiliki oleh seluruh anggota masyarakat</a:t>
            </a:r>
            <a:endParaRPr lang="id-ID" dirty="0">
              <a:latin typeface="Calisto MT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sing-for-a-picture-1478898-639x4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41910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620000" cy="1143000"/>
          </a:xfrm>
          <a:solidFill>
            <a:srgbClr val="F2F2F2">
              <a:alpha val="69804"/>
            </a:srgbClr>
          </a:solidFill>
        </p:spPr>
        <p:txBody>
          <a:bodyPr/>
          <a:lstStyle/>
          <a:p>
            <a:r>
              <a:rPr lang="id-ID" b="1" dirty="0" smtClean="0">
                <a:solidFill>
                  <a:srgbClr val="FF0000"/>
                </a:solidFill>
                <a:latin typeface="Calisto MT" pitchFamily="18" charset="0"/>
              </a:rPr>
              <a:t>Integrasi Sosial dan Identitas</a:t>
            </a:r>
            <a:endParaRPr lang="id-ID" b="1" dirty="0">
              <a:solidFill>
                <a:srgbClr val="FF0000"/>
              </a:solidFill>
              <a:latin typeface="Calisto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648200" cy="4830763"/>
          </a:xfrm>
          <a:solidFill>
            <a:srgbClr val="F2F2F2">
              <a:alpha val="69804"/>
            </a:srgbClr>
          </a:solidFill>
        </p:spPr>
        <p:txBody>
          <a:bodyPr>
            <a:normAutofit fontScale="92500" lnSpcReduction="20000"/>
          </a:bodyPr>
          <a:lstStyle/>
          <a:p>
            <a:r>
              <a:rPr lang="id-ID" b="1" dirty="0" smtClean="0">
                <a:latin typeface="Calisto MT" pitchFamily="18" charset="0"/>
              </a:rPr>
              <a:t>Dual perspektif mengenai media massa dalam masyarakat : Integrasi dan fragmentasi</a:t>
            </a:r>
          </a:p>
          <a:p>
            <a:r>
              <a:rPr lang="id-ID" b="1" dirty="0" smtClean="0">
                <a:latin typeface="Calisto MT" pitchFamily="18" charset="0"/>
              </a:rPr>
              <a:t>Dimensi sentifugal melihat media massa membawa perubahan, individualisme dan fragmentasi</a:t>
            </a:r>
          </a:p>
          <a:p>
            <a:r>
              <a:rPr lang="id-ID" b="1" dirty="0" smtClean="0">
                <a:latin typeface="Calisto MT" pitchFamily="18" charset="0"/>
              </a:rPr>
              <a:t>Dimensi sentripetal melihat media massa menyatukan masyarakat, membangun tatanan sosial dan membawa integrasi sosial dalam masyarakat</a:t>
            </a:r>
            <a:endParaRPr lang="id-ID" b="1" dirty="0">
              <a:latin typeface="Calisto MT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UP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ema UPJ" id="{CAFE1C40-D012-4607-9BCF-AB1A801C2731}" vid="{1E717DCA-0356-4A73-B04F-718B56933FA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505</TotalTime>
  <Words>1126</Words>
  <Application>Microsoft Office PowerPoint</Application>
  <PresentationFormat>On-screen Show (4:3)</PresentationFormat>
  <Paragraphs>189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Tema UPJ</vt:lpstr>
      <vt:lpstr>Komunikasi Massa : Masyarakat, Budaya , dan Media Baru</vt:lpstr>
      <vt:lpstr>Komunikasi massa dapat dikategorikan sebagai fenomena masyarakat dan budaya</vt:lpstr>
      <vt:lpstr>Tipologi Hubungan Media Massa dan Masyarakat</vt:lpstr>
      <vt:lpstr>Konsep Mediasi</vt:lpstr>
      <vt:lpstr>Peran Media sebagai Mediator</vt:lpstr>
      <vt:lpstr>Kerangka Referensi untuk menghubungkan Media dengan Masyarakat</vt:lpstr>
      <vt:lpstr>Tema utama dari teori media dan masyarakat</vt:lpstr>
      <vt:lpstr>Kekuasaan dan Ketidakseimbangan</vt:lpstr>
      <vt:lpstr>Integrasi Sosial dan Identitas</vt:lpstr>
      <vt:lpstr>Perubahan Sosial dan Pembangunan</vt:lpstr>
      <vt:lpstr>Ruang dan Waktu</vt:lpstr>
      <vt:lpstr>Teori Media-Masyarakat I : Masyarakat Massa</vt:lpstr>
      <vt:lpstr>Teori Media-Masyarakat II : Marxism dan Ekonomi Politik</vt:lpstr>
      <vt:lpstr>Teori Media-Masyarakat III : Fungsionalisme</vt:lpstr>
      <vt:lpstr>Teori Media-Masyarakat IV: Konstruksionisme Sosial</vt:lpstr>
      <vt:lpstr>Teori Media-Masyarakat V : Determinisme Teknologi Komunikasi</vt:lpstr>
      <vt:lpstr>Teori Media Masyarakat VI : Masyarakat Informasi </vt:lpstr>
      <vt:lpstr>Komunikasi Massa dan Budaya</vt:lpstr>
      <vt:lpstr>Komunikasi sebagai bentuk Ritual (James Carey, 1975)</vt:lpstr>
      <vt:lpstr>Karakteristik Utama dari Budaya</vt:lpstr>
      <vt:lpstr>Tema dalam teori Media-Budaya</vt:lpstr>
      <vt:lpstr>Poin utama dalam Teori Budaya Kritis</vt:lpstr>
      <vt:lpstr>Kekuatan Semiotik dari Masyarakat</vt:lpstr>
      <vt:lpstr>Media dan Gender </vt:lpstr>
      <vt:lpstr>Kritik terhadap Komersialisasi</vt:lpstr>
      <vt:lpstr>Komunikasi dan Perubahan budaya&amp;teknologi?</vt:lpstr>
      <vt:lpstr>Budaya Komersial = Budaya Postmodern</vt:lpstr>
      <vt:lpstr>Media Baru- Teori Baru?</vt:lpstr>
      <vt:lpstr>Aspek Mendasar dari ICT</vt:lpstr>
      <vt:lpstr>Perbedaan Peran dengan Media Baru</vt:lpstr>
      <vt:lpstr>Karakteristik Kunci yang membedakan Media Lama dan Baru dari Perspektif Pengguna</vt:lpstr>
      <vt:lpstr>Computer Mediated Community Formation</vt:lpstr>
      <vt:lpstr>Bagaimana Manfaat Internet bagi Demokrasi Politik?</vt:lpstr>
      <vt:lpstr>Teknologi atau Kebebasan?</vt:lpstr>
      <vt:lpstr>Teknologi = Penyeimbang atau Pembeda?</vt:lpstr>
      <vt:lpstr>Teori Normatif dari Media dan Masyarakat</vt:lpstr>
      <vt:lpstr>Slide 37</vt:lpstr>
      <vt:lpstr>Ekspektasi Normatif yang Diharapkan dari Media</vt:lpstr>
      <vt:lpstr>Empat Model Teori Normatif Media</vt:lpstr>
      <vt:lpstr>Slide 40</vt:lpstr>
      <vt:lpstr>Slide 41</vt:lpstr>
      <vt:lpstr>Slide 42</vt:lpstr>
      <vt:lpstr>Thank You and  See you Next Week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mengenai Media dan Masyarakat </dc:title>
  <dc:creator>USER</dc:creator>
  <cp:lastModifiedBy>acer</cp:lastModifiedBy>
  <cp:revision>50</cp:revision>
  <dcterms:created xsi:type="dcterms:W3CDTF">2006-08-16T00:00:00Z</dcterms:created>
  <dcterms:modified xsi:type="dcterms:W3CDTF">2017-02-25T17:16:17Z</dcterms:modified>
</cp:coreProperties>
</file>