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7" r:id="rId12"/>
    <p:sldId id="270" r:id="rId13"/>
    <p:sldId id="268" r:id="rId14"/>
    <p:sldId id="269"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056A84-A740-4940-8447-DC34840DCA7C}" type="doc">
      <dgm:prSet loTypeId="urn:microsoft.com/office/officeart/2005/8/layout/cycle7" loCatId="cycle" qsTypeId="urn:microsoft.com/office/officeart/2005/8/quickstyle/simple1" qsCatId="simple" csTypeId="urn:microsoft.com/office/officeart/2005/8/colors/colorful2" csCatId="colorful" phldr="1"/>
      <dgm:spPr/>
      <dgm:t>
        <a:bodyPr/>
        <a:lstStyle/>
        <a:p>
          <a:endParaRPr lang="id-ID"/>
        </a:p>
      </dgm:t>
    </dgm:pt>
    <dgm:pt modelId="{92307F1E-C7F6-4CF2-B952-541A7C4293F6}">
      <dgm:prSet phldrT="[Text]"/>
      <dgm:spPr/>
      <dgm:t>
        <a:bodyPr/>
        <a:lstStyle/>
        <a:p>
          <a:r>
            <a:rPr lang="id-ID" dirty="0" smtClean="0"/>
            <a:t>Interpretant</a:t>
          </a:r>
          <a:endParaRPr lang="id-ID" dirty="0"/>
        </a:p>
      </dgm:t>
    </dgm:pt>
    <dgm:pt modelId="{9BB97EEB-0A15-483A-9C2B-60DCF30A7A15}" type="parTrans" cxnId="{150D44E9-AEC4-4E73-94FD-0CDEC7AC2AC6}">
      <dgm:prSet/>
      <dgm:spPr/>
      <dgm:t>
        <a:bodyPr/>
        <a:lstStyle/>
        <a:p>
          <a:endParaRPr lang="id-ID"/>
        </a:p>
      </dgm:t>
    </dgm:pt>
    <dgm:pt modelId="{1A4586B6-F848-4D81-96D5-1CEC32879010}" type="sibTrans" cxnId="{150D44E9-AEC4-4E73-94FD-0CDEC7AC2AC6}">
      <dgm:prSet/>
      <dgm:spPr/>
      <dgm:t>
        <a:bodyPr/>
        <a:lstStyle/>
        <a:p>
          <a:endParaRPr lang="id-ID"/>
        </a:p>
      </dgm:t>
    </dgm:pt>
    <dgm:pt modelId="{8CCC7A7A-72AE-40B2-8E1C-620C981DEF75}">
      <dgm:prSet phldrT="[Text]"/>
      <dgm:spPr/>
      <dgm:t>
        <a:bodyPr/>
        <a:lstStyle/>
        <a:p>
          <a:r>
            <a:rPr lang="id-ID" dirty="0" smtClean="0"/>
            <a:t>Object</a:t>
          </a:r>
          <a:endParaRPr lang="id-ID" dirty="0"/>
        </a:p>
      </dgm:t>
    </dgm:pt>
    <dgm:pt modelId="{F6921103-4E9A-45A3-891E-ED5553455786}" type="parTrans" cxnId="{E723A664-144C-44F5-9C76-C038F0E62270}">
      <dgm:prSet/>
      <dgm:spPr/>
      <dgm:t>
        <a:bodyPr/>
        <a:lstStyle/>
        <a:p>
          <a:endParaRPr lang="id-ID"/>
        </a:p>
      </dgm:t>
    </dgm:pt>
    <dgm:pt modelId="{C772E3C2-38CD-476D-93F5-F35E3BAACFA1}" type="sibTrans" cxnId="{E723A664-144C-44F5-9C76-C038F0E62270}">
      <dgm:prSet/>
      <dgm:spPr/>
      <dgm:t>
        <a:bodyPr/>
        <a:lstStyle/>
        <a:p>
          <a:endParaRPr lang="id-ID"/>
        </a:p>
      </dgm:t>
    </dgm:pt>
    <dgm:pt modelId="{F0DD5082-2A09-4D42-9A0A-8B5183B342DC}">
      <dgm:prSet phldrT="[Text]"/>
      <dgm:spPr/>
      <dgm:t>
        <a:bodyPr/>
        <a:lstStyle/>
        <a:p>
          <a:r>
            <a:rPr lang="id-ID" dirty="0" smtClean="0"/>
            <a:t>Sign </a:t>
          </a:r>
          <a:endParaRPr lang="id-ID" dirty="0"/>
        </a:p>
      </dgm:t>
    </dgm:pt>
    <dgm:pt modelId="{13D2E137-34F7-47AC-A98E-9316634D3078}" type="parTrans" cxnId="{CACBEA11-81F6-40A8-92CE-ED125B69A1E2}">
      <dgm:prSet/>
      <dgm:spPr/>
      <dgm:t>
        <a:bodyPr/>
        <a:lstStyle/>
        <a:p>
          <a:endParaRPr lang="id-ID"/>
        </a:p>
      </dgm:t>
    </dgm:pt>
    <dgm:pt modelId="{70195C72-2FE6-43DA-8702-804A49C50115}" type="sibTrans" cxnId="{CACBEA11-81F6-40A8-92CE-ED125B69A1E2}">
      <dgm:prSet/>
      <dgm:spPr/>
      <dgm:t>
        <a:bodyPr/>
        <a:lstStyle/>
        <a:p>
          <a:endParaRPr lang="id-ID"/>
        </a:p>
      </dgm:t>
    </dgm:pt>
    <dgm:pt modelId="{A29E9C08-68DA-45FB-AC4A-E1895FA5C507}" type="pres">
      <dgm:prSet presAssocID="{96056A84-A740-4940-8447-DC34840DCA7C}" presName="Name0" presStyleCnt="0">
        <dgm:presLayoutVars>
          <dgm:dir/>
          <dgm:resizeHandles val="exact"/>
        </dgm:presLayoutVars>
      </dgm:prSet>
      <dgm:spPr/>
      <dgm:t>
        <a:bodyPr/>
        <a:lstStyle/>
        <a:p>
          <a:endParaRPr lang="id-ID"/>
        </a:p>
      </dgm:t>
    </dgm:pt>
    <dgm:pt modelId="{C3BEA249-C168-4691-8E0E-1F04B6C7048D}" type="pres">
      <dgm:prSet presAssocID="{92307F1E-C7F6-4CF2-B952-541A7C4293F6}" presName="node" presStyleLbl="node1" presStyleIdx="0" presStyleCnt="3">
        <dgm:presLayoutVars>
          <dgm:bulletEnabled val="1"/>
        </dgm:presLayoutVars>
      </dgm:prSet>
      <dgm:spPr/>
      <dgm:t>
        <a:bodyPr/>
        <a:lstStyle/>
        <a:p>
          <a:endParaRPr lang="id-ID"/>
        </a:p>
      </dgm:t>
    </dgm:pt>
    <dgm:pt modelId="{4C77B2EF-5901-4071-BCCF-BCF2BFCCDFE3}" type="pres">
      <dgm:prSet presAssocID="{1A4586B6-F848-4D81-96D5-1CEC32879010}" presName="sibTrans" presStyleLbl="sibTrans2D1" presStyleIdx="0" presStyleCnt="3"/>
      <dgm:spPr/>
      <dgm:t>
        <a:bodyPr/>
        <a:lstStyle/>
        <a:p>
          <a:endParaRPr lang="id-ID"/>
        </a:p>
      </dgm:t>
    </dgm:pt>
    <dgm:pt modelId="{FD72263C-A8D9-40F9-B764-D764366E98DE}" type="pres">
      <dgm:prSet presAssocID="{1A4586B6-F848-4D81-96D5-1CEC32879010}" presName="connectorText" presStyleLbl="sibTrans2D1" presStyleIdx="0" presStyleCnt="3"/>
      <dgm:spPr/>
      <dgm:t>
        <a:bodyPr/>
        <a:lstStyle/>
        <a:p>
          <a:endParaRPr lang="id-ID"/>
        </a:p>
      </dgm:t>
    </dgm:pt>
    <dgm:pt modelId="{F6D26FCB-5D75-42F8-8C7C-5441033AF43F}" type="pres">
      <dgm:prSet presAssocID="{8CCC7A7A-72AE-40B2-8E1C-620C981DEF75}" presName="node" presStyleLbl="node1" presStyleIdx="1" presStyleCnt="3">
        <dgm:presLayoutVars>
          <dgm:bulletEnabled val="1"/>
        </dgm:presLayoutVars>
      </dgm:prSet>
      <dgm:spPr/>
      <dgm:t>
        <a:bodyPr/>
        <a:lstStyle/>
        <a:p>
          <a:endParaRPr lang="id-ID"/>
        </a:p>
      </dgm:t>
    </dgm:pt>
    <dgm:pt modelId="{4D6C99D5-6005-4E80-9D7E-C7B3A3282A5E}" type="pres">
      <dgm:prSet presAssocID="{C772E3C2-38CD-476D-93F5-F35E3BAACFA1}" presName="sibTrans" presStyleLbl="sibTrans2D1" presStyleIdx="1" presStyleCnt="3"/>
      <dgm:spPr/>
      <dgm:t>
        <a:bodyPr/>
        <a:lstStyle/>
        <a:p>
          <a:endParaRPr lang="id-ID"/>
        </a:p>
      </dgm:t>
    </dgm:pt>
    <dgm:pt modelId="{FB841CDD-569C-4826-BC54-FE64EA3E7A12}" type="pres">
      <dgm:prSet presAssocID="{C772E3C2-38CD-476D-93F5-F35E3BAACFA1}" presName="connectorText" presStyleLbl="sibTrans2D1" presStyleIdx="1" presStyleCnt="3"/>
      <dgm:spPr/>
      <dgm:t>
        <a:bodyPr/>
        <a:lstStyle/>
        <a:p>
          <a:endParaRPr lang="id-ID"/>
        </a:p>
      </dgm:t>
    </dgm:pt>
    <dgm:pt modelId="{54032B4C-D7A5-4654-9FE8-786A0BA82260}" type="pres">
      <dgm:prSet presAssocID="{F0DD5082-2A09-4D42-9A0A-8B5183B342DC}" presName="node" presStyleLbl="node1" presStyleIdx="2" presStyleCnt="3">
        <dgm:presLayoutVars>
          <dgm:bulletEnabled val="1"/>
        </dgm:presLayoutVars>
      </dgm:prSet>
      <dgm:spPr/>
      <dgm:t>
        <a:bodyPr/>
        <a:lstStyle/>
        <a:p>
          <a:endParaRPr lang="id-ID"/>
        </a:p>
      </dgm:t>
    </dgm:pt>
    <dgm:pt modelId="{DA6EE0CE-8105-4A28-9E09-FF68684E9357}" type="pres">
      <dgm:prSet presAssocID="{70195C72-2FE6-43DA-8702-804A49C50115}" presName="sibTrans" presStyleLbl="sibTrans2D1" presStyleIdx="2" presStyleCnt="3"/>
      <dgm:spPr/>
      <dgm:t>
        <a:bodyPr/>
        <a:lstStyle/>
        <a:p>
          <a:endParaRPr lang="id-ID"/>
        </a:p>
      </dgm:t>
    </dgm:pt>
    <dgm:pt modelId="{FAEFC6B0-3F91-4AC4-8526-45E25C288DD6}" type="pres">
      <dgm:prSet presAssocID="{70195C72-2FE6-43DA-8702-804A49C50115}" presName="connectorText" presStyleLbl="sibTrans2D1" presStyleIdx="2" presStyleCnt="3"/>
      <dgm:spPr/>
      <dgm:t>
        <a:bodyPr/>
        <a:lstStyle/>
        <a:p>
          <a:endParaRPr lang="id-ID"/>
        </a:p>
      </dgm:t>
    </dgm:pt>
  </dgm:ptLst>
  <dgm:cxnLst>
    <dgm:cxn modelId="{BF65D3D5-0672-4852-8C0A-20A8A7D52A2A}" type="presOf" srcId="{70195C72-2FE6-43DA-8702-804A49C50115}" destId="{DA6EE0CE-8105-4A28-9E09-FF68684E9357}" srcOrd="0" destOrd="0" presId="urn:microsoft.com/office/officeart/2005/8/layout/cycle7"/>
    <dgm:cxn modelId="{F7FDB95D-AA59-4E0B-ABA0-DF108E9AB882}" type="presOf" srcId="{70195C72-2FE6-43DA-8702-804A49C50115}" destId="{FAEFC6B0-3F91-4AC4-8526-45E25C288DD6}" srcOrd="1" destOrd="0" presId="urn:microsoft.com/office/officeart/2005/8/layout/cycle7"/>
    <dgm:cxn modelId="{EA613FC9-4A8D-41DA-80E8-DCF91A6B69FE}" type="presOf" srcId="{C772E3C2-38CD-476D-93F5-F35E3BAACFA1}" destId="{4D6C99D5-6005-4E80-9D7E-C7B3A3282A5E}" srcOrd="0" destOrd="0" presId="urn:microsoft.com/office/officeart/2005/8/layout/cycle7"/>
    <dgm:cxn modelId="{86E643FD-7309-4520-8E4A-59171E03A432}" type="presOf" srcId="{96056A84-A740-4940-8447-DC34840DCA7C}" destId="{A29E9C08-68DA-45FB-AC4A-E1895FA5C507}" srcOrd="0" destOrd="0" presId="urn:microsoft.com/office/officeart/2005/8/layout/cycle7"/>
    <dgm:cxn modelId="{915EEAE8-12EA-41CF-BB86-1F831AA613C0}" type="presOf" srcId="{8CCC7A7A-72AE-40B2-8E1C-620C981DEF75}" destId="{F6D26FCB-5D75-42F8-8C7C-5441033AF43F}" srcOrd="0" destOrd="0" presId="urn:microsoft.com/office/officeart/2005/8/layout/cycle7"/>
    <dgm:cxn modelId="{B5B28B52-CC76-44EE-B8F5-B639AA9A3C99}" type="presOf" srcId="{1A4586B6-F848-4D81-96D5-1CEC32879010}" destId="{4C77B2EF-5901-4071-BCCF-BCF2BFCCDFE3}" srcOrd="0" destOrd="0" presId="urn:microsoft.com/office/officeart/2005/8/layout/cycle7"/>
    <dgm:cxn modelId="{8B0401A8-7DF0-496F-8271-3FBF56A18F2B}" type="presOf" srcId="{C772E3C2-38CD-476D-93F5-F35E3BAACFA1}" destId="{FB841CDD-569C-4826-BC54-FE64EA3E7A12}" srcOrd="1" destOrd="0" presId="urn:microsoft.com/office/officeart/2005/8/layout/cycle7"/>
    <dgm:cxn modelId="{3E6D0FEC-7C4F-44BA-8A10-1D39FDA2C8D3}" type="presOf" srcId="{92307F1E-C7F6-4CF2-B952-541A7C4293F6}" destId="{C3BEA249-C168-4691-8E0E-1F04B6C7048D}" srcOrd="0" destOrd="0" presId="urn:microsoft.com/office/officeart/2005/8/layout/cycle7"/>
    <dgm:cxn modelId="{150D44E9-AEC4-4E73-94FD-0CDEC7AC2AC6}" srcId="{96056A84-A740-4940-8447-DC34840DCA7C}" destId="{92307F1E-C7F6-4CF2-B952-541A7C4293F6}" srcOrd="0" destOrd="0" parTransId="{9BB97EEB-0A15-483A-9C2B-60DCF30A7A15}" sibTransId="{1A4586B6-F848-4D81-96D5-1CEC32879010}"/>
    <dgm:cxn modelId="{F62DD1D1-A21B-44F6-89C1-BFF3ABC42C5D}" type="presOf" srcId="{1A4586B6-F848-4D81-96D5-1CEC32879010}" destId="{FD72263C-A8D9-40F9-B764-D764366E98DE}" srcOrd="1" destOrd="0" presId="urn:microsoft.com/office/officeart/2005/8/layout/cycle7"/>
    <dgm:cxn modelId="{E4F6B2BD-6D72-4ADD-9E67-C92309CFE784}" type="presOf" srcId="{F0DD5082-2A09-4D42-9A0A-8B5183B342DC}" destId="{54032B4C-D7A5-4654-9FE8-786A0BA82260}" srcOrd="0" destOrd="0" presId="urn:microsoft.com/office/officeart/2005/8/layout/cycle7"/>
    <dgm:cxn modelId="{CACBEA11-81F6-40A8-92CE-ED125B69A1E2}" srcId="{96056A84-A740-4940-8447-DC34840DCA7C}" destId="{F0DD5082-2A09-4D42-9A0A-8B5183B342DC}" srcOrd="2" destOrd="0" parTransId="{13D2E137-34F7-47AC-A98E-9316634D3078}" sibTransId="{70195C72-2FE6-43DA-8702-804A49C50115}"/>
    <dgm:cxn modelId="{E723A664-144C-44F5-9C76-C038F0E62270}" srcId="{96056A84-A740-4940-8447-DC34840DCA7C}" destId="{8CCC7A7A-72AE-40B2-8E1C-620C981DEF75}" srcOrd="1" destOrd="0" parTransId="{F6921103-4E9A-45A3-891E-ED5553455786}" sibTransId="{C772E3C2-38CD-476D-93F5-F35E3BAACFA1}"/>
    <dgm:cxn modelId="{E0312EBA-80A5-4ED7-AE40-4FC3EE1663DD}" type="presParOf" srcId="{A29E9C08-68DA-45FB-AC4A-E1895FA5C507}" destId="{C3BEA249-C168-4691-8E0E-1F04B6C7048D}" srcOrd="0" destOrd="0" presId="urn:microsoft.com/office/officeart/2005/8/layout/cycle7"/>
    <dgm:cxn modelId="{BE3F3C9D-CB13-438A-A597-0BF3DE7FEA55}" type="presParOf" srcId="{A29E9C08-68DA-45FB-AC4A-E1895FA5C507}" destId="{4C77B2EF-5901-4071-BCCF-BCF2BFCCDFE3}" srcOrd="1" destOrd="0" presId="urn:microsoft.com/office/officeart/2005/8/layout/cycle7"/>
    <dgm:cxn modelId="{EA3E6FBF-12B1-44A7-98FF-9558AD47ABBF}" type="presParOf" srcId="{4C77B2EF-5901-4071-BCCF-BCF2BFCCDFE3}" destId="{FD72263C-A8D9-40F9-B764-D764366E98DE}" srcOrd="0" destOrd="0" presId="urn:microsoft.com/office/officeart/2005/8/layout/cycle7"/>
    <dgm:cxn modelId="{C0C362B1-4179-452A-A8E7-135D3CF80180}" type="presParOf" srcId="{A29E9C08-68DA-45FB-AC4A-E1895FA5C507}" destId="{F6D26FCB-5D75-42F8-8C7C-5441033AF43F}" srcOrd="2" destOrd="0" presId="urn:microsoft.com/office/officeart/2005/8/layout/cycle7"/>
    <dgm:cxn modelId="{E79D3BBD-EC74-4C0B-B91A-4E1E75A44D5C}" type="presParOf" srcId="{A29E9C08-68DA-45FB-AC4A-E1895FA5C507}" destId="{4D6C99D5-6005-4E80-9D7E-C7B3A3282A5E}" srcOrd="3" destOrd="0" presId="urn:microsoft.com/office/officeart/2005/8/layout/cycle7"/>
    <dgm:cxn modelId="{A211EF4A-5882-4F67-8607-EC7EB8A6730B}" type="presParOf" srcId="{4D6C99D5-6005-4E80-9D7E-C7B3A3282A5E}" destId="{FB841CDD-569C-4826-BC54-FE64EA3E7A12}" srcOrd="0" destOrd="0" presId="urn:microsoft.com/office/officeart/2005/8/layout/cycle7"/>
    <dgm:cxn modelId="{29DB13FF-4AF3-4221-AA50-DD2DD0A6F91E}" type="presParOf" srcId="{A29E9C08-68DA-45FB-AC4A-E1895FA5C507}" destId="{54032B4C-D7A5-4654-9FE8-786A0BA82260}" srcOrd="4" destOrd="0" presId="urn:microsoft.com/office/officeart/2005/8/layout/cycle7"/>
    <dgm:cxn modelId="{46CD0A80-0B6A-4088-AAB0-AA87E5FE9702}" type="presParOf" srcId="{A29E9C08-68DA-45FB-AC4A-E1895FA5C507}" destId="{DA6EE0CE-8105-4A28-9E09-FF68684E9357}" srcOrd="5" destOrd="0" presId="urn:microsoft.com/office/officeart/2005/8/layout/cycle7"/>
    <dgm:cxn modelId="{A4B5177B-978F-4427-B63A-4F1A8E4730F0}" type="presParOf" srcId="{DA6EE0CE-8105-4A28-9E09-FF68684E9357}" destId="{FAEFC6B0-3F91-4AC4-8526-45E25C288DD6}"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BEA249-C168-4691-8E0E-1F04B6C7048D}">
      <dsp:nvSpPr>
        <dsp:cNvPr id="0" name=""/>
        <dsp:cNvSpPr/>
      </dsp:nvSpPr>
      <dsp:spPr>
        <a:xfrm>
          <a:off x="2995686" y="1684"/>
          <a:ext cx="2238226" cy="1119113"/>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id-ID" sz="2800" kern="1200" dirty="0" smtClean="0"/>
            <a:t>Interpretant</a:t>
          </a:r>
          <a:endParaRPr lang="id-ID" sz="2800" kern="1200" dirty="0"/>
        </a:p>
      </dsp:txBody>
      <dsp:txXfrm>
        <a:off x="3028464" y="34462"/>
        <a:ext cx="2172670" cy="1053557"/>
      </dsp:txXfrm>
    </dsp:sp>
    <dsp:sp modelId="{4C77B2EF-5901-4071-BCCF-BCF2BFCCDFE3}">
      <dsp:nvSpPr>
        <dsp:cNvPr id="0" name=""/>
        <dsp:cNvSpPr/>
      </dsp:nvSpPr>
      <dsp:spPr>
        <a:xfrm rot="3600000">
          <a:off x="4455235" y="1967124"/>
          <a:ext cx="1168644" cy="391689"/>
        </a:xfrm>
        <a:prstGeom prst="lef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id-ID" sz="1800" kern="1200"/>
        </a:p>
      </dsp:txBody>
      <dsp:txXfrm>
        <a:off x="4572742" y="2045462"/>
        <a:ext cx="933630" cy="235013"/>
      </dsp:txXfrm>
    </dsp:sp>
    <dsp:sp modelId="{F6D26FCB-5D75-42F8-8C7C-5441033AF43F}">
      <dsp:nvSpPr>
        <dsp:cNvPr id="0" name=""/>
        <dsp:cNvSpPr/>
      </dsp:nvSpPr>
      <dsp:spPr>
        <a:xfrm>
          <a:off x="4845202" y="3205140"/>
          <a:ext cx="2238226" cy="1119113"/>
        </a:xfrm>
        <a:prstGeom prst="roundRect">
          <a:avLst>
            <a:gd name="adj" fmla="val 10000"/>
          </a:avLst>
        </a:prstGeom>
        <a:solidFill>
          <a:schemeClr val="accent2">
            <a:hueOff val="2340759"/>
            <a:satOff val="-2919"/>
            <a:lumOff val="686"/>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id-ID" sz="2800" kern="1200" dirty="0" smtClean="0"/>
            <a:t>Object</a:t>
          </a:r>
          <a:endParaRPr lang="id-ID" sz="2800" kern="1200" dirty="0"/>
        </a:p>
      </dsp:txBody>
      <dsp:txXfrm>
        <a:off x="4877980" y="3237918"/>
        <a:ext cx="2172670" cy="1053557"/>
      </dsp:txXfrm>
    </dsp:sp>
    <dsp:sp modelId="{4D6C99D5-6005-4E80-9D7E-C7B3A3282A5E}">
      <dsp:nvSpPr>
        <dsp:cNvPr id="0" name=""/>
        <dsp:cNvSpPr/>
      </dsp:nvSpPr>
      <dsp:spPr>
        <a:xfrm rot="10800000">
          <a:off x="3530477" y="3568852"/>
          <a:ext cx="1168644" cy="391689"/>
        </a:xfrm>
        <a:prstGeom prst="leftRightArrow">
          <a:avLst>
            <a:gd name="adj1" fmla="val 60000"/>
            <a:gd name="adj2" fmla="val 50000"/>
          </a:avLst>
        </a:prstGeom>
        <a:solidFill>
          <a:schemeClr val="accent2">
            <a:hueOff val="2340759"/>
            <a:satOff val="-2919"/>
            <a:lumOff val="68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id-ID" sz="1800" kern="1200"/>
        </a:p>
      </dsp:txBody>
      <dsp:txXfrm rot="10800000">
        <a:off x="3647984" y="3647190"/>
        <a:ext cx="933630" cy="235013"/>
      </dsp:txXfrm>
    </dsp:sp>
    <dsp:sp modelId="{54032B4C-D7A5-4654-9FE8-786A0BA82260}">
      <dsp:nvSpPr>
        <dsp:cNvPr id="0" name=""/>
        <dsp:cNvSpPr/>
      </dsp:nvSpPr>
      <dsp:spPr>
        <a:xfrm>
          <a:off x="1146170" y="3205140"/>
          <a:ext cx="2238226" cy="1119113"/>
        </a:xfrm>
        <a:prstGeom prst="roundRect">
          <a:avLst>
            <a:gd name="adj" fmla="val 10000"/>
          </a:avLst>
        </a:prstGeom>
        <a:solidFill>
          <a:schemeClr val="accent2">
            <a:hueOff val="4681519"/>
            <a:satOff val="-5839"/>
            <a:lumOff val="1373"/>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id-ID" sz="2800" kern="1200" dirty="0" smtClean="0"/>
            <a:t>Sign </a:t>
          </a:r>
          <a:endParaRPr lang="id-ID" sz="2800" kern="1200" dirty="0"/>
        </a:p>
      </dsp:txBody>
      <dsp:txXfrm>
        <a:off x="1178948" y="3237918"/>
        <a:ext cx="2172670" cy="1053557"/>
      </dsp:txXfrm>
    </dsp:sp>
    <dsp:sp modelId="{DA6EE0CE-8105-4A28-9E09-FF68684E9357}">
      <dsp:nvSpPr>
        <dsp:cNvPr id="0" name=""/>
        <dsp:cNvSpPr/>
      </dsp:nvSpPr>
      <dsp:spPr>
        <a:xfrm rot="18000000">
          <a:off x="2605719" y="1967124"/>
          <a:ext cx="1168644" cy="391689"/>
        </a:xfrm>
        <a:prstGeom prst="leftRightArrow">
          <a:avLst>
            <a:gd name="adj1" fmla="val 60000"/>
            <a:gd name="adj2" fmla="val 50000"/>
          </a:avLst>
        </a:prstGeom>
        <a:solidFill>
          <a:schemeClr val="accent2">
            <a:hueOff val="4681519"/>
            <a:satOff val="-5839"/>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id-ID" sz="1800" kern="1200"/>
        </a:p>
      </dsp:txBody>
      <dsp:txXfrm>
        <a:off x="2723226" y="2045462"/>
        <a:ext cx="933630" cy="235013"/>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rgbClr val="0070C0">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dirty="0"/>
          </a:p>
        </p:txBody>
      </p:sp>
      <p:sp>
        <p:nvSpPr>
          <p:cNvPr id="9" name="Subtitle 8"/>
          <p:cNvSpPr>
            <a:spLocks noGrp="1"/>
          </p:cNvSpPr>
          <p:nvPr>
            <p:ph type="subTitle" idx="1"/>
          </p:nvPr>
        </p:nvSpPr>
        <p:spPr>
          <a:xfrm>
            <a:off x="457200" y="3901087"/>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dirty="0"/>
          </a:p>
        </p:txBody>
      </p:sp>
      <p:sp>
        <p:nvSpPr>
          <p:cNvPr id="28" name="Date Placeholder 27"/>
          <p:cNvSpPr>
            <a:spLocks noGrp="1"/>
          </p:cNvSpPr>
          <p:nvPr>
            <p:ph type="dt" sz="half" idx="10"/>
          </p:nvPr>
        </p:nvSpPr>
        <p:spPr>
          <a:xfrm>
            <a:off x="6705600" y="4206240"/>
            <a:ext cx="960120" cy="457200"/>
          </a:xfrm>
        </p:spPr>
        <p:txBody>
          <a:bodyPr/>
          <a:lstStyle/>
          <a:p>
            <a:fld id="{1D8BD707-D9CF-40AE-B4C6-C98DA3205C09}" type="datetimeFigureOut">
              <a:rPr lang="en-US" smtClean="0"/>
              <a:pPr/>
              <a:t>07-May-18</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457200" y="6339840"/>
            <a:ext cx="747712" cy="365760"/>
          </a:xfrm>
        </p:spPr>
        <p:txBody>
          <a:bodyPr/>
          <a:lstStyle>
            <a:lvl1pPr algn="r">
              <a:defRPr sz="1800">
                <a:solidFill>
                  <a:schemeClr val="bg1"/>
                </a:solidFill>
              </a:defRPr>
            </a:lvl1pPr>
          </a:lstStyle>
          <a:p>
            <a:fld id="{B6F15528-21DE-4FAA-801E-634DDDAF4B2B}" type="slidenum">
              <a:rPr lang="en-US" smtClean="0"/>
              <a:pPr/>
              <a:t>‹#›</a:t>
            </a:fld>
            <a:endParaRPr lang="en-US"/>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62207" y="5038229"/>
            <a:ext cx="1828800" cy="1837944"/>
          </a:xfrm>
          <a:prstGeom prst="rect">
            <a:avLst/>
          </a:prstGeom>
        </p:spPr>
      </p:pic>
    </p:spTree>
    <p:extLst>
      <p:ext uri="{BB962C8B-B14F-4D97-AF65-F5344CB8AC3E}">
        <p14:creationId xmlns:p14="http://schemas.microsoft.com/office/powerpoint/2010/main" val="137189480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07-May-18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0291122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2800" y="914400"/>
            <a:ext cx="1524000" cy="54102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0"/>
            <a:ext cx="6629400" cy="54102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07-May-18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0179744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ntent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07-May-18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7" name="Content Placeholder 6"/>
          <p:cNvSpPr>
            <a:spLocks noGrp="1"/>
          </p:cNvSpPr>
          <p:nvPr>
            <p:ph sz="quarter" idx="13"/>
          </p:nvPr>
        </p:nvSpPr>
        <p:spPr>
          <a:xfrm>
            <a:off x="457200" y="685800"/>
            <a:ext cx="8229600" cy="563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558377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lvl1pPr>
              <a:defRPr sz="800" b="1">
                <a:solidFill>
                  <a:schemeClr val="tx1"/>
                </a:solidFill>
              </a:defRPr>
            </a:lvl1pPr>
          </a:lstStyle>
          <a:p>
            <a:fld id="{1D8BD707-D9CF-40AE-B4C6-C98DA3205C09}" type="datetimeFigureOut">
              <a:rPr lang="en-US" smtClean="0"/>
              <a:pPr/>
              <a:t>07-May-18</a:t>
            </a:fld>
            <a:endParaRPr lang="en-US"/>
          </a:p>
        </p:txBody>
      </p:sp>
      <p:sp>
        <p:nvSpPr>
          <p:cNvPr id="5" name="Footer Placeholder 4"/>
          <p:cNvSpPr>
            <a:spLocks noGrp="1"/>
          </p:cNvSpPr>
          <p:nvPr>
            <p:ph type="ftr" sz="quarter" idx="11"/>
          </p:nvPr>
        </p:nvSpPr>
        <p:spPr>
          <a:xfrm>
            <a:off x="5638800" y="6400800"/>
            <a:ext cx="1638300" cy="457200"/>
          </a:xfrm>
        </p:spPr>
        <p:txBody>
          <a:bodyPr/>
          <a:lstStyle>
            <a:lvl1pPr>
              <a:defRPr sz="800" b="1">
                <a:solidFill>
                  <a:schemeClr val="tx1"/>
                </a:solidFill>
              </a:defRPr>
            </a:lvl1pPr>
          </a:lstStyle>
          <a:p>
            <a:endParaRPr lang="en-US"/>
          </a:p>
        </p:txBody>
      </p:sp>
      <p:sp>
        <p:nvSpPr>
          <p:cNvPr id="6" name="Slide Number Placeholder 5"/>
          <p:cNvSpPr>
            <a:spLocks noGrp="1"/>
          </p:cNvSpPr>
          <p:nvPr>
            <p:ph type="sldNum" sz="quarter" idx="12"/>
          </p:nvPr>
        </p:nvSpPr>
        <p:spPr>
          <a:xfrm>
            <a:off x="457200" y="6449115"/>
            <a:ext cx="762000" cy="365760"/>
          </a:xfrm>
        </p:spPr>
        <p:txBody>
          <a:bodyPr/>
          <a:lstStyle>
            <a:lvl1pPr>
              <a:defRPr sz="1000"/>
            </a:lvl1pPr>
          </a:lstStyle>
          <a:p>
            <a:fld id="{B6F15528-21DE-4FAA-801E-634DDDAF4B2B}" type="slidenum">
              <a:rPr lang="en-US" smtClean="0"/>
              <a:pPr/>
              <a:t>‹#›</a:t>
            </a:fld>
            <a:endParaRPr lang="en-US"/>
          </a:p>
        </p:txBody>
      </p:sp>
      <p:sp>
        <p:nvSpPr>
          <p:cNvPr id="7" name="Title 1"/>
          <p:cNvSpPr txBox="1">
            <a:spLocks/>
          </p:cNvSpPr>
          <p:nvPr/>
        </p:nvSpPr>
        <p:spPr>
          <a:xfrm>
            <a:off x="0" y="-23409"/>
            <a:ext cx="8121080" cy="356065"/>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endParaRPr lang="en-US" sz="1200" i="1" dirty="0">
              <a:solidFill>
                <a:schemeClr val="bg1"/>
              </a:solidFill>
            </a:endParaRPr>
          </a:p>
        </p:txBody>
      </p:sp>
    </p:spTree>
    <p:extLst>
      <p:ext uri="{BB962C8B-B14F-4D97-AF65-F5344CB8AC3E}">
        <p14:creationId xmlns:p14="http://schemas.microsoft.com/office/powerpoint/2010/main" val="8994349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rtl="0" eaLnBrk="1" latinLnBrk="0" hangingPunct="1">
              <a:spcBef>
                <a:spcPct val="0"/>
              </a:spcBef>
              <a:buNone/>
              <a:defRPr kumimoji="0" lang="en-US" sz="4400" kern="1200" dirty="0">
                <a:solidFill>
                  <a:srgbClr val="FF0000"/>
                </a:solidFill>
                <a:latin typeface="+mj-lt"/>
                <a:ea typeface="+mj-ea"/>
                <a:cs typeface="+mj-cs"/>
              </a:defRPr>
            </a:lvl1pPr>
          </a:lstStyle>
          <a:p>
            <a:r>
              <a:rPr kumimoji="0" lang="en-US" smtClean="0"/>
              <a:t>Click to edit Master title style</a:t>
            </a:r>
            <a:endParaRPr kumimoji="0" lang="en-US" dirty="0"/>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07-May-18</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5427853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ub 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rtl="0" eaLnBrk="1" latinLnBrk="0" hangingPunct="1">
              <a:spcBef>
                <a:spcPct val="0"/>
              </a:spcBef>
              <a:buNone/>
              <a:defRPr kumimoji="0" lang="en-US" sz="3600" kern="1200" dirty="0">
                <a:solidFill>
                  <a:schemeClr val="accent1">
                    <a:lumMod val="50000"/>
                  </a:schemeClr>
                </a:solidFill>
                <a:latin typeface="+mj-lt"/>
                <a:ea typeface="+mj-ea"/>
                <a:cs typeface="+mj-cs"/>
              </a:defRPr>
            </a:lvl1pPr>
          </a:lstStyle>
          <a:p>
            <a:r>
              <a:rPr kumimoji="0" lang="en-US" smtClean="0"/>
              <a:t>Click to edit Master title style</a:t>
            </a:r>
            <a:endParaRPr kumimoji="0" lang="en-US" dirty="0"/>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rgbClr val="FF0000"/>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07-May-18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859334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616081"/>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616081"/>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1D8BD707-D9CF-40AE-B4C6-C98DA3205C09}" type="datetimeFigureOut">
              <a:rPr lang="en-US" smtClean="0"/>
              <a:pPr/>
              <a:t>07-May-18</a:t>
            </a:fld>
            <a:endParaRPr lang="en-US"/>
          </a:p>
        </p:txBody>
      </p:sp>
      <p:sp>
        <p:nvSpPr>
          <p:cNvPr id="27" name="Slide Number Placeholder 26"/>
          <p:cNvSpPr>
            <a:spLocks noGrp="1"/>
          </p:cNvSpPr>
          <p:nvPr>
            <p:ph type="sldNum" sz="quarter" idx="11"/>
          </p:nvPr>
        </p:nvSpPr>
        <p:spPr/>
        <p:txBody>
          <a:bodyPr rtlCol="0"/>
          <a:lstStyle/>
          <a:p>
            <a:fld id="{B6F15528-21DE-4FAA-801E-634DDDAF4B2B}"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extLst>
      <p:ext uri="{BB962C8B-B14F-4D97-AF65-F5344CB8AC3E}">
        <p14:creationId xmlns:p14="http://schemas.microsoft.com/office/powerpoint/2010/main" val="266471972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07-May-18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7" name="Content Placeholder 6"/>
          <p:cNvSpPr>
            <a:spLocks noGrp="1"/>
          </p:cNvSpPr>
          <p:nvPr>
            <p:ph sz="quarter" idx="13"/>
          </p:nvPr>
        </p:nvSpPr>
        <p:spPr>
          <a:xfrm>
            <a:off x="457200" y="1981200"/>
            <a:ext cx="39624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Content Placeholder 6"/>
          <p:cNvSpPr>
            <a:spLocks noGrp="1"/>
          </p:cNvSpPr>
          <p:nvPr>
            <p:ph sz="quarter" idx="14"/>
          </p:nvPr>
        </p:nvSpPr>
        <p:spPr>
          <a:xfrm>
            <a:off x="4724400" y="1981200"/>
            <a:ext cx="39624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6086861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07-May-18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1626290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0" y="762000"/>
            <a:ext cx="3383280" cy="533400"/>
          </a:xfrm>
        </p:spPr>
        <p:txBody>
          <a:bodyPr anchor="ctr"/>
          <a:lstStyle>
            <a:lvl1pPr algn="l">
              <a:buNone/>
              <a:defRPr sz="1800" b="1"/>
            </a:lvl1pPr>
          </a:lstStyle>
          <a:p>
            <a:r>
              <a:rPr kumimoji="0" lang="en-US" smtClean="0"/>
              <a:t>Click to edit Master title style</a:t>
            </a:r>
            <a:endParaRPr kumimoji="0" lang="en-US"/>
          </a:p>
        </p:txBody>
      </p:sp>
      <p:sp>
        <p:nvSpPr>
          <p:cNvPr id="4" name="Content Placeholder 3"/>
          <p:cNvSpPr>
            <a:spLocks noGrp="1"/>
          </p:cNvSpPr>
          <p:nvPr>
            <p:ph sz="half" idx="1"/>
          </p:nvPr>
        </p:nvSpPr>
        <p:spPr>
          <a:xfrm>
            <a:off x="457200" y="776287"/>
            <a:ext cx="4797552" cy="5548313"/>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07-May-18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5334000" y="1371600"/>
            <a:ext cx="3352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854500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19391" y="1109160"/>
            <a:ext cx="495609"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07-May-18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5791200" y="1143000"/>
            <a:ext cx="3124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7065971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836712"/>
            <a:ext cx="8229600" cy="1066800"/>
          </a:xfrm>
          <a:prstGeom prst="rect">
            <a:avLst/>
          </a:prstGeom>
        </p:spPr>
        <p:txBody>
          <a:bodyPr vert="horz" anchor="ctr">
            <a:normAutofit/>
          </a:bodyPr>
          <a:lstStyle/>
          <a:p>
            <a:r>
              <a:rPr kumimoji="0" lang="en-US" smtClean="0"/>
              <a:t>Click to edit Master title style</a:t>
            </a:r>
            <a:endParaRPr kumimoji="0" lang="en-US" dirty="0"/>
          </a:p>
        </p:txBody>
      </p:sp>
      <p:sp>
        <p:nvSpPr>
          <p:cNvPr id="13" name="Text Placeholder 12"/>
          <p:cNvSpPr>
            <a:spLocks noGrp="1"/>
          </p:cNvSpPr>
          <p:nvPr>
            <p:ph type="body" idx="1"/>
          </p:nvPr>
        </p:nvSpPr>
        <p:spPr>
          <a:xfrm>
            <a:off x="457200" y="1943136"/>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14" name="Date Placeholder 13"/>
          <p:cNvSpPr>
            <a:spLocks noGrp="1"/>
          </p:cNvSpPr>
          <p:nvPr>
            <p:ph type="dt" sz="half" idx="2"/>
          </p:nvPr>
        </p:nvSpPr>
        <p:spPr>
          <a:xfrm>
            <a:off x="7373646" y="6400800"/>
            <a:ext cx="957264" cy="457200"/>
          </a:xfrm>
          <a:prstGeom prst="rect">
            <a:avLst/>
          </a:prstGeom>
        </p:spPr>
        <p:txBody>
          <a:bodyPr vert="horz" anchor="b"/>
          <a:lstStyle>
            <a:lvl1pPr algn="l" eaLnBrk="1" latinLnBrk="0" hangingPunct="1">
              <a:defRPr kumimoji="0" sz="800" b="1">
                <a:solidFill>
                  <a:schemeClr val="tx1"/>
                </a:solidFill>
              </a:defRPr>
            </a:lvl1pPr>
          </a:lstStyle>
          <a:p>
            <a:fld id="{1D8BD707-D9CF-40AE-B4C6-C98DA3205C09}" type="datetimeFigureOut">
              <a:rPr lang="en-US" smtClean="0"/>
              <a:pPr/>
              <a:t>07-May-18</a:t>
            </a:fld>
            <a:endParaRPr lang="en-US"/>
          </a:p>
        </p:txBody>
      </p:sp>
      <p:sp>
        <p:nvSpPr>
          <p:cNvPr id="3" name="Footer Placeholder 2"/>
          <p:cNvSpPr>
            <a:spLocks noGrp="1"/>
          </p:cNvSpPr>
          <p:nvPr>
            <p:ph type="ftr" sz="quarter" idx="3"/>
          </p:nvPr>
        </p:nvSpPr>
        <p:spPr>
          <a:xfrm>
            <a:off x="5951220" y="6400800"/>
            <a:ext cx="1325880" cy="457200"/>
          </a:xfrm>
          <a:prstGeom prst="rect">
            <a:avLst/>
          </a:prstGeom>
        </p:spPr>
        <p:txBody>
          <a:bodyPr vert="horz" anchor="b"/>
          <a:lstStyle>
            <a:lvl1pPr algn="r" eaLnBrk="1" latinLnBrk="0" hangingPunct="1">
              <a:defRPr kumimoji="0" sz="800" b="1">
                <a:solidFill>
                  <a:schemeClr val="tx1"/>
                </a:solidFill>
              </a:defRPr>
            </a:lvl1pPr>
          </a:lstStyle>
          <a:p>
            <a:endParaRPr lang="en-US"/>
          </a:p>
        </p:txBody>
      </p:sp>
      <p:sp>
        <p:nvSpPr>
          <p:cNvPr id="23" name="Slide Number Placeholder 22"/>
          <p:cNvSpPr>
            <a:spLocks noGrp="1"/>
          </p:cNvSpPr>
          <p:nvPr>
            <p:ph type="sldNum" sz="quarter" idx="4"/>
          </p:nvPr>
        </p:nvSpPr>
        <p:spPr>
          <a:xfrm>
            <a:off x="457200" y="6492240"/>
            <a:ext cx="762000" cy="365760"/>
          </a:xfrm>
          <a:prstGeom prst="rect">
            <a:avLst/>
          </a:prstGeom>
        </p:spPr>
        <p:txBody>
          <a:bodyPr vert="horz" anchor="b"/>
          <a:lstStyle>
            <a:lvl1pPr algn="l" eaLnBrk="1" latinLnBrk="0" hangingPunct="1">
              <a:defRPr kumimoji="0" sz="1000" b="1">
                <a:solidFill>
                  <a:schemeClr val="tx1"/>
                </a:solidFill>
              </a:defRPr>
            </a:lvl1pPr>
          </a:lstStyle>
          <a:p>
            <a:fld id="{B6F15528-21DE-4FAA-801E-634DDDAF4B2B}" type="slidenum">
              <a:rPr lang="en-US" smtClean="0"/>
              <a:pPr/>
              <a:t>‹#›</a:t>
            </a:fld>
            <a:endParaRPr lang="en-US"/>
          </a:p>
        </p:txBody>
      </p:sp>
      <p:pic>
        <p:nvPicPr>
          <p:cNvPr id="20" name="Picture 19"/>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244408" y="5949280"/>
            <a:ext cx="914400" cy="918972"/>
          </a:xfrm>
          <a:prstGeom prst="rect">
            <a:avLst/>
          </a:prstGeom>
        </p:spPr>
      </p:pic>
    </p:spTree>
    <p:extLst>
      <p:ext uri="{BB962C8B-B14F-4D97-AF65-F5344CB8AC3E}">
        <p14:creationId xmlns:p14="http://schemas.microsoft.com/office/powerpoint/2010/main" val="38170822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algn="l" rtl="0" eaLnBrk="1" latinLnBrk="0" hangingPunct="1">
        <a:spcBef>
          <a:spcPct val="0"/>
        </a:spcBef>
        <a:buNone/>
        <a:defRPr kumimoji="0" sz="4000" kern="1200">
          <a:solidFill>
            <a:srgbClr val="C00000"/>
          </a:solidFill>
          <a:latin typeface="+mj-lt"/>
          <a:ea typeface="+mj-ea"/>
          <a:cs typeface="+mj-cs"/>
        </a:defRPr>
      </a:lvl1pPr>
    </p:titleStyle>
    <p:bodyStyle>
      <a:lvl1pPr marL="365760" indent="-256032" algn="l" rtl="0" eaLnBrk="1" latinLnBrk="0" hangingPunct="1">
        <a:spcBef>
          <a:spcPts val="300"/>
        </a:spcBef>
        <a:buClr>
          <a:schemeClr val="tx2"/>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rgbClr val="C00000"/>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tx2">
              <a:lumMod val="75000"/>
            </a:schemeClr>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lumMod val="75000"/>
            </a:schemeClr>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828800"/>
            <a:ext cx="8458200" cy="1470025"/>
          </a:xfrm>
        </p:spPr>
        <p:txBody>
          <a:bodyPr/>
          <a:lstStyle/>
          <a:p>
            <a:pPr algn="ctr"/>
            <a:r>
              <a:rPr lang="id-ID" dirty="0" smtClean="0"/>
              <a:t>Content Analysis : Semiotics</a:t>
            </a:r>
            <a:endParaRPr lang="id-ID" dirty="0"/>
          </a:p>
        </p:txBody>
      </p:sp>
      <p:sp>
        <p:nvSpPr>
          <p:cNvPr id="3" name="Subtitle 2"/>
          <p:cNvSpPr>
            <a:spLocks noGrp="1"/>
          </p:cNvSpPr>
          <p:nvPr>
            <p:ph type="subTitle" idx="1"/>
          </p:nvPr>
        </p:nvSpPr>
        <p:spPr/>
        <p:txBody>
          <a:bodyPr/>
          <a:lstStyle/>
          <a:p>
            <a:r>
              <a:rPr lang="id-ID" dirty="0" smtClean="0"/>
              <a:t>Komunikasi Massa</a:t>
            </a:r>
          </a:p>
          <a:p>
            <a:r>
              <a:rPr lang="id-ID" dirty="0" smtClean="0"/>
              <a:t>Program Studi Ilmu Komunikasi</a:t>
            </a:r>
          </a:p>
          <a:p>
            <a:r>
              <a:rPr lang="id-ID" dirty="0" smtClean="0"/>
              <a:t>Universitas Pembangunan Jaya</a:t>
            </a:r>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Judul : Penggambaran Suami dalam Sinetron Dunia Terbalik </a:t>
            </a:r>
            <a:endParaRPr lang="id-ID" dirty="0"/>
          </a:p>
        </p:txBody>
      </p:sp>
      <p:sp>
        <p:nvSpPr>
          <p:cNvPr id="3" name="Content Placeholder 2"/>
          <p:cNvSpPr>
            <a:spLocks noGrp="1"/>
          </p:cNvSpPr>
          <p:nvPr>
            <p:ph idx="1"/>
          </p:nvPr>
        </p:nvSpPr>
        <p:spPr>
          <a:xfrm>
            <a:off x="457200" y="2590800"/>
            <a:ext cx="8229600" cy="3677448"/>
          </a:xfrm>
        </p:spPr>
        <p:txBody>
          <a:bodyPr/>
          <a:lstStyle/>
          <a:p>
            <a:r>
              <a:rPr lang="id-ID" dirty="0" smtClean="0"/>
              <a:t>Tokoh suami di dalam sinetron ini digambarkan sebagai Bapak Rumah Tangga yang melakukan berbagai pekerjaan yang lazimnya dilakukan oleh Ibu Rumah Tangga. </a:t>
            </a:r>
            <a:endParaRPr lang="id-ID"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533400" y="914401"/>
          <a:ext cx="8305801" cy="5150573"/>
        </p:xfrm>
        <a:graphic>
          <a:graphicData uri="http://schemas.openxmlformats.org/drawingml/2006/table">
            <a:tbl>
              <a:tblPr firstRow="1" bandRow="1">
                <a:tableStyleId>{5C22544A-7EE6-4342-B048-85BDC9FD1C3A}</a:tableStyleId>
              </a:tblPr>
              <a:tblGrid>
                <a:gridCol w="1691922"/>
                <a:gridCol w="4499675"/>
                <a:gridCol w="2114204"/>
              </a:tblGrid>
              <a:tr h="669740">
                <a:tc>
                  <a:txBody>
                    <a:bodyPr/>
                    <a:lstStyle/>
                    <a:p>
                      <a:endParaRPr lang="id-ID" dirty="0"/>
                    </a:p>
                  </a:txBody>
                  <a:tcPr/>
                </a:tc>
                <a:tc>
                  <a:txBody>
                    <a:bodyPr/>
                    <a:lstStyle/>
                    <a:p>
                      <a:r>
                        <a:rPr lang="id-ID" dirty="0" smtClean="0"/>
                        <a:t>Video</a:t>
                      </a:r>
                      <a:endParaRPr lang="id-ID" dirty="0"/>
                    </a:p>
                  </a:txBody>
                  <a:tcPr/>
                </a:tc>
                <a:tc>
                  <a:txBody>
                    <a:bodyPr/>
                    <a:lstStyle/>
                    <a:p>
                      <a:r>
                        <a:rPr lang="id-ID" dirty="0" smtClean="0"/>
                        <a:t>Audio</a:t>
                      </a:r>
                      <a:endParaRPr lang="id-ID" dirty="0"/>
                    </a:p>
                  </a:txBody>
                  <a:tcPr/>
                </a:tc>
              </a:tr>
              <a:tr h="1997259">
                <a:tc>
                  <a:txBody>
                    <a:bodyPr/>
                    <a:lstStyle/>
                    <a:p>
                      <a:r>
                        <a:rPr lang="id-ID" dirty="0" smtClean="0"/>
                        <a:t>Sign</a:t>
                      </a:r>
                      <a:endParaRPr lang="id-ID" dirty="0"/>
                    </a:p>
                  </a:txBody>
                  <a:tcPr/>
                </a:tc>
                <a:tc>
                  <a:txBody>
                    <a:bodyPr/>
                    <a:lstStyle/>
                    <a:p>
                      <a:endParaRPr lang="id-ID" dirty="0" smtClean="0"/>
                    </a:p>
                    <a:p>
                      <a:endParaRPr lang="id-ID" dirty="0" smtClean="0"/>
                    </a:p>
                    <a:p>
                      <a:endParaRPr lang="id-ID" dirty="0" smtClean="0"/>
                    </a:p>
                    <a:p>
                      <a:endParaRPr lang="id-ID" dirty="0" smtClean="0"/>
                    </a:p>
                    <a:p>
                      <a:endParaRPr lang="id-ID" dirty="0" smtClean="0"/>
                    </a:p>
                    <a:p>
                      <a:endParaRPr lang="id-ID" dirty="0" smtClean="0"/>
                    </a:p>
                    <a:p>
                      <a:endParaRPr lang="id-ID" dirty="0" smtClean="0"/>
                    </a:p>
                    <a:p>
                      <a:pPr algn="ctr"/>
                      <a:r>
                        <a:rPr lang="id-ID" dirty="0" smtClean="0"/>
                        <a:t>Gambar 1</a:t>
                      </a:r>
                      <a:endParaRPr lang="id-ID" dirty="0"/>
                    </a:p>
                  </a:txBody>
                  <a:tcPr/>
                </a:tc>
                <a:tc>
                  <a:txBody>
                    <a:bodyPr/>
                    <a:lstStyle/>
                    <a:p>
                      <a:r>
                        <a:rPr lang="id-ID" dirty="0" smtClean="0"/>
                        <a:t>Background</a:t>
                      </a:r>
                      <a:r>
                        <a:rPr lang="id-ID" baseline="0" dirty="0" smtClean="0"/>
                        <a:t> Musik : Jingle Dunia Terbalik </a:t>
                      </a:r>
                      <a:endParaRPr lang="id-ID" dirty="0"/>
                    </a:p>
                  </a:txBody>
                  <a:tcPr/>
                </a:tc>
              </a:tr>
              <a:tr h="609600">
                <a:tc>
                  <a:txBody>
                    <a:bodyPr/>
                    <a:lstStyle/>
                    <a:p>
                      <a:r>
                        <a:rPr lang="id-ID" dirty="0" smtClean="0"/>
                        <a:t>Object</a:t>
                      </a:r>
                      <a:endParaRPr lang="id-ID" dirty="0"/>
                    </a:p>
                  </a:txBody>
                  <a:tcPr/>
                </a:tc>
                <a:tc gridSpan="2">
                  <a:txBody>
                    <a:bodyPr/>
                    <a:lstStyle/>
                    <a:p>
                      <a:r>
                        <a:rPr lang="id-ID" dirty="0" smtClean="0"/>
                        <a:t> Salah seorang tokoh</a:t>
                      </a:r>
                      <a:r>
                        <a:rPr lang="id-ID" baseline="0" dirty="0" smtClean="0"/>
                        <a:t>  yang bernama Akum sedang mencuci piring</a:t>
                      </a:r>
                      <a:endParaRPr lang="id-ID" dirty="0"/>
                    </a:p>
                  </a:txBody>
                  <a:tcPr/>
                </a:tc>
                <a:tc hMerge="1">
                  <a:txBody>
                    <a:bodyPr/>
                    <a:lstStyle/>
                    <a:p>
                      <a:endParaRPr lang="id-ID" dirty="0"/>
                    </a:p>
                  </a:txBody>
                  <a:tcPr/>
                </a:tc>
              </a:tr>
              <a:tr h="1554753">
                <a:tc>
                  <a:txBody>
                    <a:bodyPr/>
                    <a:lstStyle/>
                    <a:p>
                      <a:r>
                        <a:rPr lang="id-ID" dirty="0" smtClean="0"/>
                        <a:t>Interpretant</a:t>
                      </a:r>
                      <a:endParaRPr lang="id-ID" dirty="0"/>
                    </a:p>
                  </a:txBody>
                  <a:tcPr/>
                </a:tc>
                <a:tc gridSpan="2">
                  <a:txBody>
                    <a:bodyPr/>
                    <a:lstStyle/>
                    <a:p>
                      <a:r>
                        <a:rPr lang="id-ID" dirty="0" smtClean="0"/>
                        <a:t>Aktivitas</a:t>
                      </a:r>
                      <a:r>
                        <a:rPr lang="id-ID" baseline="0" dirty="0" smtClean="0"/>
                        <a:t> cuci piring yang dilakukan oleh Akum  memperlihatkan bahwa seorang suami juga bisa melakukan hal – hal yang biasanya dilakukan istri-istri mereka </a:t>
                      </a:r>
                      <a:endParaRPr lang="id-ID" dirty="0"/>
                    </a:p>
                  </a:txBody>
                  <a:tcPr/>
                </a:tc>
                <a:tc hMerge="1">
                  <a:txBody>
                    <a:bodyPr/>
                    <a:lstStyle/>
                    <a:p>
                      <a:endParaRPr lang="id-ID" dirty="0"/>
                    </a:p>
                  </a:txBody>
                  <a:tcPr/>
                </a:tc>
              </a:tr>
            </a:tbl>
          </a:graphicData>
        </a:graphic>
      </p:graphicFrame>
      <p:pic>
        <p:nvPicPr>
          <p:cNvPr id="9" name="Picture 8" descr="dt 1.jpg"/>
          <p:cNvPicPr>
            <a:picLocks noChangeAspect="1"/>
          </p:cNvPicPr>
          <p:nvPr/>
        </p:nvPicPr>
        <p:blipFill>
          <a:blip r:embed="rId2"/>
          <a:stretch>
            <a:fillRect/>
          </a:stretch>
        </p:blipFill>
        <p:spPr>
          <a:xfrm>
            <a:off x="3352800" y="1676400"/>
            <a:ext cx="2895599" cy="1776197"/>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533400" y="914401"/>
          <a:ext cx="8305801" cy="5150573"/>
        </p:xfrm>
        <a:graphic>
          <a:graphicData uri="http://schemas.openxmlformats.org/drawingml/2006/table">
            <a:tbl>
              <a:tblPr firstRow="1" bandRow="1">
                <a:tableStyleId>{5C22544A-7EE6-4342-B048-85BDC9FD1C3A}</a:tableStyleId>
              </a:tblPr>
              <a:tblGrid>
                <a:gridCol w="1691922"/>
                <a:gridCol w="4499675"/>
                <a:gridCol w="2114204"/>
              </a:tblGrid>
              <a:tr h="669740">
                <a:tc>
                  <a:txBody>
                    <a:bodyPr/>
                    <a:lstStyle/>
                    <a:p>
                      <a:endParaRPr lang="id-ID" dirty="0"/>
                    </a:p>
                  </a:txBody>
                  <a:tcPr/>
                </a:tc>
                <a:tc>
                  <a:txBody>
                    <a:bodyPr/>
                    <a:lstStyle/>
                    <a:p>
                      <a:r>
                        <a:rPr lang="id-ID" dirty="0" smtClean="0"/>
                        <a:t>Video</a:t>
                      </a:r>
                      <a:endParaRPr lang="id-ID" dirty="0"/>
                    </a:p>
                  </a:txBody>
                  <a:tcPr/>
                </a:tc>
                <a:tc>
                  <a:txBody>
                    <a:bodyPr/>
                    <a:lstStyle/>
                    <a:p>
                      <a:r>
                        <a:rPr lang="id-ID" dirty="0" smtClean="0"/>
                        <a:t>Audio</a:t>
                      </a:r>
                      <a:endParaRPr lang="id-ID" dirty="0"/>
                    </a:p>
                  </a:txBody>
                  <a:tcPr/>
                </a:tc>
              </a:tr>
              <a:tr h="1997259">
                <a:tc>
                  <a:txBody>
                    <a:bodyPr/>
                    <a:lstStyle/>
                    <a:p>
                      <a:r>
                        <a:rPr lang="id-ID" dirty="0" smtClean="0"/>
                        <a:t>Sign</a:t>
                      </a:r>
                      <a:endParaRPr lang="id-ID" dirty="0"/>
                    </a:p>
                  </a:txBody>
                  <a:tcPr/>
                </a:tc>
                <a:tc>
                  <a:txBody>
                    <a:bodyPr/>
                    <a:lstStyle/>
                    <a:p>
                      <a:endParaRPr lang="id-ID" dirty="0" smtClean="0"/>
                    </a:p>
                    <a:p>
                      <a:endParaRPr lang="id-ID" dirty="0" smtClean="0"/>
                    </a:p>
                    <a:p>
                      <a:endParaRPr lang="id-ID" dirty="0" smtClean="0"/>
                    </a:p>
                    <a:p>
                      <a:endParaRPr lang="id-ID" dirty="0" smtClean="0"/>
                    </a:p>
                    <a:p>
                      <a:endParaRPr lang="id-ID" dirty="0" smtClean="0"/>
                    </a:p>
                    <a:p>
                      <a:endParaRPr lang="id-ID" dirty="0" smtClean="0"/>
                    </a:p>
                    <a:p>
                      <a:endParaRPr lang="id-ID" dirty="0" smtClean="0"/>
                    </a:p>
                    <a:p>
                      <a:pPr algn="ctr"/>
                      <a:r>
                        <a:rPr lang="id-ID" dirty="0" smtClean="0"/>
                        <a:t>Gambar 2</a:t>
                      </a:r>
                      <a:endParaRPr lang="id-ID" dirty="0"/>
                    </a:p>
                  </a:txBody>
                  <a:tcPr/>
                </a:tc>
                <a:tc>
                  <a:txBody>
                    <a:bodyPr/>
                    <a:lstStyle/>
                    <a:p>
                      <a:r>
                        <a:rPr lang="id-ID" dirty="0" smtClean="0"/>
                        <a:t>Background</a:t>
                      </a:r>
                      <a:r>
                        <a:rPr lang="id-ID" baseline="0" dirty="0" smtClean="0"/>
                        <a:t> Musik : Jingle Dunia Terbalik </a:t>
                      </a:r>
                      <a:endParaRPr lang="id-ID" dirty="0"/>
                    </a:p>
                  </a:txBody>
                  <a:tcPr/>
                </a:tc>
              </a:tr>
              <a:tr h="609600">
                <a:tc>
                  <a:txBody>
                    <a:bodyPr/>
                    <a:lstStyle/>
                    <a:p>
                      <a:r>
                        <a:rPr lang="id-ID" dirty="0" smtClean="0"/>
                        <a:t>Object</a:t>
                      </a:r>
                      <a:endParaRPr lang="id-ID" dirty="0"/>
                    </a:p>
                  </a:txBody>
                  <a:tcPr/>
                </a:tc>
                <a:tc gridSpan="2">
                  <a:txBody>
                    <a:bodyPr/>
                    <a:lstStyle/>
                    <a:p>
                      <a:r>
                        <a:rPr lang="id-ID" dirty="0" smtClean="0"/>
                        <a:t> Akum</a:t>
                      </a:r>
                      <a:r>
                        <a:rPr lang="id-ID" baseline="0" dirty="0" smtClean="0"/>
                        <a:t> sedang mempersiapkan bumbu-bumbu masak selagi istrinya masuk ke dapur </a:t>
                      </a:r>
                      <a:endParaRPr lang="id-ID" dirty="0"/>
                    </a:p>
                  </a:txBody>
                  <a:tcPr/>
                </a:tc>
                <a:tc hMerge="1">
                  <a:txBody>
                    <a:bodyPr/>
                    <a:lstStyle/>
                    <a:p>
                      <a:endParaRPr lang="id-ID" dirty="0"/>
                    </a:p>
                  </a:txBody>
                  <a:tcPr/>
                </a:tc>
              </a:tr>
              <a:tr h="1554753">
                <a:tc>
                  <a:txBody>
                    <a:bodyPr/>
                    <a:lstStyle/>
                    <a:p>
                      <a:r>
                        <a:rPr lang="id-ID" dirty="0" smtClean="0"/>
                        <a:t>Interpretant</a:t>
                      </a:r>
                      <a:endParaRPr lang="id-ID" dirty="0"/>
                    </a:p>
                  </a:txBody>
                  <a:tcPr/>
                </a:tc>
                <a:tc gridSpan="2">
                  <a:txBody>
                    <a:bodyPr/>
                    <a:lstStyle/>
                    <a:p>
                      <a:r>
                        <a:rPr lang="id-ID" dirty="0" smtClean="0"/>
                        <a:t>Gambar</a:t>
                      </a:r>
                      <a:r>
                        <a:rPr lang="id-ID" baseline="0" dirty="0" smtClean="0"/>
                        <a:t> di atas memperlihatkan adanya pergantian peran antara suami-istri, dimana suami mempersiapkan makanan bagi istrinya yang baru saja pulang bekerja sebagai TKI di luar negeri </a:t>
                      </a:r>
                      <a:endParaRPr lang="id-ID" dirty="0"/>
                    </a:p>
                  </a:txBody>
                  <a:tcPr/>
                </a:tc>
                <a:tc hMerge="1">
                  <a:txBody>
                    <a:bodyPr/>
                    <a:lstStyle/>
                    <a:p>
                      <a:endParaRPr lang="id-ID" dirty="0"/>
                    </a:p>
                  </a:txBody>
                  <a:tcPr/>
                </a:tc>
              </a:tr>
            </a:tbl>
          </a:graphicData>
        </a:graphic>
      </p:graphicFrame>
      <p:pic>
        <p:nvPicPr>
          <p:cNvPr id="4" name="Picture 3" descr="dt2.jpg"/>
          <p:cNvPicPr>
            <a:picLocks noChangeAspect="1"/>
          </p:cNvPicPr>
          <p:nvPr/>
        </p:nvPicPr>
        <p:blipFill>
          <a:blip r:embed="rId2"/>
          <a:stretch>
            <a:fillRect/>
          </a:stretch>
        </p:blipFill>
        <p:spPr>
          <a:xfrm>
            <a:off x="2438400" y="1676400"/>
            <a:ext cx="3817357" cy="1890712"/>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457200" y="609600"/>
          <a:ext cx="8305801" cy="5973533"/>
        </p:xfrm>
        <a:graphic>
          <a:graphicData uri="http://schemas.openxmlformats.org/drawingml/2006/table">
            <a:tbl>
              <a:tblPr firstRow="1" bandRow="1">
                <a:tableStyleId>{5C22544A-7EE6-4342-B048-85BDC9FD1C3A}</a:tableStyleId>
              </a:tblPr>
              <a:tblGrid>
                <a:gridCol w="1691922"/>
                <a:gridCol w="3032478"/>
                <a:gridCol w="3581401"/>
              </a:tblGrid>
              <a:tr h="669740">
                <a:tc>
                  <a:txBody>
                    <a:bodyPr/>
                    <a:lstStyle/>
                    <a:p>
                      <a:endParaRPr lang="id-ID" dirty="0"/>
                    </a:p>
                  </a:txBody>
                  <a:tcPr/>
                </a:tc>
                <a:tc>
                  <a:txBody>
                    <a:bodyPr/>
                    <a:lstStyle/>
                    <a:p>
                      <a:r>
                        <a:rPr lang="id-ID" dirty="0" smtClean="0"/>
                        <a:t>Video</a:t>
                      </a:r>
                      <a:endParaRPr lang="id-ID" dirty="0"/>
                    </a:p>
                  </a:txBody>
                  <a:tcPr/>
                </a:tc>
                <a:tc>
                  <a:txBody>
                    <a:bodyPr/>
                    <a:lstStyle/>
                    <a:p>
                      <a:r>
                        <a:rPr lang="id-ID" dirty="0" smtClean="0"/>
                        <a:t>Audio</a:t>
                      </a:r>
                      <a:endParaRPr lang="id-ID" dirty="0"/>
                    </a:p>
                  </a:txBody>
                  <a:tcPr/>
                </a:tc>
              </a:tr>
              <a:tr h="1997259">
                <a:tc>
                  <a:txBody>
                    <a:bodyPr/>
                    <a:lstStyle/>
                    <a:p>
                      <a:r>
                        <a:rPr lang="id-ID" dirty="0" smtClean="0"/>
                        <a:t>Sign</a:t>
                      </a:r>
                      <a:endParaRPr lang="id-ID" dirty="0"/>
                    </a:p>
                  </a:txBody>
                  <a:tcPr/>
                </a:tc>
                <a:tc>
                  <a:txBody>
                    <a:bodyPr/>
                    <a:lstStyle/>
                    <a:p>
                      <a:endParaRPr lang="id-ID" dirty="0" smtClean="0"/>
                    </a:p>
                    <a:p>
                      <a:endParaRPr lang="id-ID" dirty="0" smtClean="0"/>
                    </a:p>
                    <a:p>
                      <a:endParaRPr lang="id-ID" dirty="0" smtClean="0"/>
                    </a:p>
                    <a:p>
                      <a:endParaRPr lang="id-ID" dirty="0" smtClean="0"/>
                    </a:p>
                    <a:p>
                      <a:endParaRPr lang="id-ID" dirty="0" smtClean="0"/>
                    </a:p>
                    <a:p>
                      <a:endParaRPr lang="id-ID" dirty="0" smtClean="0"/>
                    </a:p>
                    <a:p>
                      <a:pPr algn="ctr"/>
                      <a:endParaRPr lang="id-ID" dirty="0" smtClean="0"/>
                    </a:p>
                    <a:p>
                      <a:pPr algn="ctr"/>
                      <a:endParaRPr lang="id-ID" dirty="0" smtClean="0"/>
                    </a:p>
                    <a:p>
                      <a:pPr algn="l"/>
                      <a:r>
                        <a:rPr lang="id-ID" dirty="0" smtClean="0"/>
                        <a:t>Gambar 3</a:t>
                      </a:r>
                      <a:endParaRPr lang="id-ID" dirty="0"/>
                    </a:p>
                  </a:txBody>
                  <a:tcPr/>
                </a:tc>
                <a:tc>
                  <a:txBody>
                    <a:bodyPr/>
                    <a:lstStyle/>
                    <a:p>
                      <a:r>
                        <a:rPr lang="id-ID" dirty="0" smtClean="0"/>
                        <a:t>Istri</a:t>
                      </a:r>
                      <a:r>
                        <a:rPr lang="id-ID" baseline="0" dirty="0" smtClean="0"/>
                        <a:t> Akum : Besok kita beli </a:t>
                      </a:r>
                    </a:p>
                    <a:p>
                      <a:r>
                        <a:rPr lang="id-ID" baseline="0" dirty="0" smtClean="0"/>
                        <a:t>                       kulkas baru ya</a:t>
                      </a:r>
                    </a:p>
                    <a:p>
                      <a:r>
                        <a:rPr lang="id-ID" baseline="0" dirty="0" smtClean="0"/>
                        <a:t>Akum : Memangnya kulkas itu </a:t>
                      </a:r>
                    </a:p>
                    <a:p>
                      <a:r>
                        <a:rPr lang="id-ID" baseline="0" dirty="0" smtClean="0"/>
                        <a:t>               kenapa?</a:t>
                      </a:r>
                    </a:p>
                    <a:p>
                      <a:r>
                        <a:rPr lang="id-ID" baseline="0" dirty="0" smtClean="0"/>
                        <a:t>Istri Akum : Kurang besar </a:t>
                      </a:r>
                    </a:p>
                    <a:p>
                      <a:r>
                        <a:rPr lang="id-ID" baseline="0" dirty="0" smtClean="0"/>
                        <a:t>Akum : Iya deh </a:t>
                      </a:r>
                      <a:endParaRPr lang="id-ID" dirty="0"/>
                    </a:p>
                  </a:txBody>
                  <a:tcPr/>
                </a:tc>
              </a:tr>
              <a:tr h="609600">
                <a:tc>
                  <a:txBody>
                    <a:bodyPr/>
                    <a:lstStyle/>
                    <a:p>
                      <a:r>
                        <a:rPr lang="id-ID" dirty="0" smtClean="0"/>
                        <a:t>Object</a:t>
                      </a:r>
                      <a:endParaRPr lang="id-ID" dirty="0"/>
                    </a:p>
                  </a:txBody>
                  <a:tcPr/>
                </a:tc>
                <a:tc gridSpan="2">
                  <a:txBody>
                    <a:bodyPr/>
                    <a:lstStyle/>
                    <a:p>
                      <a:r>
                        <a:rPr lang="id-ID" dirty="0" smtClean="0"/>
                        <a:t> Sambil</a:t>
                      </a:r>
                      <a:r>
                        <a:rPr lang="id-ID" baseline="0" dirty="0" smtClean="0"/>
                        <a:t> memasak, Akum dan istrinya terlibat dalam pembicaraan mengenai kulkas yang mereka miliki dan istrinya mengungkapkan keinginannya untuk membelikan kulkas baru bagi Akum </a:t>
                      </a:r>
                      <a:endParaRPr lang="id-ID" dirty="0"/>
                    </a:p>
                  </a:txBody>
                  <a:tcPr/>
                </a:tc>
                <a:tc hMerge="1">
                  <a:txBody>
                    <a:bodyPr/>
                    <a:lstStyle/>
                    <a:p>
                      <a:endParaRPr lang="id-ID" dirty="0"/>
                    </a:p>
                  </a:txBody>
                  <a:tcPr/>
                </a:tc>
              </a:tr>
              <a:tr h="1554753">
                <a:tc>
                  <a:txBody>
                    <a:bodyPr/>
                    <a:lstStyle/>
                    <a:p>
                      <a:r>
                        <a:rPr lang="id-ID" dirty="0" smtClean="0"/>
                        <a:t>Interpretant</a:t>
                      </a:r>
                      <a:endParaRPr lang="id-ID" dirty="0"/>
                    </a:p>
                  </a:txBody>
                  <a:tcPr/>
                </a:tc>
                <a:tc gridSpan="2">
                  <a:txBody>
                    <a:bodyPr/>
                    <a:lstStyle/>
                    <a:p>
                      <a:r>
                        <a:rPr lang="id-ID" dirty="0" smtClean="0"/>
                        <a:t>Adegan</a:t>
                      </a:r>
                      <a:r>
                        <a:rPr lang="id-ID" baseline="0" dirty="0" smtClean="0"/>
                        <a:t> ini memperlihatkan bahwa dalam kehidupan rumah tangga Akum dan istrinya, istrinyalah yang berperan sebagai pemberi nafkah utama. Istrinyalah yang mampu membelikan berbagai barang kebutuhan rumah tangga mereka, dan para suami menyetujui berbagai keputusan istri- istri mereka. </a:t>
                      </a:r>
                      <a:endParaRPr lang="id-ID" dirty="0"/>
                    </a:p>
                  </a:txBody>
                  <a:tcPr/>
                </a:tc>
                <a:tc hMerge="1">
                  <a:txBody>
                    <a:bodyPr/>
                    <a:lstStyle/>
                    <a:p>
                      <a:endParaRPr lang="id-ID" dirty="0"/>
                    </a:p>
                  </a:txBody>
                  <a:tcPr/>
                </a:tc>
              </a:tr>
            </a:tbl>
          </a:graphicData>
        </a:graphic>
      </p:graphicFrame>
      <p:pic>
        <p:nvPicPr>
          <p:cNvPr id="4" name="Picture 3" descr="dt3.jpg"/>
          <p:cNvPicPr>
            <a:picLocks noChangeAspect="1"/>
          </p:cNvPicPr>
          <p:nvPr/>
        </p:nvPicPr>
        <p:blipFill>
          <a:blip r:embed="rId2"/>
          <a:stretch>
            <a:fillRect/>
          </a:stretch>
        </p:blipFill>
        <p:spPr>
          <a:xfrm>
            <a:off x="2438400" y="1676400"/>
            <a:ext cx="2667000" cy="19050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2209800"/>
            <a:ext cx="8229600" cy="4058448"/>
          </a:xfrm>
        </p:spPr>
        <p:txBody>
          <a:bodyPr>
            <a:normAutofit fontScale="92500" lnSpcReduction="20000"/>
          </a:bodyPr>
          <a:lstStyle/>
          <a:p>
            <a:r>
              <a:rPr lang="id-ID" dirty="0" smtClean="0"/>
              <a:t>Dari gambar-gambar di atas maka dapat dikatakan bahwa suami dalam sinetron ini digambarkan sebagai sosok yang menggantikan peran istri. Mereka diperlihatkan sangat terampil mengerjakan berbagai pekerjaan rumah tangga dan tidak malu ataupun segan melakukan perkerjaan tersebut di hadapan istri dan anak-anak mereka. Gambar tersebut juga memberikan makna bahwa suami-suami kini tidak lagi gengsi bila posisi mereka di bawah sang istri dan dengan rela menerima pergantian peran yang harus dijalankan dalam rumah tangga mereka. </a:t>
            </a:r>
            <a:endParaRPr lang="id-ID" dirty="0"/>
          </a:p>
        </p:txBody>
      </p:sp>
      <p:sp>
        <p:nvSpPr>
          <p:cNvPr id="5" name="Title 1"/>
          <p:cNvSpPr>
            <a:spLocks noGrp="1"/>
          </p:cNvSpPr>
          <p:nvPr>
            <p:ph type="title"/>
          </p:nvPr>
        </p:nvSpPr>
        <p:spPr>
          <a:xfrm>
            <a:off x="457200" y="836712"/>
            <a:ext cx="8229600" cy="1066800"/>
          </a:xfrm>
        </p:spPr>
        <p:txBody>
          <a:bodyPr>
            <a:normAutofit fontScale="90000"/>
          </a:bodyPr>
          <a:lstStyle/>
          <a:p>
            <a:r>
              <a:rPr lang="id-ID" dirty="0" smtClean="0"/>
              <a:t>Analisis Penggambaran Suami dalam Sinetron Dunia Terbalik </a:t>
            </a:r>
            <a:endParaRPr lang="id-ID"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Tugas kelompok : </a:t>
            </a:r>
            <a:endParaRPr lang="id-ID" dirty="0"/>
          </a:p>
        </p:txBody>
      </p:sp>
      <p:sp>
        <p:nvSpPr>
          <p:cNvPr id="3" name="Content Placeholder 2"/>
          <p:cNvSpPr>
            <a:spLocks noGrp="1"/>
          </p:cNvSpPr>
          <p:nvPr>
            <p:ph idx="1"/>
          </p:nvPr>
        </p:nvSpPr>
        <p:spPr/>
        <p:txBody>
          <a:bodyPr/>
          <a:lstStyle/>
          <a:p>
            <a:r>
              <a:rPr lang="id-ID" dirty="0" smtClean="0"/>
              <a:t>Anda diminta untuk memilih salah satu sinetron dan lakukan analisis terkait penggambaran pekerja domestik yang ditampilkan di sinetron tersebut (pekerja domestik : satpam, prt, babysitter, dll). </a:t>
            </a:r>
          </a:p>
          <a:p>
            <a:r>
              <a:rPr lang="id-ID" dirty="0" smtClean="0"/>
              <a:t>Susunlah hasil analisis Anda sesuai dengan contoh di dalam bentuk power point</a:t>
            </a:r>
          </a:p>
          <a:p>
            <a:r>
              <a:rPr lang="id-ID" dirty="0" smtClean="0"/>
              <a:t>Tugas dipresentasikan minggu depan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Analisis Semiotika </a:t>
            </a:r>
            <a:endParaRPr lang="id-ID" dirty="0"/>
          </a:p>
        </p:txBody>
      </p:sp>
      <p:sp>
        <p:nvSpPr>
          <p:cNvPr id="3" name="Content Placeholder 2"/>
          <p:cNvSpPr>
            <a:spLocks noGrp="1"/>
          </p:cNvSpPr>
          <p:nvPr>
            <p:ph idx="1"/>
          </p:nvPr>
        </p:nvSpPr>
        <p:spPr/>
        <p:txBody>
          <a:bodyPr/>
          <a:lstStyle/>
          <a:p>
            <a:r>
              <a:rPr lang="id-ID" dirty="0" smtClean="0"/>
              <a:t>Semiotik adalah ilmu tentang tanda-tanda. Ilmu ini menganggap bahwa fenomena sosial atau masyarakat dan kebudayaan itu merupakan tanda-tanda. Semiotik itu mempelajari sistem-sistem, aturan-aturan, konvensi-konvensi yang memungkinkan tanda-tanda tersebut mempunyai arti </a:t>
            </a:r>
            <a:endParaRPr lang="id-ID"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Semiotika dan Komunikasi</a:t>
            </a:r>
            <a:endParaRPr lang="id-ID" dirty="0"/>
          </a:p>
        </p:txBody>
      </p:sp>
      <p:sp>
        <p:nvSpPr>
          <p:cNvPr id="3" name="Content Placeholder 2"/>
          <p:cNvSpPr>
            <a:spLocks noGrp="1"/>
          </p:cNvSpPr>
          <p:nvPr>
            <p:ph idx="1"/>
          </p:nvPr>
        </p:nvSpPr>
        <p:spPr/>
        <p:txBody>
          <a:bodyPr/>
          <a:lstStyle/>
          <a:p>
            <a:r>
              <a:rPr lang="id-ID" dirty="0" smtClean="0"/>
              <a:t>Manusia berkomunikasi dengan menggunakan simbol/tanda, dan semiotika merupakan sebuah ilmu yang mempelajari tanda/simbol-simbol tersebut.</a:t>
            </a:r>
          </a:p>
          <a:p>
            <a:r>
              <a:rPr lang="id-ID" dirty="0" smtClean="0"/>
              <a:t>Pesan dalam komunikasi yang melibatkan tanda-tanda haruslah bermakna, sebab fungsi utama tanda adalah sebagai alat untuk membangkitkan makna</a:t>
            </a:r>
            <a:endParaRPr lang="id-ID"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Tiga hal terkait semiotika : </a:t>
            </a:r>
            <a:endParaRPr lang="id-ID" dirty="0"/>
          </a:p>
        </p:txBody>
      </p:sp>
      <p:sp>
        <p:nvSpPr>
          <p:cNvPr id="3" name="Content Placeholder 2"/>
          <p:cNvSpPr>
            <a:spLocks noGrp="1"/>
          </p:cNvSpPr>
          <p:nvPr>
            <p:ph idx="1"/>
          </p:nvPr>
        </p:nvSpPr>
        <p:spPr/>
        <p:txBody>
          <a:bodyPr>
            <a:normAutofit lnSpcReduction="10000"/>
          </a:bodyPr>
          <a:lstStyle/>
          <a:p>
            <a:r>
              <a:rPr lang="id-ID" dirty="0" smtClean="0"/>
              <a:t>Tanda itu sendiri. Terkait dengan studi atas berbagai tanda yang berbeda dan bagaimana tanda-tanda tersebut menyampaikan makna dan terkait dengan manusia yang menggunakannya</a:t>
            </a:r>
          </a:p>
          <a:p>
            <a:r>
              <a:rPr lang="id-ID" dirty="0" smtClean="0"/>
              <a:t>Sistem atau kode yang mengorganisasikan tanda. Mencakup cara berbagai kode yang dikembangkan guna memenuhi kebutuhan suatu masyarakat atau budaya.</a:t>
            </a:r>
          </a:p>
          <a:p>
            <a:r>
              <a:rPr lang="id-ID" dirty="0" smtClean="0"/>
              <a:t>Kebudayaan, tempat kode dan tanda-tanda bekerja. </a:t>
            </a:r>
            <a:endParaRPr lang="id-ID"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Semiotika sebagai metode </a:t>
            </a:r>
            <a:endParaRPr lang="id-ID" dirty="0"/>
          </a:p>
        </p:txBody>
      </p:sp>
      <p:sp>
        <p:nvSpPr>
          <p:cNvPr id="3" name="Content Placeholder 2"/>
          <p:cNvSpPr>
            <a:spLocks noGrp="1"/>
          </p:cNvSpPr>
          <p:nvPr>
            <p:ph idx="1"/>
          </p:nvPr>
        </p:nvSpPr>
        <p:spPr/>
        <p:txBody>
          <a:bodyPr/>
          <a:lstStyle/>
          <a:p>
            <a:r>
              <a:rPr lang="id-ID" dirty="0" smtClean="0"/>
              <a:t>Sifatnya subjektif, karena pada dasarnya menafsirkan tanda adalah subjektivitas penafsir sehingga kadang diragukan keilmiahannya </a:t>
            </a:r>
            <a:endParaRPr lang="id-ID"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Tokoh-tokoh Semiotika </a:t>
            </a:r>
            <a:endParaRPr lang="id-ID" dirty="0"/>
          </a:p>
        </p:txBody>
      </p:sp>
      <p:sp>
        <p:nvSpPr>
          <p:cNvPr id="3" name="Content Placeholder 2"/>
          <p:cNvSpPr>
            <a:spLocks noGrp="1"/>
          </p:cNvSpPr>
          <p:nvPr>
            <p:ph idx="1"/>
          </p:nvPr>
        </p:nvSpPr>
        <p:spPr/>
        <p:txBody>
          <a:bodyPr/>
          <a:lstStyle/>
          <a:p>
            <a:r>
              <a:rPr lang="id-ID" dirty="0" smtClean="0"/>
              <a:t>Ferdinand De Saussure</a:t>
            </a:r>
          </a:p>
          <a:p>
            <a:r>
              <a:rPr lang="id-ID" dirty="0" smtClean="0"/>
              <a:t>Roland Barthes</a:t>
            </a:r>
          </a:p>
          <a:p>
            <a:r>
              <a:rPr lang="id-ID" dirty="0" smtClean="0"/>
              <a:t>Charles Sanders Peirce</a:t>
            </a:r>
          </a:p>
          <a:p>
            <a:r>
              <a:rPr lang="id-ID" dirty="0" smtClean="0"/>
              <a:t>Umberto Eco</a:t>
            </a:r>
          </a:p>
          <a:p>
            <a:r>
              <a:rPr lang="id-ID" dirty="0" smtClean="0"/>
              <a:t>John Fiske</a:t>
            </a:r>
            <a:endParaRPr lang="id-ID"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Semiotika Charles Sanders Peirce</a:t>
            </a:r>
            <a:endParaRPr lang="id-ID" dirty="0"/>
          </a:p>
        </p:txBody>
      </p:sp>
      <p:sp>
        <p:nvSpPr>
          <p:cNvPr id="3" name="Content Placeholder 2"/>
          <p:cNvSpPr>
            <a:spLocks noGrp="1"/>
          </p:cNvSpPr>
          <p:nvPr>
            <p:ph idx="1"/>
          </p:nvPr>
        </p:nvSpPr>
        <p:spPr/>
        <p:txBody>
          <a:bodyPr/>
          <a:lstStyle/>
          <a:p>
            <a:r>
              <a:rPr lang="id-ID" dirty="0" smtClean="0"/>
              <a:t>Menawarkan konsep trikotomi yang terdiri atas : </a:t>
            </a:r>
          </a:p>
          <a:p>
            <a:pPr marL="624078" indent="-514350">
              <a:buAutoNum type="arabicPeriod"/>
            </a:pPr>
            <a:r>
              <a:rPr lang="id-ID" dirty="0" smtClean="0"/>
              <a:t>Representamen/Sign : bentuk yang diterima oleh tanda atau berfungsi sebagai tanda</a:t>
            </a:r>
          </a:p>
          <a:p>
            <a:pPr marL="624078" indent="-514350">
              <a:buAutoNum type="arabicPeriod"/>
            </a:pPr>
            <a:r>
              <a:rPr lang="id-ID" dirty="0" smtClean="0"/>
              <a:t>Interpretant : makna dari tanda</a:t>
            </a:r>
          </a:p>
          <a:p>
            <a:pPr marL="624078" indent="-514350">
              <a:buAutoNum type="arabicPeriod"/>
            </a:pPr>
            <a:r>
              <a:rPr lang="id-ID" dirty="0" smtClean="0"/>
              <a:t>Object : sesuatu yang merujuk pada tanda, bisa berupa materi yang tertangkap panca indera, bisa juga bersifat mental atau imajiner</a:t>
            </a:r>
            <a:endParaRPr lang="id-ID"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Segitiga Makna Peirce</a:t>
            </a:r>
            <a:endParaRPr lang="id-ID" dirty="0"/>
          </a:p>
        </p:txBody>
      </p:sp>
      <p:graphicFrame>
        <p:nvGraphicFramePr>
          <p:cNvPr id="4" name="Content Placeholder 3"/>
          <p:cNvGraphicFramePr>
            <a:graphicFrameLocks noGrp="1"/>
          </p:cNvGraphicFramePr>
          <p:nvPr>
            <p:ph idx="1"/>
          </p:nvPr>
        </p:nvGraphicFramePr>
        <p:xfrm>
          <a:off x="457200" y="1943100"/>
          <a:ext cx="8229600" cy="43259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371600"/>
          </a:xfrm>
        </p:spPr>
        <p:txBody>
          <a:bodyPr>
            <a:normAutofit fontScale="90000"/>
          </a:bodyPr>
          <a:lstStyle/>
          <a:p>
            <a:pPr algn="ctr"/>
            <a:r>
              <a:rPr lang="id-ID" dirty="0" smtClean="0"/>
              <a:t>Contoh Analisis Sinetron dengan menggunakan Semiotika Charles Sanders Peirce</a:t>
            </a:r>
            <a:endParaRPr lang="id-ID" dirty="0"/>
          </a:p>
        </p:txBody>
      </p:sp>
      <p:sp>
        <p:nvSpPr>
          <p:cNvPr id="3" name="Content Placeholder 2"/>
          <p:cNvSpPr>
            <a:spLocks noGrp="1"/>
          </p:cNvSpPr>
          <p:nvPr>
            <p:ph idx="1"/>
          </p:nvPr>
        </p:nvSpPr>
        <p:spPr>
          <a:xfrm>
            <a:off x="457200" y="2286000"/>
            <a:ext cx="8229600" cy="3982248"/>
          </a:xfrm>
        </p:spPr>
        <p:txBody>
          <a:bodyPr>
            <a:normAutofit fontScale="92500" lnSpcReduction="20000"/>
          </a:bodyPr>
          <a:lstStyle/>
          <a:p>
            <a:r>
              <a:rPr lang="id-ID" dirty="0" smtClean="0"/>
              <a:t>Sinetron Dunia Terbalik (RCTI) </a:t>
            </a:r>
          </a:p>
          <a:p>
            <a:pPr>
              <a:buNone/>
            </a:pPr>
            <a:r>
              <a:rPr lang="id-ID" dirty="0" smtClean="0"/>
              <a:t>	Sinetron Dunia Terbalik mengisahkan mengenai </a:t>
            </a:r>
            <a:r>
              <a:rPr lang="id-ID" i="1" dirty="0" smtClean="0"/>
              <a:t>empat orang laki-laki yang bertempat tinggal di Desa Cikadu, yaitu </a:t>
            </a:r>
            <a:r>
              <a:rPr lang="id-ID" dirty="0" smtClean="0"/>
              <a:t>Akum, Aceng, Dadang, dan Idoy yang ditinggal istri mereka untuk mencari nafkah sebagai TKI ke luar negeri.  Empat laki-laki ini kemudian berperan sebagai bapak rumah tangga yang mengerjakan berbagai pekerjaan domestik seperti mengurus urusan rumah, mendidik anak, memasak, dan berbelanja berbagai kebutuhan sehari-hari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ma UPJ">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xmlns="" name="Tema UPJ" id="{CAFE1C40-D012-4607-9BCF-AB1A801C2731}" vid="{1E717DCA-0356-4A73-B04F-718B56933FA6}"/>
    </a:ext>
  </a:extLst>
</a:theme>
</file>

<file path=docProps/app.xml><?xml version="1.0" encoding="utf-8"?>
<Properties xmlns="http://schemas.openxmlformats.org/officeDocument/2006/extended-properties" xmlns:vt="http://schemas.openxmlformats.org/officeDocument/2006/docPropsVTypes">
  <Template>template</Template>
  <TotalTime>558</TotalTime>
  <Words>606</Words>
  <Application>Microsoft Office PowerPoint</Application>
  <PresentationFormat>On-screen Show (4:3)</PresentationFormat>
  <Paragraphs>95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Tema UPJ</vt:lpstr>
      <vt:lpstr>Content Analysis : Semiotics</vt:lpstr>
      <vt:lpstr>Analisis Semiotika </vt:lpstr>
      <vt:lpstr>Semiotika dan Komunikasi</vt:lpstr>
      <vt:lpstr>Tiga hal terkait semiotika : </vt:lpstr>
      <vt:lpstr>Semiotika sebagai metode </vt:lpstr>
      <vt:lpstr>Tokoh-tokoh Semiotika </vt:lpstr>
      <vt:lpstr>Semiotika Charles Sanders Peirce</vt:lpstr>
      <vt:lpstr>Segitiga Makna Peirce</vt:lpstr>
      <vt:lpstr>Contoh Analisis Sinetron dengan menggunakan Semiotika Charles Sanders Peirce</vt:lpstr>
      <vt:lpstr>Judul : Penggambaran Suami dalam Sinetron Dunia Terbalik </vt:lpstr>
      <vt:lpstr>PowerPoint Presentation</vt:lpstr>
      <vt:lpstr>PowerPoint Presentation</vt:lpstr>
      <vt:lpstr>PowerPoint Presentation</vt:lpstr>
      <vt:lpstr>Analisis Penggambaran Suami dalam Sinetron Dunia Terbalik </vt:lpstr>
      <vt:lpstr>Tugas kelompok :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Content Analysis </dc:title>
  <dc:creator>Ari Anggari Harapan</dc:creator>
  <cp:lastModifiedBy>pc</cp:lastModifiedBy>
  <cp:revision>20</cp:revision>
  <dcterms:created xsi:type="dcterms:W3CDTF">2006-08-16T00:00:00Z</dcterms:created>
  <dcterms:modified xsi:type="dcterms:W3CDTF">2018-05-07T07:52:31Z</dcterms:modified>
</cp:coreProperties>
</file>