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6" r:id="rId8"/>
    <p:sldId id="277" r:id="rId9"/>
    <p:sldId id="264" r:id="rId10"/>
    <p:sldId id="265" r:id="rId11"/>
    <p:sldId id="278" r:id="rId12"/>
    <p:sldId id="270" r:id="rId13"/>
    <p:sldId id="280" r:id="rId14"/>
    <p:sldId id="271" r:id="rId15"/>
    <p:sldId id="272" r:id="rId16"/>
    <p:sldId id="273" r:id="rId17"/>
    <p:sldId id="274" r:id="rId18"/>
    <p:sldId id="275" r:id="rId19"/>
    <p:sldId id="276"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30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C2515D-03FD-40A7-B560-00BFA8E71B20}" type="doc">
      <dgm:prSet loTypeId="urn:microsoft.com/office/officeart/2005/8/layout/hierarchy3" loCatId="hierarchy" qsTypeId="urn:microsoft.com/office/officeart/2005/8/quickstyle/simple1" qsCatId="simple" csTypeId="urn:microsoft.com/office/officeart/2005/8/colors/colorful1" csCatId="colorful" phldr="1"/>
      <dgm:spPr/>
      <dgm:t>
        <a:bodyPr/>
        <a:lstStyle/>
        <a:p>
          <a:endParaRPr lang="id-ID"/>
        </a:p>
      </dgm:t>
    </dgm:pt>
    <dgm:pt modelId="{620C7331-C9AF-4179-9006-5571D15CA533}">
      <dgm:prSet phldrT="[Text]"/>
      <dgm:spPr/>
      <dgm:t>
        <a:bodyPr/>
        <a:lstStyle/>
        <a:p>
          <a:r>
            <a:rPr lang="id-ID" dirty="0" smtClean="0"/>
            <a:t>Konsepsi Psikologi</a:t>
          </a:r>
          <a:endParaRPr lang="id-ID" dirty="0"/>
        </a:p>
      </dgm:t>
    </dgm:pt>
    <dgm:pt modelId="{5B0397A1-A06F-4627-8AF0-96935B02B55D}" type="parTrans" cxnId="{E01E5EC9-F6AA-4CF8-9BD8-ED64C870A26D}">
      <dgm:prSet/>
      <dgm:spPr/>
      <dgm:t>
        <a:bodyPr/>
        <a:lstStyle/>
        <a:p>
          <a:endParaRPr lang="id-ID"/>
        </a:p>
      </dgm:t>
    </dgm:pt>
    <dgm:pt modelId="{6758E315-F876-4FF9-A46D-E03D3CC9527D}" type="sibTrans" cxnId="{E01E5EC9-F6AA-4CF8-9BD8-ED64C870A26D}">
      <dgm:prSet/>
      <dgm:spPr/>
      <dgm:t>
        <a:bodyPr/>
        <a:lstStyle/>
        <a:p>
          <a:endParaRPr lang="id-ID"/>
        </a:p>
      </dgm:t>
    </dgm:pt>
    <dgm:pt modelId="{B76E0190-0FFE-415F-BA00-7BCC72EED536}">
      <dgm:prSet phldrT="[Text]"/>
      <dgm:spPr/>
      <dgm:t>
        <a:bodyPr/>
        <a:lstStyle/>
        <a:p>
          <a:r>
            <a:rPr lang="id-ID" dirty="0" smtClean="0"/>
            <a:t>Bagaimana orang memproses informasi dalam dirinya </a:t>
          </a:r>
          <a:endParaRPr lang="id-ID" dirty="0"/>
        </a:p>
      </dgm:t>
    </dgm:pt>
    <dgm:pt modelId="{AF29E165-AE62-402B-9BAD-09D3565FEE17}" type="parTrans" cxnId="{7B01B4CD-B9E5-4EA0-B4CA-DF6DCBCE0AEA}">
      <dgm:prSet/>
      <dgm:spPr/>
      <dgm:t>
        <a:bodyPr/>
        <a:lstStyle/>
        <a:p>
          <a:endParaRPr lang="id-ID"/>
        </a:p>
      </dgm:t>
    </dgm:pt>
    <dgm:pt modelId="{55A43E00-7FD2-4161-B9FA-3A56FB5A2830}" type="sibTrans" cxnId="{7B01B4CD-B9E5-4EA0-B4CA-DF6DCBCE0AEA}">
      <dgm:prSet/>
      <dgm:spPr/>
      <dgm:t>
        <a:bodyPr/>
        <a:lstStyle/>
        <a:p>
          <a:endParaRPr lang="id-ID"/>
        </a:p>
      </dgm:t>
    </dgm:pt>
    <dgm:pt modelId="{B4CEF7C6-02FF-4C5A-BA4E-97D01535695B}">
      <dgm:prSet phldrT="[Text]"/>
      <dgm:spPr/>
      <dgm:t>
        <a:bodyPr/>
        <a:lstStyle/>
        <a:p>
          <a:r>
            <a:rPr lang="id-ID" dirty="0" smtClean="0"/>
            <a:t>Proses kognitif internal seseorang dalam menafsirkan peristiwa</a:t>
          </a:r>
          <a:endParaRPr lang="id-ID" dirty="0"/>
        </a:p>
      </dgm:t>
    </dgm:pt>
    <dgm:pt modelId="{0F3D5E27-D372-4C70-87C6-E98A25151EFE}" type="parTrans" cxnId="{E293F0F6-738F-476B-BECC-9393B6968649}">
      <dgm:prSet/>
      <dgm:spPr/>
      <dgm:t>
        <a:bodyPr/>
        <a:lstStyle/>
        <a:p>
          <a:endParaRPr lang="id-ID"/>
        </a:p>
      </dgm:t>
    </dgm:pt>
    <dgm:pt modelId="{0FDAB8CE-3AEC-40FF-B601-62D82F9B8C4D}" type="sibTrans" cxnId="{E293F0F6-738F-476B-BECC-9393B6968649}">
      <dgm:prSet/>
      <dgm:spPr/>
      <dgm:t>
        <a:bodyPr/>
        <a:lstStyle/>
        <a:p>
          <a:endParaRPr lang="id-ID"/>
        </a:p>
      </dgm:t>
    </dgm:pt>
    <dgm:pt modelId="{5BAEFD97-A3F0-4568-A1A8-6D978D9A7CE1}">
      <dgm:prSet phldrT="[Text]"/>
      <dgm:spPr/>
      <dgm:t>
        <a:bodyPr/>
        <a:lstStyle/>
        <a:p>
          <a:r>
            <a:rPr lang="id-ID" dirty="0" smtClean="0"/>
            <a:t>Konsepsi Sosiologis </a:t>
          </a:r>
          <a:endParaRPr lang="id-ID" dirty="0"/>
        </a:p>
      </dgm:t>
    </dgm:pt>
    <dgm:pt modelId="{0D39215D-2C9D-4C88-84C1-D704AA70A823}" type="parTrans" cxnId="{F5E4D4D2-7D58-4B8E-9556-3E6F81BE7419}">
      <dgm:prSet/>
      <dgm:spPr/>
      <dgm:t>
        <a:bodyPr/>
        <a:lstStyle/>
        <a:p>
          <a:endParaRPr lang="id-ID"/>
        </a:p>
      </dgm:t>
    </dgm:pt>
    <dgm:pt modelId="{5B26295A-71B0-47A1-871A-087A1438568A}" type="sibTrans" cxnId="{F5E4D4D2-7D58-4B8E-9556-3E6F81BE7419}">
      <dgm:prSet/>
      <dgm:spPr/>
      <dgm:t>
        <a:bodyPr/>
        <a:lstStyle/>
        <a:p>
          <a:endParaRPr lang="id-ID"/>
        </a:p>
      </dgm:t>
    </dgm:pt>
    <dgm:pt modelId="{7D2B35E2-BB23-44F0-B4AC-1F52E7C8E9F8}">
      <dgm:prSet phldrT="[Text]"/>
      <dgm:spPr/>
      <dgm:t>
        <a:bodyPr/>
        <a:lstStyle/>
        <a:p>
          <a:r>
            <a:rPr lang="id-ID" dirty="0" smtClean="0"/>
            <a:t>Bagaimana orang menafsirkan pengalaman sosialnya untuk mengerti realitas di luar dirinya</a:t>
          </a:r>
          <a:endParaRPr lang="id-ID" dirty="0"/>
        </a:p>
      </dgm:t>
    </dgm:pt>
    <dgm:pt modelId="{AEF12E4D-FAC3-49C9-A36B-76B9377C7B4C}" type="parTrans" cxnId="{22618F94-3EE3-4BF8-9B7B-5C535952D569}">
      <dgm:prSet/>
      <dgm:spPr/>
      <dgm:t>
        <a:bodyPr/>
        <a:lstStyle/>
        <a:p>
          <a:endParaRPr lang="id-ID"/>
        </a:p>
      </dgm:t>
    </dgm:pt>
    <dgm:pt modelId="{0F0B387C-1BA7-45AD-910A-EF0AC843147F}" type="sibTrans" cxnId="{22618F94-3EE3-4BF8-9B7B-5C535952D569}">
      <dgm:prSet/>
      <dgm:spPr/>
      <dgm:t>
        <a:bodyPr/>
        <a:lstStyle/>
        <a:p>
          <a:endParaRPr lang="id-ID"/>
        </a:p>
      </dgm:t>
    </dgm:pt>
    <dgm:pt modelId="{7885EA3F-9832-44FD-83C2-E37790240780}">
      <dgm:prSet phldrT="[Text]"/>
      <dgm:spPr/>
      <dgm:t>
        <a:bodyPr/>
        <a:lstStyle/>
        <a:p>
          <a:r>
            <a:rPr lang="id-ID" dirty="0" smtClean="0"/>
            <a:t>Membuat realitas menjadi dimengerti, dipahami, dan diidentifikasi </a:t>
          </a:r>
          <a:endParaRPr lang="id-ID" dirty="0"/>
        </a:p>
      </dgm:t>
    </dgm:pt>
    <dgm:pt modelId="{6D3C05E3-53AA-454D-A9D9-520E4D69E045}" type="parTrans" cxnId="{81E32C8A-35F5-4457-AC5F-9FDA493EF6DC}">
      <dgm:prSet/>
      <dgm:spPr/>
      <dgm:t>
        <a:bodyPr/>
        <a:lstStyle/>
        <a:p>
          <a:endParaRPr lang="id-ID"/>
        </a:p>
      </dgm:t>
    </dgm:pt>
    <dgm:pt modelId="{233CD2B6-FDC9-48E4-ABB1-9E5C1DBB725E}" type="sibTrans" cxnId="{81E32C8A-35F5-4457-AC5F-9FDA493EF6DC}">
      <dgm:prSet/>
      <dgm:spPr/>
      <dgm:t>
        <a:bodyPr/>
        <a:lstStyle/>
        <a:p>
          <a:endParaRPr lang="id-ID"/>
        </a:p>
      </dgm:t>
    </dgm:pt>
    <dgm:pt modelId="{E6CC3CBE-7433-4D15-83E8-011094740A73}" type="pres">
      <dgm:prSet presAssocID="{5AC2515D-03FD-40A7-B560-00BFA8E71B20}" presName="diagram" presStyleCnt="0">
        <dgm:presLayoutVars>
          <dgm:chPref val="1"/>
          <dgm:dir/>
          <dgm:animOne val="branch"/>
          <dgm:animLvl val="lvl"/>
          <dgm:resizeHandles/>
        </dgm:presLayoutVars>
      </dgm:prSet>
      <dgm:spPr/>
      <dgm:t>
        <a:bodyPr/>
        <a:lstStyle/>
        <a:p>
          <a:endParaRPr lang="id-ID"/>
        </a:p>
      </dgm:t>
    </dgm:pt>
    <dgm:pt modelId="{DE65E855-68AC-4231-B2DA-4FB07C2A76B4}" type="pres">
      <dgm:prSet presAssocID="{620C7331-C9AF-4179-9006-5571D15CA533}" presName="root" presStyleCnt="0"/>
      <dgm:spPr/>
    </dgm:pt>
    <dgm:pt modelId="{67C79A59-4E50-4B22-9202-66BAD0013F22}" type="pres">
      <dgm:prSet presAssocID="{620C7331-C9AF-4179-9006-5571D15CA533}" presName="rootComposite" presStyleCnt="0"/>
      <dgm:spPr/>
    </dgm:pt>
    <dgm:pt modelId="{ACB7AC3B-7101-45C4-AE58-AB304F630480}" type="pres">
      <dgm:prSet presAssocID="{620C7331-C9AF-4179-9006-5571D15CA533}" presName="rootText" presStyleLbl="node1" presStyleIdx="0" presStyleCnt="2"/>
      <dgm:spPr/>
      <dgm:t>
        <a:bodyPr/>
        <a:lstStyle/>
        <a:p>
          <a:endParaRPr lang="id-ID"/>
        </a:p>
      </dgm:t>
    </dgm:pt>
    <dgm:pt modelId="{EA28A9E3-232D-4761-B7E2-5E34A7647450}" type="pres">
      <dgm:prSet presAssocID="{620C7331-C9AF-4179-9006-5571D15CA533}" presName="rootConnector" presStyleLbl="node1" presStyleIdx="0" presStyleCnt="2"/>
      <dgm:spPr/>
      <dgm:t>
        <a:bodyPr/>
        <a:lstStyle/>
        <a:p>
          <a:endParaRPr lang="id-ID"/>
        </a:p>
      </dgm:t>
    </dgm:pt>
    <dgm:pt modelId="{D923688A-5B7D-4CCD-9C6D-9D42AEDC6A5C}" type="pres">
      <dgm:prSet presAssocID="{620C7331-C9AF-4179-9006-5571D15CA533}" presName="childShape" presStyleCnt="0"/>
      <dgm:spPr/>
    </dgm:pt>
    <dgm:pt modelId="{0B59FE30-56F9-466C-8FCF-5481186508C4}" type="pres">
      <dgm:prSet presAssocID="{AF29E165-AE62-402B-9BAD-09D3565FEE17}" presName="Name13" presStyleLbl="parChTrans1D2" presStyleIdx="0" presStyleCnt="4"/>
      <dgm:spPr/>
      <dgm:t>
        <a:bodyPr/>
        <a:lstStyle/>
        <a:p>
          <a:endParaRPr lang="id-ID"/>
        </a:p>
      </dgm:t>
    </dgm:pt>
    <dgm:pt modelId="{A49771F3-1F19-425B-9B8C-CA5EC0E5F57C}" type="pres">
      <dgm:prSet presAssocID="{B76E0190-0FFE-415F-BA00-7BCC72EED536}" presName="childText" presStyleLbl="bgAcc1" presStyleIdx="0" presStyleCnt="4">
        <dgm:presLayoutVars>
          <dgm:bulletEnabled val="1"/>
        </dgm:presLayoutVars>
      </dgm:prSet>
      <dgm:spPr/>
      <dgm:t>
        <a:bodyPr/>
        <a:lstStyle/>
        <a:p>
          <a:endParaRPr lang="id-ID"/>
        </a:p>
      </dgm:t>
    </dgm:pt>
    <dgm:pt modelId="{E9F42AB9-801C-48E7-BDDF-6669238311CE}" type="pres">
      <dgm:prSet presAssocID="{0F3D5E27-D372-4C70-87C6-E98A25151EFE}" presName="Name13" presStyleLbl="parChTrans1D2" presStyleIdx="1" presStyleCnt="4"/>
      <dgm:spPr/>
      <dgm:t>
        <a:bodyPr/>
        <a:lstStyle/>
        <a:p>
          <a:endParaRPr lang="id-ID"/>
        </a:p>
      </dgm:t>
    </dgm:pt>
    <dgm:pt modelId="{383238AC-AEC3-427C-90F9-40803BBC655B}" type="pres">
      <dgm:prSet presAssocID="{B4CEF7C6-02FF-4C5A-BA4E-97D01535695B}" presName="childText" presStyleLbl="bgAcc1" presStyleIdx="1" presStyleCnt="4">
        <dgm:presLayoutVars>
          <dgm:bulletEnabled val="1"/>
        </dgm:presLayoutVars>
      </dgm:prSet>
      <dgm:spPr/>
      <dgm:t>
        <a:bodyPr/>
        <a:lstStyle/>
        <a:p>
          <a:endParaRPr lang="id-ID"/>
        </a:p>
      </dgm:t>
    </dgm:pt>
    <dgm:pt modelId="{1C895BCE-8266-4860-90AE-B87EE22BBFD3}" type="pres">
      <dgm:prSet presAssocID="{5BAEFD97-A3F0-4568-A1A8-6D978D9A7CE1}" presName="root" presStyleCnt="0"/>
      <dgm:spPr/>
    </dgm:pt>
    <dgm:pt modelId="{D7D65091-D3A1-4085-A95C-09873DB0D9A4}" type="pres">
      <dgm:prSet presAssocID="{5BAEFD97-A3F0-4568-A1A8-6D978D9A7CE1}" presName="rootComposite" presStyleCnt="0"/>
      <dgm:spPr/>
    </dgm:pt>
    <dgm:pt modelId="{C192C848-BB7B-4D74-A1CD-B9835BFA9566}" type="pres">
      <dgm:prSet presAssocID="{5BAEFD97-A3F0-4568-A1A8-6D978D9A7CE1}" presName="rootText" presStyleLbl="node1" presStyleIdx="1" presStyleCnt="2"/>
      <dgm:spPr/>
      <dgm:t>
        <a:bodyPr/>
        <a:lstStyle/>
        <a:p>
          <a:endParaRPr lang="id-ID"/>
        </a:p>
      </dgm:t>
    </dgm:pt>
    <dgm:pt modelId="{AB89BFA8-115A-4AD4-9548-418B9AD568DF}" type="pres">
      <dgm:prSet presAssocID="{5BAEFD97-A3F0-4568-A1A8-6D978D9A7CE1}" presName="rootConnector" presStyleLbl="node1" presStyleIdx="1" presStyleCnt="2"/>
      <dgm:spPr/>
      <dgm:t>
        <a:bodyPr/>
        <a:lstStyle/>
        <a:p>
          <a:endParaRPr lang="id-ID"/>
        </a:p>
      </dgm:t>
    </dgm:pt>
    <dgm:pt modelId="{48D4BC92-B8BD-4B86-8475-F0E03420890C}" type="pres">
      <dgm:prSet presAssocID="{5BAEFD97-A3F0-4568-A1A8-6D978D9A7CE1}" presName="childShape" presStyleCnt="0"/>
      <dgm:spPr/>
    </dgm:pt>
    <dgm:pt modelId="{3DEA6E42-F61E-40B1-B435-EA174C601FE5}" type="pres">
      <dgm:prSet presAssocID="{AEF12E4D-FAC3-49C9-A36B-76B9377C7B4C}" presName="Name13" presStyleLbl="parChTrans1D2" presStyleIdx="2" presStyleCnt="4"/>
      <dgm:spPr/>
      <dgm:t>
        <a:bodyPr/>
        <a:lstStyle/>
        <a:p>
          <a:endParaRPr lang="id-ID"/>
        </a:p>
      </dgm:t>
    </dgm:pt>
    <dgm:pt modelId="{FC2EE6D0-AA54-4161-9A7A-13736B46E7DF}" type="pres">
      <dgm:prSet presAssocID="{7D2B35E2-BB23-44F0-B4AC-1F52E7C8E9F8}" presName="childText" presStyleLbl="bgAcc1" presStyleIdx="2" presStyleCnt="4">
        <dgm:presLayoutVars>
          <dgm:bulletEnabled val="1"/>
        </dgm:presLayoutVars>
      </dgm:prSet>
      <dgm:spPr/>
      <dgm:t>
        <a:bodyPr/>
        <a:lstStyle/>
        <a:p>
          <a:endParaRPr lang="id-ID"/>
        </a:p>
      </dgm:t>
    </dgm:pt>
    <dgm:pt modelId="{08A92EB8-DB62-4CF6-A5BF-666DC5DA4CFF}" type="pres">
      <dgm:prSet presAssocID="{6D3C05E3-53AA-454D-A9D9-520E4D69E045}" presName="Name13" presStyleLbl="parChTrans1D2" presStyleIdx="3" presStyleCnt="4"/>
      <dgm:spPr/>
      <dgm:t>
        <a:bodyPr/>
        <a:lstStyle/>
        <a:p>
          <a:endParaRPr lang="id-ID"/>
        </a:p>
      </dgm:t>
    </dgm:pt>
    <dgm:pt modelId="{86F84132-051D-4CEF-9F9F-CDCB3640D882}" type="pres">
      <dgm:prSet presAssocID="{7885EA3F-9832-44FD-83C2-E37790240780}" presName="childText" presStyleLbl="bgAcc1" presStyleIdx="3" presStyleCnt="4">
        <dgm:presLayoutVars>
          <dgm:bulletEnabled val="1"/>
        </dgm:presLayoutVars>
      </dgm:prSet>
      <dgm:spPr/>
      <dgm:t>
        <a:bodyPr/>
        <a:lstStyle/>
        <a:p>
          <a:endParaRPr lang="id-ID"/>
        </a:p>
      </dgm:t>
    </dgm:pt>
  </dgm:ptLst>
  <dgm:cxnLst>
    <dgm:cxn modelId="{CDC109D2-350C-409B-A0D7-EAEF5E764DC0}" type="presOf" srcId="{5BAEFD97-A3F0-4568-A1A8-6D978D9A7CE1}" destId="{AB89BFA8-115A-4AD4-9548-418B9AD568DF}" srcOrd="1" destOrd="0" presId="urn:microsoft.com/office/officeart/2005/8/layout/hierarchy3"/>
    <dgm:cxn modelId="{81E32C8A-35F5-4457-AC5F-9FDA493EF6DC}" srcId="{5BAEFD97-A3F0-4568-A1A8-6D978D9A7CE1}" destId="{7885EA3F-9832-44FD-83C2-E37790240780}" srcOrd="1" destOrd="0" parTransId="{6D3C05E3-53AA-454D-A9D9-520E4D69E045}" sibTransId="{233CD2B6-FDC9-48E4-ABB1-9E5C1DBB725E}"/>
    <dgm:cxn modelId="{201E4DE9-EB99-4360-8D1D-A253A7EF8E31}" type="presOf" srcId="{6D3C05E3-53AA-454D-A9D9-520E4D69E045}" destId="{08A92EB8-DB62-4CF6-A5BF-666DC5DA4CFF}" srcOrd="0" destOrd="0" presId="urn:microsoft.com/office/officeart/2005/8/layout/hierarchy3"/>
    <dgm:cxn modelId="{BE80C8A5-1773-4026-BC7C-C04E4876FAD4}" type="presOf" srcId="{7885EA3F-9832-44FD-83C2-E37790240780}" destId="{86F84132-051D-4CEF-9F9F-CDCB3640D882}" srcOrd="0" destOrd="0" presId="urn:microsoft.com/office/officeart/2005/8/layout/hierarchy3"/>
    <dgm:cxn modelId="{E293F0F6-738F-476B-BECC-9393B6968649}" srcId="{620C7331-C9AF-4179-9006-5571D15CA533}" destId="{B4CEF7C6-02FF-4C5A-BA4E-97D01535695B}" srcOrd="1" destOrd="0" parTransId="{0F3D5E27-D372-4C70-87C6-E98A25151EFE}" sibTransId="{0FDAB8CE-3AEC-40FF-B601-62D82F9B8C4D}"/>
    <dgm:cxn modelId="{BF12B4F4-FFA9-41EC-943E-77FBC03D1625}" type="presOf" srcId="{B76E0190-0FFE-415F-BA00-7BCC72EED536}" destId="{A49771F3-1F19-425B-9B8C-CA5EC0E5F57C}" srcOrd="0" destOrd="0" presId="urn:microsoft.com/office/officeart/2005/8/layout/hierarchy3"/>
    <dgm:cxn modelId="{63D8A16A-9117-4DDB-8307-83B10C95AA9C}" type="presOf" srcId="{B4CEF7C6-02FF-4C5A-BA4E-97D01535695B}" destId="{383238AC-AEC3-427C-90F9-40803BBC655B}" srcOrd="0" destOrd="0" presId="urn:microsoft.com/office/officeart/2005/8/layout/hierarchy3"/>
    <dgm:cxn modelId="{C8267A4B-DEED-4DB8-914C-2F33B406766B}" type="presOf" srcId="{AEF12E4D-FAC3-49C9-A36B-76B9377C7B4C}" destId="{3DEA6E42-F61E-40B1-B435-EA174C601FE5}" srcOrd="0" destOrd="0" presId="urn:microsoft.com/office/officeart/2005/8/layout/hierarchy3"/>
    <dgm:cxn modelId="{86052669-1A9A-4E62-9220-4886F398399E}" type="presOf" srcId="{5BAEFD97-A3F0-4568-A1A8-6D978D9A7CE1}" destId="{C192C848-BB7B-4D74-A1CD-B9835BFA9566}" srcOrd="0" destOrd="0" presId="urn:microsoft.com/office/officeart/2005/8/layout/hierarchy3"/>
    <dgm:cxn modelId="{7B01B4CD-B9E5-4EA0-B4CA-DF6DCBCE0AEA}" srcId="{620C7331-C9AF-4179-9006-5571D15CA533}" destId="{B76E0190-0FFE-415F-BA00-7BCC72EED536}" srcOrd="0" destOrd="0" parTransId="{AF29E165-AE62-402B-9BAD-09D3565FEE17}" sibTransId="{55A43E00-7FD2-4161-B9FA-3A56FB5A2830}"/>
    <dgm:cxn modelId="{22618F94-3EE3-4BF8-9B7B-5C535952D569}" srcId="{5BAEFD97-A3F0-4568-A1A8-6D978D9A7CE1}" destId="{7D2B35E2-BB23-44F0-B4AC-1F52E7C8E9F8}" srcOrd="0" destOrd="0" parTransId="{AEF12E4D-FAC3-49C9-A36B-76B9377C7B4C}" sibTransId="{0F0B387C-1BA7-45AD-910A-EF0AC843147F}"/>
    <dgm:cxn modelId="{A859E7DE-41CA-4B49-94F4-91E825F74617}" type="presOf" srcId="{7D2B35E2-BB23-44F0-B4AC-1F52E7C8E9F8}" destId="{FC2EE6D0-AA54-4161-9A7A-13736B46E7DF}" srcOrd="0" destOrd="0" presId="urn:microsoft.com/office/officeart/2005/8/layout/hierarchy3"/>
    <dgm:cxn modelId="{E01E5EC9-F6AA-4CF8-9BD8-ED64C870A26D}" srcId="{5AC2515D-03FD-40A7-B560-00BFA8E71B20}" destId="{620C7331-C9AF-4179-9006-5571D15CA533}" srcOrd="0" destOrd="0" parTransId="{5B0397A1-A06F-4627-8AF0-96935B02B55D}" sibTransId="{6758E315-F876-4FF9-A46D-E03D3CC9527D}"/>
    <dgm:cxn modelId="{F5E4D4D2-7D58-4B8E-9556-3E6F81BE7419}" srcId="{5AC2515D-03FD-40A7-B560-00BFA8E71B20}" destId="{5BAEFD97-A3F0-4568-A1A8-6D978D9A7CE1}" srcOrd="1" destOrd="0" parTransId="{0D39215D-2C9D-4C88-84C1-D704AA70A823}" sibTransId="{5B26295A-71B0-47A1-871A-087A1438568A}"/>
    <dgm:cxn modelId="{5CE6D853-142D-4AE9-812F-66396775164A}" type="presOf" srcId="{5AC2515D-03FD-40A7-B560-00BFA8E71B20}" destId="{E6CC3CBE-7433-4D15-83E8-011094740A73}" srcOrd="0" destOrd="0" presId="urn:microsoft.com/office/officeart/2005/8/layout/hierarchy3"/>
    <dgm:cxn modelId="{7A2CE149-074E-4846-A09E-B0B7D108F2F8}" type="presOf" srcId="{620C7331-C9AF-4179-9006-5571D15CA533}" destId="{EA28A9E3-232D-4761-B7E2-5E34A7647450}" srcOrd="1" destOrd="0" presId="urn:microsoft.com/office/officeart/2005/8/layout/hierarchy3"/>
    <dgm:cxn modelId="{49F53A63-340E-40B9-A67E-C2F99390C890}" type="presOf" srcId="{620C7331-C9AF-4179-9006-5571D15CA533}" destId="{ACB7AC3B-7101-45C4-AE58-AB304F630480}" srcOrd="0" destOrd="0" presId="urn:microsoft.com/office/officeart/2005/8/layout/hierarchy3"/>
    <dgm:cxn modelId="{FFA1C0C4-D92A-4D15-9BC7-AB82B0603164}" type="presOf" srcId="{0F3D5E27-D372-4C70-87C6-E98A25151EFE}" destId="{E9F42AB9-801C-48E7-BDDF-6669238311CE}" srcOrd="0" destOrd="0" presId="urn:microsoft.com/office/officeart/2005/8/layout/hierarchy3"/>
    <dgm:cxn modelId="{C8D3E535-F67C-456A-AA9C-C1BF53A43C62}" type="presOf" srcId="{AF29E165-AE62-402B-9BAD-09D3565FEE17}" destId="{0B59FE30-56F9-466C-8FCF-5481186508C4}" srcOrd="0" destOrd="0" presId="urn:microsoft.com/office/officeart/2005/8/layout/hierarchy3"/>
    <dgm:cxn modelId="{EB060005-47CD-4FBD-AE75-E94D602A3440}" type="presParOf" srcId="{E6CC3CBE-7433-4D15-83E8-011094740A73}" destId="{DE65E855-68AC-4231-B2DA-4FB07C2A76B4}" srcOrd="0" destOrd="0" presId="urn:microsoft.com/office/officeart/2005/8/layout/hierarchy3"/>
    <dgm:cxn modelId="{6721B269-8FE1-4D59-8EFC-344DFFC3947B}" type="presParOf" srcId="{DE65E855-68AC-4231-B2DA-4FB07C2A76B4}" destId="{67C79A59-4E50-4B22-9202-66BAD0013F22}" srcOrd="0" destOrd="0" presId="urn:microsoft.com/office/officeart/2005/8/layout/hierarchy3"/>
    <dgm:cxn modelId="{5D639742-2133-48E7-B560-9C421DDB6BA3}" type="presParOf" srcId="{67C79A59-4E50-4B22-9202-66BAD0013F22}" destId="{ACB7AC3B-7101-45C4-AE58-AB304F630480}" srcOrd="0" destOrd="0" presId="urn:microsoft.com/office/officeart/2005/8/layout/hierarchy3"/>
    <dgm:cxn modelId="{D3B02678-C923-4AF6-8C2E-27EE27AC354E}" type="presParOf" srcId="{67C79A59-4E50-4B22-9202-66BAD0013F22}" destId="{EA28A9E3-232D-4761-B7E2-5E34A7647450}" srcOrd="1" destOrd="0" presId="urn:microsoft.com/office/officeart/2005/8/layout/hierarchy3"/>
    <dgm:cxn modelId="{5BE9ACE8-66FD-4CA8-86FF-77316517A0B7}" type="presParOf" srcId="{DE65E855-68AC-4231-B2DA-4FB07C2A76B4}" destId="{D923688A-5B7D-4CCD-9C6D-9D42AEDC6A5C}" srcOrd="1" destOrd="0" presId="urn:microsoft.com/office/officeart/2005/8/layout/hierarchy3"/>
    <dgm:cxn modelId="{40EF436B-0ED4-4E32-A0BF-9AC36E390ADA}" type="presParOf" srcId="{D923688A-5B7D-4CCD-9C6D-9D42AEDC6A5C}" destId="{0B59FE30-56F9-466C-8FCF-5481186508C4}" srcOrd="0" destOrd="0" presId="urn:microsoft.com/office/officeart/2005/8/layout/hierarchy3"/>
    <dgm:cxn modelId="{B54BC4CF-4B51-4A97-B82F-867EF4F0E15B}" type="presParOf" srcId="{D923688A-5B7D-4CCD-9C6D-9D42AEDC6A5C}" destId="{A49771F3-1F19-425B-9B8C-CA5EC0E5F57C}" srcOrd="1" destOrd="0" presId="urn:microsoft.com/office/officeart/2005/8/layout/hierarchy3"/>
    <dgm:cxn modelId="{D9EC232E-9A7A-4C0C-A277-D80DB40D46B4}" type="presParOf" srcId="{D923688A-5B7D-4CCD-9C6D-9D42AEDC6A5C}" destId="{E9F42AB9-801C-48E7-BDDF-6669238311CE}" srcOrd="2" destOrd="0" presId="urn:microsoft.com/office/officeart/2005/8/layout/hierarchy3"/>
    <dgm:cxn modelId="{913FE168-4AC0-49D5-9708-D66C5B24BA5E}" type="presParOf" srcId="{D923688A-5B7D-4CCD-9C6D-9D42AEDC6A5C}" destId="{383238AC-AEC3-427C-90F9-40803BBC655B}" srcOrd="3" destOrd="0" presId="urn:microsoft.com/office/officeart/2005/8/layout/hierarchy3"/>
    <dgm:cxn modelId="{0116B133-B333-4BAB-AC29-27E87C977266}" type="presParOf" srcId="{E6CC3CBE-7433-4D15-83E8-011094740A73}" destId="{1C895BCE-8266-4860-90AE-B87EE22BBFD3}" srcOrd="1" destOrd="0" presId="urn:microsoft.com/office/officeart/2005/8/layout/hierarchy3"/>
    <dgm:cxn modelId="{B533FEFB-F6F3-4B2B-80E4-B50611667D8C}" type="presParOf" srcId="{1C895BCE-8266-4860-90AE-B87EE22BBFD3}" destId="{D7D65091-D3A1-4085-A95C-09873DB0D9A4}" srcOrd="0" destOrd="0" presId="urn:microsoft.com/office/officeart/2005/8/layout/hierarchy3"/>
    <dgm:cxn modelId="{0AD71EA1-2C81-44AA-8E90-EBCE16D9E917}" type="presParOf" srcId="{D7D65091-D3A1-4085-A95C-09873DB0D9A4}" destId="{C192C848-BB7B-4D74-A1CD-B9835BFA9566}" srcOrd="0" destOrd="0" presId="urn:microsoft.com/office/officeart/2005/8/layout/hierarchy3"/>
    <dgm:cxn modelId="{73032E63-0C5C-40A2-9C57-51E542D6C4BC}" type="presParOf" srcId="{D7D65091-D3A1-4085-A95C-09873DB0D9A4}" destId="{AB89BFA8-115A-4AD4-9548-418B9AD568DF}" srcOrd="1" destOrd="0" presId="urn:microsoft.com/office/officeart/2005/8/layout/hierarchy3"/>
    <dgm:cxn modelId="{19FB6249-8234-409C-AC61-DF6B4DFE5A28}" type="presParOf" srcId="{1C895BCE-8266-4860-90AE-B87EE22BBFD3}" destId="{48D4BC92-B8BD-4B86-8475-F0E03420890C}" srcOrd="1" destOrd="0" presId="urn:microsoft.com/office/officeart/2005/8/layout/hierarchy3"/>
    <dgm:cxn modelId="{25DE7BB6-D5B1-4623-9AF1-94D63F4512C6}" type="presParOf" srcId="{48D4BC92-B8BD-4B86-8475-F0E03420890C}" destId="{3DEA6E42-F61E-40B1-B435-EA174C601FE5}" srcOrd="0" destOrd="0" presId="urn:microsoft.com/office/officeart/2005/8/layout/hierarchy3"/>
    <dgm:cxn modelId="{3EB9C7C0-400F-431B-A582-52EC263AEE83}" type="presParOf" srcId="{48D4BC92-B8BD-4B86-8475-F0E03420890C}" destId="{FC2EE6D0-AA54-4161-9A7A-13736B46E7DF}" srcOrd="1" destOrd="0" presId="urn:microsoft.com/office/officeart/2005/8/layout/hierarchy3"/>
    <dgm:cxn modelId="{AC2EDC05-F36A-4BC6-B47E-AA22134F9CCF}" type="presParOf" srcId="{48D4BC92-B8BD-4B86-8475-F0E03420890C}" destId="{08A92EB8-DB62-4CF6-A5BF-666DC5DA4CFF}" srcOrd="2" destOrd="0" presId="urn:microsoft.com/office/officeart/2005/8/layout/hierarchy3"/>
    <dgm:cxn modelId="{E313E912-CBD9-4EF3-B290-54442CB519AD}" type="presParOf" srcId="{48D4BC92-B8BD-4B86-8475-F0E03420890C}" destId="{86F84132-051D-4CEF-9F9F-CDCB3640D882}" srcOrd="3"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4/26/2017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457200" y="6339840"/>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262207" y="5038229"/>
            <a:ext cx="1828800" cy="1837944"/>
          </a:xfrm>
          <a:prstGeom prst="rect">
            <a:avLst/>
          </a:prstGeom>
        </p:spPr>
      </p:pic>
    </p:spTree>
    <p:extLst>
      <p:ext uri="{BB962C8B-B14F-4D97-AF65-F5344CB8AC3E}">
        <p14:creationId xmlns:p14="http://schemas.microsoft.com/office/powerpoint/2010/main" xmlns="" val="13718948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30291122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914400"/>
            <a:ext cx="1524000" cy="54102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0"/>
            <a:ext cx="6629400" cy="54102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9017974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Content Placeholder 6"/>
          <p:cNvSpPr>
            <a:spLocks noGrp="1"/>
          </p:cNvSpPr>
          <p:nvPr>
            <p:ph sz="quarter" idx="13"/>
          </p:nvPr>
        </p:nvSpPr>
        <p:spPr>
          <a:xfrm>
            <a:off x="457200" y="685800"/>
            <a:ext cx="8229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55837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lvl1pPr>
              <a:defRPr sz="800" b="1">
                <a:solidFill>
                  <a:schemeClr val="tx1"/>
                </a:solidFill>
              </a:defRPr>
            </a:lvl1pPr>
          </a:lstStyle>
          <a:p>
            <a:fld id="{1D8BD707-D9CF-40AE-B4C6-C98DA3205C09}" type="datetimeFigureOut">
              <a:rPr lang="en-US" smtClean="0"/>
              <a:pPr/>
              <a:t>4/26/2017</a:t>
            </a:fld>
            <a:endParaRPr lang="en-US"/>
          </a:p>
        </p:txBody>
      </p:sp>
      <p:sp>
        <p:nvSpPr>
          <p:cNvPr id="5" name="Footer Placeholder 4"/>
          <p:cNvSpPr>
            <a:spLocks noGrp="1"/>
          </p:cNvSpPr>
          <p:nvPr>
            <p:ph type="ftr" sz="quarter" idx="11"/>
          </p:nvPr>
        </p:nvSpPr>
        <p:spPr>
          <a:xfrm>
            <a:off x="5638800" y="6400800"/>
            <a:ext cx="1638300" cy="457200"/>
          </a:xfrm>
        </p:spPr>
        <p:txBody>
          <a:bodyPr/>
          <a:lstStyle>
            <a:lvl1pPr>
              <a:defRPr sz="800" b="1">
                <a:solidFill>
                  <a:schemeClr val="tx1"/>
                </a:solidFill>
              </a:defRPr>
            </a:lvl1pPr>
          </a:lstStyle>
          <a:p>
            <a:endParaRPr lang="en-US"/>
          </a:p>
        </p:txBody>
      </p:sp>
      <p:sp>
        <p:nvSpPr>
          <p:cNvPr id="6" name="Slide Number Placeholder 5"/>
          <p:cNvSpPr>
            <a:spLocks noGrp="1"/>
          </p:cNvSpPr>
          <p:nvPr>
            <p:ph type="sldNum" sz="quarter" idx="12"/>
          </p:nvPr>
        </p:nvSpPr>
        <p:spPr>
          <a:xfrm>
            <a:off x="457200" y="6449115"/>
            <a:ext cx="762000" cy="365760"/>
          </a:xfrm>
        </p:spPr>
        <p:txBody>
          <a:bodyPr/>
          <a:lstStyle>
            <a:lvl1pPr>
              <a:defRPr sz="1000"/>
            </a:lvl1pPr>
          </a:lstStyle>
          <a:p>
            <a:fld id="{B6F15528-21DE-4FAA-801E-634DDDAF4B2B}" type="slidenum">
              <a:rPr lang="en-US" smtClean="0"/>
              <a:pPr/>
              <a:t>‹#›</a:t>
            </a:fld>
            <a:endParaRPr lang="en-US"/>
          </a:p>
        </p:txBody>
      </p:sp>
      <p:sp>
        <p:nvSpPr>
          <p:cNvPr id="7" name="Title 1"/>
          <p:cNvSpPr txBox="1">
            <a:spLocks/>
          </p:cNvSpPr>
          <p:nvPr/>
        </p:nvSpPr>
        <p:spPr>
          <a:xfrm>
            <a:off x="0" y="-23409"/>
            <a:ext cx="8121080" cy="35606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extLst>
      <p:ext uri="{BB962C8B-B14F-4D97-AF65-F5344CB8AC3E}">
        <p14:creationId xmlns:p14="http://schemas.microsoft.com/office/powerpoint/2010/main" xmlns="" val="8994349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rtl="0" eaLnBrk="1" latinLnBrk="0" hangingPunct="1">
              <a:spcBef>
                <a:spcPct val="0"/>
              </a:spcBef>
              <a:buNone/>
              <a:defRPr kumimoji="0" lang="en-US" sz="4400" kern="1200" dirty="0">
                <a:solidFill>
                  <a:srgbClr val="FF0000"/>
                </a:solidFill>
                <a:latin typeface="+mj-l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4/26/2017</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3542785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ub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rtl="0" eaLnBrk="1" latinLnBrk="0" hangingPunct="1">
              <a:spcBef>
                <a:spcPct val="0"/>
              </a:spcBef>
              <a:buNone/>
              <a:defRPr kumimoji="0" lang="en-US" sz="3600" kern="1200" dirty="0">
                <a:solidFill>
                  <a:schemeClr val="accent1">
                    <a:lumMod val="50000"/>
                  </a:schemeClr>
                </a:solidFill>
                <a:latin typeface="+mj-l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rgbClr val="FF0000"/>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2859334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616081"/>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616081"/>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4/26/2017</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xmlns="" val="26647197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Content Placeholder 6"/>
          <p:cNvSpPr>
            <a:spLocks noGrp="1"/>
          </p:cNvSpPr>
          <p:nvPr>
            <p:ph sz="quarter" idx="13"/>
          </p:nvPr>
        </p:nvSpPr>
        <p:spPr>
          <a:xfrm>
            <a:off x="457200" y="1981200"/>
            <a:ext cx="39624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Content Placeholder 6"/>
          <p:cNvSpPr>
            <a:spLocks noGrp="1"/>
          </p:cNvSpPr>
          <p:nvPr>
            <p:ph sz="quarter" idx="14"/>
          </p:nvPr>
        </p:nvSpPr>
        <p:spPr>
          <a:xfrm>
            <a:off x="4724400" y="1981200"/>
            <a:ext cx="39624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8608686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7162629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0" y="762000"/>
            <a:ext cx="3383280" cy="533400"/>
          </a:xfrm>
        </p:spPr>
        <p:txBody>
          <a:bodyPr anchor="ctr"/>
          <a:lstStyle>
            <a:lvl1pPr algn="l">
              <a:buNone/>
              <a:defRPr sz="1800" b="1"/>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57200" y="776287"/>
            <a:ext cx="4797552" cy="554831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5334000" y="1371600"/>
            <a:ext cx="3352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854500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19391" y="1109160"/>
            <a:ext cx="495609"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5791200" y="1143000"/>
            <a:ext cx="3124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0706597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7373646" y="6400800"/>
            <a:ext cx="957264" cy="457200"/>
          </a:xfrm>
          <a:prstGeom prst="rect">
            <a:avLst/>
          </a:prstGeom>
        </p:spPr>
        <p:txBody>
          <a:bodyPr vert="horz" anchor="b"/>
          <a:lstStyle>
            <a:lvl1pPr algn="l" eaLnBrk="1" latinLnBrk="0" hangingPunct="1">
              <a:defRPr kumimoji="0" sz="800" b="1">
                <a:solidFill>
                  <a:schemeClr val="tx1"/>
                </a:solidFill>
              </a:defRPr>
            </a:lvl1pPr>
          </a:lstStyle>
          <a:p>
            <a:fld id="{1D8BD707-D9CF-40AE-B4C6-C98DA3205C09}" type="datetimeFigureOut">
              <a:rPr lang="en-US" smtClean="0"/>
              <a:pPr/>
              <a:t>4/26/2017</a:t>
            </a:fld>
            <a:endParaRPr lang="en-US"/>
          </a:p>
        </p:txBody>
      </p:sp>
      <p:sp>
        <p:nvSpPr>
          <p:cNvPr id="3" name="Footer Placeholder 2"/>
          <p:cNvSpPr>
            <a:spLocks noGrp="1"/>
          </p:cNvSpPr>
          <p:nvPr>
            <p:ph type="ftr" sz="quarter" idx="3"/>
          </p:nvPr>
        </p:nvSpPr>
        <p:spPr>
          <a:xfrm>
            <a:off x="5951220" y="6400800"/>
            <a:ext cx="1325880" cy="457200"/>
          </a:xfrm>
          <a:prstGeom prst="rect">
            <a:avLst/>
          </a:prstGeom>
        </p:spPr>
        <p:txBody>
          <a:bodyPr vert="horz" anchor="b"/>
          <a:lstStyle>
            <a:lvl1pPr algn="r" eaLnBrk="1" latinLnBrk="0" hangingPunct="1">
              <a:defRPr kumimoji="0" sz="800" b="1">
                <a:solidFill>
                  <a:schemeClr val="tx1"/>
                </a:solidFill>
              </a:defRPr>
            </a:lvl1pPr>
          </a:lstStyle>
          <a:p>
            <a:endParaRPr lang="en-US"/>
          </a:p>
        </p:txBody>
      </p:sp>
      <p:sp>
        <p:nvSpPr>
          <p:cNvPr id="23" name="Slide Number Placeholder 22"/>
          <p:cNvSpPr>
            <a:spLocks noGrp="1"/>
          </p:cNvSpPr>
          <p:nvPr>
            <p:ph type="sldNum" sz="quarter" idx="4"/>
          </p:nvPr>
        </p:nvSpPr>
        <p:spPr>
          <a:xfrm>
            <a:off x="457200" y="6492240"/>
            <a:ext cx="762000" cy="365760"/>
          </a:xfrm>
          <a:prstGeom prst="rect">
            <a:avLst/>
          </a:prstGeom>
        </p:spPr>
        <p:txBody>
          <a:bodyPr vert="horz" anchor="b"/>
          <a:lstStyle>
            <a:lvl1pPr algn="l" eaLnBrk="1" latinLnBrk="0" hangingPunct="1">
              <a:defRPr kumimoji="0" sz="1000" b="1">
                <a:solidFill>
                  <a:schemeClr val="tx1"/>
                </a:solidFill>
              </a:defRPr>
            </a:lvl1pPr>
          </a:lstStyle>
          <a:p>
            <a:fld id="{B6F15528-21DE-4FAA-801E-634DDDAF4B2B}" type="slidenum">
              <a:rPr lang="en-US" smtClean="0"/>
              <a:pPr/>
              <a:t>‹#›</a:t>
            </a:fld>
            <a:endParaRPr lang="en-US"/>
          </a:p>
        </p:txBody>
      </p:sp>
      <p:pic>
        <p:nvPicPr>
          <p:cNvPr id="20" name="Picture 19"/>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8244408" y="5949280"/>
            <a:ext cx="914400" cy="918972"/>
          </a:xfrm>
          <a:prstGeom prst="rect">
            <a:avLst/>
          </a:prstGeom>
        </p:spPr>
      </p:pic>
    </p:spTree>
    <p:extLst>
      <p:ext uri="{BB962C8B-B14F-4D97-AF65-F5344CB8AC3E}">
        <p14:creationId xmlns:p14="http://schemas.microsoft.com/office/powerpoint/2010/main" xmlns="" val="3817082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760" indent="-256032" algn="l" rtl="0" eaLnBrk="1" latinLnBrk="0" hangingPunct="1">
        <a:spcBef>
          <a:spcPts val="300"/>
        </a:spcBef>
        <a:buClr>
          <a:schemeClr val="tx2"/>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rgbClr val="C00000"/>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tx2">
              <a:lumMod val="75000"/>
            </a:schemeClr>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lumMod val="75000"/>
            </a:schemeClr>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8458200" cy="1470025"/>
          </a:xfrm>
        </p:spPr>
        <p:txBody>
          <a:bodyPr/>
          <a:lstStyle/>
          <a:p>
            <a:r>
              <a:rPr lang="id-ID" dirty="0" smtClean="0"/>
              <a:t>Media Content : </a:t>
            </a:r>
            <a:br>
              <a:rPr lang="id-ID" dirty="0" smtClean="0"/>
            </a:br>
            <a:r>
              <a:rPr lang="id-ID" dirty="0" smtClean="0"/>
              <a:t>Text and Framing</a:t>
            </a:r>
            <a:endParaRPr lang="id-ID" dirty="0"/>
          </a:p>
        </p:txBody>
      </p:sp>
      <p:sp>
        <p:nvSpPr>
          <p:cNvPr id="3" name="Subtitle 2"/>
          <p:cNvSpPr>
            <a:spLocks noGrp="1"/>
          </p:cNvSpPr>
          <p:nvPr>
            <p:ph type="subTitle" idx="1"/>
          </p:nvPr>
        </p:nvSpPr>
        <p:spPr/>
        <p:txBody>
          <a:bodyPr/>
          <a:lstStyle/>
          <a:p>
            <a:r>
              <a:rPr lang="id-ID" dirty="0" smtClean="0"/>
              <a:t>Komunikasi Massa</a:t>
            </a:r>
          </a:p>
          <a:p>
            <a:r>
              <a:rPr lang="id-ID" dirty="0" smtClean="0"/>
              <a:t>Program Studi Ilmu Komunikasi</a:t>
            </a:r>
          </a:p>
          <a:p>
            <a:r>
              <a:rPr lang="id-ID" dirty="0" smtClean="0"/>
              <a:t>Universitas Pembangunan Jaya</a:t>
            </a: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914400"/>
          <a:ext cx="8382001" cy="5715000"/>
        </p:xfrm>
        <a:graphic>
          <a:graphicData uri="http://schemas.openxmlformats.org/drawingml/2006/table">
            <a:tbl>
              <a:tblPr firstRow="1" bandRow="1">
                <a:tableStyleId>{5C22544A-7EE6-4342-B048-85BDC9FD1C3A}</a:tableStyleId>
              </a:tblPr>
              <a:tblGrid>
                <a:gridCol w="1736811"/>
                <a:gridCol w="2073189"/>
                <a:gridCol w="4572001"/>
              </a:tblGrid>
              <a:tr h="993976">
                <a:tc>
                  <a:txBody>
                    <a:bodyPr/>
                    <a:lstStyle/>
                    <a:p>
                      <a:r>
                        <a:rPr lang="id-ID" dirty="0" smtClean="0"/>
                        <a:t>Perangkat Framing</a:t>
                      </a:r>
                      <a:endParaRPr lang="id-ID" dirty="0"/>
                    </a:p>
                  </a:txBody>
                  <a:tcPr/>
                </a:tc>
                <a:tc>
                  <a:txBody>
                    <a:bodyPr/>
                    <a:lstStyle/>
                    <a:p>
                      <a:r>
                        <a:rPr lang="id-ID" dirty="0" smtClean="0"/>
                        <a:t>Unit Pengamatan </a:t>
                      </a:r>
                      <a:endParaRPr lang="id-ID" dirty="0"/>
                    </a:p>
                  </a:txBody>
                  <a:tcPr/>
                </a:tc>
                <a:tc>
                  <a:txBody>
                    <a:bodyPr/>
                    <a:lstStyle/>
                    <a:p>
                      <a:r>
                        <a:rPr lang="id-ID" dirty="0" smtClean="0"/>
                        <a:t>Hasil Pengamatan </a:t>
                      </a:r>
                      <a:endParaRPr lang="id-ID" dirty="0"/>
                    </a:p>
                  </a:txBody>
                  <a:tcPr/>
                </a:tc>
              </a:tr>
              <a:tr h="993976">
                <a:tc>
                  <a:txBody>
                    <a:bodyPr/>
                    <a:lstStyle/>
                    <a:p>
                      <a:r>
                        <a:rPr lang="id-ID" dirty="0" smtClean="0"/>
                        <a:t>Struktur</a:t>
                      </a:r>
                      <a:r>
                        <a:rPr lang="id-ID" baseline="0" dirty="0" smtClean="0"/>
                        <a:t> Skrip</a:t>
                      </a:r>
                      <a:endParaRPr lang="id-ID" dirty="0"/>
                    </a:p>
                  </a:txBody>
                  <a:tcPr/>
                </a:tc>
                <a:tc>
                  <a:txBody>
                    <a:bodyPr/>
                    <a:lstStyle/>
                    <a:p>
                      <a:r>
                        <a:rPr lang="id-ID" dirty="0" smtClean="0"/>
                        <a:t>What</a:t>
                      </a:r>
                      <a:endParaRPr lang="id-ID" dirty="0"/>
                    </a:p>
                  </a:txBody>
                  <a:tcPr/>
                </a:tc>
                <a:tc>
                  <a:txBody>
                    <a:bodyPr/>
                    <a:lstStyle/>
                    <a:p>
                      <a:r>
                        <a:rPr lang="id-ID" dirty="0" smtClean="0"/>
                        <a:t>Kesiapan Sandiaga Uno</a:t>
                      </a:r>
                      <a:r>
                        <a:rPr lang="id-ID" baseline="0" dirty="0" smtClean="0"/>
                        <a:t> jelang Pilkada</a:t>
                      </a:r>
                      <a:endParaRPr lang="id-ID" dirty="0"/>
                    </a:p>
                  </a:txBody>
                  <a:tcPr/>
                </a:tc>
              </a:tr>
              <a:tr h="683268">
                <a:tc>
                  <a:txBody>
                    <a:bodyPr/>
                    <a:lstStyle/>
                    <a:p>
                      <a:endParaRPr lang="id-ID"/>
                    </a:p>
                  </a:txBody>
                  <a:tcPr/>
                </a:tc>
                <a:tc>
                  <a:txBody>
                    <a:bodyPr/>
                    <a:lstStyle/>
                    <a:p>
                      <a:r>
                        <a:rPr lang="id-ID" dirty="0" smtClean="0"/>
                        <a:t>When</a:t>
                      </a:r>
                      <a:endParaRPr lang="id-ID" dirty="0"/>
                    </a:p>
                  </a:txBody>
                  <a:tcPr/>
                </a:tc>
                <a:tc>
                  <a:txBody>
                    <a:bodyPr/>
                    <a:lstStyle/>
                    <a:p>
                      <a:r>
                        <a:rPr lang="id-ID" dirty="0" smtClean="0"/>
                        <a:t>Senin,</a:t>
                      </a:r>
                      <a:r>
                        <a:rPr lang="id-ID" baseline="0" dirty="0" smtClean="0"/>
                        <a:t> </a:t>
                      </a:r>
                      <a:r>
                        <a:rPr lang="id-ID" baseline="0" dirty="0" smtClean="0"/>
                        <a:t>10 April 2017</a:t>
                      </a:r>
                      <a:endParaRPr lang="id-ID" dirty="0"/>
                    </a:p>
                  </a:txBody>
                  <a:tcPr/>
                </a:tc>
              </a:tr>
              <a:tr h="683268">
                <a:tc>
                  <a:txBody>
                    <a:bodyPr/>
                    <a:lstStyle/>
                    <a:p>
                      <a:endParaRPr lang="id-ID"/>
                    </a:p>
                  </a:txBody>
                  <a:tcPr/>
                </a:tc>
                <a:tc>
                  <a:txBody>
                    <a:bodyPr/>
                    <a:lstStyle/>
                    <a:p>
                      <a:r>
                        <a:rPr lang="id-ID" dirty="0" smtClean="0"/>
                        <a:t>Where</a:t>
                      </a:r>
                      <a:endParaRPr lang="id-ID" dirty="0"/>
                    </a:p>
                  </a:txBody>
                  <a:tcPr/>
                </a:tc>
                <a:tc>
                  <a:txBody>
                    <a:bodyPr/>
                    <a:lstStyle/>
                    <a:p>
                      <a:r>
                        <a:rPr lang="id-ID" dirty="0" smtClean="0"/>
                        <a:t>Cipinang</a:t>
                      </a:r>
                      <a:r>
                        <a:rPr lang="id-ID" baseline="0" dirty="0" smtClean="0"/>
                        <a:t> Besar, Jakarta Timur </a:t>
                      </a:r>
                      <a:endParaRPr lang="id-ID" dirty="0"/>
                    </a:p>
                  </a:txBody>
                  <a:tcPr/>
                </a:tc>
              </a:tr>
              <a:tr h="683268">
                <a:tc>
                  <a:txBody>
                    <a:bodyPr/>
                    <a:lstStyle/>
                    <a:p>
                      <a:endParaRPr lang="id-ID"/>
                    </a:p>
                  </a:txBody>
                  <a:tcPr/>
                </a:tc>
                <a:tc>
                  <a:txBody>
                    <a:bodyPr/>
                    <a:lstStyle/>
                    <a:p>
                      <a:r>
                        <a:rPr lang="id-ID" dirty="0" smtClean="0"/>
                        <a:t>Who</a:t>
                      </a:r>
                      <a:endParaRPr lang="id-ID" dirty="0"/>
                    </a:p>
                  </a:txBody>
                  <a:tcPr/>
                </a:tc>
                <a:tc>
                  <a:txBody>
                    <a:bodyPr/>
                    <a:lstStyle/>
                    <a:p>
                      <a:r>
                        <a:rPr lang="id-ID" dirty="0" smtClean="0"/>
                        <a:t>Sandiaga Un0</a:t>
                      </a:r>
                      <a:endParaRPr lang="id-ID" dirty="0"/>
                    </a:p>
                  </a:txBody>
                  <a:tcPr/>
                </a:tc>
              </a:tr>
              <a:tr h="993976">
                <a:tc>
                  <a:txBody>
                    <a:bodyPr/>
                    <a:lstStyle/>
                    <a:p>
                      <a:endParaRPr lang="id-ID"/>
                    </a:p>
                  </a:txBody>
                  <a:tcPr/>
                </a:tc>
                <a:tc>
                  <a:txBody>
                    <a:bodyPr/>
                    <a:lstStyle/>
                    <a:p>
                      <a:r>
                        <a:rPr lang="id-ID" dirty="0" smtClean="0"/>
                        <a:t>Why</a:t>
                      </a:r>
                      <a:endParaRPr lang="id-ID" dirty="0"/>
                    </a:p>
                  </a:txBody>
                  <a:tcPr/>
                </a:tc>
                <a:tc>
                  <a:txBody>
                    <a:bodyPr/>
                    <a:lstStyle/>
                    <a:p>
                      <a:r>
                        <a:rPr lang="id-ID" dirty="0" smtClean="0"/>
                        <a:t>Sehubungan dengan Pilkada DKI putaran kedua </a:t>
                      </a:r>
                      <a:endParaRPr lang="id-ID" dirty="0"/>
                    </a:p>
                  </a:txBody>
                  <a:tcPr/>
                </a:tc>
              </a:tr>
              <a:tr h="683268">
                <a:tc>
                  <a:txBody>
                    <a:bodyPr/>
                    <a:lstStyle/>
                    <a:p>
                      <a:endParaRPr lang="id-ID" dirty="0"/>
                    </a:p>
                  </a:txBody>
                  <a:tcPr/>
                </a:tc>
                <a:tc>
                  <a:txBody>
                    <a:bodyPr/>
                    <a:lstStyle/>
                    <a:p>
                      <a:r>
                        <a:rPr lang="id-ID" dirty="0" smtClean="0"/>
                        <a:t>How</a:t>
                      </a:r>
                      <a:endParaRPr lang="id-ID" dirty="0"/>
                    </a:p>
                  </a:txBody>
                  <a:tcPr/>
                </a:tc>
                <a:tc>
                  <a:txBody>
                    <a:bodyPr/>
                    <a:lstStyle/>
                    <a:p>
                      <a:r>
                        <a:rPr lang="id-ID" dirty="0" smtClean="0"/>
                        <a:t>Turun langsung berlatih dengan masyarakat</a:t>
                      </a:r>
                      <a:r>
                        <a:rPr lang="id-ID" baseline="0" dirty="0" smtClean="0"/>
                        <a:t> selama 18 bulan </a:t>
                      </a:r>
                      <a:endParaRPr lang="id-ID"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685800"/>
          <a:ext cx="8153399" cy="6121879"/>
        </p:xfrm>
        <a:graphic>
          <a:graphicData uri="http://schemas.openxmlformats.org/drawingml/2006/table">
            <a:tbl>
              <a:tblPr firstRow="1" bandRow="1">
                <a:tableStyleId>{5C22544A-7EE6-4342-B048-85BDC9FD1C3A}</a:tableStyleId>
              </a:tblPr>
              <a:tblGrid>
                <a:gridCol w="1676400"/>
                <a:gridCol w="1981200"/>
                <a:gridCol w="4495799"/>
              </a:tblGrid>
              <a:tr h="1092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Perangkat Framing</a:t>
                      </a:r>
                    </a:p>
                    <a:p>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Unit Pengamatan </a:t>
                      </a:r>
                    </a:p>
                    <a:p>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Hasil Pengamatan </a:t>
                      </a:r>
                    </a:p>
                    <a:p>
                      <a:endParaRPr lang="id-ID" dirty="0"/>
                    </a:p>
                  </a:txBody>
                  <a:tcPr/>
                </a:tc>
              </a:tr>
              <a:tr h="46985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Struktur</a:t>
                      </a:r>
                      <a:r>
                        <a:rPr lang="id-ID" baseline="0" dirty="0" smtClean="0"/>
                        <a:t> Tematik </a:t>
                      </a:r>
                      <a:endParaRPr lang="id-ID" dirty="0" smtClean="0"/>
                    </a:p>
                    <a:p>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Paragraf, proposisi, kalimat, hubungan antar kalimat</a:t>
                      </a:r>
                    </a:p>
                    <a:p>
                      <a:endParaRPr lang="id-ID" dirty="0"/>
                    </a:p>
                  </a:txBody>
                  <a:tcPr/>
                </a:tc>
                <a:tc>
                  <a:txBody>
                    <a:bodyPr/>
                    <a:lstStyle/>
                    <a:p>
                      <a:r>
                        <a:rPr lang="id-ID" dirty="0" smtClean="0"/>
                        <a:t>Berita ini memberikan gambaran mengenai kesiapan Sandiaga Uno dalam menghadapi debat pilgub putaran</a:t>
                      </a:r>
                      <a:r>
                        <a:rPr lang="id-ID" baseline="0" dirty="0" smtClean="0"/>
                        <a:t> kedua. </a:t>
                      </a:r>
                    </a:p>
                    <a:p>
                      <a:r>
                        <a:rPr lang="id-ID" baseline="0" dirty="0" smtClean="0"/>
                        <a:t>Pada paragraf pertama wartawan menyebut Sandiaga Uno sebagai seorang pengusaha yang sudah berlatih selama 18 bulan dan pada paragraf kedua dijelaskan bahwa bekal Sandiaga Unio sudah cukup untuk menghadapi debat. Pada paragraf tiga Sandiaga disebutkan akan fokus pada masalah </a:t>
                      </a:r>
                      <a:r>
                        <a:rPr lang="id-ID" baseline="0" dirty="0" smtClean="0"/>
                        <a:t>ekonomi (program kewirausahaan OKE OCE)</a:t>
                      </a:r>
                      <a:endParaRPr lang="id-ID" baseline="0" dirty="0" smtClean="0"/>
                    </a:p>
                    <a:p>
                      <a:r>
                        <a:rPr lang="id-ID" baseline="0" dirty="0" smtClean="0"/>
                        <a:t>Dari berita ini terlihat bahwa Sandiaga Uno diperlihatkan sudah siap menghadapi debat, ia telah cukup banyak berlatih dan fokus pada masalah ekonomi yang berkaitan dengan profesinya sebagai pengusaha. </a:t>
                      </a:r>
                      <a:endParaRPr lang="id-ID"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685800"/>
          <a:ext cx="8458200" cy="5638800"/>
        </p:xfrm>
        <a:graphic>
          <a:graphicData uri="http://schemas.openxmlformats.org/drawingml/2006/table">
            <a:tbl>
              <a:tblPr firstRow="1" bandRow="1">
                <a:tableStyleId>{5C22544A-7EE6-4342-B048-85BDC9FD1C3A}</a:tableStyleId>
              </a:tblPr>
              <a:tblGrid>
                <a:gridCol w="2114550"/>
                <a:gridCol w="2114550"/>
                <a:gridCol w="4229100"/>
              </a:tblGrid>
              <a:tr h="897082">
                <a:tc>
                  <a:txBody>
                    <a:bodyPr/>
                    <a:lstStyle/>
                    <a:p>
                      <a:r>
                        <a:rPr lang="id-ID" dirty="0" smtClean="0"/>
                        <a:t>Perangkat Framing</a:t>
                      </a:r>
                      <a:endParaRPr lang="id-ID" dirty="0"/>
                    </a:p>
                  </a:txBody>
                  <a:tcPr/>
                </a:tc>
                <a:tc>
                  <a:txBody>
                    <a:bodyPr/>
                    <a:lstStyle/>
                    <a:p>
                      <a:r>
                        <a:rPr lang="id-ID" dirty="0" smtClean="0"/>
                        <a:t>Unit Pengamatan</a:t>
                      </a:r>
                      <a:endParaRPr lang="id-ID" dirty="0"/>
                    </a:p>
                  </a:txBody>
                  <a:tcPr/>
                </a:tc>
                <a:tc>
                  <a:txBody>
                    <a:bodyPr/>
                    <a:lstStyle/>
                    <a:p>
                      <a:r>
                        <a:rPr lang="id-ID" dirty="0" smtClean="0"/>
                        <a:t>Hasil Pengamatan </a:t>
                      </a:r>
                      <a:endParaRPr lang="id-ID" dirty="0"/>
                    </a:p>
                  </a:txBody>
                  <a:tcPr/>
                </a:tc>
              </a:tr>
              <a:tr h="4741718">
                <a:tc>
                  <a:txBody>
                    <a:bodyPr/>
                    <a:lstStyle/>
                    <a:p>
                      <a:r>
                        <a:rPr lang="id-ID" dirty="0" smtClean="0"/>
                        <a:t>Struktur Retoris</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Kata, idiom, gambar,foto,</a:t>
                      </a:r>
                      <a:r>
                        <a:rPr lang="id-ID" baseline="0" dirty="0" smtClean="0"/>
                        <a:t> grafik </a:t>
                      </a:r>
                      <a:endParaRPr lang="id-ID" dirty="0" smtClean="0"/>
                    </a:p>
                    <a:p>
                      <a:endParaRPr lang="id-ID" dirty="0"/>
                    </a:p>
                  </a:txBody>
                  <a:tcPr/>
                </a:tc>
                <a:tc>
                  <a:txBody>
                    <a:bodyPr/>
                    <a:lstStyle/>
                    <a:p>
                      <a:r>
                        <a:rPr lang="id-ID" dirty="0" smtClean="0"/>
                        <a:t>Foto Sandiaga Uno</a:t>
                      </a:r>
                      <a:r>
                        <a:rPr lang="id-ID" baseline="0" dirty="0" smtClean="0"/>
                        <a:t> berpidato di depan khalayak  dengan menggunakan pakaian berwana putih</a:t>
                      </a:r>
                    </a:p>
                    <a:p>
                      <a:r>
                        <a:rPr lang="id-ID" baseline="0" dirty="0" smtClean="0"/>
                        <a:t>Artikel ini menyebutkan Sandiaga Uno sebelum pemilihan sudah melakukan blusukan  sebagai calon Gubernur DKI sebelum dipasangkan dengan Anies Baswedan.  Hal ini dituliskan untuk memberikan informasi bahwa Sandiaga Un0 sudah lama melaksanakan kampanye ke tengah – tengah masyarakat. </a:t>
                      </a: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Analisis Berita : Jelang Debat Sandiaga mengaku latihan dengan masyarakat </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Dari berita di atas terlihat bahwa wartawan mendukung Sandiaga Uno.  Terlihat dari angle </a:t>
            </a:r>
            <a:r>
              <a:rPr lang="id-ID" dirty="0" smtClean="0"/>
              <a:t>pemberitaan </a:t>
            </a:r>
            <a:r>
              <a:rPr lang="id-ID" dirty="0" smtClean="0"/>
              <a:t>yang sengaja </a:t>
            </a:r>
            <a:r>
              <a:rPr lang="id-ID" dirty="0" smtClean="0"/>
              <a:t>diambil dari sisi Sandiaga </a:t>
            </a:r>
            <a:r>
              <a:rPr lang="id-ID" dirty="0" smtClean="0"/>
              <a:t>Uno serta kalimat </a:t>
            </a:r>
            <a:r>
              <a:rPr lang="id-ID" dirty="0" smtClean="0"/>
              <a:t>dalam berita tersebut </a:t>
            </a:r>
            <a:r>
              <a:rPr lang="id-ID" dirty="0" smtClean="0"/>
              <a:t>yang bernada positif. Wartawan ingin para pembaca mengetahui program Sandiaga Uno dan Anies Baswedan sebagai Cagub dan Cawagub DKI, dan memperlihatkan kesiapan Sandiaga Uno menjadi Wakil Gubernur DKI. Hal ini bisa dilihat melalui foto yang sengaja ditampilkan oleh wartawan dalam berita tersebut.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fontScale="90000"/>
          </a:bodyPr>
          <a:lstStyle/>
          <a:p>
            <a:r>
              <a:rPr lang="id-ID" sz="2800" dirty="0" smtClean="0"/>
              <a:t>Judul 	: </a:t>
            </a:r>
            <a:br>
              <a:rPr lang="id-ID" sz="2800" dirty="0" smtClean="0"/>
            </a:br>
            <a:r>
              <a:rPr lang="id-ID" sz="2800" dirty="0" smtClean="0"/>
              <a:t>Sumber 	:</a:t>
            </a:r>
            <a:br>
              <a:rPr lang="id-ID" sz="2800" dirty="0" smtClean="0"/>
            </a:br>
            <a:r>
              <a:rPr lang="id-ID" sz="2800" dirty="0" smtClean="0"/>
              <a:t>Ringkasan berita :  </a:t>
            </a:r>
            <a:endParaRPr lang="id-ID" sz="2800" dirty="0"/>
          </a:p>
        </p:txBody>
      </p:sp>
      <p:graphicFrame>
        <p:nvGraphicFramePr>
          <p:cNvPr id="4" name="Content Placeholder 3"/>
          <p:cNvGraphicFramePr>
            <a:graphicFrameLocks noGrp="1"/>
          </p:cNvGraphicFramePr>
          <p:nvPr>
            <p:ph idx="1"/>
          </p:nvPr>
        </p:nvGraphicFramePr>
        <p:xfrm>
          <a:off x="381000" y="1676400"/>
          <a:ext cx="8382000" cy="4889500"/>
        </p:xfrm>
        <a:graphic>
          <a:graphicData uri="http://schemas.openxmlformats.org/drawingml/2006/table">
            <a:tbl>
              <a:tblPr firstRow="1" bandRow="1">
                <a:tableStyleId>{284E427A-3D55-4303-BF80-6455036E1DE7}</a:tableStyleId>
              </a:tblPr>
              <a:tblGrid>
                <a:gridCol w="2133600"/>
                <a:gridCol w="3454400"/>
                <a:gridCol w="2794000"/>
              </a:tblGrid>
              <a:tr h="698500">
                <a:tc>
                  <a:txBody>
                    <a:bodyPr/>
                    <a:lstStyle/>
                    <a:p>
                      <a:r>
                        <a:rPr lang="id-ID" dirty="0" smtClean="0"/>
                        <a:t>Perangkat Framing</a:t>
                      </a:r>
                      <a:endParaRPr lang="id-ID" dirty="0"/>
                    </a:p>
                  </a:txBody>
                  <a:tcPr/>
                </a:tc>
                <a:tc>
                  <a:txBody>
                    <a:bodyPr/>
                    <a:lstStyle/>
                    <a:p>
                      <a:r>
                        <a:rPr lang="id-ID" dirty="0" smtClean="0"/>
                        <a:t>Unit Pengamatan</a:t>
                      </a:r>
                      <a:endParaRPr lang="id-ID" dirty="0"/>
                    </a:p>
                  </a:txBody>
                  <a:tcPr/>
                </a:tc>
                <a:tc>
                  <a:txBody>
                    <a:bodyPr/>
                    <a:lstStyle/>
                    <a:p>
                      <a:r>
                        <a:rPr lang="id-ID" dirty="0" smtClean="0"/>
                        <a:t> Hasil Pengamatan </a:t>
                      </a:r>
                      <a:endParaRPr lang="id-ID" dirty="0"/>
                    </a:p>
                  </a:txBody>
                  <a:tcPr/>
                </a:tc>
              </a:tr>
              <a:tr h="698500">
                <a:tc>
                  <a:txBody>
                    <a:bodyPr/>
                    <a:lstStyle/>
                    <a:p>
                      <a:r>
                        <a:rPr lang="id-ID" dirty="0" smtClean="0"/>
                        <a:t>Struktur Sintaksis</a:t>
                      </a:r>
                      <a:endParaRPr lang="id-ID" dirty="0"/>
                    </a:p>
                  </a:txBody>
                  <a:tcPr/>
                </a:tc>
                <a:tc>
                  <a:txBody>
                    <a:bodyPr/>
                    <a:lstStyle/>
                    <a:p>
                      <a:r>
                        <a:rPr lang="id-ID" dirty="0" smtClean="0"/>
                        <a:t>Judul</a:t>
                      </a:r>
                      <a:endParaRPr lang="id-ID" dirty="0"/>
                    </a:p>
                  </a:txBody>
                  <a:tcPr/>
                </a:tc>
                <a:tc>
                  <a:txBody>
                    <a:bodyPr/>
                    <a:lstStyle/>
                    <a:p>
                      <a:endParaRPr lang="id-ID"/>
                    </a:p>
                  </a:txBody>
                  <a:tcPr/>
                </a:tc>
              </a:tr>
              <a:tr h="698500">
                <a:tc>
                  <a:txBody>
                    <a:bodyPr/>
                    <a:lstStyle/>
                    <a:p>
                      <a:endParaRPr lang="id-ID"/>
                    </a:p>
                  </a:txBody>
                  <a:tcPr/>
                </a:tc>
                <a:tc>
                  <a:txBody>
                    <a:bodyPr/>
                    <a:lstStyle/>
                    <a:p>
                      <a:r>
                        <a:rPr lang="id-ID" dirty="0" smtClean="0"/>
                        <a:t>Lead</a:t>
                      </a:r>
                      <a:endParaRPr lang="id-ID" dirty="0"/>
                    </a:p>
                  </a:txBody>
                  <a:tcPr/>
                </a:tc>
                <a:tc>
                  <a:txBody>
                    <a:bodyPr/>
                    <a:lstStyle/>
                    <a:p>
                      <a:endParaRPr lang="id-ID"/>
                    </a:p>
                  </a:txBody>
                  <a:tcPr/>
                </a:tc>
              </a:tr>
              <a:tr h="698500">
                <a:tc>
                  <a:txBody>
                    <a:bodyPr/>
                    <a:lstStyle/>
                    <a:p>
                      <a:endParaRPr lang="id-ID"/>
                    </a:p>
                  </a:txBody>
                  <a:tcPr/>
                </a:tc>
                <a:tc>
                  <a:txBody>
                    <a:bodyPr/>
                    <a:lstStyle/>
                    <a:p>
                      <a:r>
                        <a:rPr lang="id-ID" dirty="0" smtClean="0"/>
                        <a:t>Latar Informasi</a:t>
                      </a:r>
                      <a:r>
                        <a:rPr lang="id-ID" baseline="0" dirty="0" smtClean="0"/>
                        <a:t> </a:t>
                      </a:r>
                      <a:endParaRPr lang="id-ID" dirty="0"/>
                    </a:p>
                  </a:txBody>
                  <a:tcPr/>
                </a:tc>
                <a:tc>
                  <a:txBody>
                    <a:bodyPr/>
                    <a:lstStyle/>
                    <a:p>
                      <a:endParaRPr lang="id-ID" dirty="0"/>
                    </a:p>
                  </a:txBody>
                  <a:tcPr/>
                </a:tc>
              </a:tr>
              <a:tr h="698500">
                <a:tc>
                  <a:txBody>
                    <a:bodyPr/>
                    <a:lstStyle/>
                    <a:p>
                      <a:endParaRPr lang="id-ID"/>
                    </a:p>
                  </a:txBody>
                  <a:tcPr/>
                </a:tc>
                <a:tc>
                  <a:txBody>
                    <a:bodyPr/>
                    <a:lstStyle/>
                    <a:p>
                      <a:r>
                        <a:rPr lang="id-ID" dirty="0" smtClean="0"/>
                        <a:t>Kutipan sumber</a:t>
                      </a:r>
                      <a:endParaRPr lang="id-ID" dirty="0"/>
                    </a:p>
                  </a:txBody>
                  <a:tcPr/>
                </a:tc>
                <a:tc>
                  <a:txBody>
                    <a:bodyPr/>
                    <a:lstStyle/>
                    <a:p>
                      <a:endParaRPr lang="id-ID"/>
                    </a:p>
                  </a:txBody>
                  <a:tcPr/>
                </a:tc>
              </a:tr>
              <a:tr h="698500">
                <a:tc>
                  <a:txBody>
                    <a:bodyPr/>
                    <a:lstStyle/>
                    <a:p>
                      <a:endParaRPr lang="id-ID" dirty="0"/>
                    </a:p>
                  </a:txBody>
                  <a:tcPr/>
                </a:tc>
                <a:tc>
                  <a:txBody>
                    <a:bodyPr/>
                    <a:lstStyle/>
                    <a:p>
                      <a:r>
                        <a:rPr lang="id-ID" dirty="0" smtClean="0"/>
                        <a:t>Pernyataan/Opini</a:t>
                      </a:r>
                      <a:endParaRPr lang="id-ID" dirty="0"/>
                    </a:p>
                  </a:txBody>
                  <a:tcPr/>
                </a:tc>
                <a:tc>
                  <a:txBody>
                    <a:bodyPr/>
                    <a:lstStyle/>
                    <a:p>
                      <a:endParaRPr lang="id-ID" dirty="0"/>
                    </a:p>
                  </a:txBody>
                  <a:tcPr/>
                </a:tc>
              </a:tr>
              <a:tr h="698500">
                <a:tc>
                  <a:txBody>
                    <a:bodyPr/>
                    <a:lstStyle/>
                    <a:p>
                      <a:endParaRPr lang="id-ID" dirty="0"/>
                    </a:p>
                  </a:txBody>
                  <a:tcPr/>
                </a:tc>
                <a:tc>
                  <a:txBody>
                    <a:bodyPr/>
                    <a:lstStyle/>
                    <a:p>
                      <a:r>
                        <a:rPr lang="id-ID" dirty="0" smtClean="0"/>
                        <a:t>Penutup</a:t>
                      </a:r>
                      <a:r>
                        <a:rPr lang="id-ID" baseline="0" dirty="0" smtClean="0"/>
                        <a:t> </a:t>
                      </a:r>
                      <a:endParaRPr lang="id-ID" dirty="0"/>
                    </a:p>
                  </a:txBody>
                  <a:tcPr/>
                </a:tc>
                <a:tc>
                  <a:txBody>
                    <a:bodyPr/>
                    <a:lstStyle/>
                    <a:p>
                      <a:endParaRPr lang="id-ID"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066798"/>
          <a:ext cx="8458200" cy="5575302"/>
        </p:xfrm>
        <a:graphic>
          <a:graphicData uri="http://schemas.openxmlformats.org/drawingml/2006/table">
            <a:tbl>
              <a:tblPr firstRow="1" bandRow="1">
                <a:tableStyleId>{5C22544A-7EE6-4342-B048-85BDC9FD1C3A}</a:tableStyleId>
              </a:tblPr>
              <a:tblGrid>
                <a:gridCol w="2819400"/>
                <a:gridCol w="2819400"/>
                <a:gridCol w="2819400"/>
              </a:tblGrid>
              <a:tr h="439997">
                <a:tc>
                  <a:txBody>
                    <a:bodyPr/>
                    <a:lstStyle/>
                    <a:p>
                      <a:r>
                        <a:rPr lang="id-ID" dirty="0" smtClean="0"/>
                        <a:t>Perangkat Framing</a:t>
                      </a:r>
                      <a:endParaRPr lang="id-ID" dirty="0"/>
                    </a:p>
                  </a:txBody>
                  <a:tcPr/>
                </a:tc>
                <a:tc>
                  <a:txBody>
                    <a:bodyPr/>
                    <a:lstStyle/>
                    <a:p>
                      <a:r>
                        <a:rPr lang="id-ID" dirty="0" smtClean="0"/>
                        <a:t>Unit Pengamatan </a:t>
                      </a:r>
                      <a:endParaRPr lang="id-ID" dirty="0"/>
                    </a:p>
                  </a:txBody>
                  <a:tcPr/>
                </a:tc>
                <a:tc>
                  <a:txBody>
                    <a:bodyPr/>
                    <a:lstStyle/>
                    <a:p>
                      <a:r>
                        <a:rPr lang="id-ID" dirty="0" smtClean="0"/>
                        <a:t>Hasil Pengamatan </a:t>
                      </a:r>
                      <a:endParaRPr lang="id-ID" dirty="0"/>
                    </a:p>
                  </a:txBody>
                  <a:tcPr/>
                </a:tc>
              </a:tr>
              <a:tr h="439997">
                <a:tc>
                  <a:txBody>
                    <a:bodyPr/>
                    <a:lstStyle/>
                    <a:p>
                      <a:r>
                        <a:rPr lang="id-ID" dirty="0" smtClean="0"/>
                        <a:t>Struktur</a:t>
                      </a:r>
                      <a:r>
                        <a:rPr lang="id-ID" baseline="0" dirty="0" smtClean="0"/>
                        <a:t> Skrip</a:t>
                      </a:r>
                      <a:endParaRPr lang="id-ID" dirty="0"/>
                    </a:p>
                  </a:txBody>
                  <a:tcPr/>
                </a:tc>
                <a:tc>
                  <a:txBody>
                    <a:bodyPr/>
                    <a:lstStyle/>
                    <a:p>
                      <a:r>
                        <a:rPr lang="id-ID" dirty="0" smtClean="0"/>
                        <a:t>What</a:t>
                      </a:r>
                      <a:endParaRPr lang="id-ID" dirty="0"/>
                    </a:p>
                  </a:txBody>
                  <a:tcPr/>
                </a:tc>
                <a:tc>
                  <a:txBody>
                    <a:bodyPr/>
                    <a:lstStyle/>
                    <a:p>
                      <a:endParaRPr lang="id-ID"/>
                    </a:p>
                  </a:txBody>
                  <a:tcPr/>
                </a:tc>
              </a:tr>
              <a:tr h="439997">
                <a:tc>
                  <a:txBody>
                    <a:bodyPr/>
                    <a:lstStyle/>
                    <a:p>
                      <a:endParaRPr lang="id-ID"/>
                    </a:p>
                  </a:txBody>
                  <a:tcPr/>
                </a:tc>
                <a:tc>
                  <a:txBody>
                    <a:bodyPr/>
                    <a:lstStyle/>
                    <a:p>
                      <a:r>
                        <a:rPr lang="id-ID" dirty="0" smtClean="0"/>
                        <a:t>When</a:t>
                      </a:r>
                      <a:endParaRPr lang="id-ID" dirty="0"/>
                    </a:p>
                  </a:txBody>
                  <a:tcPr/>
                </a:tc>
                <a:tc>
                  <a:txBody>
                    <a:bodyPr/>
                    <a:lstStyle/>
                    <a:p>
                      <a:endParaRPr lang="id-ID"/>
                    </a:p>
                  </a:txBody>
                  <a:tcPr/>
                </a:tc>
              </a:tr>
              <a:tr h="439997">
                <a:tc>
                  <a:txBody>
                    <a:bodyPr/>
                    <a:lstStyle/>
                    <a:p>
                      <a:endParaRPr lang="id-ID"/>
                    </a:p>
                  </a:txBody>
                  <a:tcPr/>
                </a:tc>
                <a:tc>
                  <a:txBody>
                    <a:bodyPr/>
                    <a:lstStyle/>
                    <a:p>
                      <a:r>
                        <a:rPr lang="id-ID" dirty="0" smtClean="0"/>
                        <a:t>Where</a:t>
                      </a:r>
                      <a:endParaRPr lang="id-ID" dirty="0"/>
                    </a:p>
                  </a:txBody>
                  <a:tcPr/>
                </a:tc>
                <a:tc>
                  <a:txBody>
                    <a:bodyPr/>
                    <a:lstStyle/>
                    <a:p>
                      <a:endParaRPr lang="id-ID"/>
                    </a:p>
                  </a:txBody>
                  <a:tcPr/>
                </a:tc>
              </a:tr>
              <a:tr h="439997">
                <a:tc>
                  <a:txBody>
                    <a:bodyPr/>
                    <a:lstStyle/>
                    <a:p>
                      <a:endParaRPr lang="id-ID"/>
                    </a:p>
                  </a:txBody>
                  <a:tcPr/>
                </a:tc>
                <a:tc>
                  <a:txBody>
                    <a:bodyPr/>
                    <a:lstStyle/>
                    <a:p>
                      <a:r>
                        <a:rPr lang="id-ID" dirty="0" smtClean="0"/>
                        <a:t>Who</a:t>
                      </a:r>
                      <a:endParaRPr lang="id-ID" dirty="0"/>
                    </a:p>
                  </a:txBody>
                  <a:tcPr/>
                </a:tc>
                <a:tc>
                  <a:txBody>
                    <a:bodyPr/>
                    <a:lstStyle/>
                    <a:p>
                      <a:endParaRPr lang="id-ID"/>
                    </a:p>
                  </a:txBody>
                  <a:tcPr/>
                </a:tc>
              </a:tr>
              <a:tr h="439997">
                <a:tc>
                  <a:txBody>
                    <a:bodyPr/>
                    <a:lstStyle/>
                    <a:p>
                      <a:endParaRPr lang="id-ID"/>
                    </a:p>
                  </a:txBody>
                  <a:tcPr/>
                </a:tc>
                <a:tc>
                  <a:txBody>
                    <a:bodyPr/>
                    <a:lstStyle/>
                    <a:p>
                      <a:r>
                        <a:rPr lang="id-ID" dirty="0" smtClean="0"/>
                        <a:t>Why</a:t>
                      </a:r>
                      <a:endParaRPr lang="id-ID" dirty="0"/>
                    </a:p>
                  </a:txBody>
                  <a:tcPr/>
                </a:tc>
                <a:tc>
                  <a:txBody>
                    <a:bodyPr/>
                    <a:lstStyle/>
                    <a:p>
                      <a:endParaRPr lang="id-ID"/>
                    </a:p>
                  </a:txBody>
                  <a:tcPr/>
                </a:tc>
              </a:tr>
              <a:tr h="439997">
                <a:tc>
                  <a:txBody>
                    <a:bodyPr/>
                    <a:lstStyle/>
                    <a:p>
                      <a:endParaRPr lang="id-ID" dirty="0"/>
                    </a:p>
                  </a:txBody>
                  <a:tcPr/>
                </a:tc>
                <a:tc>
                  <a:txBody>
                    <a:bodyPr/>
                    <a:lstStyle/>
                    <a:p>
                      <a:r>
                        <a:rPr lang="id-ID" dirty="0" smtClean="0"/>
                        <a:t>How</a:t>
                      </a:r>
                      <a:endParaRPr lang="id-ID" dirty="0"/>
                    </a:p>
                  </a:txBody>
                  <a:tcPr/>
                </a:tc>
                <a:tc>
                  <a:txBody>
                    <a:bodyPr/>
                    <a:lstStyle/>
                    <a:p>
                      <a:endParaRPr lang="id-ID" dirty="0"/>
                    </a:p>
                  </a:txBody>
                  <a:tcPr/>
                </a:tc>
              </a:tr>
              <a:tr h="1410400">
                <a:tc>
                  <a:txBody>
                    <a:bodyPr/>
                    <a:lstStyle/>
                    <a:p>
                      <a:r>
                        <a:rPr lang="id-ID" dirty="0" smtClean="0"/>
                        <a:t>Struktur</a:t>
                      </a:r>
                      <a:r>
                        <a:rPr lang="id-ID" baseline="0" dirty="0" smtClean="0"/>
                        <a:t> Tematik </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Paragraf, proposisi, kalimat, hubungan antar kalimat</a:t>
                      </a:r>
                    </a:p>
                    <a:p>
                      <a:endParaRPr lang="id-ID" dirty="0"/>
                    </a:p>
                  </a:txBody>
                  <a:tcPr/>
                </a:tc>
                <a:tc>
                  <a:txBody>
                    <a:bodyPr/>
                    <a:lstStyle/>
                    <a:p>
                      <a:endParaRPr lang="id-ID" dirty="0"/>
                    </a:p>
                  </a:txBody>
                  <a:tcPr/>
                </a:tc>
              </a:tr>
              <a:tr h="1084923">
                <a:tc>
                  <a:txBody>
                    <a:bodyPr/>
                    <a:lstStyle/>
                    <a:p>
                      <a:r>
                        <a:rPr lang="id-ID" dirty="0" smtClean="0"/>
                        <a:t>Struktur Retorik </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Kata, idiom, gambar,foto,</a:t>
                      </a:r>
                      <a:r>
                        <a:rPr lang="id-ID" baseline="0" dirty="0" smtClean="0"/>
                        <a:t> grafik </a:t>
                      </a:r>
                      <a:endParaRPr lang="id-ID" dirty="0" smtClean="0"/>
                    </a:p>
                    <a:p>
                      <a:endParaRPr lang="id-ID" dirty="0"/>
                    </a:p>
                  </a:txBody>
                  <a:tcPr/>
                </a:tc>
                <a:tc>
                  <a:txBody>
                    <a:bodyPr/>
                    <a:lstStyle/>
                    <a:p>
                      <a:endParaRPr lang="id-ID"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a:t>
            </a:r>
            <a:endParaRPr lang="id-ID" dirty="0"/>
          </a:p>
        </p:txBody>
      </p:sp>
      <p:sp>
        <p:nvSpPr>
          <p:cNvPr id="3" name="Content Placeholder 2"/>
          <p:cNvSpPr>
            <a:spLocks noGrp="1"/>
          </p:cNvSpPr>
          <p:nvPr>
            <p:ph idx="1"/>
          </p:nvPr>
        </p:nvSpPr>
        <p:spPr/>
        <p:txBody>
          <a:bodyPr/>
          <a:lstStyle/>
          <a:p>
            <a:r>
              <a:rPr lang="id-ID" dirty="0" smtClean="0"/>
              <a:t>Struktur Sintaksis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Struktur Skrip</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Struktur Tematik</a:t>
            </a:r>
            <a:endParaRPr lang="id-ID"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Struktur Retorik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Analisis Framing</a:t>
            </a:r>
            <a:endParaRPr lang="id-ID" dirty="0"/>
          </a:p>
        </p:txBody>
      </p:sp>
      <p:sp>
        <p:nvSpPr>
          <p:cNvPr id="3" name="Content Placeholder 2"/>
          <p:cNvSpPr>
            <a:spLocks noGrp="1"/>
          </p:cNvSpPr>
          <p:nvPr>
            <p:ph idx="1"/>
          </p:nvPr>
        </p:nvSpPr>
        <p:spPr/>
        <p:txBody>
          <a:bodyPr>
            <a:normAutofit/>
          </a:bodyPr>
          <a:lstStyle/>
          <a:p>
            <a:r>
              <a:rPr lang="id-ID" sz="3200" dirty="0" smtClean="0"/>
              <a:t>Analisis framing menawarkan pemaknaan dan asumsi yang meyakinkan dari sebuah teks </a:t>
            </a:r>
          </a:p>
          <a:p>
            <a:r>
              <a:rPr lang="en-US" sz="3200" dirty="0" err="1" smtClean="0"/>
              <a:t>Kitzinger</a:t>
            </a:r>
            <a:r>
              <a:rPr lang="en-US" sz="3200" dirty="0" smtClean="0"/>
              <a:t> (2007) </a:t>
            </a:r>
            <a:r>
              <a:rPr lang="id-ID" sz="3200" dirty="0" smtClean="0"/>
              <a:t>mengingatkan bahwa bingkai yang paling kuat kadang tidak terlihat atau tidak jelas sehingga sudah dianggap menjadi sebuah hal yang biasa. </a:t>
            </a:r>
            <a:endParaRPr lang="id-ID"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Tugas Kelompok : </a:t>
            </a:r>
            <a:br>
              <a:rPr lang="id-ID" dirty="0" smtClean="0"/>
            </a:br>
            <a:r>
              <a:rPr lang="id-ID" dirty="0" smtClean="0"/>
              <a:t>Latihan Analisis Framing</a:t>
            </a:r>
            <a:endParaRPr lang="id-ID" dirty="0"/>
          </a:p>
        </p:txBody>
      </p:sp>
      <p:sp>
        <p:nvSpPr>
          <p:cNvPr id="3" name="Content Placeholder 2"/>
          <p:cNvSpPr>
            <a:spLocks noGrp="1"/>
          </p:cNvSpPr>
          <p:nvPr>
            <p:ph idx="1"/>
          </p:nvPr>
        </p:nvSpPr>
        <p:spPr/>
        <p:txBody>
          <a:bodyPr>
            <a:normAutofit fontScale="92500" lnSpcReduction="10000"/>
          </a:bodyPr>
          <a:lstStyle/>
          <a:p>
            <a:r>
              <a:rPr lang="id-ID" smtClean="0"/>
              <a:t>Pilihlah </a:t>
            </a:r>
            <a:r>
              <a:rPr lang="id-ID" smtClean="0"/>
              <a:t>dua berita </a:t>
            </a:r>
            <a:r>
              <a:rPr lang="id-ID" dirty="0" smtClean="0"/>
              <a:t>dari media cetak untuk dianalisis. </a:t>
            </a:r>
          </a:p>
          <a:p>
            <a:r>
              <a:rPr lang="id-ID" dirty="0" smtClean="0"/>
              <a:t>Buatlah analisis framing berdasarkan model Pan &amp; Kosicki seperti yang telah dicontohkan bersama dengan kelompok </a:t>
            </a:r>
            <a:r>
              <a:rPr lang="id-ID" dirty="0" smtClean="0"/>
              <a:t>Anda</a:t>
            </a:r>
          </a:p>
          <a:p>
            <a:r>
              <a:rPr lang="id-ID" dirty="0" smtClean="0"/>
              <a:t>Sistematika : Berita 1 + Analisis, Berita 2+ Analisis, Kesimpulan Anda bagaimana Agenda Media terkait pemberitaan tersebut </a:t>
            </a:r>
            <a:endParaRPr lang="id-ID" dirty="0" smtClean="0"/>
          </a:p>
          <a:p>
            <a:r>
              <a:rPr lang="id-ID" dirty="0" smtClean="0"/>
              <a:t>Buatlah hasil analisis Anda dalam bentuk power </a:t>
            </a:r>
            <a:r>
              <a:rPr lang="id-ID" dirty="0" smtClean="0"/>
              <a:t>point. </a:t>
            </a:r>
            <a:endParaRPr lang="id-ID" dirty="0" smtClean="0"/>
          </a:p>
          <a:p>
            <a:r>
              <a:rPr lang="id-ID" dirty="0" smtClean="0"/>
              <a:t>Tugas dipresentasikan minggu depan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a:bodyPr>
          <a:lstStyle/>
          <a:p>
            <a:r>
              <a:rPr lang="id-ID" dirty="0" smtClean="0"/>
              <a:t>Framing merupakan bidang kajian yang berkembang pesat dalam ranah komunikasi</a:t>
            </a:r>
          </a:p>
          <a:p>
            <a:r>
              <a:rPr lang="id-ID" dirty="0" smtClean="0"/>
              <a:t>Sebagian besar studi dilakukan pada cara para jurnalis menyampaikan realitas terkait dengan politik, ekonomi, dan hal lainnya melalui media mereka</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id-ID" dirty="0" smtClean="0"/>
              <a:t>Model Framing Zhongdang Pan &amp; Gerald M. Kosicki</a:t>
            </a:r>
            <a:endParaRPr lang="id-ID" dirty="0"/>
          </a:p>
        </p:txBody>
      </p:sp>
      <p:sp>
        <p:nvSpPr>
          <p:cNvPr id="3" name="Content Placeholder 2"/>
          <p:cNvSpPr>
            <a:spLocks noGrp="1"/>
          </p:cNvSpPr>
          <p:nvPr>
            <p:ph idx="1"/>
          </p:nvPr>
        </p:nvSpPr>
        <p:spPr/>
        <p:txBody>
          <a:bodyPr/>
          <a:lstStyle/>
          <a:p>
            <a:r>
              <a:rPr lang="id-ID" dirty="0" smtClean="0"/>
              <a:t>Model analisis Framing yang paling Populer dan dapat menjadi salah satu alternatif dalam menganalisis teks media </a:t>
            </a:r>
          </a:p>
          <a:p>
            <a:r>
              <a:rPr lang="id-ID" dirty="0" smtClean="0"/>
              <a:t>Pan &amp; Kosicki membuat model analisis yang mengintegrasikan dua konsepsi framing yang berbeda</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pPr algn="ctr"/>
            <a:r>
              <a:rPr lang="id-ID" dirty="0" smtClean="0"/>
              <a:t>Konsep Framing Pan &amp; Kosicki </a:t>
            </a:r>
            <a:endParaRPr lang="id-ID" dirty="0"/>
          </a:p>
        </p:txBody>
      </p:sp>
      <p:graphicFrame>
        <p:nvGraphicFramePr>
          <p:cNvPr id="4" name="Content Placeholder 3"/>
          <p:cNvGraphicFramePr>
            <a:graphicFrameLocks noGrp="1"/>
          </p:cNvGraphicFramePr>
          <p:nvPr>
            <p:ph idx="1"/>
          </p:nvPr>
        </p:nvGraphicFramePr>
        <p:xfrm>
          <a:off x="457200" y="1600200"/>
          <a:ext cx="84582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normAutofit fontScale="90000"/>
          </a:bodyPr>
          <a:lstStyle/>
          <a:p>
            <a:pPr algn="ctr"/>
            <a:r>
              <a:rPr lang="id-ID" dirty="0" smtClean="0"/>
              <a:t>Skema Analisis Framing Pan&amp;Kosicki</a:t>
            </a:r>
            <a:endParaRPr lang="id-ID" dirty="0"/>
          </a:p>
        </p:txBody>
      </p:sp>
      <p:graphicFrame>
        <p:nvGraphicFramePr>
          <p:cNvPr id="4" name="Content Placeholder 3"/>
          <p:cNvGraphicFramePr>
            <a:graphicFrameLocks noGrp="1"/>
          </p:cNvGraphicFramePr>
          <p:nvPr>
            <p:ph idx="1"/>
          </p:nvPr>
        </p:nvGraphicFramePr>
        <p:xfrm>
          <a:off x="457200" y="1371600"/>
          <a:ext cx="8229600" cy="5148580"/>
        </p:xfrm>
        <a:graphic>
          <a:graphicData uri="http://schemas.openxmlformats.org/drawingml/2006/table">
            <a:tbl>
              <a:tblPr firstRow="1" bandRow="1">
                <a:tableStyleId>{72833802-FEF1-4C79-8D5D-14CF1EAF98D9}</a:tableStyleId>
              </a:tblPr>
              <a:tblGrid>
                <a:gridCol w="2743200"/>
                <a:gridCol w="2743200"/>
                <a:gridCol w="2743200"/>
              </a:tblGrid>
              <a:tr h="417144">
                <a:tc>
                  <a:txBody>
                    <a:bodyPr/>
                    <a:lstStyle/>
                    <a:p>
                      <a:r>
                        <a:rPr lang="id-ID" dirty="0" smtClean="0"/>
                        <a:t>Struktur</a:t>
                      </a:r>
                      <a:r>
                        <a:rPr lang="id-ID" baseline="0" dirty="0" smtClean="0"/>
                        <a:t> </a:t>
                      </a:r>
                      <a:endParaRPr lang="id-ID" dirty="0"/>
                    </a:p>
                  </a:txBody>
                  <a:tcPr/>
                </a:tc>
                <a:tc>
                  <a:txBody>
                    <a:bodyPr/>
                    <a:lstStyle/>
                    <a:p>
                      <a:r>
                        <a:rPr lang="id-ID" dirty="0" smtClean="0"/>
                        <a:t>Perangkat Framing</a:t>
                      </a:r>
                      <a:endParaRPr lang="id-ID" dirty="0"/>
                    </a:p>
                  </a:txBody>
                  <a:tcPr/>
                </a:tc>
                <a:tc>
                  <a:txBody>
                    <a:bodyPr/>
                    <a:lstStyle/>
                    <a:p>
                      <a:r>
                        <a:rPr lang="id-ID" dirty="0" smtClean="0"/>
                        <a:t>Unit yang diamati</a:t>
                      </a:r>
                      <a:endParaRPr lang="id-ID" dirty="0"/>
                    </a:p>
                  </a:txBody>
                  <a:tcPr/>
                </a:tc>
              </a:tr>
              <a:tr h="1337145">
                <a:tc>
                  <a:txBody>
                    <a:bodyPr/>
                    <a:lstStyle/>
                    <a:p>
                      <a:r>
                        <a:rPr lang="id-ID" dirty="0" smtClean="0"/>
                        <a:t>Sintaksis </a:t>
                      </a:r>
                    </a:p>
                    <a:p>
                      <a:r>
                        <a:rPr lang="id-ID" dirty="0" smtClean="0"/>
                        <a:t>Cara wartawan menyusun berita</a:t>
                      </a:r>
                      <a:endParaRPr lang="id-ID" dirty="0"/>
                    </a:p>
                  </a:txBody>
                  <a:tcPr/>
                </a:tc>
                <a:tc>
                  <a:txBody>
                    <a:bodyPr/>
                    <a:lstStyle/>
                    <a:p>
                      <a:r>
                        <a:rPr lang="id-ID" dirty="0" smtClean="0"/>
                        <a:t>1. Skema berita</a:t>
                      </a:r>
                      <a:endParaRPr lang="id-ID" dirty="0"/>
                    </a:p>
                  </a:txBody>
                  <a:tcPr/>
                </a:tc>
                <a:tc>
                  <a:txBody>
                    <a:bodyPr/>
                    <a:lstStyle/>
                    <a:p>
                      <a:r>
                        <a:rPr lang="id-ID" dirty="0" smtClean="0"/>
                        <a:t>Headline, lead, latar informasi, kutipan sumber,</a:t>
                      </a:r>
                      <a:r>
                        <a:rPr lang="id-ID" baseline="0" dirty="0" smtClean="0"/>
                        <a:t> pernyataan, penutup</a:t>
                      </a:r>
                      <a:endParaRPr lang="id-ID" dirty="0"/>
                    </a:p>
                  </a:txBody>
                  <a:tcPr/>
                </a:tc>
              </a:tr>
              <a:tr h="1028573">
                <a:tc>
                  <a:txBody>
                    <a:bodyPr/>
                    <a:lstStyle/>
                    <a:p>
                      <a:r>
                        <a:rPr lang="id-ID" dirty="0" smtClean="0"/>
                        <a:t>Skrip</a:t>
                      </a:r>
                    </a:p>
                    <a:p>
                      <a:r>
                        <a:rPr lang="id-ID" dirty="0" smtClean="0"/>
                        <a:t>Cara wartawan mengisahkan fakta</a:t>
                      </a:r>
                      <a:endParaRPr lang="id-ID" dirty="0"/>
                    </a:p>
                  </a:txBody>
                  <a:tcPr/>
                </a:tc>
                <a:tc>
                  <a:txBody>
                    <a:bodyPr/>
                    <a:lstStyle/>
                    <a:p>
                      <a:r>
                        <a:rPr lang="id-ID" dirty="0" smtClean="0"/>
                        <a:t>2. Kelengkapan berita</a:t>
                      </a:r>
                      <a:endParaRPr lang="id-ID" dirty="0"/>
                    </a:p>
                  </a:txBody>
                  <a:tcPr/>
                </a:tc>
                <a:tc>
                  <a:txBody>
                    <a:bodyPr/>
                    <a:lstStyle/>
                    <a:p>
                      <a:r>
                        <a:rPr lang="id-ID" dirty="0" smtClean="0"/>
                        <a:t>5W+1H</a:t>
                      </a:r>
                      <a:endParaRPr lang="id-ID" dirty="0"/>
                    </a:p>
                  </a:txBody>
                  <a:tcPr/>
                </a:tc>
              </a:tr>
              <a:tr h="1337145">
                <a:tc>
                  <a:txBody>
                    <a:bodyPr/>
                    <a:lstStyle/>
                    <a:p>
                      <a:r>
                        <a:rPr lang="id-ID" dirty="0" smtClean="0"/>
                        <a:t>Tematik</a:t>
                      </a:r>
                    </a:p>
                    <a:p>
                      <a:r>
                        <a:rPr lang="id-ID" dirty="0" smtClean="0"/>
                        <a:t>Cara</a:t>
                      </a:r>
                      <a:r>
                        <a:rPr lang="id-ID" baseline="0" dirty="0" smtClean="0"/>
                        <a:t> wartawan menulis fakta</a:t>
                      </a:r>
                      <a:endParaRPr lang="id-ID" dirty="0"/>
                    </a:p>
                  </a:txBody>
                  <a:tcPr/>
                </a:tc>
                <a:tc>
                  <a:txBody>
                    <a:bodyPr/>
                    <a:lstStyle/>
                    <a:p>
                      <a:r>
                        <a:rPr lang="id-ID" dirty="0" smtClean="0"/>
                        <a:t>3. Detail</a:t>
                      </a:r>
                    </a:p>
                    <a:p>
                      <a:r>
                        <a:rPr lang="id-ID" dirty="0" smtClean="0"/>
                        <a:t>4. Koherensi</a:t>
                      </a:r>
                    </a:p>
                    <a:p>
                      <a:r>
                        <a:rPr lang="id-ID" dirty="0" smtClean="0"/>
                        <a:t>5. Bentuk kalimat</a:t>
                      </a:r>
                    </a:p>
                    <a:p>
                      <a:r>
                        <a:rPr lang="id-ID" dirty="0" smtClean="0"/>
                        <a:t>6.</a:t>
                      </a:r>
                      <a:r>
                        <a:rPr lang="id-ID" baseline="0" dirty="0" smtClean="0"/>
                        <a:t> Kata ganti</a:t>
                      </a:r>
                      <a:endParaRPr lang="id-ID" dirty="0"/>
                    </a:p>
                  </a:txBody>
                  <a:tcPr/>
                </a:tc>
                <a:tc>
                  <a:txBody>
                    <a:bodyPr/>
                    <a:lstStyle/>
                    <a:p>
                      <a:r>
                        <a:rPr lang="id-ID" dirty="0" smtClean="0"/>
                        <a:t>Paragraf, proposisi, kalimat, hubungan antar kalimat</a:t>
                      </a:r>
                      <a:endParaRPr lang="id-ID" dirty="0"/>
                    </a:p>
                  </a:txBody>
                  <a:tcPr/>
                </a:tc>
              </a:tr>
              <a:tr h="1028573">
                <a:tc>
                  <a:txBody>
                    <a:bodyPr/>
                    <a:lstStyle/>
                    <a:p>
                      <a:r>
                        <a:rPr lang="id-ID" dirty="0" smtClean="0"/>
                        <a:t>Retoris</a:t>
                      </a:r>
                    </a:p>
                    <a:p>
                      <a:r>
                        <a:rPr lang="id-ID" dirty="0" smtClean="0"/>
                        <a:t>Cara</a:t>
                      </a:r>
                      <a:r>
                        <a:rPr lang="id-ID" baseline="0" dirty="0" smtClean="0"/>
                        <a:t> wartawan menekankan fakta</a:t>
                      </a:r>
                      <a:endParaRPr lang="id-ID" dirty="0"/>
                    </a:p>
                  </a:txBody>
                  <a:tcPr/>
                </a:tc>
                <a:tc>
                  <a:txBody>
                    <a:bodyPr/>
                    <a:lstStyle/>
                    <a:p>
                      <a:r>
                        <a:rPr lang="id-ID" dirty="0" smtClean="0"/>
                        <a:t>7. Leksikon</a:t>
                      </a:r>
                    </a:p>
                    <a:p>
                      <a:r>
                        <a:rPr lang="id-ID" dirty="0" smtClean="0"/>
                        <a:t>8.</a:t>
                      </a:r>
                      <a:r>
                        <a:rPr lang="id-ID" baseline="0" dirty="0" smtClean="0"/>
                        <a:t> Grafis</a:t>
                      </a:r>
                    </a:p>
                    <a:p>
                      <a:r>
                        <a:rPr lang="id-ID" baseline="0" dirty="0" smtClean="0"/>
                        <a:t>9. Metafora</a:t>
                      </a:r>
                      <a:endParaRPr lang="id-ID" dirty="0"/>
                    </a:p>
                  </a:txBody>
                  <a:tcPr/>
                </a:tc>
                <a:tc>
                  <a:txBody>
                    <a:bodyPr/>
                    <a:lstStyle/>
                    <a:p>
                      <a:r>
                        <a:rPr lang="id-ID" dirty="0" smtClean="0"/>
                        <a:t>Kata, idiom, gambar,foto,</a:t>
                      </a:r>
                      <a:r>
                        <a:rPr lang="id-ID" baseline="0" dirty="0" smtClean="0"/>
                        <a:t> grafik </a:t>
                      </a:r>
                      <a:endParaRPr lang="id-ID"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 Analisis Artikel </a:t>
            </a:r>
            <a:endParaRPr lang="id-ID" dirty="0"/>
          </a:p>
        </p:txBody>
      </p:sp>
      <p:sp>
        <p:nvSpPr>
          <p:cNvPr id="3" name="Text Placeholder 2"/>
          <p:cNvSpPr>
            <a:spLocks noGrp="1"/>
          </p:cNvSpPr>
          <p:nvPr>
            <p:ph type="body" idx="1"/>
          </p:nvPr>
        </p:nvSpPr>
        <p:spPr/>
        <p:txBody>
          <a:bodyPr/>
          <a:lstStyle/>
          <a:p>
            <a:endParaRPr lang="id-ID"/>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r>
              <a:rPr lang="id-ID" b="1" dirty="0" smtClean="0"/>
              <a:t>Judul  :</a:t>
            </a:r>
            <a:r>
              <a:rPr lang="id-ID" dirty="0" smtClean="0"/>
              <a:t> </a:t>
            </a:r>
          </a:p>
          <a:p>
            <a:pPr>
              <a:buNone/>
            </a:pPr>
            <a:r>
              <a:rPr lang="id-ID" dirty="0" smtClean="0"/>
              <a:t>	Jelang Debat Sandiaga mengaku Latihan dengan Masyarakat </a:t>
            </a:r>
            <a:br>
              <a:rPr lang="id-ID" dirty="0" smtClean="0"/>
            </a:br>
            <a:r>
              <a:rPr lang="id-ID" b="1" dirty="0" smtClean="0"/>
              <a:t>Sumber 	: </a:t>
            </a:r>
          </a:p>
          <a:p>
            <a:pPr>
              <a:buNone/>
            </a:pPr>
            <a:r>
              <a:rPr lang="id-ID" dirty="0" smtClean="0"/>
              <a:t>	Tribun News</a:t>
            </a:r>
          </a:p>
          <a:p>
            <a:r>
              <a:rPr lang="id-ID" b="1" dirty="0" smtClean="0"/>
              <a:t>Ringkasan berita :  </a:t>
            </a:r>
          </a:p>
          <a:p>
            <a:pPr>
              <a:buNone/>
            </a:pPr>
            <a:r>
              <a:rPr lang="id-ID" dirty="0" smtClean="0"/>
              <a:t>	Menjelang pilkada putaran dua, Cawagub Sandiaga Uno tidak memiliki persiapan khusus karena ia sudah 18 bulan berlatih dengan masyarakat. Dalam debat nanti ia akan fokus pada masalah ekonomi </a:t>
            </a:r>
            <a:r>
              <a:rPr lang="id-ID" dirty="0" smtClean="0"/>
              <a:t>dan pembangunan serta penataan infrastruktur </a:t>
            </a:r>
            <a:r>
              <a:rPr lang="id-ID" dirty="0" smtClean="0"/>
              <a:t>di </a:t>
            </a:r>
            <a:r>
              <a:rPr lang="id-ID" dirty="0" smtClean="0"/>
              <a:t>Jakarta. Termasuk pendalaman program kewirausahaan OKE OCE sebagai solusi masalah pengangguran di Jakarta. </a:t>
            </a: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761997"/>
          <a:ext cx="8534401" cy="5655189"/>
        </p:xfrm>
        <a:graphic>
          <a:graphicData uri="http://schemas.openxmlformats.org/drawingml/2006/table">
            <a:tbl>
              <a:tblPr firstRow="1" bandRow="1">
                <a:tableStyleId>{284E427A-3D55-4303-BF80-6455036E1DE7}</a:tableStyleId>
              </a:tblPr>
              <a:tblGrid>
                <a:gridCol w="1449238"/>
                <a:gridCol w="1449238"/>
                <a:gridCol w="5635925"/>
              </a:tblGrid>
              <a:tr h="533403">
                <a:tc>
                  <a:txBody>
                    <a:bodyPr/>
                    <a:lstStyle/>
                    <a:p>
                      <a:r>
                        <a:rPr lang="id-ID" sz="1400" dirty="0" smtClean="0"/>
                        <a:t>Perangkat Framing</a:t>
                      </a:r>
                      <a:endParaRPr lang="id-ID" sz="1400" dirty="0"/>
                    </a:p>
                  </a:txBody>
                  <a:tcPr/>
                </a:tc>
                <a:tc>
                  <a:txBody>
                    <a:bodyPr/>
                    <a:lstStyle/>
                    <a:p>
                      <a:r>
                        <a:rPr lang="id-ID" sz="1400" dirty="0" smtClean="0"/>
                        <a:t>Unit Pengamatan</a:t>
                      </a:r>
                      <a:endParaRPr lang="id-ID" sz="1400" dirty="0"/>
                    </a:p>
                  </a:txBody>
                  <a:tcPr/>
                </a:tc>
                <a:tc>
                  <a:txBody>
                    <a:bodyPr/>
                    <a:lstStyle/>
                    <a:p>
                      <a:r>
                        <a:rPr lang="id-ID" sz="1400" dirty="0" smtClean="0"/>
                        <a:t> Hasil Pengamatan </a:t>
                      </a:r>
                      <a:endParaRPr lang="id-ID" sz="1400" dirty="0"/>
                    </a:p>
                  </a:txBody>
                  <a:tcPr/>
                </a:tc>
              </a:tr>
              <a:tr h="487729">
                <a:tc>
                  <a:txBody>
                    <a:bodyPr/>
                    <a:lstStyle/>
                    <a:p>
                      <a:r>
                        <a:rPr lang="id-ID" sz="1400" dirty="0" smtClean="0"/>
                        <a:t>Struktur Sintaksis</a:t>
                      </a:r>
                      <a:endParaRPr lang="id-ID" sz="1400" dirty="0"/>
                    </a:p>
                  </a:txBody>
                  <a:tcPr/>
                </a:tc>
                <a:tc>
                  <a:txBody>
                    <a:bodyPr/>
                    <a:lstStyle/>
                    <a:p>
                      <a:r>
                        <a:rPr lang="id-ID" sz="1400" dirty="0" smtClean="0"/>
                        <a:t>Judul</a:t>
                      </a:r>
                      <a:endParaRPr lang="id-ID" sz="1400" dirty="0"/>
                    </a:p>
                  </a:txBody>
                  <a:tcPr/>
                </a:tc>
                <a:tc>
                  <a:txBody>
                    <a:bodyPr/>
                    <a:lstStyle/>
                    <a:p>
                      <a:r>
                        <a:rPr lang="id-ID" sz="1400" dirty="0" smtClean="0"/>
                        <a:t>Jelang Debat Sandiaga mengaku latihan dengan masyarakat </a:t>
                      </a:r>
                      <a:endParaRPr lang="id-ID" sz="1400" dirty="0"/>
                    </a:p>
                  </a:txBody>
                  <a:tcPr/>
                </a:tc>
              </a:tr>
              <a:tr h="877912">
                <a:tc>
                  <a:txBody>
                    <a:bodyPr/>
                    <a:lstStyle/>
                    <a:p>
                      <a:endParaRPr lang="id-ID" sz="1400" dirty="0"/>
                    </a:p>
                  </a:txBody>
                  <a:tcPr/>
                </a:tc>
                <a:tc>
                  <a:txBody>
                    <a:bodyPr/>
                    <a:lstStyle/>
                    <a:p>
                      <a:r>
                        <a:rPr lang="id-ID" sz="1400" dirty="0" smtClean="0"/>
                        <a:t>Lead</a:t>
                      </a:r>
                      <a:endParaRPr lang="id-ID"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d-ID" sz="1400" b="0" kern="1200" dirty="0" smtClean="0">
                          <a:solidFill>
                            <a:schemeClr val="dk1"/>
                          </a:solidFill>
                          <a:latin typeface="+mn-lt"/>
                          <a:ea typeface="+mn-ea"/>
                          <a:cs typeface="+mn-cs"/>
                        </a:rPr>
                        <a:t>Calon wakil gubernur Jakarta Sandiaga Uno mengaku tidak ada persiapan khusus‎ menjelang debat Pilkada DKI 2017 putaran dua yang diselenggarakan KPUD pada Rabu 12 April mendatang.</a:t>
                      </a:r>
                    </a:p>
                    <a:p>
                      <a:endParaRPr lang="id-ID" sz="1400" dirty="0"/>
                    </a:p>
                  </a:txBody>
                  <a:tcPr/>
                </a:tc>
              </a:tr>
              <a:tr h="503987">
                <a:tc>
                  <a:txBody>
                    <a:bodyPr/>
                    <a:lstStyle/>
                    <a:p>
                      <a:endParaRPr lang="id-ID" sz="1400"/>
                    </a:p>
                  </a:txBody>
                  <a:tcPr/>
                </a:tc>
                <a:tc>
                  <a:txBody>
                    <a:bodyPr/>
                    <a:lstStyle/>
                    <a:p>
                      <a:r>
                        <a:rPr lang="id-ID" sz="1400" dirty="0" smtClean="0"/>
                        <a:t>Latar Informasi</a:t>
                      </a:r>
                      <a:r>
                        <a:rPr lang="id-ID" sz="1400" baseline="0" dirty="0" smtClean="0"/>
                        <a:t> </a:t>
                      </a:r>
                      <a:endParaRPr lang="id-ID" sz="1400" dirty="0"/>
                    </a:p>
                  </a:txBody>
                  <a:tcPr/>
                </a:tc>
                <a:tc>
                  <a:txBody>
                    <a:bodyPr/>
                    <a:lstStyle/>
                    <a:p>
                      <a:r>
                        <a:rPr lang="id-ID" sz="1400" dirty="0" smtClean="0"/>
                        <a:t>Kesiapan Cawagub</a:t>
                      </a:r>
                      <a:r>
                        <a:rPr lang="id-ID" sz="1400" baseline="0" dirty="0" smtClean="0"/>
                        <a:t> Sandiaga Uno dalam menghadapi Debat jelang </a:t>
                      </a:r>
                      <a:r>
                        <a:rPr lang="id-ID" sz="1400" baseline="0" dirty="0" smtClean="0"/>
                        <a:t>Pilkada  DKI 2017 putaran dua</a:t>
                      </a:r>
                      <a:endParaRPr lang="id-ID" sz="1400" dirty="0"/>
                    </a:p>
                  </a:txBody>
                  <a:tcPr/>
                </a:tc>
              </a:tr>
              <a:tr h="1268095">
                <a:tc>
                  <a:txBody>
                    <a:bodyPr/>
                    <a:lstStyle/>
                    <a:p>
                      <a:endParaRPr lang="id-ID" sz="1400"/>
                    </a:p>
                  </a:txBody>
                  <a:tcPr/>
                </a:tc>
                <a:tc>
                  <a:txBody>
                    <a:bodyPr/>
                    <a:lstStyle/>
                    <a:p>
                      <a:r>
                        <a:rPr lang="id-ID" sz="1400" dirty="0" smtClean="0"/>
                        <a:t>Kutipan sumber</a:t>
                      </a:r>
                      <a:endParaRPr lang="id-ID" sz="1400" dirty="0"/>
                    </a:p>
                  </a:txBody>
                  <a:tcPr/>
                </a:tc>
                <a:tc>
                  <a:txBody>
                    <a:bodyPr/>
                    <a:lstStyle/>
                    <a:p>
                      <a:r>
                        <a:rPr kumimoji="0" lang="id-ID" sz="1400" kern="1200" dirty="0" smtClean="0">
                          <a:solidFill>
                            <a:schemeClr val="dk1"/>
                          </a:solidFill>
                          <a:latin typeface="+mn-lt"/>
                          <a:ea typeface="+mn-ea"/>
                          <a:cs typeface="+mn-cs"/>
                        </a:rPr>
                        <a:t>Sandiaga Uno :</a:t>
                      </a:r>
                    </a:p>
                    <a:p>
                      <a:r>
                        <a:rPr kumimoji="0" lang="id-ID" sz="1400" kern="1200" dirty="0" smtClean="0">
                          <a:solidFill>
                            <a:schemeClr val="dk1"/>
                          </a:solidFill>
                          <a:latin typeface="+mn-lt"/>
                          <a:ea typeface="+mn-ea"/>
                          <a:cs typeface="+mn-cs"/>
                        </a:rPr>
                        <a:t> 1. "Saya sudah latihan 18 bulan, latihan langsung sama masyarakat‎,“</a:t>
                      </a:r>
                    </a:p>
                    <a:p>
                      <a:r>
                        <a:rPr kumimoji="0" lang="id-ID" sz="1400" kern="1200" dirty="0" smtClean="0">
                          <a:solidFill>
                            <a:schemeClr val="dk1"/>
                          </a:solidFill>
                          <a:latin typeface="+mn-lt"/>
                          <a:ea typeface="+mn-ea"/>
                          <a:cs typeface="+mn-cs"/>
                        </a:rPr>
                        <a:t>2. "Sangat orisinal. Saya mengerti permasalahan inti yang dihadapi masyarakat,“</a:t>
                      </a:r>
                    </a:p>
                    <a:p>
                      <a:r>
                        <a:rPr kumimoji="0" lang="id-ID" sz="1400" kern="1200" dirty="0" smtClean="0">
                          <a:solidFill>
                            <a:schemeClr val="dk1"/>
                          </a:solidFill>
                          <a:latin typeface="+mn-lt"/>
                          <a:ea typeface="+mn-ea"/>
                          <a:cs typeface="+mn-cs"/>
                        </a:rPr>
                        <a:t>3. "Sementara mas Anies fokus hal hal yang berkaitan dengan institusi dan  pembangunan manusia," </a:t>
                      </a:r>
                      <a:endParaRPr lang="id-ID" sz="1400" dirty="0"/>
                    </a:p>
                  </a:txBody>
                  <a:tcPr/>
                </a:tc>
              </a:tr>
              <a:tr h="884493">
                <a:tc>
                  <a:txBody>
                    <a:bodyPr/>
                    <a:lstStyle/>
                    <a:p>
                      <a:endParaRPr lang="id-ID" sz="1400" dirty="0"/>
                    </a:p>
                  </a:txBody>
                  <a:tcPr/>
                </a:tc>
                <a:tc>
                  <a:txBody>
                    <a:bodyPr/>
                    <a:lstStyle/>
                    <a:p>
                      <a:r>
                        <a:rPr lang="id-ID" sz="1400" dirty="0" smtClean="0"/>
                        <a:t>Pernyataan/</a:t>
                      </a:r>
                    </a:p>
                    <a:p>
                      <a:r>
                        <a:rPr lang="id-ID" sz="1400" dirty="0" smtClean="0"/>
                        <a:t>Opini</a:t>
                      </a:r>
                      <a:endParaRPr lang="id-ID" sz="1400" dirty="0"/>
                    </a:p>
                  </a:txBody>
                  <a:tcPr/>
                </a:tc>
                <a:tc>
                  <a:txBody>
                    <a:bodyPr/>
                    <a:lstStyle/>
                    <a:p>
                      <a:r>
                        <a:rPr lang="id-ID" sz="1400" dirty="0" smtClean="0"/>
                        <a:t>Artikel dibuka dengan pernyataan</a:t>
                      </a:r>
                      <a:r>
                        <a:rPr lang="id-ID" sz="1400" baseline="0" dirty="0" smtClean="0"/>
                        <a:t> bahwa Sandiaga Uno tidak memiliki persiapan khusus menjelang Pilkada</a:t>
                      </a:r>
                      <a:endParaRPr lang="id-ID" sz="1400" dirty="0"/>
                    </a:p>
                  </a:txBody>
                  <a:tcPr/>
                </a:tc>
              </a:tr>
              <a:tr h="884493">
                <a:tc>
                  <a:txBody>
                    <a:bodyPr/>
                    <a:lstStyle/>
                    <a:p>
                      <a:endParaRPr lang="id-ID" sz="1400" dirty="0"/>
                    </a:p>
                  </a:txBody>
                  <a:tcPr/>
                </a:tc>
                <a:tc>
                  <a:txBody>
                    <a:bodyPr/>
                    <a:lstStyle/>
                    <a:p>
                      <a:r>
                        <a:rPr lang="id-ID" sz="1400" dirty="0" smtClean="0"/>
                        <a:t>Penutup</a:t>
                      </a:r>
                      <a:r>
                        <a:rPr lang="id-ID" sz="1400" baseline="0" dirty="0" smtClean="0"/>
                        <a:t> </a:t>
                      </a:r>
                      <a:endParaRPr lang="id-ID" sz="1400" dirty="0"/>
                    </a:p>
                  </a:txBody>
                  <a:tcPr/>
                </a:tc>
                <a:tc>
                  <a:txBody>
                    <a:bodyPr/>
                    <a:lstStyle/>
                    <a:p>
                      <a:r>
                        <a:rPr lang="id-ID" sz="1400" dirty="0" smtClean="0"/>
                        <a:t>Kutipan pernyataan</a:t>
                      </a:r>
                      <a:r>
                        <a:rPr lang="id-ID" sz="1400" baseline="0" dirty="0" smtClean="0"/>
                        <a:t> Sandiaga Uno terkait dengan fokus Anis Baswedan dalam debat mendatang </a:t>
                      </a:r>
                      <a:endParaRPr lang="id-ID" sz="1400" dirty="0"/>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UPJ">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xmlns="" name="Tema UPJ" id="{CAFE1C40-D012-4607-9BCF-AB1A801C2731}" vid="{1E717DCA-0356-4A73-B04F-718B56933FA6}"/>
    </a:ext>
  </a:extLst>
</a:theme>
</file>

<file path=docProps/app.xml><?xml version="1.0" encoding="utf-8"?>
<Properties xmlns="http://schemas.openxmlformats.org/officeDocument/2006/extended-properties" xmlns:vt="http://schemas.openxmlformats.org/officeDocument/2006/docPropsVTypes">
  <Template>template</Template>
  <TotalTime>214</TotalTime>
  <Words>826</Words>
  <Application>Microsoft Office PowerPoint</Application>
  <PresentationFormat>On-screen Show (4:3)</PresentationFormat>
  <Paragraphs>139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Tema UPJ</vt:lpstr>
      <vt:lpstr>Media Content :  Text and Framing</vt:lpstr>
      <vt:lpstr>Analisis Framing</vt:lpstr>
      <vt:lpstr>Slide 3</vt:lpstr>
      <vt:lpstr>Model Framing Zhongdang Pan &amp; Gerald M. Kosicki</vt:lpstr>
      <vt:lpstr>Konsep Framing Pan &amp; Kosicki </vt:lpstr>
      <vt:lpstr>Skema Analisis Framing Pan&amp;Kosicki</vt:lpstr>
      <vt:lpstr>Latihan : Analisis Artikel </vt:lpstr>
      <vt:lpstr>Slide 8</vt:lpstr>
      <vt:lpstr>Slide 9</vt:lpstr>
      <vt:lpstr>Slide 10</vt:lpstr>
      <vt:lpstr>Slide 11</vt:lpstr>
      <vt:lpstr>Slide 12</vt:lpstr>
      <vt:lpstr>Analisis Berita : Jelang Debat Sandiaga mengaku latihan dengan masyarakat </vt:lpstr>
      <vt:lpstr>Judul  :  Sumber  : Ringkasan berita :  </vt:lpstr>
      <vt:lpstr>Slide 15</vt:lpstr>
      <vt:lpstr>Analisis </vt:lpstr>
      <vt:lpstr>Slide 17</vt:lpstr>
      <vt:lpstr>Slide 18</vt:lpstr>
      <vt:lpstr>Slide 19</vt:lpstr>
      <vt:lpstr>Tugas Kelompok :  Latihan Analisis Framing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Content :  Text and Framing</dc:title>
  <dc:creator>Ari Anggari Harapan</dc:creator>
  <cp:lastModifiedBy>Ari Anggari Harapan</cp:lastModifiedBy>
  <cp:revision>36</cp:revision>
  <dcterms:created xsi:type="dcterms:W3CDTF">2006-08-16T00:00:00Z</dcterms:created>
  <dcterms:modified xsi:type="dcterms:W3CDTF">2017-04-26T02:25:36Z</dcterms:modified>
</cp:coreProperties>
</file>