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99" r:id="rId4"/>
    <p:sldId id="300" r:id="rId5"/>
    <p:sldId id="301" r:id="rId6"/>
    <p:sldId id="302" r:id="rId7"/>
    <p:sldId id="303" r:id="rId8"/>
    <p:sldId id="304" r:id="rId9"/>
    <p:sldId id="305" r:id="rId10"/>
    <p:sldId id="306" r:id="rId11"/>
    <p:sldId id="307" r:id="rId12"/>
    <p:sldId id="308" r:id="rId13"/>
    <p:sldId id="309" r:id="rId14"/>
    <p:sldId id="310" r:id="rId15"/>
    <p:sldId id="311" r:id="rId16"/>
    <p:sldId id="258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73" r:id="rId25"/>
    <p:sldId id="274" r:id="rId26"/>
    <p:sldId id="291" r:id="rId27"/>
    <p:sldId id="275" r:id="rId28"/>
    <p:sldId id="312" r:id="rId29"/>
    <p:sldId id="298" r:id="rId30"/>
    <p:sldId id="296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  <a:srgbClr val="DBEE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02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rgbClr val="00B050">
              <a:alpha val="5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rgbClr val="0070C0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rgbClr val="00B050">
              <a:alpha val="5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rgbClr val="0070C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rgbClr val="0070C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rgbClr val="C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901087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08-Apr-19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57200" y="6339840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207" y="5038229"/>
            <a:ext cx="1828800" cy="1837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894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08-Apr-19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9112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914400"/>
            <a:ext cx="1524000" cy="54102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0"/>
            <a:ext cx="6629400" cy="54102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08-Apr-19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7974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08-Apr-19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57200" y="685800"/>
            <a:ext cx="8229600" cy="5638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83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800" b="1">
                <a:solidFill>
                  <a:schemeClr val="tx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08-Apr-19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1638300" cy="457200"/>
          </a:xfrm>
        </p:spPr>
        <p:txBody>
          <a:bodyPr/>
          <a:lstStyle>
            <a:lvl1pPr>
              <a:defRPr sz="800" b="1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449115"/>
            <a:ext cx="762000" cy="365760"/>
          </a:xfrm>
        </p:spPr>
        <p:txBody>
          <a:bodyPr/>
          <a:lstStyle>
            <a:lvl1pPr>
              <a:defRPr sz="10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-23409"/>
            <a:ext cx="8121080" cy="356065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434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4400" kern="1200" dirty="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08-Apr-19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278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ub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3600" kern="120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rgbClr val="FF0000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08-Apr-19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9334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616081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616081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08-Apr-19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7197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08-Apr-19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57200" y="1981200"/>
            <a:ext cx="39624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Content Placeholder 6"/>
          <p:cNvSpPr>
            <a:spLocks noGrp="1"/>
          </p:cNvSpPr>
          <p:nvPr>
            <p:ph sz="quarter" idx="14"/>
          </p:nvPr>
        </p:nvSpPr>
        <p:spPr>
          <a:xfrm>
            <a:off x="4724400" y="1981200"/>
            <a:ext cx="39624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8686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08-Apr-19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2629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0" y="762000"/>
            <a:ext cx="3383280" cy="533400"/>
          </a:xfrm>
        </p:spPr>
        <p:txBody>
          <a:bodyPr anchor="ctr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776287"/>
            <a:ext cx="4797552" cy="55483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08-Apr-19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5334000" y="1371600"/>
            <a:ext cx="33528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450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9391" y="1109160"/>
            <a:ext cx="495609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08-Apr-19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5791200" y="1143000"/>
            <a:ext cx="31242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6597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rgbClr val="00B050">
              <a:alpha val="5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rgbClr val="C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rgbClr val="0070C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rgbClr val="0070C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rgbClr val="00B050">
              <a:alpha val="5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943136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7373646" y="6400800"/>
            <a:ext cx="957264" cy="45720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800" b="1">
                <a:solidFill>
                  <a:schemeClr val="tx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08-Apr-19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951220" y="6400800"/>
            <a:ext cx="1325880" cy="45720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800" b="1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57200" y="6492240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1"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5949280"/>
            <a:ext cx="914400" cy="918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082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rgbClr val="C00000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tx2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rgbClr val="C00000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>
              <a:lumMod val="75000"/>
            </a:schemeClr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361428_796265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228600"/>
            <a:ext cx="6400800" cy="4114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33600" y="990600"/>
            <a:ext cx="5181600" cy="2057400"/>
          </a:xfrm>
        </p:spPr>
        <p:txBody>
          <a:bodyPr>
            <a:noAutofit/>
          </a:bodyPr>
          <a:lstStyle/>
          <a:p>
            <a:pPr algn="ctr"/>
            <a:r>
              <a:rPr lang="id-ID" sz="4000" b="1" dirty="0" smtClean="0">
                <a:solidFill>
                  <a:schemeClr val="bg1"/>
                </a:solidFill>
              </a:rPr>
              <a:t>Teori Komunikasi Massa 2</a:t>
            </a:r>
            <a:endParaRPr lang="id-ID" sz="4000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181600"/>
            <a:ext cx="6324600" cy="1447800"/>
          </a:xfrm>
        </p:spPr>
        <p:txBody>
          <a:bodyPr>
            <a:normAutofit fontScale="92500" lnSpcReduction="10000"/>
          </a:bodyPr>
          <a:lstStyle/>
          <a:p>
            <a:r>
              <a:rPr lang="id-ID" b="1" dirty="0" smtClean="0">
                <a:solidFill>
                  <a:schemeClr val="tx1"/>
                </a:solidFill>
              </a:rPr>
              <a:t>Komunikasi Massa </a:t>
            </a:r>
          </a:p>
          <a:p>
            <a:r>
              <a:rPr lang="id-ID" b="1" dirty="0" smtClean="0">
                <a:solidFill>
                  <a:schemeClr val="tx1"/>
                </a:solidFill>
              </a:rPr>
              <a:t>Program Studi Ilmu Komunikasi</a:t>
            </a:r>
          </a:p>
          <a:p>
            <a:r>
              <a:rPr lang="id-ID" b="1" dirty="0" smtClean="0">
                <a:solidFill>
                  <a:schemeClr val="tx1"/>
                </a:solidFill>
              </a:rPr>
              <a:t>Universitas Pembangunan Jaya</a:t>
            </a:r>
            <a:endParaRPr lang="id-ID" b="1" dirty="0" smtClean="0"/>
          </a:p>
          <a:p>
            <a:r>
              <a:rPr lang="id-ID" b="1" dirty="0" smtClean="0"/>
              <a:t> </a:t>
            </a:r>
            <a:endParaRPr lang="id-ID" b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P9004309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752600"/>
            <a:ext cx="5105400" cy="5105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id-ID" b="1" dirty="0" smtClean="0">
                <a:solidFill>
                  <a:schemeClr val="tx1"/>
                </a:solidFill>
              </a:rPr>
              <a:t>Gatekeeper dalam Media Massa </a:t>
            </a:r>
            <a:endParaRPr lang="id-ID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d-ID" dirty="0" smtClean="0"/>
              <a:t>Editors majalah, buku, dan surat kabar</a:t>
            </a:r>
          </a:p>
          <a:p>
            <a:r>
              <a:rPr lang="id-ID" dirty="0" smtClean="0"/>
              <a:t>Produser, pimpinan dan pemilik media</a:t>
            </a:r>
          </a:p>
          <a:p>
            <a:r>
              <a:rPr lang="id-ID" dirty="0" smtClean="0"/>
              <a:t>Pengiklan dan kelompok politik</a:t>
            </a:r>
          </a:p>
          <a:p>
            <a:r>
              <a:rPr lang="id-ID" dirty="0" smtClean="0"/>
              <a:t>Badan Sensor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70221_28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68680"/>
            <a:ext cx="7688580" cy="59893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6934200" cy="1143000"/>
          </a:xfrm>
          <a:noFill/>
        </p:spPr>
        <p:txBody>
          <a:bodyPr/>
          <a:lstStyle/>
          <a:p>
            <a:r>
              <a:rPr lang="id-ID" b="1" dirty="0" smtClean="0">
                <a:solidFill>
                  <a:schemeClr val="tx1"/>
                </a:solidFill>
              </a:rPr>
              <a:t>Fungsi Gatekeeper </a:t>
            </a:r>
            <a:r>
              <a:rPr lang="id-ID" dirty="0" smtClean="0">
                <a:solidFill>
                  <a:schemeClr val="tx1"/>
                </a:solidFill>
              </a:rPr>
              <a:t>                                   </a:t>
            </a:r>
            <a:endParaRPr lang="id-ID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886200" cy="4800600"/>
          </a:xfrm>
        </p:spPr>
        <p:txBody>
          <a:bodyPr>
            <a:normAutofit/>
          </a:bodyPr>
          <a:lstStyle/>
          <a:p>
            <a:r>
              <a:rPr lang="id-ID" dirty="0" smtClean="0"/>
              <a:t>Menyaring pesan</a:t>
            </a:r>
          </a:p>
          <a:p>
            <a:r>
              <a:rPr lang="id-ID" dirty="0" smtClean="0"/>
              <a:t>Menentukan isu, topik, cerita dan tokoh yang akan dimuat di media</a:t>
            </a:r>
          </a:p>
          <a:p>
            <a:r>
              <a:rPr lang="id-ID" dirty="0" smtClean="0"/>
              <a:t>Menentukan sudut pandang/angle penyampaian berita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P90040926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429000"/>
            <a:ext cx="3352800" cy="3429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1066800"/>
          </a:xfrm>
          <a:noFill/>
        </p:spPr>
        <p:txBody>
          <a:bodyPr/>
          <a:lstStyle/>
          <a:p>
            <a:pPr algn="ctr"/>
            <a:r>
              <a:rPr lang="id-ID" b="1" dirty="0" smtClean="0">
                <a:solidFill>
                  <a:schemeClr val="tx1"/>
                </a:solidFill>
              </a:rPr>
              <a:t>Bias dalam Media Massa</a:t>
            </a:r>
            <a:endParaRPr lang="id-ID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4200" y="1600200"/>
            <a:ext cx="5562600" cy="4525963"/>
          </a:xfrm>
        </p:spPr>
        <p:txBody>
          <a:bodyPr>
            <a:normAutofit/>
          </a:bodyPr>
          <a:lstStyle/>
          <a:p>
            <a:r>
              <a:rPr lang="id-ID" dirty="0" smtClean="0"/>
              <a:t>Kecenderungan media untuk menampilkan seorang individu atau kelompok tertentu dalam berbagai event dan pemberitaan</a:t>
            </a:r>
          </a:p>
          <a:p>
            <a:r>
              <a:rPr lang="id-ID" dirty="0" smtClean="0"/>
              <a:t>Pemberitaan yang tidak berimbang</a:t>
            </a:r>
          </a:p>
          <a:p>
            <a:r>
              <a:rPr lang="id-ID" dirty="0" smtClean="0"/>
              <a:t>Mengasosiasikan individu atau kelompok dengan hal yang negatif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d-ID" b="1" dirty="0" smtClean="0"/>
              <a:t>Framing &amp; Priming</a:t>
            </a:r>
            <a:endParaRPr lang="id-ID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Analisis Framing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d-ID" dirty="0" smtClean="0"/>
              <a:t>Menggambarkan proses penseleksian dan penyorotan aspek-aspek khusus sebuah realita oleh media</a:t>
            </a:r>
          </a:p>
          <a:p>
            <a:r>
              <a:rPr lang="id-ID" dirty="0" smtClean="0"/>
              <a:t>Analisis framing dipakai untuk membedah cara-cara atau ideologi media saat mengkonstruksi fakta</a:t>
            </a:r>
          </a:p>
          <a:p>
            <a:r>
              <a:rPr lang="id-ID" dirty="0" smtClean="0"/>
              <a:t>Analisis ini mencermati strategi seleksi, penonjolan, dan pertautan fakta ke dalam berita agar lebih bermakna, lebih menarik, lebih berarti atau lebih diingat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Priming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d-ID" dirty="0" smtClean="0"/>
              <a:t>Merujuk pada aktivitas yang dilakukan media dalam menawarkan nilai dan standar dimana objek perhatian dari media dapat dinilai </a:t>
            </a:r>
          </a:p>
          <a:p>
            <a:r>
              <a:rPr lang="id-ID" dirty="0" smtClean="0"/>
              <a:t>Istilah ini muncul dari psikologi sosial tapi lebih banyak digunakan dalam komunikasi</a:t>
            </a:r>
            <a:r>
              <a:rPr lang="en-US" dirty="0" smtClean="0"/>
              <a:t> </a:t>
            </a:r>
            <a:r>
              <a:rPr lang="id-ID" dirty="0" smtClean="0"/>
              <a:t>politik untuk melakukan evaluasi terhadap figur politik yang terbentuk melalui opini publik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b="1" dirty="0" smtClean="0"/>
              <a:t>Teori Difusi Inovasi </a:t>
            </a:r>
            <a:r>
              <a:rPr lang="id-ID" sz="3200" b="1" dirty="0" smtClean="0"/>
              <a:t>(Everett Rogers)</a:t>
            </a:r>
            <a:r>
              <a:rPr lang="id-ID" b="1" dirty="0" smtClean="0"/>
              <a:t> 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191000"/>
            <a:ext cx="8229600" cy="2362200"/>
          </a:xfrm>
        </p:spPr>
        <p:txBody>
          <a:bodyPr/>
          <a:lstStyle/>
          <a:p>
            <a:pPr>
              <a:buNone/>
            </a:pPr>
            <a:r>
              <a:rPr lang="id-ID" b="1" dirty="0" smtClean="0"/>
              <a:t>	Difusi merupakan proses dimana sebuah inovasi dikomunikasikan melalui channel dari waktu ke waktu kepada anggota dari sebuah sistem sosial  </a:t>
            </a:r>
            <a:endParaRPr lang="id-ID" dirty="0"/>
          </a:p>
        </p:txBody>
      </p:sp>
      <p:pic>
        <p:nvPicPr>
          <p:cNvPr id="4" name="Picture 3" descr="MP9004118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0200" y="2057400"/>
            <a:ext cx="5410200" cy="20574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1600200"/>
            <a:ext cx="3505200" cy="4800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d-ID" dirty="0" smtClean="0"/>
              <a:t>	</a:t>
            </a:r>
            <a:r>
              <a:rPr lang="id-ID" b="1" dirty="0" smtClean="0"/>
              <a:t>Difusi inovasi dapat dikatakan sebagai sebuah bentuk komunikasi yang menyampaikan informasi mengenai ide-ide terbaru</a:t>
            </a:r>
            <a:endParaRPr lang="id-ID" b="1" dirty="0"/>
          </a:p>
        </p:txBody>
      </p:sp>
      <p:pic>
        <p:nvPicPr>
          <p:cNvPr id="4" name="Picture 3" descr="title_new_medi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1752600"/>
            <a:ext cx="48768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382000" cy="914400"/>
          </a:xfrm>
          <a:noFill/>
        </p:spPr>
        <p:txBody>
          <a:bodyPr>
            <a:normAutofit fontScale="90000"/>
          </a:bodyPr>
          <a:lstStyle/>
          <a:p>
            <a:r>
              <a:rPr lang="id-ID" b="1" dirty="0" smtClean="0">
                <a:solidFill>
                  <a:schemeClr val="tx1"/>
                </a:solidFill>
              </a:rPr>
              <a:t/>
            </a:r>
            <a:br>
              <a:rPr lang="id-ID" b="1" dirty="0" smtClean="0">
                <a:solidFill>
                  <a:schemeClr val="tx1"/>
                </a:solidFill>
              </a:rPr>
            </a:br>
            <a:r>
              <a:rPr lang="id-ID" b="1" dirty="0" smtClean="0">
                <a:solidFill>
                  <a:schemeClr val="tx1"/>
                </a:solidFill>
              </a:rPr>
              <a:t>4 Elemen dalam Proses Difusi :</a:t>
            </a:r>
            <a:br>
              <a:rPr lang="id-ID" b="1" dirty="0" smtClean="0">
                <a:solidFill>
                  <a:schemeClr val="tx1"/>
                </a:solidFill>
              </a:rPr>
            </a:br>
            <a:endParaRPr lang="id-ID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00" y="2133600"/>
            <a:ext cx="3581400" cy="34290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id-ID" sz="2800" b="1" dirty="0" smtClean="0"/>
              <a:t>Inovasi</a:t>
            </a:r>
          </a:p>
          <a:p>
            <a:pPr marL="514350" indent="-514350">
              <a:buAutoNum type="arabicPeriod"/>
            </a:pPr>
            <a:r>
              <a:rPr lang="id-ID" sz="2800" b="1" dirty="0" smtClean="0"/>
              <a:t>Saluran Komunikasi</a:t>
            </a:r>
          </a:p>
          <a:p>
            <a:pPr marL="514350" indent="-514350">
              <a:buAutoNum type="arabicPeriod"/>
            </a:pPr>
            <a:r>
              <a:rPr lang="id-ID" sz="2800" b="1" dirty="0" smtClean="0"/>
              <a:t>Waktu</a:t>
            </a:r>
          </a:p>
          <a:p>
            <a:pPr marL="514350" indent="-514350">
              <a:buAutoNum type="arabicPeriod"/>
            </a:pPr>
            <a:r>
              <a:rPr lang="id-ID" sz="2800" b="1" dirty="0" smtClean="0"/>
              <a:t>Sistem Sosial </a:t>
            </a:r>
            <a:endParaRPr lang="id-ID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838200"/>
            <a:ext cx="4191000" cy="792162"/>
          </a:xfrm>
          <a:noFill/>
        </p:spPr>
        <p:txBody>
          <a:bodyPr/>
          <a:lstStyle/>
          <a:p>
            <a:r>
              <a:rPr lang="id-ID" b="1" dirty="0" smtClean="0">
                <a:solidFill>
                  <a:schemeClr val="tx1"/>
                </a:solidFill>
              </a:rPr>
              <a:t>Inovasi</a:t>
            </a:r>
            <a:endParaRPr lang="id-ID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905000"/>
            <a:ext cx="8382000" cy="4724400"/>
          </a:xfrm>
        </p:spPr>
        <p:txBody>
          <a:bodyPr>
            <a:normAutofit/>
          </a:bodyPr>
          <a:lstStyle/>
          <a:p>
            <a:r>
              <a:rPr lang="id-ID" dirty="0" smtClean="0"/>
              <a:t>Inovasi merupakan ide, praktek atau objek yang dikategorikan sebagai hal baru oleh individu atau kelompok masyarakat</a:t>
            </a:r>
          </a:p>
          <a:p>
            <a:r>
              <a:rPr lang="id-ID" dirty="0" smtClean="0"/>
              <a:t>Kebaruan(</a:t>
            </a:r>
            <a:r>
              <a:rPr lang="id-ID" i="1" dirty="0" smtClean="0"/>
              <a:t>Newness</a:t>
            </a:r>
            <a:r>
              <a:rPr lang="id-ID" dirty="0" smtClean="0"/>
              <a:t>) merupakan hal yang penting dalam sebuah inovasi. Kadang individu telah mengetahui sebuah inovasi namun tidak mengadopsi ataupun menolak inovasi tersebut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d-ID" b="1" dirty="0" smtClean="0"/>
              <a:t>Teori yang Akan Dibahas :  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3829848"/>
          </a:xfrm>
        </p:spPr>
        <p:txBody>
          <a:bodyPr/>
          <a:lstStyle/>
          <a:p>
            <a:pPr lvl="0"/>
            <a:r>
              <a:rPr lang="id-ID" b="1" dirty="0" smtClean="0"/>
              <a:t>Agenda Setting Theory</a:t>
            </a:r>
          </a:p>
          <a:p>
            <a:pPr lvl="0"/>
            <a:r>
              <a:rPr lang="id-ID" b="1" dirty="0" smtClean="0"/>
              <a:t>Framing &amp; Priming</a:t>
            </a:r>
          </a:p>
          <a:p>
            <a:pPr lvl="0"/>
            <a:r>
              <a:rPr lang="en-US" b="1" dirty="0" smtClean="0"/>
              <a:t>Diffusion of Innovation Theory</a:t>
            </a:r>
            <a:endParaRPr lang="id-ID" b="1" dirty="0" smtClean="0"/>
          </a:p>
          <a:p>
            <a:pPr lvl="0"/>
            <a:r>
              <a:rPr lang="id-ID" b="1" dirty="0" smtClean="0"/>
              <a:t>Analisis Semiotika</a:t>
            </a:r>
          </a:p>
          <a:p>
            <a:r>
              <a:rPr lang="id-ID" b="1" dirty="0" smtClean="0"/>
              <a:t>Teori terkait media baru - CMC</a:t>
            </a:r>
          </a:p>
          <a:p>
            <a:pPr>
              <a:buNone/>
            </a:pPr>
            <a:endParaRPr lang="id-ID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143000"/>
            <a:ext cx="4724400" cy="1143000"/>
          </a:xfrm>
          <a:noFill/>
        </p:spPr>
        <p:txBody>
          <a:bodyPr>
            <a:normAutofit/>
          </a:bodyPr>
          <a:lstStyle/>
          <a:p>
            <a:r>
              <a:rPr lang="id-ID" dirty="0" smtClean="0">
                <a:solidFill>
                  <a:schemeClr val="tx1"/>
                </a:solidFill>
              </a:rPr>
              <a:t>Saluran Komunikasi </a:t>
            </a:r>
            <a:endParaRPr lang="id-ID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3200"/>
            <a:ext cx="7696200" cy="3657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d-ID" dirty="0" smtClean="0"/>
              <a:t> 	Saluran komunikasi merupakan saluran yang digunakan untuk pertukaran pesan dari satu individu/kelompok kepada individu/kelompok lainnya</a:t>
            </a:r>
          </a:p>
          <a:p>
            <a:pPr>
              <a:buNone/>
            </a:pPr>
            <a:r>
              <a:rPr lang="id-ID" dirty="0" smtClean="0"/>
              <a:t>	Saluran komunikasi dapat berupa : mass media channel dan interpersonal channel. 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P9004423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609600"/>
            <a:ext cx="4558553" cy="6248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28600"/>
            <a:ext cx="5181600" cy="1143000"/>
          </a:xfrm>
          <a:noFill/>
        </p:spPr>
        <p:txBody>
          <a:bodyPr/>
          <a:lstStyle/>
          <a:p>
            <a:r>
              <a:rPr lang="id-ID" b="1" dirty="0" smtClean="0">
                <a:solidFill>
                  <a:schemeClr val="tx1"/>
                </a:solidFill>
              </a:rPr>
              <a:t>Waktu</a:t>
            </a:r>
            <a:endParaRPr lang="id-ID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0" y="1600200"/>
            <a:ext cx="4191000" cy="5105400"/>
          </a:xfrm>
        </p:spPr>
        <p:txBody>
          <a:bodyPr>
            <a:normAutofit/>
          </a:bodyPr>
          <a:lstStyle/>
          <a:p>
            <a:r>
              <a:rPr lang="id-ID" dirty="0" smtClean="0"/>
              <a:t>Waktu merupakan elemen penting dalam proses difusi inovasi.</a:t>
            </a:r>
          </a:p>
          <a:p>
            <a:r>
              <a:rPr lang="id-ID" dirty="0" smtClean="0"/>
              <a:t>Waktu merupakan variabel yang menentukan dalam proses adaptasi individu/kelompok terhadap sebuah inovasi. 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57200"/>
            <a:ext cx="5257800" cy="1143000"/>
          </a:xfrm>
          <a:noFill/>
        </p:spPr>
        <p:txBody>
          <a:bodyPr/>
          <a:lstStyle/>
          <a:p>
            <a:pPr algn="ctr"/>
            <a:r>
              <a:rPr lang="id-ID" b="1" dirty="0" smtClean="0">
                <a:solidFill>
                  <a:schemeClr val="tx1"/>
                </a:solidFill>
              </a:rPr>
              <a:t>Sistem Sosial </a:t>
            </a:r>
            <a:endParaRPr lang="id-ID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267200"/>
            <a:ext cx="8229600" cy="2362200"/>
          </a:xfrm>
        </p:spPr>
        <p:txBody>
          <a:bodyPr>
            <a:normAutofit/>
          </a:bodyPr>
          <a:lstStyle/>
          <a:p>
            <a:r>
              <a:rPr lang="id-ID" dirty="0" smtClean="0"/>
              <a:t>Sistem sosial didefinisikan sebagai seperangkat unit yang saling berhubungan dan memiliki satu tujuan </a:t>
            </a:r>
          </a:p>
          <a:p>
            <a:r>
              <a:rPr lang="id-ID" dirty="0" smtClean="0"/>
              <a:t>Anggota sistem sosial merupakan individu, kelompok atau organisasi </a:t>
            </a:r>
            <a:endParaRPr lang="id-ID" dirty="0"/>
          </a:p>
        </p:txBody>
      </p:sp>
      <p:pic>
        <p:nvPicPr>
          <p:cNvPr id="4" name="Picture 3" descr="MP90043927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5000" y="1447800"/>
            <a:ext cx="5029200" cy="27157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485640_4591614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2362200"/>
            <a:ext cx="2926080" cy="39014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219200"/>
          </a:xfrm>
          <a:noFill/>
        </p:spPr>
        <p:txBody>
          <a:bodyPr>
            <a:normAutofit fontScale="90000"/>
          </a:bodyPr>
          <a:lstStyle/>
          <a:p>
            <a:r>
              <a:rPr lang="id-ID" b="1" dirty="0" smtClean="0">
                <a:solidFill>
                  <a:schemeClr val="tx1"/>
                </a:solidFill>
              </a:rPr>
              <a:t>Anggota Sistem Sosial yang Menentukan Difusi Inovasi</a:t>
            </a:r>
            <a:endParaRPr lang="id-ID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0" y="2286000"/>
            <a:ext cx="6019800" cy="3840163"/>
          </a:xfrm>
        </p:spPr>
        <p:txBody>
          <a:bodyPr>
            <a:normAutofit/>
          </a:bodyPr>
          <a:lstStyle/>
          <a:p>
            <a:r>
              <a:rPr lang="id-ID" i="1" dirty="0" smtClean="0"/>
              <a:t>Opinion Leader</a:t>
            </a:r>
            <a:r>
              <a:rPr lang="id-ID" dirty="0" smtClean="0"/>
              <a:t> : dapat mempengaruhi pendapat anggota masyarakat </a:t>
            </a:r>
          </a:p>
          <a:p>
            <a:r>
              <a:rPr lang="id-ID" dirty="0" smtClean="0"/>
              <a:t>Agen Perubahan : Individu yang dapat mengarahkan pengambilan keputusan 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535362"/>
          </a:xfrm>
          <a:noFill/>
        </p:spPr>
        <p:txBody>
          <a:bodyPr>
            <a:normAutofit/>
          </a:bodyPr>
          <a:lstStyle/>
          <a:p>
            <a:pPr algn="ctr"/>
            <a:r>
              <a:rPr lang="id-ID" b="1" dirty="0" smtClean="0">
                <a:solidFill>
                  <a:schemeClr val="tx1"/>
                </a:solidFill>
              </a:rPr>
              <a:t>Mengapa Individu Mengadaptasi sebuah Inovasi? </a:t>
            </a:r>
            <a:endParaRPr lang="id-ID" b="1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4114800"/>
            <a:ext cx="8229600" cy="2153448"/>
          </a:xfrm>
        </p:spPr>
        <p:txBody>
          <a:bodyPr/>
          <a:lstStyle/>
          <a:p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P90043048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19600" y="762000"/>
            <a:ext cx="4495800" cy="51816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4648200" cy="6019800"/>
          </a:xfrm>
        </p:spPr>
        <p:txBody>
          <a:bodyPr>
            <a:normAutofit/>
          </a:bodyPr>
          <a:lstStyle/>
          <a:p>
            <a:endParaRPr lang="id-ID" dirty="0" smtClean="0"/>
          </a:p>
          <a:p>
            <a:r>
              <a:rPr lang="id-ID" b="1" dirty="0" smtClean="0"/>
              <a:t>Menguntungkan/ memberi nilai lebih (Added Value)</a:t>
            </a:r>
          </a:p>
          <a:p>
            <a:r>
              <a:rPr lang="id-ID" b="1" dirty="0" smtClean="0"/>
              <a:t>Mudah digunakan</a:t>
            </a:r>
          </a:p>
          <a:p>
            <a:r>
              <a:rPr lang="id-ID" b="1" dirty="0" smtClean="0"/>
              <a:t>Murah</a:t>
            </a:r>
          </a:p>
          <a:p>
            <a:r>
              <a:rPr lang="id-ID" b="1" dirty="0" smtClean="0"/>
              <a:t>Baru</a:t>
            </a:r>
          </a:p>
          <a:p>
            <a:r>
              <a:rPr lang="id-ID" b="1" dirty="0" smtClean="0"/>
              <a:t>Digunakan atau disukai oleh anggota masyarakat yang lain</a:t>
            </a:r>
            <a:endParaRPr lang="id-ID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mptp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762000"/>
            <a:ext cx="8077200" cy="5638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7848600" cy="43735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d-ID" dirty="0" smtClean="0"/>
              <a:t>	</a:t>
            </a:r>
            <a:r>
              <a:rPr lang="id-ID" b="1" dirty="0" smtClean="0"/>
              <a:t>Kebutuhan dan keputusan dalam mengadopsi inovasi pada akhirnya terletak pada individu sendiri. Mereka akan memilih berbagai inovasi yang sesuai dengan karakteristik mereka</a:t>
            </a:r>
            <a:endParaRPr lang="id-ID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Analisis Semiotika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d-ID" dirty="0" smtClean="0"/>
              <a:t>Semiotik adalah ilmu tentang tanda-tanda yang menganggap bahwa fenomena sosial/masyarakat dan kebudayaan itu merupakan tanda-tanda </a:t>
            </a:r>
          </a:p>
          <a:p>
            <a:r>
              <a:rPr lang="id-ID" dirty="0" smtClean="0"/>
              <a:t>Semiotik itu mempelajari sistem-sistem, aturan-aturan, konvensi-konvensi yang memungkinkan tanda tersebut memiliki arti</a:t>
            </a:r>
          </a:p>
          <a:p>
            <a:r>
              <a:rPr lang="id-ID" dirty="0" smtClean="0"/>
              <a:t>Semiotik merupakan usaha untuk merasakan sesuatu yang aneh yang dipertanyakan lebih lanjut ketika kita membaca atau mendengar suatu naskah atau narasi, berusaha menemukan makna termasuk dari hal-hal yang tersembunyi di balik sebuah realitas</a:t>
            </a:r>
          </a:p>
          <a:p>
            <a:pPr>
              <a:buNone/>
            </a:pPr>
            <a:endParaRPr lang="id-ID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keyboard-1243553-1919x14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457200"/>
            <a:ext cx="4572000" cy="6400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4400" y="762000"/>
            <a:ext cx="4114800" cy="1066800"/>
          </a:xfrm>
          <a:noFill/>
        </p:spPr>
        <p:txBody>
          <a:bodyPr>
            <a:normAutofit fontScale="90000"/>
          </a:bodyPr>
          <a:lstStyle/>
          <a:p>
            <a:pPr algn="ctr"/>
            <a:r>
              <a:rPr lang="id-ID" b="1" dirty="0" smtClean="0">
                <a:solidFill>
                  <a:schemeClr val="tx1"/>
                </a:solidFill>
              </a:rPr>
              <a:t>New Media Theory</a:t>
            </a:r>
            <a:endParaRPr lang="id-ID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286000"/>
            <a:ext cx="8229600" cy="3276600"/>
          </a:xfrm>
          <a:solidFill>
            <a:srgbClr val="F8F8F8">
              <a:alpha val="89804"/>
            </a:srgbClr>
          </a:solidFill>
        </p:spPr>
        <p:txBody>
          <a:bodyPr>
            <a:normAutofit/>
          </a:bodyPr>
          <a:lstStyle/>
          <a:p>
            <a:r>
              <a:rPr lang="id-ID" b="1" dirty="0" smtClean="0"/>
              <a:t>Berbagai Teori yang terkait dengan Internet sebagai Media Baru</a:t>
            </a:r>
          </a:p>
          <a:p>
            <a:r>
              <a:rPr lang="id-ID" b="1" dirty="0" smtClean="0"/>
              <a:t>Sebagian besar fokus pada teori media baru ini berkaitan dengan terbentuknya sebuah masyarakat baru, masyarakat termediasi komputer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ctr"/>
            <a:r>
              <a:rPr lang="id-ID" b="1" dirty="0" smtClean="0">
                <a:solidFill>
                  <a:srgbClr val="FF0000"/>
                </a:solidFill>
              </a:rPr>
              <a:t>Agenda Setting Theory </a:t>
            </a:r>
            <a:endParaRPr lang="id-ID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8229600" cy="23622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id-ID" b="1" dirty="0" smtClean="0"/>
              <a:t>	</a:t>
            </a:r>
            <a:r>
              <a:rPr lang="id-ID" dirty="0" smtClean="0"/>
              <a:t>Agenda setting mengacu pada kemampuan media untuk memilih dan mengarahkan perhatian publik kepada isu, topik, tokoh, atau kejadian tertentu dengan membingkai isu tersebut sesuai dengan kepentingan media itu sendiri. </a:t>
            </a:r>
            <a:endParaRPr lang="id-ID" dirty="0"/>
          </a:p>
        </p:txBody>
      </p:sp>
      <p:pic>
        <p:nvPicPr>
          <p:cNvPr id="4" name="Picture 3" descr="527555_1063668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00600" y="3810000"/>
            <a:ext cx="3886200" cy="276758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usiness-card-123826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19200"/>
            <a:ext cx="5715000" cy="4191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20835160">
            <a:off x="1157295" y="2370283"/>
            <a:ext cx="3137487" cy="186139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id-ID" sz="4400" dirty="0" smtClean="0">
                <a:latin typeface="Beautiful Every Time" pitchFamily="2" charset="0"/>
              </a:rPr>
              <a:t>Thank You....</a:t>
            </a:r>
            <a:endParaRPr lang="id-ID" sz="4400" dirty="0">
              <a:latin typeface="Beautiful Every Time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419600"/>
          </a:xfrm>
        </p:spPr>
        <p:txBody>
          <a:bodyPr>
            <a:normAutofit/>
          </a:bodyPr>
          <a:lstStyle/>
          <a:p>
            <a:r>
              <a:rPr lang="id-ID" dirty="0" smtClean="0"/>
              <a:t>Melalui pemilihan kejadian, topik yang ditampilkan dan cara menampilkannya media mensetting agenda publik. </a:t>
            </a:r>
          </a:p>
          <a:p>
            <a:r>
              <a:rPr lang="id-ID" dirty="0" smtClean="0"/>
              <a:t>Media mengarahkan publik pada berbagai topik yang penting bagi media itu sendiri, dan mensetting agenda seolah-olah hal tersebut penting bagi publik. 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380082_1356877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38200"/>
            <a:ext cx="7848600" cy="5105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86200"/>
            <a:ext cx="4495800" cy="2057400"/>
          </a:xfrm>
          <a:noFill/>
        </p:spPr>
        <p:txBody>
          <a:bodyPr>
            <a:normAutofit/>
          </a:bodyPr>
          <a:lstStyle/>
          <a:p>
            <a:r>
              <a:rPr lang="id-ID" b="1" dirty="0" smtClean="0">
                <a:solidFill>
                  <a:schemeClr val="tx1"/>
                </a:solidFill>
              </a:rPr>
              <a:t>Dua Proses dalam Agenda Setting: </a:t>
            </a:r>
            <a:endParaRPr lang="id-ID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90600"/>
            <a:ext cx="8153400" cy="5257800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id-ID" dirty="0" smtClean="0"/>
              <a:t>Media Massa mengarahkan publik untuk memperhatikan topik tertentu dengan meliput dan menampilkan topik tersebut. </a:t>
            </a:r>
          </a:p>
          <a:p>
            <a:pPr marL="514350" indent="-514350">
              <a:buNone/>
            </a:pPr>
            <a:r>
              <a:rPr lang="id-ID" dirty="0" smtClean="0"/>
              <a:t> 	Contoh : Pada kasus korupsi yang menjerat pejabat pemerintahan banyak media memberitakan tentang harta kekayaan mereka. Pemberitaan ini dapat mengarahkan publik untuk berpikir bahwa semua kekayaan pejabat adalah hasil korupsi</a:t>
            </a:r>
          </a:p>
          <a:p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14400"/>
            <a:ext cx="7924800" cy="5638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d-ID" dirty="0" smtClean="0"/>
              <a:t>2. Media Massa mengarahkan publik untuk tidak memperdulikan atau acuh terhadap sebuah topik atau isu dengan tidak meliput sebuah kejadian atau hanya memberikan sedikit </a:t>
            </a:r>
            <a:r>
              <a:rPr lang="id-ID" i="1" dirty="0" smtClean="0"/>
              <a:t>space </a:t>
            </a:r>
            <a:r>
              <a:rPr lang="id-ID" dirty="0" smtClean="0"/>
              <a:t>untuk meliput kejadian tersebut. </a:t>
            </a:r>
          </a:p>
          <a:p>
            <a:pPr>
              <a:buNone/>
            </a:pPr>
            <a:r>
              <a:rPr lang="id-ID" dirty="0" smtClean="0"/>
              <a:t>	Contoh : Perusakan lingkungan yang dilakukan oleh perusahaan, kelaparan, kemiskinan, dll 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  <a:noFill/>
        </p:spPr>
        <p:txBody>
          <a:bodyPr>
            <a:normAutofit lnSpcReduction="10000"/>
          </a:bodyPr>
          <a:lstStyle/>
          <a:p>
            <a:r>
              <a:rPr lang="id-ID" b="1" dirty="0" smtClean="0"/>
              <a:t>PKS : Mencurigakan bila SBY batal umumkan profil Bunda Putri</a:t>
            </a:r>
          </a:p>
          <a:p>
            <a:r>
              <a:rPr lang="id-ID" b="1" dirty="0" smtClean="0"/>
              <a:t>Choel Mallarangeng akui keluarga besarnya kenal dengan Bunda Putri</a:t>
            </a:r>
          </a:p>
          <a:p>
            <a:r>
              <a:rPr lang="id-ID" b="1" dirty="0" smtClean="0"/>
              <a:t>SBY didesak ungkap identitas Bunda Putri</a:t>
            </a:r>
          </a:p>
          <a:p>
            <a:r>
              <a:rPr lang="id-ID" b="1" dirty="0" smtClean="0"/>
              <a:t>Ditanya tentang Bunda Putri, Ekspresi Dino Pati Djallal berubah</a:t>
            </a:r>
          </a:p>
          <a:p>
            <a:r>
              <a:rPr lang="id-ID" b="1" dirty="0" smtClean="0"/>
              <a:t>Presiden Marah Dikaitkan dengan Bunda Putri</a:t>
            </a:r>
          </a:p>
          <a:p>
            <a:r>
              <a:rPr lang="id-ID" b="1" dirty="0" smtClean="0"/>
              <a:t>Lutfi Hasan : Bunda Putri sangat dekat dengan SBY</a:t>
            </a:r>
            <a:endParaRPr lang="id-ID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274638"/>
            <a:ext cx="5105400" cy="944562"/>
          </a:xfrm>
          <a:noFill/>
        </p:spPr>
        <p:txBody>
          <a:bodyPr/>
          <a:lstStyle/>
          <a:p>
            <a:r>
              <a:rPr lang="id-ID" b="1" i="1" dirty="0" smtClean="0">
                <a:solidFill>
                  <a:schemeClr val="tx1"/>
                </a:solidFill>
              </a:rPr>
              <a:t>Gatekeeper </a:t>
            </a:r>
            <a:endParaRPr lang="id-ID" b="1" i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4572000"/>
            <a:ext cx="7696200" cy="2057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d-ID" dirty="0" smtClean="0"/>
              <a:t>	Individu atau kelompok yang memiliki wewenang untuk memutuskan pesan mana yang dapat disampaikan kepada publik</a:t>
            </a:r>
            <a:endParaRPr lang="id-ID" dirty="0"/>
          </a:p>
        </p:txBody>
      </p:sp>
      <p:pic>
        <p:nvPicPr>
          <p:cNvPr id="4" name="Picture 3" descr="343765_328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7800" y="1447800"/>
            <a:ext cx="6096000" cy="2895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ma UPJ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Tema UPJ" id="{CAFE1C40-D012-4607-9BCF-AB1A801C2731}" vid="{1E717DCA-0356-4A73-B04F-718B56933FA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1132</TotalTime>
  <Words>608</Words>
  <Application>Microsoft Office PowerPoint</Application>
  <PresentationFormat>On-screen Show (4:3)</PresentationFormat>
  <Paragraphs>88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Tema UPJ</vt:lpstr>
      <vt:lpstr>Teori Komunikasi Massa 2</vt:lpstr>
      <vt:lpstr>Teori yang Akan Dibahas :  </vt:lpstr>
      <vt:lpstr>Agenda Setting Theory </vt:lpstr>
      <vt:lpstr>PowerPoint Presentation</vt:lpstr>
      <vt:lpstr>Dua Proses dalam Agenda Setting: </vt:lpstr>
      <vt:lpstr>PowerPoint Presentation</vt:lpstr>
      <vt:lpstr>PowerPoint Presentation</vt:lpstr>
      <vt:lpstr>PowerPoint Presentation</vt:lpstr>
      <vt:lpstr>Gatekeeper </vt:lpstr>
      <vt:lpstr>Gatekeeper dalam Media Massa </vt:lpstr>
      <vt:lpstr>Fungsi Gatekeeper                                    </vt:lpstr>
      <vt:lpstr>Bias dalam Media Massa</vt:lpstr>
      <vt:lpstr>Framing &amp; Priming</vt:lpstr>
      <vt:lpstr>Analisis Framing</vt:lpstr>
      <vt:lpstr>Priming</vt:lpstr>
      <vt:lpstr>Teori Difusi Inovasi (Everett Rogers) </vt:lpstr>
      <vt:lpstr>PowerPoint Presentation</vt:lpstr>
      <vt:lpstr> 4 Elemen dalam Proses Difusi : </vt:lpstr>
      <vt:lpstr>Inovasi</vt:lpstr>
      <vt:lpstr>Saluran Komunikasi </vt:lpstr>
      <vt:lpstr>Waktu</vt:lpstr>
      <vt:lpstr>Sistem Sosial </vt:lpstr>
      <vt:lpstr>Anggota Sistem Sosial yang Menentukan Difusi Inovasi</vt:lpstr>
      <vt:lpstr>Mengapa Individu Mengadaptasi sebuah Inovasi? </vt:lpstr>
      <vt:lpstr>PowerPoint Presentation</vt:lpstr>
      <vt:lpstr>PowerPoint Presentation</vt:lpstr>
      <vt:lpstr>PowerPoint Presentation</vt:lpstr>
      <vt:lpstr>Analisis Semiotika</vt:lpstr>
      <vt:lpstr>New Media Theory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Teori Komunikasi Massa 2</dc:title>
  <dc:creator>USER</dc:creator>
  <cp:lastModifiedBy>Bias</cp:lastModifiedBy>
  <cp:revision>128</cp:revision>
  <dcterms:created xsi:type="dcterms:W3CDTF">2006-08-16T00:00:00Z</dcterms:created>
  <dcterms:modified xsi:type="dcterms:W3CDTF">2019-04-08T08:17:52Z</dcterms:modified>
</cp:coreProperties>
</file>