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62" r:id="rId5"/>
    <p:sldId id="263" r:id="rId6"/>
    <p:sldId id="264" r:id="rId7"/>
    <p:sldId id="259" r:id="rId8"/>
    <p:sldId id="273" r:id="rId9"/>
    <p:sldId id="265" r:id="rId10"/>
    <p:sldId id="267" r:id="rId11"/>
    <p:sldId id="275" r:id="rId12"/>
    <p:sldId id="282" r:id="rId13"/>
    <p:sldId id="269" r:id="rId14"/>
    <p:sldId id="280" r:id="rId15"/>
    <p:sldId id="270" r:id="rId16"/>
    <p:sldId id="271" r:id="rId17"/>
    <p:sldId id="272" r:id="rId18"/>
    <p:sldId id="266" r:id="rId19"/>
    <p:sldId id="281"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A6A6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2" d="100"/>
          <a:sy n="72" d="100"/>
        </p:scale>
        <p:origin x="-125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27-Jan-19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457200" y="6339840"/>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extLst>
      <p:ext uri="{BB962C8B-B14F-4D97-AF65-F5344CB8AC3E}">
        <p14:creationId xmlns:p14="http://schemas.microsoft.com/office/powerpoint/2010/main" val="13718948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9112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914400"/>
            <a:ext cx="1524000" cy="54102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0"/>
            <a:ext cx="6629400" cy="54102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1797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27-Jan-19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Content Placeholder 6"/>
          <p:cNvSpPr>
            <a:spLocks noGrp="1"/>
          </p:cNvSpPr>
          <p:nvPr>
            <p:ph sz="quarter" idx="13"/>
          </p:nvPr>
        </p:nvSpPr>
        <p:spPr>
          <a:xfrm>
            <a:off x="457200" y="685800"/>
            <a:ext cx="8229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83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sz="800" b="1">
                <a:solidFill>
                  <a:schemeClr val="tx1"/>
                </a:solidFill>
              </a:defRPr>
            </a:lvl1pPr>
          </a:lstStyle>
          <a:p>
            <a:fld id="{1D8BD707-D9CF-40AE-B4C6-C98DA3205C09}" type="datetimeFigureOut">
              <a:rPr lang="en-US" smtClean="0"/>
              <a:pPr/>
              <a:t>27-Jan-19</a:t>
            </a:fld>
            <a:endParaRPr lang="en-US"/>
          </a:p>
        </p:txBody>
      </p:sp>
      <p:sp>
        <p:nvSpPr>
          <p:cNvPr id="5" name="Footer Placeholder 4"/>
          <p:cNvSpPr>
            <a:spLocks noGrp="1"/>
          </p:cNvSpPr>
          <p:nvPr>
            <p:ph type="ftr" sz="quarter" idx="11"/>
          </p:nvPr>
        </p:nvSpPr>
        <p:spPr>
          <a:xfrm>
            <a:off x="5638800" y="6400800"/>
            <a:ext cx="1638300" cy="457200"/>
          </a:xfrm>
        </p:spPr>
        <p:txBody>
          <a:bodyPr/>
          <a:lstStyle>
            <a:lvl1pPr>
              <a:defRPr sz="800" b="1">
                <a:solidFill>
                  <a:schemeClr val="tx1"/>
                </a:solidFill>
              </a:defRPr>
            </a:lvl1pPr>
          </a:lstStyle>
          <a:p>
            <a:endParaRPr lang="en-US"/>
          </a:p>
        </p:txBody>
      </p:sp>
      <p:sp>
        <p:nvSpPr>
          <p:cNvPr id="6" name="Slide Number Placeholder 5"/>
          <p:cNvSpPr>
            <a:spLocks noGrp="1"/>
          </p:cNvSpPr>
          <p:nvPr>
            <p:ph type="sldNum" sz="quarter" idx="12"/>
          </p:nvPr>
        </p:nvSpPr>
        <p:spPr>
          <a:xfrm>
            <a:off x="457200" y="6449115"/>
            <a:ext cx="762000" cy="365760"/>
          </a:xfrm>
        </p:spPr>
        <p:txBody>
          <a:bodyPr/>
          <a:lstStyle>
            <a:lvl1pPr>
              <a:defRPr sz="1000"/>
            </a:lvl1pPr>
          </a:lstStyle>
          <a:p>
            <a:fld id="{B6F15528-21DE-4FAA-801E-634DDDAF4B2B}" type="slidenum">
              <a:rPr lang="en-US" smtClean="0"/>
              <a:pPr/>
              <a:t>‹#›</a:t>
            </a:fld>
            <a:endParaRPr lang="en-US"/>
          </a:p>
        </p:txBody>
      </p:sp>
      <p:sp>
        <p:nvSpPr>
          <p:cNvPr id="7" name="Title 1"/>
          <p:cNvSpPr txBox="1">
            <a:spLocks/>
          </p:cNvSpPr>
          <p:nvPr/>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extLst>
      <p:ext uri="{BB962C8B-B14F-4D97-AF65-F5344CB8AC3E}">
        <p14:creationId xmlns:p14="http://schemas.microsoft.com/office/powerpoint/2010/main" val="8994349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rtl="0" eaLnBrk="1" latinLnBrk="0" hangingPunct="1">
              <a:spcBef>
                <a:spcPct val="0"/>
              </a:spcBef>
              <a:buNone/>
              <a:defRPr kumimoji="0" lang="en-US" sz="4400" kern="1200" dirty="0">
                <a:solidFill>
                  <a:srgbClr val="FF0000"/>
                </a:solidFill>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27-Jan-19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2785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rtl="0" eaLnBrk="1" latinLnBrk="0" hangingPunct="1">
              <a:spcBef>
                <a:spcPct val="0"/>
              </a:spcBef>
              <a:buNone/>
              <a:defRPr kumimoji="0" lang="en-US" sz="3600" kern="1200" dirty="0">
                <a:solidFill>
                  <a:schemeClr val="accent1">
                    <a:lumMod val="50000"/>
                  </a:schemeClr>
                </a:solidFill>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rgbClr val="FF000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59334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616081"/>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616081"/>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27-Jan-19</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2664719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27-Jan-19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Content Placeholder 6"/>
          <p:cNvSpPr>
            <a:spLocks noGrp="1"/>
          </p:cNvSpPr>
          <p:nvPr>
            <p:ph sz="quarter" idx="13"/>
          </p:nvPr>
        </p:nvSpPr>
        <p:spPr>
          <a:xfrm>
            <a:off x="457200" y="1981200"/>
            <a:ext cx="396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4"/>
          </p:nvPr>
        </p:nvSpPr>
        <p:spPr>
          <a:xfrm>
            <a:off x="4724400" y="1981200"/>
            <a:ext cx="396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08686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27-Jan-19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62629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0"/>
            <a:ext cx="3383280" cy="533400"/>
          </a:xfrm>
        </p:spPr>
        <p:txBody>
          <a:bodyPr anchor="ctr"/>
          <a:lstStyle>
            <a:lvl1pPr algn="l">
              <a:buNone/>
              <a:defRPr sz="1800" b="1"/>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57200" y="776287"/>
            <a:ext cx="4797552" cy="554831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27-Jan-19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5334000" y="1371600"/>
            <a:ext cx="3352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54500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19391" y="1109160"/>
            <a:ext cx="495609"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27-Jan-19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5791200" y="1143000"/>
            <a:ext cx="3124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0659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7373646" y="6400800"/>
            <a:ext cx="957264" cy="457200"/>
          </a:xfrm>
          <a:prstGeom prst="rect">
            <a:avLst/>
          </a:prstGeom>
        </p:spPr>
        <p:txBody>
          <a:bodyPr vert="horz" anchor="b"/>
          <a:lstStyle>
            <a:lvl1pPr algn="l" eaLnBrk="1" latinLnBrk="0" hangingPunct="1">
              <a:defRPr kumimoji="0" sz="800" b="1">
                <a:solidFill>
                  <a:schemeClr val="tx1"/>
                </a:solidFill>
              </a:defRPr>
            </a:lvl1pPr>
          </a:lstStyle>
          <a:p>
            <a:fld id="{1D8BD707-D9CF-40AE-B4C6-C98DA3205C09}" type="datetimeFigureOut">
              <a:rPr lang="en-US" smtClean="0"/>
              <a:pPr/>
              <a:t>27-Jan-19</a:t>
            </a:fld>
            <a:endParaRPr lang="en-US"/>
          </a:p>
        </p:txBody>
      </p:sp>
      <p:sp>
        <p:nvSpPr>
          <p:cNvPr id="3" name="Footer Placeholder 2"/>
          <p:cNvSpPr>
            <a:spLocks noGrp="1"/>
          </p:cNvSpPr>
          <p:nvPr>
            <p:ph type="ftr" sz="quarter" idx="3"/>
          </p:nvPr>
        </p:nvSpPr>
        <p:spPr>
          <a:xfrm>
            <a:off x="5951220" y="6400800"/>
            <a:ext cx="1325880" cy="457200"/>
          </a:xfrm>
          <a:prstGeom prst="rect">
            <a:avLst/>
          </a:prstGeom>
        </p:spPr>
        <p:txBody>
          <a:bodyPr vert="horz" anchor="b"/>
          <a:lstStyle>
            <a:lvl1pPr algn="r" eaLnBrk="1" latinLnBrk="0" hangingPunct="1">
              <a:defRPr kumimoji="0" sz="800" b="1">
                <a:solidFill>
                  <a:schemeClr val="tx1"/>
                </a:solidFill>
              </a:defRPr>
            </a:lvl1pPr>
          </a:lstStyle>
          <a:p>
            <a:endParaRPr lang="en-US"/>
          </a:p>
        </p:txBody>
      </p:sp>
      <p:sp>
        <p:nvSpPr>
          <p:cNvPr id="23" name="Slide Number Placeholder 22"/>
          <p:cNvSpPr>
            <a:spLocks noGrp="1"/>
          </p:cNvSpPr>
          <p:nvPr>
            <p:ph type="sldNum" sz="quarter" idx="4"/>
          </p:nvPr>
        </p:nvSpPr>
        <p:spPr>
          <a:xfrm>
            <a:off x="457200" y="6492240"/>
            <a:ext cx="762000" cy="365760"/>
          </a:xfrm>
          <a:prstGeom prst="rect">
            <a:avLst/>
          </a:prstGeom>
        </p:spPr>
        <p:txBody>
          <a:bodyPr vert="horz" anchor="b"/>
          <a:lstStyle>
            <a:lvl1pPr algn="l" eaLnBrk="1" latinLnBrk="0" hangingPunct="1">
              <a:defRPr kumimoji="0" sz="1000" b="1">
                <a:solidFill>
                  <a:schemeClr val="tx1"/>
                </a:solidFill>
              </a:defRPr>
            </a:lvl1pPr>
          </a:lstStyle>
          <a:p>
            <a:fld id="{B6F15528-21DE-4FAA-801E-634DDDAF4B2B}" type="slidenum">
              <a:rPr lang="en-US" smtClean="0"/>
              <a:pPr/>
              <a:t>‹#›</a:t>
            </a:fld>
            <a:endParaRPr lang="en-US"/>
          </a:p>
        </p:txBody>
      </p:sp>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extLst>
      <p:ext uri="{BB962C8B-B14F-4D97-AF65-F5344CB8AC3E}">
        <p14:creationId xmlns:p14="http://schemas.microsoft.com/office/powerpoint/2010/main" val="38170822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760" indent="-256032" algn="l" rtl="0" eaLnBrk="1" latinLnBrk="0" hangingPunct="1">
        <a:spcBef>
          <a:spcPts val="300"/>
        </a:spcBef>
        <a:buClr>
          <a:schemeClr val="tx2"/>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rgbClr val="C00000"/>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2">
              <a:lumMod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lumMod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wd.jpg"/>
          <p:cNvPicPr>
            <a:picLocks noChangeAspect="1"/>
          </p:cNvPicPr>
          <p:nvPr/>
        </p:nvPicPr>
        <p:blipFill>
          <a:blip r:embed="rId2" cstate="print"/>
          <a:stretch>
            <a:fillRect/>
          </a:stretch>
        </p:blipFill>
        <p:spPr>
          <a:xfrm>
            <a:off x="0" y="0"/>
            <a:ext cx="5867400" cy="6858000"/>
          </a:xfrm>
          <a:prstGeom prst="rect">
            <a:avLst/>
          </a:prstGeom>
        </p:spPr>
      </p:pic>
      <p:sp>
        <p:nvSpPr>
          <p:cNvPr id="2" name="Title 1"/>
          <p:cNvSpPr>
            <a:spLocks noGrp="1"/>
          </p:cNvSpPr>
          <p:nvPr>
            <p:ph type="ctrTitle"/>
          </p:nvPr>
        </p:nvSpPr>
        <p:spPr>
          <a:xfrm>
            <a:off x="1143000" y="1295400"/>
            <a:ext cx="6934200" cy="1447800"/>
          </a:xfrm>
          <a:solidFill>
            <a:srgbClr val="DCE6F2">
              <a:alpha val="69804"/>
            </a:srgbClr>
          </a:solidFill>
        </p:spPr>
        <p:txBody>
          <a:bodyPr>
            <a:noAutofit/>
          </a:bodyPr>
          <a:lstStyle/>
          <a:p>
            <a:r>
              <a:rPr lang="en-US" sz="4800" b="1" dirty="0" smtClean="0">
                <a:solidFill>
                  <a:schemeClr val="tx1">
                    <a:lumMod val="95000"/>
                  </a:schemeClr>
                </a:solidFill>
              </a:rPr>
              <a:t>From Communication to Mass Communication</a:t>
            </a:r>
            <a:endParaRPr lang="en-US" sz="4800" b="1" dirty="0">
              <a:solidFill>
                <a:schemeClr val="tx1">
                  <a:lumMod val="95000"/>
                </a:schemeClr>
              </a:solidFill>
            </a:endParaRPr>
          </a:p>
        </p:txBody>
      </p:sp>
      <p:sp>
        <p:nvSpPr>
          <p:cNvPr id="3" name="Subtitle 2"/>
          <p:cNvSpPr>
            <a:spLocks noGrp="1"/>
          </p:cNvSpPr>
          <p:nvPr>
            <p:ph type="subTitle" idx="1"/>
          </p:nvPr>
        </p:nvSpPr>
        <p:spPr>
          <a:xfrm>
            <a:off x="2743200" y="4724400"/>
            <a:ext cx="4419600" cy="1676400"/>
          </a:xfrm>
          <a:solidFill>
            <a:srgbClr val="DCE6F2">
              <a:alpha val="69804"/>
            </a:srgbClr>
          </a:solidFill>
        </p:spPr>
        <p:txBody>
          <a:bodyPr>
            <a:noAutofit/>
          </a:bodyPr>
          <a:lstStyle/>
          <a:p>
            <a:pPr algn="ctr"/>
            <a:r>
              <a:rPr lang="en-US" sz="1800" b="1" dirty="0" err="1" smtClean="0">
                <a:solidFill>
                  <a:schemeClr val="tx1">
                    <a:lumMod val="95000"/>
                  </a:schemeClr>
                </a:solidFill>
                <a:latin typeface="+mj-lt"/>
              </a:rPr>
              <a:t>Komunikasi</a:t>
            </a:r>
            <a:r>
              <a:rPr lang="en-US" sz="1800" b="1" dirty="0" smtClean="0">
                <a:solidFill>
                  <a:schemeClr val="tx1">
                    <a:lumMod val="95000"/>
                  </a:schemeClr>
                </a:solidFill>
                <a:latin typeface="+mj-lt"/>
              </a:rPr>
              <a:t> Massa</a:t>
            </a:r>
          </a:p>
          <a:p>
            <a:pPr algn="ctr"/>
            <a:r>
              <a:rPr lang="en-US" sz="1800" b="1" dirty="0" err="1" smtClean="0">
                <a:solidFill>
                  <a:schemeClr val="tx1">
                    <a:lumMod val="95000"/>
                  </a:schemeClr>
                </a:solidFill>
                <a:latin typeface="+mj-lt"/>
              </a:rPr>
              <a:t>Sesi</a:t>
            </a:r>
            <a:r>
              <a:rPr lang="en-US" sz="1800" b="1" dirty="0" smtClean="0">
                <a:solidFill>
                  <a:schemeClr val="tx1">
                    <a:lumMod val="95000"/>
                  </a:schemeClr>
                </a:solidFill>
                <a:latin typeface="+mj-lt"/>
              </a:rPr>
              <a:t> – 1</a:t>
            </a:r>
            <a:endParaRPr lang="id-ID" sz="1800" b="1" dirty="0" smtClean="0">
              <a:solidFill>
                <a:schemeClr val="tx1">
                  <a:lumMod val="95000"/>
                </a:schemeClr>
              </a:solidFill>
              <a:latin typeface="+mj-lt"/>
            </a:endParaRPr>
          </a:p>
          <a:p>
            <a:pPr algn="ctr"/>
            <a:r>
              <a:rPr lang="id-ID" sz="1800" b="1" dirty="0" smtClean="0">
                <a:solidFill>
                  <a:schemeClr val="tx1">
                    <a:lumMod val="95000"/>
                  </a:schemeClr>
                </a:solidFill>
                <a:latin typeface="+mj-lt"/>
              </a:rPr>
              <a:t>Program Studi Ilmu Komunikasi</a:t>
            </a:r>
            <a:endParaRPr lang="en-US" sz="1800" b="1" dirty="0" smtClean="0">
              <a:solidFill>
                <a:schemeClr val="tx1">
                  <a:lumMod val="95000"/>
                </a:schemeClr>
              </a:solidFill>
              <a:latin typeface="+mj-lt"/>
            </a:endParaRPr>
          </a:p>
          <a:p>
            <a:pPr algn="ctr"/>
            <a:r>
              <a:rPr lang="en-US" sz="1800" b="1" dirty="0" err="1" smtClean="0">
                <a:solidFill>
                  <a:schemeClr val="tx1">
                    <a:lumMod val="95000"/>
                  </a:schemeClr>
                </a:solidFill>
                <a:latin typeface="+mj-lt"/>
              </a:rPr>
              <a:t>Universitas</a:t>
            </a:r>
            <a:r>
              <a:rPr lang="en-US" sz="1800" b="1" dirty="0" smtClean="0">
                <a:solidFill>
                  <a:schemeClr val="tx1">
                    <a:lumMod val="95000"/>
                  </a:schemeClr>
                </a:solidFill>
                <a:latin typeface="+mj-lt"/>
              </a:rPr>
              <a:t> Pembangunan Jaya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71223_23909068.jpg"/>
          <p:cNvPicPr>
            <a:picLocks noChangeAspect="1"/>
          </p:cNvPicPr>
          <p:nvPr/>
        </p:nvPicPr>
        <p:blipFill>
          <a:blip r:embed="rId2" cstate="print"/>
          <a:stretch>
            <a:fillRect/>
          </a:stretch>
        </p:blipFill>
        <p:spPr>
          <a:xfrm>
            <a:off x="0" y="533400"/>
            <a:ext cx="4343400" cy="6324600"/>
          </a:xfrm>
          <a:prstGeom prst="rect">
            <a:avLst/>
          </a:prstGeom>
        </p:spPr>
      </p:pic>
      <p:sp>
        <p:nvSpPr>
          <p:cNvPr id="2" name="Title 1"/>
          <p:cNvSpPr>
            <a:spLocks noGrp="1"/>
          </p:cNvSpPr>
          <p:nvPr>
            <p:ph type="title"/>
          </p:nvPr>
        </p:nvSpPr>
        <p:spPr>
          <a:xfrm>
            <a:off x="533400" y="457200"/>
            <a:ext cx="8229600" cy="1143000"/>
          </a:xfrm>
        </p:spPr>
        <p:txBody>
          <a:bodyPr>
            <a:normAutofit/>
          </a:bodyPr>
          <a:lstStyle/>
          <a:p>
            <a:r>
              <a:rPr lang="en-US" sz="3600" dirty="0" err="1" smtClean="0"/>
              <a:t>Karakteristik</a:t>
            </a:r>
            <a:r>
              <a:rPr lang="en-US" sz="3600" dirty="0" smtClean="0"/>
              <a:t> </a:t>
            </a:r>
            <a:r>
              <a:rPr lang="en-US" sz="3600" dirty="0" err="1" smtClean="0"/>
              <a:t>Komunikasi</a:t>
            </a:r>
            <a:r>
              <a:rPr lang="en-US" sz="3600" dirty="0" smtClean="0"/>
              <a:t> Massa</a:t>
            </a:r>
            <a:endParaRPr lang="en-US" sz="3600" dirty="0"/>
          </a:p>
        </p:txBody>
      </p:sp>
      <p:sp>
        <p:nvSpPr>
          <p:cNvPr id="3" name="Content Placeholder 2"/>
          <p:cNvSpPr>
            <a:spLocks noGrp="1"/>
          </p:cNvSpPr>
          <p:nvPr>
            <p:ph idx="1"/>
          </p:nvPr>
        </p:nvSpPr>
        <p:spPr>
          <a:xfrm>
            <a:off x="4495800" y="1752600"/>
            <a:ext cx="4343400" cy="4800600"/>
          </a:xfrm>
          <a:noFill/>
        </p:spPr>
        <p:txBody>
          <a:bodyPr>
            <a:normAutofit fontScale="85000" lnSpcReduction="20000"/>
          </a:bodyPr>
          <a:lstStyle/>
          <a:p>
            <a:r>
              <a:rPr lang="en-US" dirty="0" err="1" smtClean="0">
                <a:latin typeface="+mj-lt"/>
              </a:rPr>
              <a:t>Sumber</a:t>
            </a:r>
            <a:r>
              <a:rPr lang="en-US" dirty="0" smtClean="0">
                <a:latin typeface="+mj-lt"/>
              </a:rPr>
              <a:t> </a:t>
            </a:r>
            <a:r>
              <a:rPr lang="en-US" dirty="0" err="1" smtClean="0">
                <a:latin typeface="+mj-lt"/>
              </a:rPr>
              <a:t>pesan</a:t>
            </a:r>
            <a:r>
              <a:rPr lang="en-US" dirty="0" smtClean="0">
                <a:latin typeface="+mj-lt"/>
              </a:rPr>
              <a:t> </a:t>
            </a:r>
            <a:r>
              <a:rPr lang="en-US" dirty="0" err="1" smtClean="0">
                <a:latin typeface="+mj-lt"/>
              </a:rPr>
              <a:t>adalah</a:t>
            </a:r>
            <a:r>
              <a:rPr lang="en-US" dirty="0" smtClean="0">
                <a:latin typeface="+mj-lt"/>
              </a:rPr>
              <a:t> </a:t>
            </a:r>
            <a:r>
              <a:rPr lang="en-US" dirty="0" err="1" smtClean="0">
                <a:latin typeface="+mj-lt"/>
              </a:rPr>
              <a:t>organisasi</a:t>
            </a:r>
            <a:r>
              <a:rPr lang="en-US" dirty="0" smtClean="0">
                <a:latin typeface="+mj-lt"/>
              </a:rPr>
              <a:t> formal </a:t>
            </a:r>
          </a:p>
          <a:p>
            <a:r>
              <a:rPr lang="en-US" dirty="0" err="1" smtClean="0">
                <a:latin typeface="+mj-lt"/>
              </a:rPr>
              <a:t>Pesan</a:t>
            </a:r>
            <a:r>
              <a:rPr lang="en-US" dirty="0" smtClean="0">
                <a:latin typeface="+mj-lt"/>
              </a:rPr>
              <a:t> </a:t>
            </a:r>
            <a:r>
              <a:rPr lang="en-US" dirty="0" err="1" smtClean="0">
                <a:latin typeface="+mj-lt"/>
              </a:rPr>
              <a:t>disampaikan</a:t>
            </a:r>
            <a:r>
              <a:rPr lang="en-US" dirty="0" smtClean="0">
                <a:latin typeface="+mj-lt"/>
              </a:rPr>
              <a:t> </a:t>
            </a:r>
            <a:r>
              <a:rPr lang="en-US" dirty="0" err="1" smtClean="0">
                <a:latin typeface="+mj-lt"/>
              </a:rPr>
              <a:t>menggunakan</a:t>
            </a:r>
            <a:r>
              <a:rPr lang="en-US" dirty="0" smtClean="0">
                <a:latin typeface="+mj-lt"/>
              </a:rPr>
              <a:t> media </a:t>
            </a:r>
            <a:r>
              <a:rPr lang="en-US" dirty="0" err="1" smtClean="0">
                <a:latin typeface="+mj-lt"/>
              </a:rPr>
              <a:t>massa</a:t>
            </a:r>
            <a:endParaRPr lang="en-US" dirty="0" smtClean="0">
              <a:latin typeface="+mj-lt"/>
            </a:endParaRPr>
          </a:p>
          <a:p>
            <a:r>
              <a:rPr lang="en-US" dirty="0" err="1" smtClean="0">
                <a:latin typeface="+mj-lt"/>
              </a:rPr>
              <a:t>Khalayak</a:t>
            </a:r>
            <a:r>
              <a:rPr lang="en-US" dirty="0" smtClean="0">
                <a:latin typeface="+mj-lt"/>
              </a:rPr>
              <a:t> yang </a:t>
            </a:r>
            <a:r>
              <a:rPr lang="en-US" dirty="0" err="1" smtClean="0">
                <a:latin typeface="+mj-lt"/>
              </a:rPr>
              <a:t>dituju</a:t>
            </a:r>
            <a:r>
              <a:rPr lang="en-US" dirty="0" smtClean="0">
                <a:latin typeface="+mj-lt"/>
              </a:rPr>
              <a:t> </a:t>
            </a:r>
            <a:r>
              <a:rPr lang="en-US" dirty="0" err="1" smtClean="0">
                <a:latin typeface="+mj-lt"/>
              </a:rPr>
              <a:t>besar</a:t>
            </a:r>
            <a:r>
              <a:rPr lang="en-US" dirty="0" smtClean="0">
                <a:latin typeface="+mj-lt"/>
              </a:rPr>
              <a:t>/ </a:t>
            </a:r>
            <a:r>
              <a:rPr lang="en-US" dirty="0" err="1" smtClean="0">
                <a:latin typeface="+mj-lt"/>
              </a:rPr>
              <a:t>khalayak</a:t>
            </a:r>
            <a:r>
              <a:rPr lang="en-US" dirty="0" smtClean="0">
                <a:latin typeface="+mj-lt"/>
              </a:rPr>
              <a:t> </a:t>
            </a:r>
            <a:r>
              <a:rPr lang="en-US" dirty="0" err="1" smtClean="0">
                <a:latin typeface="+mj-lt"/>
              </a:rPr>
              <a:t>massa</a:t>
            </a:r>
            <a:endParaRPr lang="en-US" dirty="0" smtClean="0">
              <a:latin typeface="+mj-lt"/>
            </a:endParaRPr>
          </a:p>
          <a:p>
            <a:r>
              <a:rPr lang="en-US" dirty="0" err="1" smtClean="0">
                <a:latin typeface="+mj-lt"/>
              </a:rPr>
              <a:t>Pesan</a:t>
            </a:r>
            <a:r>
              <a:rPr lang="en-US" dirty="0" smtClean="0">
                <a:latin typeface="+mj-lt"/>
              </a:rPr>
              <a:t> </a:t>
            </a:r>
            <a:r>
              <a:rPr lang="en-US" dirty="0" err="1" smtClean="0">
                <a:latin typeface="+mj-lt"/>
              </a:rPr>
              <a:t>beraneka</a:t>
            </a:r>
            <a:r>
              <a:rPr lang="en-US" dirty="0" smtClean="0">
                <a:latin typeface="+mj-lt"/>
              </a:rPr>
              <a:t> </a:t>
            </a:r>
            <a:r>
              <a:rPr lang="en-US" dirty="0" err="1" smtClean="0">
                <a:latin typeface="+mj-lt"/>
              </a:rPr>
              <a:t>ragam</a:t>
            </a:r>
            <a:r>
              <a:rPr lang="en-US" dirty="0" smtClean="0">
                <a:latin typeface="+mj-lt"/>
              </a:rPr>
              <a:t> </a:t>
            </a:r>
            <a:r>
              <a:rPr lang="en-US" dirty="0" err="1" smtClean="0">
                <a:latin typeface="+mj-lt"/>
              </a:rPr>
              <a:t>da</a:t>
            </a:r>
            <a:r>
              <a:rPr lang="id-ID" dirty="0" smtClean="0">
                <a:latin typeface="+mj-lt"/>
              </a:rPr>
              <a:t>n</a:t>
            </a:r>
            <a:r>
              <a:rPr lang="en-US" dirty="0" smtClean="0">
                <a:latin typeface="+mj-lt"/>
              </a:rPr>
              <a:t> </a:t>
            </a:r>
            <a:r>
              <a:rPr lang="en-US" dirty="0" err="1" smtClean="0">
                <a:latin typeface="+mj-lt"/>
              </a:rPr>
              <a:t>diproses</a:t>
            </a:r>
            <a:r>
              <a:rPr lang="en-US" dirty="0" smtClean="0">
                <a:latin typeface="+mj-lt"/>
              </a:rPr>
              <a:t> </a:t>
            </a:r>
            <a:r>
              <a:rPr lang="en-US" dirty="0" err="1" smtClean="0">
                <a:latin typeface="+mj-lt"/>
              </a:rPr>
              <a:t>sebagai</a:t>
            </a:r>
            <a:r>
              <a:rPr lang="en-US" dirty="0" smtClean="0">
                <a:latin typeface="+mj-lt"/>
              </a:rPr>
              <a:t> </a:t>
            </a:r>
            <a:r>
              <a:rPr lang="en-US" dirty="0" err="1" smtClean="0">
                <a:latin typeface="+mj-lt"/>
              </a:rPr>
              <a:t>sebuah</a:t>
            </a:r>
            <a:r>
              <a:rPr lang="en-US" dirty="0" smtClean="0">
                <a:latin typeface="+mj-lt"/>
              </a:rPr>
              <a:t> </a:t>
            </a:r>
            <a:r>
              <a:rPr lang="en-US" dirty="0" err="1" smtClean="0">
                <a:latin typeface="+mj-lt"/>
              </a:rPr>
              <a:t>produk</a:t>
            </a:r>
            <a:r>
              <a:rPr lang="en-US" dirty="0" smtClean="0">
                <a:latin typeface="+mj-lt"/>
              </a:rPr>
              <a:t> </a:t>
            </a:r>
            <a:r>
              <a:rPr lang="en-US" dirty="0" err="1" smtClean="0">
                <a:latin typeface="+mj-lt"/>
              </a:rPr>
              <a:t>atau</a:t>
            </a:r>
            <a:r>
              <a:rPr lang="en-US" dirty="0" smtClean="0">
                <a:latin typeface="+mj-lt"/>
              </a:rPr>
              <a:t> </a:t>
            </a:r>
            <a:r>
              <a:rPr lang="en-US" dirty="0" err="1" smtClean="0">
                <a:latin typeface="+mj-lt"/>
              </a:rPr>
              <a:t>komoditi</a:t>
            </a:r>
            <a:r>
              <a:rPr lang="en-US" dirty="0" smtClean="0">
                <a:latin typeface="+mj-lt"/>
              </a:rPr>
              <a:t> yang </a:t>
            </a:r>
            <a:r>
              <a:rPr lang="en-US" dirty="0" err="1" smtClean="0">
                <a:latin typeface="+mj-lt"/>
              </a:rPr>
              <a:t>dapat</a:t>
            </a:r>
            <a:r>
              <a:rPr lang="en-US" dirty="0" smtClean="0">
                <a:latin typeface="+mj-lt"/>
              </a:rPr>
              <a:t> </a:t>
            </a:r>
            <a:r>
              <a:rPr lang="en-US" dirty="0" err="1" smtClean="0">
                <a:latin typeface="+mj-lt"/>
              </a:rPr>
              <a:t>diperbanyak</a:t>
            </a:r>
            <a:r>
              <a:rPr lang="en-US" dirty="0" smtClean="0">
                <a:latin typeface="+mj-lt"/>
              </a:rPr>
              <a:t>, </a:t>
            </a:r>
            <a:r>
              <a:rPr lang="en-US" dirty="0" err="1" smtClean="0">
                <a:latin typeface="+mj-lt"/>
              </a:rPr>
              <a:t>disampaikan</a:t>
            </a:r>
            <a:r>
              <a:rPr lang="en-US" dirty="0" smtClean="0">
                <a:latin typeface="+mj-lt"/>
              </a:rPr>
              <a:t> </a:t>
            </a:r>
            <a:r>
              <a:rPr lang="en-US" dirty="0" err="1" smtClean="0">
                <a:latin typeface="+mj-lt"/>
              </a:rPr>
              <a:t>secara</a:t>
            </a:r>
            <a:r>
              <a:rPr lang="en-US" dirty="0" smtClean="0">
                <a:latin typeface="+mj-lt"/>
              </a:rPr>
              <a:t> </a:t>
            </a:r>
            <a:r>
              <a:rPr lang="en-US" dirty="0" err="1" smtClean="0">
                <a:latin typeface="+mj-lt"/>
              </a:rPr>
              <a:t>serentak</a:t>
            </a:r>
            <a:endParaRPr lang="en-US" dirty="0" smtClean="0">
              <a:latin typeface="+mj-lt"/>
            </a:endParaRPr>
          </a:p>
          <a:p>
            <a:r>
              <a:rPr lang="en-US" dirty="0" err="1" smtClean="0">
                <a:latin typeface="+mj-lt"/>
              </a:rPr>
              <a:t>Adanya</a:t>
            </a:r>
            <a:r>
              <a:rPr lang="en-US" dirty="0" smtClean="0">
                <a:latin typeface="+mj-lt"/>
              </a:rPr>
              <a:t> </a:t>
            </a:r>
            <a:r>
              <a:rPr lang="en-US" dirty="0" err="1" smtClean="0">
                <a:latin typeface="+mj-lt"/>
              </a:rPr>
              <a:t>efek</a:t>
            </a:r>
            <a:r>
              <a:rPr lang="en-US" dirty="0" smtClean="0">
                <a:latin typeface="+mj-lt"/>
              </a:rPr>
              <a:t> </a:t>
            </a:r>
            <a:r>
              <a:rPr lang="en-US" dirty="0" err="1" smtClean="0">
                <a:latin typeface="+mj-lt"/>
              </a:rPr>
              <a:t>tunda</a:t>
            </a:r>
            <a:r>
              <a:rPr lang="en-US" dirty="0" smtClean="0">
                <a:latin typeface="+mj-lt"/>
              </a:rPr>
              <a:t> </a:t>
            </a:r>
            <a:r>
              <a:rPr lang="en-US" dirty="0" err="1" smtClean="0">
                <a:latin typeface="+mj-lt"/>
              </a:rPr>
              <a:t>dari</a:t>
            </a:r>
            <a:r>
              <a:rPr lang="en-US" dirty="0" smtClean="0">
                <a:latin typeface="+mj-lt"/>
              </a:rPr>
              <a:t> </a:t>
            </a:r>
            <a:r>
              <a:rPr lang="en-US" dirty="0" err="1" smtClean="0">
                <a:latin typeface="+mj-lt"/>
              </a:rPr>
              <a:t>komunikasi</a:t>
            </a:r>
            <a:r>
              <a:rPr lang="en-US" dirty="0" smtClean="0">
                <a:latin typeface="+mj-lt"/>
              </a:rPr>
              <a:t> </a:t>
            </a:r>
            <a:r>
              <a:rPr lang="en-US" dirty="0" err="1" smtClean="0">
                <a:latin typeface="+mj-lt"/>
              </a:rPr>
              <a:t>massa</a:t>
            </a:r>
            <a:endParaRPr lang="en-US" dirty="0" smtClean="0">
              <a:latin typeface="+mj-lt"/>
            </a:endParaRP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838200"/>
            <a:ext cx="8382000" cy="2133600"/>
          </a:xfrm>
          <a:noFill/>
        </p:spPr>
        <p:txBody>
          <a:bodyPr>
            <a:noAutofit/>
          </a:bodyPr>
          <a:lstStyle/>
          <a:p>
            <a:pPr algn="ctr"/>
            <a:r>
              <a:rPr lang="en-US" sz="4800" b="1" dirty="0" err="1" smtClean="0">
                <a:solidFill>
                  <a:schemeClr val="tx1"/>
                </a:solidFill>
              </a:rPr>
              <a:t>Komunikasi</a:t>
            </a:r>
            <a:r>
              <a:rPr lang="en-US" sz="4800" b="1" dirty="0" smtClean="0">
                <a:solidFill>
                  <a:schemeClr val="tx1"/>
                </a:solidFill>
              </a:rPr>
              <a:t> </a:t>
            </a:r>
            <a:r>
              <a:rPr lang="en-US" sz="4800" b="1" dirty="0" err="1" smtClean="0">
                <a:solidFill>
                  <a:schemeClr val="tx1"/>
                </a:solidFill>
              </a:rPr>
              <a:t>massa</a:t>
            </a:r>
            <a:r>
              <a:rPr lang="en-US" sz="4800" b="1" dirty="0" smtClean="0">
                <a:solidFill>
                  <a:schemeClr val="tx1"/>
                </a:solidFill>
              </a:rPr>
              <a:t> </a:t>
            </a:r>
            <a:r>
              <a:rPr lang="en-US" sz="4800" b="1" dirty="0" err="1" smtClean="0">
                <a:solidFill>
                  <a:schemeClr val="tx1"/>
                </a:solidFill>
              </a:rPr>
              <a:t>berlangsung</a:t>
            </a:r>
            <a:r>
              <a:rPr lang="en-US" sz="4800" b="1" dirty="0" smtClean="0">
                <a:solidFill>
                  <a:schemeClr val="tx1"/>
                </a:solidFill>
              </a:rPr>
              <a:t> </a:t>
            </a:r>
            <a:r>
              <a:rPr lang="en-US" sz="4800" b="1" dirty="0" err="1" smtClean="0">
                <a:solidFill>
                  <a:schemeClr val="tx1"/>
                </a:solidFill>
              </a:rPr>
              <a:t>melalui</a:t>
            </a:r>
            <a:r>
              <a:rPr lang="en-US" sz="4800" b="1" dirty="0" smtClean="0">
                <a:solidFill>
                  <a:schemeClr val="tx1"/>
                </a:solidFill>
              </a:rPr>
              <a:t> media</a:t>
            </a:r>
            <a:endParaRPr lang="en-US" sz="4800" b="1" dirty="0">
              <a:solidFill>
                <a:schemeClr val="tx1"/>
              </a:solidFill>
            </a:endParaRPr>
          </a:p>
        </p:txBody>
      </p:sp>
      <p:pic>
        <p:nvPicPr>
          <p:cNvPr id="5" name="Picture 2" descr="C:\Users\User\Pictures\Miss PIcs\606083_22864200.jpg"/>
          <p:cNvPicPr>
            <a:picLocks noChangeAspect="1" noChangeArrowheads="1"/>
          </p:cNvPicPr>
          <p:nvPr/>
        </p:nvPicPr>
        <p:blipFill>
          <a:blip r:embed="rId2" cstate="print"/>
          <a:srcRect/>
          <a:stretch>
            <a:fillRect/>
          </a:stretch>
        </p:blipFill>
        <p:spPr bwMode="auto">
          <a:xfrm>
            <a:off x="3962400" y="3962400"/>
            <a:ext cx="1524000" cy="914400"/>
          </a:xfrm>
          <a:prstGeom prst="rect">
            <a:avLst/>
          </a:prstGeom>
          <a:noFill/>
        </p:spPr>
      </p:pic>
      <p:pic>
        <p:nvPicPr>
          <p:cNvPr id="6" name="Picture 3" descr="C:\Users\User\Pictures\Miss PIcs\Majalah Pulsa.jpg"/>
          <p:cNvPicPr>
            <a:picLocks noChangeAspect="1" noChangeArrowheads="1"/>
          </p:cNvPicPr>
          <p:nvPr/>
        </p:nvPicPr>
        <p:blipFill>
          <a:blip r:embed="rId3" cstate="print"/>
          <a:srcRect/>
          <a:stretch>
            <a:fillRect/>
          </a:stretch>
        </p:blipFill>
        <p:spPr bwMode="auto">
          <a:xfrm>
            <a:off x="7086600" y="3581400"/>
            <a:ext cx="1600200" cy="1828800"/>
          </a:xfrm>
          <a:prstGeom prst="rect">
            <a:avLst/>
          </a:prstGeom>
          <a:noFill/>
        </p:spPr>
      </p:pic>
      <p:pic>
        <p:nvPicPr>
          <p:cNvPr id="7" name="Picture 8" descr="C:\Users\User\Pictures\Miss PIcs\facebook-and-twitter-logo.jpg"/>
          <p:cNvPicPr>
            <a:picLocks noChangeAspect="1" noChangeArrowheads="1"/>
          </p:cNvPicPr>
          <p:nvPr/>
        </p:nvPicPr>
        <p:blipFill>
          <a:blip r:embed="rId4" cstate="print"/>
          <a:srcRect/>
          <a:stretch>
            <a:fillRect/>
          </a:stretch>
        </p:blipFill>
        <p:spPr bwMode="auto">
          <a:xfrm>
            <a:off x="5562600" y="3962400"/>
            <a:ext cx="1447800" cy="1219200"/>
          </a:xfrm>
          <a:prstGeom prst="rect">
            <a:avLst/>
          </a:prstGeom>
          <a:noFill/>
        </p:spPr>
      </p:pic>
      <p:pic>
        <p:nvPicPr>
          <p:cNvPr id="8" name="Picture 5" descr="C:\Users\User\Pictures\Miss PIcs\1347725_72659105.jpg"/>
          <p:cNvPicPr>
            <a:picLocks noChangeAspect="1" noChangeArrowheads="1"/>
          </p:cNvPicPr>
          <p:nvPr/>
        </p:nvPicPr>
        <p:blipFill>
          <a:blip r:embed="rId5" cstate="print"/>
          <a:srcRect/>
          <a:stretch>
            <a:fillRect/>
          </a:stretch>
        </p:blipFill>
        <p:spPr bwMode="auto">
          <a:xfrm>
            <a:off x="2133600" y="3886200"/>
            <a:ext cx="1676400" cy="1143000"/>
          </a:xfrm>
          <a:prstGeom prst="rect">
            <a:avLst/>
          </a:prstGeom>
          <a:noFill/>
        </p:spPr>
      </p:pic>
      <p:pic>
        <p:nvPicPr>
          <p:cNvPr id="9" name="Picture 7" descr="C:\Users\User\Pictures\Miss PIcs\527555_10636681.jpg"/>
          <p:cNvPicPr>
            <a:picLocks noChangeAspect="1" noChangeArrowheads="1"/>
          </p:cNvPicPr>
          <p:nvPr/>
        </p:nvPicPr>
        <p:blipFill>
          <a:blip r:embed="rId6" cstate="print"/>
          <a:srcRect/>
          <a:stretch>
            <a:fillRect/>
          </a:stretch>
        </p:blipFill>
        <p:spPr bwMode="auto">
          <a:xfrm>
            <a:off x="457200" y="4038600"/>
            <a:ext cx="1524000" cy="1014413"/>
          </a:xfrm>
          <a:prstGeom prst="rect">
            <a:avLst/>
          </a:prstGeom>
          <a:noFill/>
        </p:spPr>
      </p:pic>
      <p:sp>
        <p:nvSpPr>
          <p:cNvPr id="11" name="Content Placeholder 10"/>
          <p:cNvSpPr>
            <a:spLocks noGrp="1"/>
          </p:cNvSpPr>
          <p:nvPr>
            <p:ph idx="1"/>
          </p:nvPr>
        </p:nvSpPr>
        <p:spPr>
          <a:xfrm>
            <a:off x="457200" y="3200400"/>
            <a:ext cx="8229600" cy="3067848"/>
          </a:xfrm>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woman-using-computer-1241717-1598x1061.jpg"/>
          <p:cNvPicPr>
            <a:picLocks noGrp="1" noChangeAspect="1"/>
          </p:cNvPicPr>
          <p:nvPr>
            <p:ph idx="1"/>
          </p:nvPr>
        </p:nvPicPr>
        <p:blipFill>
          <a:blip r:embed="rId2" cstate="print"/>
          <a:stretch>
            <a:fillRect/>
          </a:stretch>
        </p:blipFill>
        <p:spPr>
          <a:xfrm>
            <a:off x="0" y="685800"/>
            <a:ext cx="9144000" cy="4572000"/>
          </a:xfrm>
        </p:spPr>
      </p:pic>
      <p:sp>
        <p:nvSpPr>
          <p:cNvPr id="5" name="Rectangle 4"/>
          <p:cNvSpPr/>
          <p:nvPr/>
        </p:nvSpPr>
        <p:spPr>
          <a:xfrm>
            <a:off x="990600" y="990600"/>
            <a:ext cx="7315200" cy="5334000"/>
          </a:xfrm>
          <a:prstGeom prst="rect">
            <a:avLst/>
          </a:prstGeom>
          <a:solidFill>
            <a:srgbClr val="DCE6F2">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err="1" smtClean="0">
                <a:solidFill>
                  <a:schemeClr val="tx1"/>
                </a:solidFill>
                <a:latin typeface="+mj-lt"/>
              </a:rPr>
              <a:t>Keanekaragaman</a:t>
            </a:r>
            <a:r>
              <a:rPr lang="en-US" sz="3200" b="1" dirty="0" smtClean="0">
                <a:solidFill>
                  <a:schemeClr val="tx1"/>
                </a:solidFill>
                <a:latin typeface="+mj-lt"/>
              </a:rPr>
              <a:t> </a:t>
            </a:r>
            <a:r>
              <a:rPr lang="en-US" sz="3200" b="1" dirty="0" err="1" smtClean="0">
                <a:solidFill>
                  <a:schemeClr val="tx1"/>
                </a:solidFill>
                <a:latin typeface="+mj-lt"/>
              </a:rPr>
              <a:t>pesan</a:t>
            </a:r>
            <a:r>
              <a:rPr lang="en-US" sz="3200" b="1" dirty="0" smtClean="0">
                <a:solidFill>
                  <a:schemeClr val="tx1"/>
                </a:solidFill>
                <a:latin typeface="+mj-lt"/>
              </a:rPr>
              <a:t> yang </a:t>
            </a:r>
            <a:r>
              <a:rPr lang="en-US" sz="3200" b="1" dirty="0" err="1" smtClean="0">
                <a:solidFill>
                  <a:schemeClr val="tx1"/>
                </a:solidFill>
                <a:latin typeface="+mj-lt"/>
              </a:rPr>
              <a:t>disajikan</a:t>
            </a:r>
            <a:r>
              <a:rPr lang="en-US" sz="3200" b="1" dirty="0" smtClean="0">
                <a:solidFill>
                  <a:schemeClr val="tx1"/>
                </a:solidFill>
                <a:latin typeface="+mj-lt"/>
              </a:rPr>
              <a:t> </a:t>
            </a:r>
            <a:r>
              <a:rPr lang="en-US" sz="3200" b="1" dirty="0" err="1" smtClean="0">
                <a:solidFill>
                  <a:schemeClr val="tx1"/>
                </a:solidFill>
                <a:latin typeface="+mj-lt"/>
              </a:rPr>
              <a:t>di</a:t>
            </a:r>
            <a:r>
              <a:rPr lang="en-US" sz="3200" b="1" dirty="0" smtClean="0">
                <a:solidFill>
                  <a:schemeClr val="tx1"/>
                </a:solidFill>
                <a:latin typeface="+mj-lt"/>
              </a:rPr>
              <a:t> media </a:t>
            </a:r>
            <a:r>
              <a:rPr lang="en-US" sz="3200" b="1" dirty="0" err="1" smtClean="0">
                <a:solidFill>
                  <a:schemeClr val="tx1"/>
                </a:solidFill>
                <a:latin typeface="+mj-lt"/>
              </a:rPr>
              <a:t>massa</a:t>
            </a:r>
            <a:r>
              <a:rPr lang="en-US" sz="3200" b="1" dirty="0" smtClean="0">
                <a:solidFill>
                  <a:schemeClr val="tx1"/>
                </a:solidFill>
                <a:latin typeface="+mj-lt"/>
              </a:rPr>
              <a:t> </a:t>
            </a:r>
            <a:r>
              <a:rPr lang="en-US" sz="3200" b="1" dirty="0" err="1" smtClean="0">
                <a:solidFill>
                  <a:schemeClr val="tx1"/>
                </a:solidFill>
                <a:latin typeface="+mj-lt"/>
              </a:rPr>
              <a:t>merupakan</a:t>
            </a:r>
            <a:r>
              <a:rPr lang="en-US" sz="3200" b="1" dirty="0" smtClean="0">
                <a:solidFill>
                  <a:schemeClr val="tx1"/>
                </a:solidFill>
                <a:latin typeface="+mj-lt"/>
              </a:rPr>
              <a:t> </a:t>
            </a:r>
            <a:r>
              <a:rPr lang="en-US" sz="3200" b="1" dirty="0" err="1" smtClean="0">
                <a:solidFill>
                  <a:schemeClr val="tx1"/>
                </a:solidFill>
                <a:latin typeface="+mj-lt"/>
              </a:rPr>
              <a:t>karakteristik</a:t>
            </a:r>
            <a:r>
              <a:rPr lang="en-US" sz="3200" b="1" dirty="0" smtClean="0">
                <a:solidFill>
                  <a:schemeClr val="tx1"/>
                </a:solidFill>
                <a:latin typeface="+mj-lt"/>
              </a:rPr>
              <a:t> </a:t>
            </a:r>
            <a:r>
              <a:rPr lang="en-US" sz="3200" b="1" dirty="0" err="1" smtClean="0">
                <a:solidFill>
                  <a:schemeClr val="tx1"/>
                </a:solidFill>
                <a:latin typeface="+mj-lt"/>
              </a:rPr>
              <a:t>khas</a:t>
            </a:r>
            <a:r>
              <a:rPr lang="en-US" sz="3200" b="1" dirty="0" smtClean="0">
                <a:solidFill>
                  <a:schemeClr val="tx1"/>
                </a:solidFill>
                <a:latin typeface="+mj-lt"/>
              </a:rPr>
              <a:t> </a:t>
            </a:r>
            <a:r>
              <a:rPr lang="en-US" sz="3200" b="1" dirty="0" err="1" smtClean="0">
                <a:solidFill>
                  <a:schemeClr val="tx1"/>
                </a:solidFill>
                <a:latin typeface="+mj-lt"/>
              </a:rPr>
              <a:t>komunikasi</a:t>
            </a:r>
            <a:r>
              <a:rPr lang="en-US" sz="3200" b="1" dirty="0" smtClean="0">
                <a:solidFill>
                  <a:schemeClr val="tx1"/>
                </a:solidFill>
                <a:latin typeface="+mj-lt"/>
              </a:rPr>
              <a:t> </a:t>
            </a:r>
            <a:r>
              <a:rPr lang="en-US" sz="3200" b="1" dirty="0" err="1" smtClean="0">
                <a:solidFill>
                  <a:schemeClr val="tx1"/>
                </a:solidFill>
                <a:latin typeface="+mj-lt"/>
              </a:rPr>
              <a:t>massa</a:t>
            </a:r>
            <a:endParaRPr lang="en-US" sz="3200" b="1" dirty="0" smtClean="0">
              <a:solidFill>
                <a:schemeClr val="tx1"/>
              </a:solidFill>
              <a:latin typeface="+mj-lt"/>
            </a:endParaRPr>
          </a:p>
          <a:p>
            <a:pPr algn="ctr"/>
            <a:endParaRPr lang="en-US" sz="3200" b="1" dirty="0" smtClean="0">
              <a:solidFill>
                <a:schemeClr val="tx1"/>
              </a:solidFill>
              <a:latin typeface="+mj-lt"/>
            </a:endParaRPr>
          </a:p>
          <a:p>
            <a:pPr algn="ctr"/>
            <a:r>
              <a:rPr lang="en-US" sz="3200" b="1" dirty="0" err="1" smtClean="0">
                <a:solidFill>
                  <a:schemeClr val="tx1"/>
                </a:solidFill>
                <a:latin typeface="+mj-lt"/>
              </a:rPr>
              <a:t>Pesan</a:t>
            </a:r>
            <a:r>
              <a:rPr lang="en-US" sz="3200" b="1" dirty="0" smtClean="0">
                <a:solidFill>
                  <a:schemeClr val="tx1"/>
                </a:solidFill>
                <a:latin typeface="+mj-lt"/>
              </a:rPr>
              <a:t> yang </a:t>
            </a:r>
            <a:r>
              <a:rPr lang="en-US" sz="3200" b="1" dirty="0" err="1" smtClean="0">
                <a:solidFill>
                  <a:schemeClr val="tx1"/>
                </a:solidFill>
                <a:latin typeface="+mj-lt"/>
              </a:rPr>
              <a:t>disampaikan</a:t>
            </a:r>
            <a:r>
              <a:rPr lang="en-US" sz="3200" b="1" dirty="0" smtClean="0">
                <a:solidFill>
                  <a:schemeClr val="tx1"/>
                </a:solidFill>
                <a:latin typeface="+mj-lt"/>
              </a:rPr>
              <a:t> </a:t>
            </a:r>
            <a:r>
              <a:rPr lang="en-US" sz="3200" b="1" dirty="0" err="1" smtClean="0">
                <a:solidFill>
                  <a:schemeClr val="tx1"/>
                </a:solidFill>
                <a:latin typeface="+mj-lt"/>
              </a:rPr>
              <a:t>diproduksi</a:t>
            </a:r>
            <a:r>
              <a:rPr lang="en-US" sz="3200" b="1" dirty="0" smtClean="0">
                <a:solidFill>
                  <a:schemeClr val="tx1"/>
                </a:solidFill>
                <a:latin typeface="+mj-lt"/>
              </a:rPr>
              <a:t> </a:t>
            </a:r>
            <a:r>
              <a:rPr lang="en-US" sz="3200" b="1" dirty="0" err="1" smtClean="0">
                <a:solidFill>
                  <a:schemeClr val="tx1"/>
                </a:solidFill>
                <a:latin typeface="+mj-lt"/>
              </a:rPr>
              <a:t>melalui</a:t>
            </a:r>
            <a:r>
              <a:rPr lang="en-US" sz="3200" b="1" dirty="0" smtClean="0">
                <a:solidFill>
                  <a:schemeClr val="tx1"/>
                </a:solidFill>
                <a:latin typeface="+mj-lt"/>
              </a:rPr>
              <a:t> </a:t>
            </a:r>
            <a:r>
              <a:rPr lang="en-US" sz="3200" b="1" dirty="0" err="1" smtClean="0">
                <a:solidFill>
                  <a:schemeClr val="tx1"/>
                </a:solidFill>
                <a:latin typeface="+mj-lt"/>
              </a:rPr>
              <a:t>produksi</a:t>
            </a:r>
            <a:r>
              <a:rPr lang="en-US" sz="3200" b="1" dirty="0" smtClean="0">
                <a:solidFill>
                  <a:schemeClr val="tx1"/>
                </a:solidFill>
                <a:latin typeface="+mj-lt"/>
              </a:rPr>
              <a:t> </a:t>
            </a:r>
            <a:r>
              <a:rPr lang="en-US" sz="3200" b="1" dirty="0" err="1" smtClean="0">
                <a:solidFill>
                  <a:schemeClr val="tx1"/>
                </a:solidFill>
                <a:latin typeface="+mj-lt"/>
              </a:rPr>
              <a:t>massal</a:t>
            </a:r>
            <a:r>
              <a:rPr lang="en-US" sz="3200" b="1" dirty="0" smtClean="0">
                <a:solidFill>
                  <a:schemeClr val="tx1"/>
                </a:solidFill>
                <a:latin typeface="+mj-lt"/>
              </a:rPr>
              <a:t> </a:t>
            </a:r>
            <a:r>
              <a:rPr lang="en-US" sz="3200" b="1" dirty="0" err="1" smtClean="0">
                <a:solidFill>
                  <a:schemeClr val="tx1"/>
                </a:solidFill>
                <a:latin typeface="+mj-lt"/>
              </a:rPr>
              <a:t>oleh</a:t>
            </a:r>
            <a:r>
              <a:rPr lang="en-US" sz="3200" b="1" dirty="0" smtClean="0">
                <a:solidFill>
                  <a:schemeClr val="tx1"/>
                </a:solidFill>
                <a:latin typeface="+mj-lt"/>
              </a:rPr>
              <a:t> </a:t>
            </a:r>
            <a:r>
              <a:rPr lang="en-US" sz="3200" b="1" dirty="0" err="1" smtClean="0">
                <a:solidFill>
                  <a:schemeClr val="tx1"/>
                </a:solidFill>
                <a:latin typeface="+mj-lt"/>
              </a:rPr>
              <a:t>organisasi</a:t>
            </a:r>
            <a:r>
              <a:rPr lang="en-US" sz="3200" b="1" dirty="0" smtClean="0">
                <a:solidFill>
                  <a:schemeClr val="tx1"/>
                </a:solidFill>
                <a:latin typeface="+mj-lt"/>
              </a:rPr>
              <a:t> media </a:t>
            </a:r>
            <a:r>
              <a:rPr lang="en-US" sz="3200" b="1" dirty="0" err="1" smtClean="0">
                <a:solidFill>
                  <a:schemeClr val="tx1"/>
                </a:solidFill>
                <a:latin typeface="+mj-lt"/>
              </a:rPr>
              <a:t>didesain</a:t>
            </a:r>
            <a:r>
              <a:rPr lang="en-US" sz="3200" b="1" dirty="0" smtClean="0">
                <a:solidFill>
                  <a:schemeClr val="tx1"/>
                </a:solidFill>
                <a:latin typeface="+mj-lt"/>
              </a:rPr>
              <a:t> agar </a:t>
            </a:r>
            <a:r>
              <a:rPr lang="en-US" sz="3200" b="1" dirty="0" err="1" smtClean="0">
                <a:solidFill>
                  <a:schemeClr val="tx1"/>
                </a:solidFill>
                <a:latin typeface="+mj-lt"/>
              </a:rPr>
              <a:t>mampu</a:t>
            </a:r>
            <a:r>
              <a:rPr lang="en-US" sz="3200" b="1" dirty="0" smtClean="0">
                <a:solidFill>
                  <a:schemeClr val="tx1"/>
                </a:solidFill>
                <a:latin typeface="+mj-lt"/>
              </a:rPr>
              <a:t> </a:t>
            </a:r>
            <a:r>
              <a:rPr lang="en-US" sz="3200" b="1" dirty="0" err="1" smtClean="0">
                <a:solidFill>
                  <a:schemeClr val="tx1"/>
                </a:solidFill>
                <a:latin typeface="+mj-lt"/>
              </a:rPr>
              <a:t>menjangkau</a:t>
            </a:r>
            <a:r>
              <a:rPr lang="en-US" sz="3200" b="1" dirty="0" smtClean="0">
                <a:solidFill>
                  <a:schemeClr val="tx1"/>
                </a:solidFill>
                <a:latin typeface="+mj-lt"/>
              </a:rPr>
              <a:t> </a:t>
            </a:r>
            <a:r>
              <a:rPr lang="en-US" sz="3200" b="1" dirty="0" err="1" smtClean="0">
                <a:solidFill>
                  <a:schemeClr val="tx1"/>
                </a:solidFill>
                <a:latin typeface="+mj-lt"/>
              </a:rPr>
              <a:t>khalayak</a:t>
            </a:r>
            <a:r>
              <a:rPr lang="en-US" sz="3200" b="1" dirty="0" smtClean="0">
                <a:solidFill>
                  <a:schemeClr val="tx1"/>
                </a:solidFill>
                <a:latin typeface="+mj-lt"/>
              </a:rPr>
              <a:t> yang </a:t>
            </a:r>
            <a:r>
              <a:rPr lang="en-US" sz="3200" b="1" dirty="0" err="1" smtClean="0">
                <a:solidFill>
                  <a:schemeClr val="tx1"/>
                </a:solidFill>
                <a:latin typeface="+mj-lt"/>
              </a:rPr>
              <a:t>beragam</a:t>
            </a:r>
            <a:r>
              <a:rPr lang="en-US" sz="3200" b="1" dirty="0" smtClean="0">
                <a:solidFill>
                  <a:schemeClr val="tx1"/>
                </a:solidFill>
                <a:latin typeface="+mj-lt"/>
              </a:rPr>
              <a:t> </a:t>
            </a:r>
            <a:r>
              <a:rPr lang="en-US" sz="3200" b="1" dirty="0" err="1" smtClean="0">
                <a:solidFill>
                  <a:schemeClr val="tx1"/>
                </a:solidFill>
                <a:latin typeface="+mj-lt"/>
              </a:rPr>
              <a:t>dan</a:t>
            </a:r>
            <a:r>
              <a:rPr lang="en-US" sz="3200" b="1" dirty="0" smtClean="0">
                <a:solidFill>
                  <a:schemeClr val="tx1"/>
                </a:solidFill>
                <a:latin typeface="+mj-lt"/>
              </a:rPr>
              <a:t> </a:t>
            </a:r>
            <a:r>
              <a:rPr lang="en-US" sz="3200" b="1" dirty="0" err="1" smtClean="0">
                <a:solidFill>
                  <a:schemeClr val="tx1"/>
                </a:solidFill>
                <a:latin typeface="+mj-lt"/>
              </a:rPr>
              <a:t>anonim</a:t>
            </a:r>
            <a:r>
              <a:rPr lang="en-US" sz="3200" b="1" dirty="0" smtClean="0">
                <a:solidFill>
                  <a:schemeClr val="tx1"/>
                </a:solidFill>
                <a:latin typeface="+mj-lt"/>
              </a:rPr>
              <a:t> </a:t>
            </a:r>
            <a:r>
              <a:rPr lang="en-US" sz="3200" b="1" dirty="0" err="1" smtClean="0">
                <a:solidFill>
                  <a:schemeClr val="tx1"/>
                </a:solidFill>
                <a:latin typeface="+mj-lt"/>
              </a:rPr>
              <a:t>di</a:t>
            </a:r>
            <a:r>
              <a:rPr lang="en-US" sz="3200" b="1" dirty="0" smtClean="0">
                <a:solidFill>
                  <a:schemeClr val="tx1"/>
                </a:solidFill>
                <a:latin typeface="+mj-lt"/>
              </a:rPr>
              <a:t> </a:t>
            </a:r>
            <a:r>
              <a:rPr lang="en-US" sz="3200" b="1" dirty="0" err="1" smtClean="0">
                <a:solidFill>
                  <a:schemeClr val="tx1"/>
                </a:solidFill>
                <a:latin typeface="+mj-lt"/>
              </a:rPr>
              <a:t>berbagai</a:t>
            </a:r>
            <a:r>
              <a:rPr lang="en-US" sz="3200" b="1" dirty="0" smtClean="0">
                <a:solidFill>
                  <a:schemeClr val="tx1"/>
                </a:solidFill>
                <a:latin typeface="+mj-lt"/>
              </a:rPr>
              <a:t> </a:t>
            </a:r>
            <a:r>
              <a:rPr lang="en-US" sz="3200" b="1" dirty="0" err="1" smtClean="0">
                <a:solidFill>
                  <a:schemeClr val="tx1"/>
                </a:solidFill>
                <a:latin typeface="+mj-lt"/>
              </a:rPr>
              <a:t>daerah</a:t>
            </a:r>
            <a:r>
              <a:rPr lang="en-US" sz="3200" b="1" dirty="0" smtClean="0">
                <a:solidFill>
                  <a:schemeClr val="tx1"/>
                </a:solidFill>
                <a:latin typeface="+mj-lt"/>
              </a:rPr>
              <a:t> </a:t>
            </a:r>
          </a:p>
          <a:p>
            <a:pPr algn="ct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wd.jpg"/>
          <p:cNvPicPr>
            <a:picLocks noChangeAspect="1"/>
          </p:cNvPicPr>
          <p:nvPr/>
        </p:nvPicPr>
        <p:blipFill>
          <a:blip r:embed="rId2" cstate="print"/>
          <a:stretch>
            <a:fillRect/>
          </a:stretch>
        </p:blipFill>
        <p:spPr>
          <a:xfrm>
            <a:off x="0" y="0"/>
            <a:ext cx="4038600" cy="6858000"/>
          </a:xfrm>
          <a:prstGeom prst="rect">
            <a:avLst/>
          </a:prstGeom>
        </p:spPr>
      </p:pic>
      <p:sp>
        <p:nvSpPr>
          <p:cNvPr id="5" name="Title 4"/>
          <p:cNvSpPr>
            <a:spLocks noGrp="1"/>
          </p:cNvSpPr>
          <p:nvPr>
            <p:ph type="title"/>
          </p:nvPr>
        </p:nvSpPr>
        <p:spPr>
          <a:xfrm>
            <a:off x="4648200" y="990600"/>
            <a:ext cx="4191000" cy="4343400"/>
          </a:xfrm>
          <a:noFill/>
        </p:spPr>
        <p:txBody>
          <a:bodyPr>
            <a:noAutofit/>
          </a:bodyPr>
          <a:lstStyle/>
          <a:p>
            <a:r>
              <a:rPr lang="id-ID" sz="5400" b="1" dirty="0" smtClean="0">
                <a:solidFill>
                  <a:schemeClr val="tx1"/>
                </a:solidFill>
              </a:rPr>
              <a:t>Tema dan Isu dalam Komunikasi Massa</a:t>
            </a:r>
            <a:endParaRPr lang="en-US" sz="5400" b="1" dirty="0">
              <a:solidFill>
                <a:schemeClr val="tx1"/>
              </a:solidFill>
            </a:endParaRPr>
          </a:p>
        </p:txBody>
      </p:sp>
      <p:sp>
        <p:nvSpPr>
          <p:cNvPr id="3" name="Content Placeholder 2"/>
          <p:cNvSpPr>
            <a:spLocks noGrp="1"/>
          </p:cNvSpPr>
          <p:nvPr>
            <p:ph idx="1"/>
          </p:nvPr>
        </p:nvSpPr>
        <p:spPr>
          <a:xfrm>
            <a:off x="0" y="609600"/>
            <a:ext cx="3886200" cy="4724399"/>
          </a:xfrm>
          <a:solidFill>
            <a:srgbClr val="DCE6F2">
              <a:alpha val="69804"/>
            </a:srgbClr>
          </a:solidFill>
        </p:spPr>
        <p:txBody>
          <a:bodyPr>
            <a:normAutofit fontScale="77500" lnSpcReduction="20000"/>
          </a:bodyPr>
          <a:lstStyle/>
          <a:p>
            <a:pPr algn="ctr">
              <a:buNone/>
            </a:pPr>
            <a:endParaRPr lang="id-ID" sz="3400" dirty="0" smtClean="0"/>
          </a:p>
          <a:p>
            <a:pPr algn="ctr">
              <a:buNone/>
            </a:pPr>
            <a:r>
              <a:rPr lang="id-ID" sz="2900" dirty="0" smtClean="0"/>
              <a:t>Time</a:t>
            </a:r>
            <a:r>
              <a:rPr lang="en-US" sz="2900" dirty="0"/>
              <a:t>	</a:t>
            </a:r>
            <a:endParaRPr lang="id-ID" sz="2900" dirty="0" smtClean="0"/>
          </a:p>
          <a:p>
            <a:pPr algn="ctr">
              <a:buNone/>
            </a:pPr>
            <a:r>
              <a:rPr lang="id-ID" sz="2900" dirty="0" smtClean="0"/>
              <a:t>Place</a:t>
            </a:r>
          </a:p>
          <a:p>
            <a:pPr algn="ctr">
              <a:buNone/>
            </a:pPr>
            <a:r>
              <a:rPr lang="id-ID" sz="2900" dirty="0" smtClean="0"/>
              <a:t>Power</a:t>
            </a:r>
          </a:p>
          <a:p>
            <a:pPr algn="ctr">
              <a:buNone/>
            </a:pPr>
            <a:r>
              <a:rPr lang="id-ID" sz="2900" dirty="0" smtClean="0"/>
              <a:t>Social Reality</a:t>
            </a:r>
          </a:p>
          <a:p>
            <a:pPr algn="ctr">
              <a:buNone/>
            </a:pPr>
            <a:r>
              <a:rPr lang="id-ID" sz="2900" dirty="0" smtClean="0"/>
              <a:t>Meaning</a:t>
            </a:r>
          </a:p>
          <a:p>
            <a:pPr algn="ctr">
              <a:buNone/>
            </a:pPr>
            <a:r>
              <a:rPr lang="id-ID" sz="2900" dirty="0" smtClean="0"/>
              <a:t>Causation and Determinism</a:t>
            </a:r>
          </a:p>
          <a:p>
            <a:pPr algn="ctr">
              <a:buNone/>
            </a:pPr>
            <a:r>
              <a:rPr lang="id-ID" sz="2900" dirty="0" smtClean="0"/>
              <a:t>Mediation</a:t>
            </a:r>
          </a:p>
          <a:p>
            <a:pPr algn="ctr">
              <a:buNone/>
            </a:pPr>
            <a:r>
              <a:rPr lang="id-ID" sz="2900" dirty="0" smtClean="0"/>
              <a:t>Identity</a:t>
            </a:r>
          </a:p>
          <a:p>
            <a:pPr algn="ctr">
              <a:buNone/>
            </a:pPr>
            <a:r>
              <a:rPr lang="id-ID" sz="2900" dirty="0" smtClean="0"/>
              <a:t>Cultural Difference</a:t>
            </a:r>
          </a:p>
          <a:p>
            <a:pPr algn="ctr">
              <a:buNone/>
            </a:pPr>
            <a:r>
              <a:rPr lang="id-ID" sz="2900" dirty="0" smtClean="0"/>
              <a:t>Governance</a:t>
            </a:r>
            <a:endParaRPr lang="en-US" sz="2900" dirty="0" smtClean="0"/>
          </a:p>
          <a:p>
            <a:pPr>
              <a:buNone/>
            </a:pPr>
            <a:endParaRPr lang="en-US" sz="2900" dirty="0" smtClean="0"/>
          </a:p>
          <a:p>
            <a:pPr>
              <a:buNone/>
            </a:pPr>
            <a:r>
              <a:rPr lang="en-US" sz="2900"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man-using-computer-1241717-1598x1061.jpg"/>
          <p:cNvPicPr>
            <a:picLocks noChangeAspect="1"/>
          </p:cNvPicPr>
          <p:nvPr/>
        </p:nvPicPr>
        <p:blipFill>
          <a:blip r:embed="rId2" cstate="print"/>
          <a:stretch>
            <a:fillRect/>
          </a:stretch>
        </p:blipFill>
        <p:spPr>
          <a:xfrm>
            <a:off x="5334000" y="838200"/>
            <a:ext cx="3810000" cy="4648200"/>
          </a:xfrm>
          <a:prstGeom prst="rect">
            <a:avLst/>
          </a:prstGeom>
        </p:spPr>
      </p:pic>
      <p:sp>
        <p:nvSpPr>
          <p:cNvPr id="2" name="Title 1"/>
          <p:cNvSpPr>
            <a:spLocks noGrp="1"/>
          </p:cNvSpPr>
          <p:nvPr>
            <p:ph type="title"/>
          </p:nvPr>
        </p:nvSpPr>
        <p:spPr>
          <a:xfrm>
            <a:off x="0" y="1143000"/>
            <a:ext cx="8229600" cy="2971800"/>
          </a:xfrm>
          <a:solidFill>
            <a:srgbClr val="DCE6F2">
              <a:alpha val="69804"/>
            </a:srgbClr>
          </a:solidFill>
        </p:spPr>
        <p:txBody>
          <a:bodyPr>
            <a:normAutofit/>
          </a:bodyPr>
          <a:lstStyle/>
          <a:p>
            <a:r>
              <a:rPr lang="id-ID" sz="7200" dirty="0" smtClean="0"/>
              <a:t>Teori Terkait Komunikasi Massa</a:t>
            </a:r>
            <a:endParaRPr lang="en-US" sz="7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Users\User\Pictures\Miss PIcs\1151738_63766564.jpg"/>
          <p:cNvPicPr>
            <a:picLocks noChangeAspect="1" noChangeArrowheads="1"/>
          </p:cNvPicPr>
          <p:nvPr/>
        </p:nvPicPr>
        <p:blipFill>
          <a:blip r:embed="rId2" cstate="print"/>
          <a:srcRect/>
          <a:stretch>
            <a:fillRect/>
          </a:stretch>
        </p:blipFill>
        <p:spPr bwMode="auto">
          <a:xfrm>
            <a:off x="0" y="762000"/>
            <a:ext cx="9144000" cy="5181600"/>
          </a:xfrm>
          <a:prstGeom prst="rect">
            <a:avLst/>
          </a:prstGeom>
          <a:noFill/>
        </p:spPr>
      </p:pic>
      <p:sp>
        <p:nvSpPr>
          <p:cNvPr id="2" name="Title 1"/>
          <p:cNvSpPr>
            <a:spLocks noGrp="1"/>
          </p:cNvSpPr>
          <p:nvPr>
            <p:ph type="title"/>
          </p:nvPr>
        </p:nvSpPr>
        <p:spPr>
          <a:xfrm>
            <a:off x="1600200" y="609600"/>
            <a:ext cx="6019800" cy="685800"/>
          </a:xfrm>
          <a:solidFill>
            <a:srgbClr val="DCE6F2">
              <a:alpha val="69804"/>
            </a:srgbClr>
          </a:solidFill>
        </p:spPr>
        <p:txBody>
          <a:bodyPr>
            <a:normAutofit fontScale="90000"/>
          </a:bodyPr>
          <a:lstStyle/>
          <a:p>
            <a:r>
              <a:rPr lang="id-ID" b="1" i="1" dirty="0" smtClean="0"/>
              <a:t>Social Scientific Theory </a:t>
            </a:r>
            <a:endParaRPr lang="en-US" b="1" i="1" dirty="0"/>
          </a:p>
        </p:txBody>
      </p:sp>
      <p:sp>
        <p:nvSpPr>
          <p:cNvPr id="3" name="Content Placeholder 2"/>
          <p:cNvSpPr>
            <a:spLocks noGrp="1"/>
          </p:cNvSpPr>
          <p:nvPr>
            <p:ph idx="1"/>
          </p:nvPr>
        </p:nvSpPr>
        <p:spPr>
          <a:xfrm>
            <a:off x="1752600" y="1295400"/>
            <a:ext cx="5715000" cy="3352800"/>
          </a:xfrm>
          <a:solidFill>
            <a:schemeClr val="tx1">
              <a:alpha val="58824"/>
            </a:schemeClr>
          </a:solidFill>
        </p:spPr>
        <p:txBody>
          <a:bodyPr>
            <a:normAutofit fontScale="92500" lnSpcReduction="20000"/>
          </a:bodyPr>
          <a:lstStyle/>
          <a:p>
            <a:r>
              <a:rPr lang="id-ID" b="1" dirty="0" smtClean="0">
                <a:solidFill>
                  <a:schemeClr val="bg1"/>
                </a:solidFill>
              </a:rPr>
              <a:t>Pernyataan umum mengenai sifat, cara kerja dan efek dari komunikasi massa berdasarkan observasi yang sistematis dan objektif yang dilakukan terhadap media dan sumber lain yang relevan, dan dapat diuji, divalidasi atau ditolak dengan metode yang sama</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id-ID" i="1" dirty="0" smtClean="0"/>
              <a:t>Cultural Theory</a:t>
            </a:r>
            <a:endParaRPr lang="en-US" i="1" dirty="0"/>
          </a:p>
        </p:txBody>
      </p:sp>
      <p:sp>
        <p:nvSpPr>
          <p:cNvPr id="3" name="Content Placeholder 2"/>
          <p:cNvSpPr>
            <a:spLocks noGrp="1"/>
          </p:cNvSpPr>
          <p:nvPr>
            <p:ph idx="1"/>
          </p:nvPr>
        </p:nvSpPr>
        <p:spPr>
          <a:xfrm>
            <a:off x="3962400" y="1371600"/>
            <a:ext cx="4953000" cy="4724400"/>
          </a:xfrm>
        </p:spPr>
        <p:txBody>
          <a:bodyPr>
            <a:normAutofit lnSpcReduction="10000"/>
          </a:bodyPr>
          <a:lstStyle/>
          <a:p>
            <a:r>
              <a:rPr lang="id-ID" dirty="0" smtClean="0"/>
              <a:t>Teori yang digunakan untuk mencari berbagai perbedaan artefak kultural berdasarkan kriteria tertentu</a:t>
            </a:r>
          </a:p>
          <a:p>
            <a:r>
              <a:rPr lang="id-ID" dirty="0" smtClean="0"/>
              <a:t>Teori ini dapat diaplikasikan untuk melihat isi dari film, literatur, televisi, dan berbagai bentuk media lainnya </a:t>
            </a:r>
            <a:endParaRPr lang="en-US" dirty="0"/>
          </a:p>
        </p:txBody>
      </p:sp>
      <p:pic>
        <p:nvPicPr>
          <p:cNvPr id="34819" name="Picture 3" descr="C:\Users\User\Pictures\Miss PIcs\527555_10636681.jpg"/>
          <p:cNvPicPr>
            <a:picLocks noChangeAspect="1" noChangeArrowheads="1"/>
          </p:cNvPicPr>
          <p:nvPr/>
        </p:nvPicPr>
        <p:blipFill>
          <a:blip r:embed="rId2" cstate="print"/>
          <a:srcRect/>
          <a:stretch>
            <a:fillRect/>
          </a:stretch>
        </p:blipFill>
        <p:spPr bwMode="auto">
          <a:xfrm>
            <a:off x="0" y="1371600"/>
            <a:ext cx="3810000" cy="5486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id-ID" i="1" dirty="0" smtClean="0"/>
              <a:t>Normative Theory</a:t>
            </a:r>
            <a:endParaRPr lang="en-US" i="1" dirty="0"/>
          </a:p>
        </p:txBody>
      </p:sp>
      <p:sp>
        <p:nvSpPr>
          <p:cNvPr id="3" name="Content Placeholder 2"/>
          <p:cNvSpPr>
            <a:spLocks noGrp="1"/>
          </p:cNvSpPr>
          <p:nvPr>
            <p:ph idx="1"/>
          </p:nvPr>
        </p:nvSpPr>
        <p:spPr>
          <a:xfrm>
            <a:off x="228600" y="1371600"/>
            <a:ext cx="5029200" cy="5181600"/>
          </a:xfrm>
        </p:spPr>
        <p:txBody>
          <a:bodyPr>
            <a:normAutofit/>
          </a:bodyPr>
          <a:lstStyle/>
          <a:p>
            <a:r>
              <a:rPr lang="id-ID" sz="3600" dirty="0" smtClean="0"/>
              <a:t>Teori ini mengamati bagaimana sebuah media beroperasi dalam sebuah masyarakat yang memiliki norma sosial, etika, budaya, dan peraturan tertentu</a:t>
            </a:r>
          </a:p>
          <a:p>
            <a:pPr>
              <a:buNone/>
            </a:pPr>
            <a:endParaRPr lang="en-US" sz="3600" dirty="0"/>
          </a:p>
        </p:txBody>
      </p:sp>
      <p:pic>
        <p:nvPicPr>
          <p:cNvPr id="6" name="Picture 5" descr="simpson.jpg"/>
          <p:cNvPicPr>
            <a:picLocks noChangeAspect="1"/>
          </p:cNvPicPr>
          <p:nvPr/>
        </p:nvPicPr>
        <p:blipFill>
          <a:blip r:embed="rId2" cstate="print"/>
          <a:stretch>
            <a:fillRect/>
          </a:stretch>
        </p:blipFill>
        <p:spPr>
          <a:xfrm>
            <a:off x="5181600" y="1524000"/>
            <a:ext cx="3657600" cy="4648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15912_73521777.jpg"/>
          <p:cNvPicPr>
            <a:picLocks noChangeAspect="1"/>
          </p:cNvPicPr>
          <p:nvPr/>
        </p:nvPicPr>
        <p:blipFill>
          <a:blip r:embed="rId2" cstate="print"/>
          <a:stretch>
            <a:fillRect/>
          </a:stretch>
        </p:blipFill>
        <p:spPr>
          <a:xfrm>
            <a:off x="0" y="381000"/>
            <a:ext cx="5410200" cy="3886200"/>
          </a:xfrm>
          <a:prstGeom prst="rect">
            <a:avLst/>
          </a:prstGeom>
        </p:spPr>
      </p:pic>
      <p:sp>
        <p:nvSpPr>
          <p:cNvPr id="2" name="Title 1"/>
          <p:cNvSpPr>
            <a:spLocks noGrp="1"/>
          </p:cNvSpPr>
          <p:nvPr>
            <p:ph type="title"/>
          </p:nvPr>
        </p:nvSpPr>
        <p:spPr>
          <a:xfrm>
            <a:off x="457200" y="685800"/>
            <a:ext cx="8229600" cy="1066800"/>
          </a:xfrm>
        </p:spPr>
        <p:txBody>
          <a:bodyPr/>
          <a:lstStyle/>
          <a:p>
            <a:pPr algn="r"/>
            <a:r>
              <a:rPr lang="id-ID" i="1" dirty="0" smtClean="0"/>
              <a:t>Operational Theory </a:t>
            </a:r>
            <a:endParaRPr lang="en-US" i="1" dirty="0"/>
          </a:p>
        </p:txBody>
      </p:sp>
      <p:sp>
        <p:nvSpPr>
          <p:cNvPr id="3" name="Content Placeholder 2"/>
          <p:cNvSpPr>
            <a:spLocks noGrp="1"/>
          </p:cNvSpPr>
          <p:nvPr>
            <p:ph idx="1"/>
          </p:nvPr>
        </p:nvSpPr>
        <p:spPr>
          <a:xfrm>
            <a:off x="0" y="2971800"/>
            <a:ext cx="9144000" cy="2971800"/>
          </a:xfrm>
          <a:solidFill>
            <a:srgbClr val="DCE6F2">
              <a:alpha val="69804"/>
            </a:srgbClr>
          </a:solidFill>
        </p:spPr>
        <p:txBody>
          <a:bodyPr>
            <a:normAutofit/>
          </a:bodyPr>
          <a:lstStyle/>
          <a:p>
            <a:endParaRPr lang="en-US" b="1" dirty="0"/>
          </a:p>
          <a:p>
            <a:pPr>
              <a:buNone/>
            </a:pPr>
            <a:r>
              <a:rPr lang="id-ID" dirty="0" smtClean="0"/>
              <a:t>	Melihat berbagai praktek yang dilakukan oleh praktisi dalam organisasi media untuk melakukan tugas mereka, Termasuk bagaimana cara anggota organisasi media dalam memilih berita yang ditayangkan, memuaskan selera audiens, memasang iklan, dll </a:t>
            </a:r>
          </a:p>
          <a:p>
            <a:pPr>
              <a:buNone/>
            </a:pPr>
            <a:endParaRPr lang="en-US"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iness-businessman-busy-young-adult-office-workplace-work-career-meeting-welcoming-phone-laptop-computer-it-computing-typing-1622397.jpg"/>
          <p:cNvPicPr>
            <a:picLocks noChangeAspect="1"/>
          </p:cNvPicPr>
          <p:nvPr/>
        </p:nvPicPr>
        <p:blipFill>
          <a:blip r:embed="rId2" cstate="print"/>
          <a:stretch>
            <a:fillRect/>
          </a:stretch>
        </p:blipFill>
        <p:spPr>
          <a:xfrm>
            <a:off x="0" y="0"/>
            <a:ext cx="4738785" cy="6858000"/>
          </a:xfrm>
          <a:prstGeom prst="rect">
            <a:avLst/>
          </a:prstGeom>
        </p:spPr>
      </p:pic>
      <p:sp>
        <p:nvSpPr>
          <p:cNvPr id="2" name="Title 1"/>
          <p:cNvSpPr>
            <a:spLocks noGrp="1"/>
          </p:cNvSpPr>
          <p:nvPr>
            <p:ph type="title"/>
          </p:nvPr>
        </p:nvSpPr>
        <p:spPr>
          <a:solidFill>
            <a:srgbClr val="DCE6F2">
              <a:alpha val="69804"/>
            </a:srgbClr>
          </a:solidFill>
        </p:spPr>
        <p:txBody>
          <a:bodyPr/>
          <a:lstStyle/>
          <a:p>
            <a:r>
              <a:rPr lang="id-ID" b="1" dirty="0" smtClean="0"/>
              <a:t>Common-sense Theory</a:t>
            </a:r>
            <a:endParaRPr lang="en-US" b="1" dirty="0"/>
          </a:p>
        </p:txBody>
      </p:sp>
      <p:sp>
        <p:nvSpPr>
          <p:cNvPr id="5" name="Content Placeholder 4"/>
          <p:cNvSpPr>
            <a:spLocks noGrp="1"/>
          </p:cNvSpPr>
          <p:nvPr>
            <p:ph idx="1"/>
          </p:nvPr>
        </p:nvSpPr>
        <p:spPr>
          <a:xfrm>
            <a:off x="1524000" y="2057400"/>
            <a:ext cx="7162800" cy="3962399"/>
          </a:xfrm>
          <a:solidFill>
            <a:srgbClr val="DCE6F2">
              <a:alpha val="50196"/>
            </a:srgbClr>
          </a:solidFill>
        </p:spPr>
        <p:txBody>
          <a:bodyPr>
            <a:normAutofit fontScale="85000" lnSpcReduction="10000"/>
          </a:bodyPr>
          <a:lstStyle/>
          <a:p>
            <a:pPr>
              <a:buNone/>
            </a:pPr>
            <a:r>
              <a:rPr lang="id-ID" dirty="0" smtClean="0"/>
              <a:t>	</a:t>
            </a:r>
            <a:r>
              <a:rPr lang="id-ID" sz="3600" b="1" dirty="0" smtClean="0"/>
              <a:t>Teori ini dibentuk berdasarkan pengalaman dari diri audiens, bagaimana ia memilih dan mengkonsumsi media, mengetahui berbagai realitas sosial yang ditampilkan oleh media, hingga bagaimana audiens tersebut dapat meminimalisir efek media </a:t>
            </a:r>
            <a:endParaRPr lang="id-ID"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wd.jpg"/>
          <p:cNvPicPr>
            <a:picLocks noChangeAspect="1"/>
          </p:cNvPicPr>
          <p:nvPr/>
        </p:nvPicPr>
        <p:blipFill>
          <a:blip r:embed="rId2" cstate="print"/>
          <a:stretch>
            <a:fillRect/>
          </a:stretch>
        </p:blipFill>
        <p:spPr>
          <a:xfrm>
            <a:off x="0" y="609600"/>
            <a:ext cx="9144000" cy="5105400"/>
          </a:xfrm>
          <a:prstGeom prst="rect">
            <a:avLst/>
          </a:prstGeom>
        </p:spPr>
      </p:pic>
      <p:sp>
        <p:nvSpPr>
          <p:cNvPr id="2" name="Title 1"/>
          <p:cNvSpPr>
            <a:spLocks noGrp="1"/>
          </p:cNvSpPr>
          <p:nvPr>
            <p:ph type="title"/>
          </p:nvPr>
        </p:nvSpPr>
        <p:spPr>
          <a:xfrm>
            <a:off x="0" y="3429000"/>
            <a:ext cx="9144000" cy="2743200"/>
          </a:xfrm>
          <a:solidFill>
            <a:srgbClr val="DCE6F2">
              <a:alpha val="69804"/>
            </a:srgbClr>
          </a:solidFill>
        </p:spPr>
        <p:txBody>
          <a:bodyPr>
            <a:normAutofit/>
          </a:bodyPr>
          <a:lstStyle/>
          <a:p>
            <a:r>
              <a:rPr lang="en-US" sz="6000" b="1" dirty="0" smtClean="0"/>
              <a:t>What is Communication? </a:t>
            </a:r>
            <a:endParaRPr lang="en-US" sz="6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70221_2837.jpg"/>
          <p:cNvPicPr>
            <a:picLocks noGrp="1" noChangeAspect="1"/>
          </p:cNvPicPr>
          <p:nvPr>
            <p:ph idx="1"/>
          </p:nvPr>
        </p:nvPicPr>
        <p:blipFill>
          <a:blip r:embed="rId2" cstate="print"/>
          <a:stretch>
            <a:fillRect/>
          </a:stretch>
        </p:blipFill>
        <p:spPr>
          <a:xfrm>
            <a:off x="0" y="914400"/>
            <a:ext cx="9143999" cy="4876800"/>
          </a:xfrm>
        </p:spPr>
      </p:pic>
      <p:sp>
        <p:nvSpPr>
          <p:cNvPr id="2" name="Title 1"/>
          <p:cNvSpPr>
            <a:spLocks noGrp="1"/>
          </p:cNvSpPr>
          <p:nvPr>
            <p:ph type="title"/>
          </p:nvPr>
        </p:nvSpPr>
        <p:spPr>
          <a:xfrm>
            <a:off x="304800" y="2895600"/>
            <a:ext cx="4191000" cy="3124200"/>
          </a:xfrm>
        </p:spPr>
        <p:txBody>
          <a:bodyPr/>
          <a:lstStyle/>
          <a:p>
            <a:r>
              <a:rPr lang="en-US" dirty="0" smtClean="0">
                <a:latin typeface="Felix Titling" pitchFamily="82" charset="0"/>
              </a:rPr>
              <a:t>Thank You </a:t>
            </a:r>
            <a:r>
              <a:rPr lang="en-US" sz="3200" dirty="0" smtClean="0">
                <a:latin typeface="Dubiel" pitchFamily="2" charset="0"/>
              </a:rPr>
              <a:t>AND SEE YOU NEXT WEEK </a:t>
            </a:r>
            <a:endParaRPr lang="en-US" sz="3200" dirty="0">
              <a:latin typeface="Dubiel"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ganizational.jpg"/>
          <p:cNvPicPr>
            <a:picLocks noGrp="1" noChangeAspect="1"/>
          </p:cNvPicPr>
          <p:nvPr>
            <p:ph idx="1"/>
          </p:nvPr>
        </p:nvPicPr>
        <p:blipFill>
          <a:blip r:embed="rId2" cstate="print"/>
          <a:stretch>
            <a:fillRect/>
          </a:stretch>
        </p:blipFill>
        <p:spPr>
          <a:xfrm>
            <a:off x="0" y="685800"/>
            <a:ext cx="9144000" cy="5257800"/>
          </a:xfrm>
        </p:spPr>
      </p:pic>
      <p:sp>
        <p:nvSpPr>
          <p:cNvPr id="2" name="Title 1"/>
          <p:cNvSpPr>
            <a:spLocks noGrp="1"/>
          </p:cNvSpPr>
          <p:nvPr>
            <p:ph type="title"/>
          </p:nvPr>
        </p:nvSpPr>
        <p:spPr>
          <a:xfrm>
            <a:off x="0" y="2514600"/>
            <a:ext cx="9144000" cy="2438400"/>
          </a:xfrm>
          <a:solidFill>
            <a:srgbClr val="DCE6F2">
              <a:alpha val="69804"/>
            </a:srgbClr>
          </a:solidFill>
        </p:spPr>
        <p:txBody>
          <a:bodyPr>
            <a:normAutofit/>
          </a:bodyPr>
          <a:lstStyle/>
          <a:p>
            <a:r>
              <a:rPr lang="en-US" sz="6000" b="1" dirty="0" smtClean="0"/>
              <a:t>Type of Communication?</a:t>
            </a:r>
            <a:endParaRPr lang="en-US" sz="6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ne.jpg"/>
          <p:cNvPicPr>
            <a:picLocks noGrp="1" noChangeAspect="1"/>
          </p:cNvPicPr>
          <p:nvPr>
            <p:ph idx="1"/>
          </p:nvPr>
        </p:nvPicPr>
        <p:blipFill>
          <a:blip r:embed="rId2" cstate="print"/>
          <a:stretch>
            <a:fillRect/>
          </a:stretch>
        </p:blipFill>
        <p:spPr>
          <a:xfrm>
            <a:off x="1600200" y="762000"/>
            <a:ext cx="7543800" cy="5181599"/>
          </a:xfrm>
        </p:spPr>
      </p:pic>
      <p:sp>
        <p:nvSpPr>
          <p:cNvPr id="2" name="Title 1"/>
          <p:cNvSpPr>
            <a:spLocks noGrp="1"/>
          </p:cNvSpPr>
          <p:nvPr>
            <p:ph type="title"/>
          </p:nvPr>
        </p:nvSpPr>
        <p:spPr>
          <a:xfrm>
            <a:off x="0" y="533400"/>
            <a:ext cx="9144000" cy="1905000"/>
          </a:xfrm>
          <a:solidFill>
            <a:srgbClr val="DCE6F2">
              <a:alpha val="60000"/>
            </a:srgbClr>
          </a:solidFill>
        </p:spPr>
        <p:txBody>
          <a:bodyPr>
            <a:normAutofit/>
          </a:bodyPr>
          <a:lstStyle/>
          <a:p>
            <a:r>
              <a:rPr lang="en-US" sz="6000" b="1" dirty="0" smtClean="0"/>
              <a:t>Type of Communication?</a:t>
            </a:r>
            <a:endParaRPr lang="en-US" sz="6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blic.jpg"/>
          <p:cNvPicPr>
            <a:picLocks noGrp="1" noChangeAspect="1"/>
          </p:cNvPicPr>
          <p:nvPr>
            <p:ph idx="1"/>
          </p:nvPr>
        </p:nvPicPr>
        <p:blipFill>
          <a:blip r:embed="rId2" cstate="print"/>
          <a:stretch>
            <a:fillRect/>
          </a:stretch>
        </p:blipFill>
        <p:spPr>
          <a:xfrm>
            <a:off x="0" y="609600"/>
            <a:ext cx="9144000" cy="5486400"/>
          </a:xfrm>
        </p:spPr>
      </p:pic>
      <p:sp>
        <p:nvSpPr>
          <p:cNvPr id="5" name="Title 4"/>
          <p:cNvSpPr>
            <a:spLocks noGrp="1"/>
          </p:cNvSpPr>
          <p:nvPr>
            <p:ph type="title"/>
          </p:nvPr>
        </p:nvSpPr>
        <p:spPr/>
        <p:txBody>
          <a:bodyPr>
            <a:normAutofit/>
          </a:bodyPr>
          <a:lstStyle/>
          <a:p>
            <a:r>
              <a:rPr lang="en-US" sz="5400" b="1" dirty="0" smtClean="0"/>
              <a:t>Type </a:t>
            </a:r>
            <a:r>
              <a:rPr lang="id-ID" sz="5400" b="1" dirty="0" smtClean="0"/>
              <a:t>of </a:t>
            </a:r>
            <a:r>
              <a:rPr lang="en-US" sz="5400" b="1" dirty="0" smtClean="0"/>
              <a:t>Communication?</a:t>
            </a:r>
            <a:endParaRPr lang="en-US" sz="5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siness-card-1238267.jpg"/>
          <p:cNvPicPr>
            <a:picLocks noChangeAspect="1"/>
          </p:cNvPicPr>
          <p:nvPr/>
        </p:nvPicPr>
        <p:blipFill>
          <a:blip r:embed="rId2" cstate="print"/>
          <a:stretch>
            <a:fillRect/>
          </a:stretch>
        </p:blipFill>
        <p:spPr>
          <a:xfrm>
            <a:off x="0" y="609600"/>
            <a:ext cx="9144000" cy="5334000"/>
          </a:xfrm>
          <a:prstGeom prst="rect">
            <a:avLst/>
          </a:prstGeom>
        </p:spPr>
      </p:pic>
      <p:sp>
        <p:nvSpPr>
          <p:cNvPr id="2" name="Title 1"/>
          <p:cNvSpPr>
            <a:spLocks noGrp="1"/>
          </p:cNvSpPr>
          <p:nvPr>
            <p:ph type="title"/>
          </p:nvPr>
        </p:nvSpPr>
        <p:spPr>
          <a:xfrm rot="21262275">
            <a:off x="2251530" y="2082699"/>
            <a:ext cx="5105400" cy="2568841"/>
          </a:xfrm>
        </p:spPr>
        <p:txBody>
          <a:bodyPr>
            <a:normAutofit/>
          </a:bodyPr>
          <a:lstStyle/>
          <a:p>
            <a:r>
              <a:rPr lang="id-ID" b="1" dirty="0" smtClean="0"/>
              <a:t>Berbedakah komunikasi publik dan komunikasi massa?</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533400" y="1371600"/>
            <a:ext cx="8153400" cy="49530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lstStyle/>
          <a:p>
            <a:r>
              <a:rPr lang="en-US" dirty="0" smtClean="0"/>
              <a:t>Varieties of Communication</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pPr>
              <a:buNone/>
            </a:pPr>
            <a:r>
              <a:rPr lang="en-US" sz="2400" dirty="0" smtClean="0"/>
              <a:t>			</a:t>
            </a:r>
          </a:p>
          <a:p>
            <a:pPr>
              <a:buNone/>
            </a:pPr>
            <a:r>
              <a:rPr lang="en-US" sz="2400" dirty="0" smtClean="0"/>
              <a:t>Mass/</a:t>
            </a:r>
            <a:r>
              <a:rPr lang="en-US" sz="2400" dirty="0" err="1" smtClean="0"/>
              <a:t>Publik</a:t>
            </a:r>
            <a:r>
              <a:rPr lang="en-US" sz="2400" dirty="0" smtClean="0"/>
              <a:t>				</a:t>
            </a:r>
            <a:r>
              <a:rPr lang="en-US" sz="2400" dirty="0" err="1" smtClean="0"/>
              <a:t>Jarang</a:t>
            </a:r>
            <a:r>
              <a:rPr lang="en-US" sz="2400" dirty="0" smtClean="0"/>
              <a:t>/</a:t>
            </a:r>
            <a:r>
              <a:rPr lang="en-US" sz="2400" dirty="0" err="1" smtClean="0"/>
              <a:t>Sedikit</a:t>
            </a:r>
            <a:r>
              <a:rPr lang="en-US" sz="2400" dirty="0" smtClean="0"/>
              <a:t> </a:t>
            </a:r>
            <a:r>
              <a:rPr lang="en-US" sz="2400" dirty="0" err="1" smtClean="0"/>
              <a:t>Terjadi</a:t>
            </a:r>
            <a:endParaRPr lang="en-US" sz="2400" dirty="0"/>
          </a:p>
          <a:p>
            <a:pPr>
              <a:buNone/>
            </a:pPr>
            <a:endParaRPr lang="en-US" sz="2400" dirty="0" smtClean="0"/>
          </a:p>
          <a:p>
            <a:pPr>
              <a:buNone/>
            </a:pPr>
            <a:r>
              <a:rPr lang="en-US" sz="2400" dirty="0" err="1" smtClean="0"/>
              <a:t>Organisasi</a:t>
            </a:r>
            <a:endParaRPr lang="en-US" sz="2400" dirty="0"/>
          </a:p>
          <a:p>
            <a:pPr>
              <a:buNone/>
            </a:pPr>
            <a:endParaRPr lang="en-US" sz="2400" dirty="0" smtClean="0"/>
          </a:p>
          <a:p>
            <a:pPr>
              <a:buNone/>
            </a:pPr>
            <a:r>
              <a:rPr lang="en-US" sz="2400" dirty="0" err="1" smtClean="0"/>
              <a:t>Antar</a:t>
            </a:r>
            <a:r>
              <a:rPr lang="en-US" sz="2400" dirty="0" smtClean="0"/>
              <a:t> </a:t>
            </a:r>
            <a:r>
              <a:rPr lang="en-US" sz="2400" dirty="0" err="1" smtClean="0"/>
              <a:t>Kelompok</a:t>
            </a:r>
            <a:endParaRPr lang="en-US" sz="2400" dirty="0"/>
          </a:p>
          <a:p>
            <a:pPr>
              <a:buNone/>
            </a:pPr>
            <a:endParaRPr lang="en-US" sz="2400" dirty="0" smtClean="0"/>
          </a:p>
          <a:p>
            <a:pPr>
              <a:buNone/>
            </a:pPr>
            <a:r>
              <a:rPr lang="en-US" sz="2400" dirty="0" err="1" smtClean="0"/>
              <a:t>Dalam</a:t>
            </a:r>
            <a:r>
              <a:rPr lang="en-US" sz="2400" dirty="0" smtClean="0"/>
              <a:t> </a:t>
            </a:r>
            <a:r>
              <a:rPr lang="en-US" sz="2400" dirty="0" err="1" smtClean="0"/>
              <a:t>Kelompok</a:t>
            </a:r>
            <a:endParaRPr lang="en-US" sz="2400" dirty="0"/>
          </a:p>
          <a:p>
            <a:pPr>
              <a:buNone/>
            </a:pPr>
            <a:endParaRPr lang="en-US" sz="2400" dirty="0" smtClean="0"/>
          </a:p>
          <a:p>
            <a:pPr>
              <a:buNone/>
            </a:pPr>
            <a:r>
              <a:rPr lang="en-US" sz="2400" dirty="0" smtClean="0"/>
              <a:t>Interpersonal/</a:t>
            </a:r>
            <a:r>
              <a:rPr lang="en-US" sz="2400" dirty="0" err="1" smtClean="0"/>
              <a:t>Antar</a:t>
            </a:r>
            <a:r>
              <a:rPr lang="en-US" sz="2400" dirty="0" smtClean="0"/>
              <a:t> </a:t>
            </a:r>
            <a:r>
              <a:rPr lang="en-US" sz="2400" dirty="0" err="1" smtClean="0"/>
              <a:t>Pribadi</a:t>
            </a:r>
            <a:endParaRPr lang="en-US" sz="2400" dirty="0"/>
          </a:p>
          <a:p>
            <a:pPr>
              <a:buNone/>
            </a:pPr>
            <a:endParaRPr lang="en-US" sz="2400" dirty="0" smtClean="0"/>
          </a:p>
          <a:p>
            <a:pPr>
              <a:buNone/>
            </a:pPr>
            <a:r>
              <a:rPr lang="en-US" sz="2400" dirty="0" smtClean="0"/>
              <a:t>Intrapersonal/</a:t>
            </a:r>
            <a:r>
              <a:rPr lang="en-US" sz="2400" dirty="0" err="1" smtClean="0"/>
              <a:t>Dalam</a:t>
            </a:r>
            <a:r>
              <a:rPr lang="en-US" sz="2400" dirty="0" smtClean="0"/>
              <a:t> </a:t>
            </a:r>
            <a:r>
              <a:rPr lang="en-US" sz="2400" dirty="0" err="1" smtClean="0"/>
              <a:t>Pribadi</a:t>
            </a:r>
            <a:r>
              <a:rPr lang="en-US" sz="2400" dirty="0" smtClean="0"/>
              <a:t>		</a:t>
            </a:r>
            <a:r>
              <a:rPr lang="en-US" sz="2400" dirty="0" err="1" smtClean="0"/>
              <a:t>Banyak</a:t>
            </a:r>
            <a:r>
              <a:rPr lang="en-US" sz="2400" dirty="0" smtClean="0"/>
              <a:t> </a:t>
            </a:r>
            <a:r>
              <a:rPr lang="en-US" sz="2400" dirty="0" err="1" smtClean="0"/>
              <a:t>Terjadi</a:t>
            </a:r>
            <a:endParaRPr lang="en-US" sz="2400" dirty="0"/>
          </a:p>
        </p:txBody>
      </p:sp>
      <p:cxnSp>
        <p:nvCxnSpPr>
          <p:cNvPr id="9" name="Straight Connector 8"/>
          <p:cNvCxnSpPr/>
          <p:nvPr/>
        </p:nvCxnSpPr>
        <p:spPr>
          <a:xfrm>
            <a:off x="3886200" y="22860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304800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4" idx="5"/>
          </p:cNvCxnSpPr>
          <p:nvPr/>
        </p:nvCxnSpPr>
        <p:spPr>
          <a:xfrm>
            <a:off x="2590800" y="3810000"/>
            <a:ext cx="405765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81200" y="4648200"/>
            <a:ext cx="533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9200" y="5562600"/>
            <a:ext cx="69342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descr="496914_96222109.jpg"/>
          <p:cNvPicPr>
            <a:picLocks noChangeAspect="1"/>
          </p:cNvPicPr>
          <p:nvPr/>
        </p:nvPicPr>
        <p:blipFill>
          <a:blip r:embed="rId2" cstate="print"/>
          <a:stretch>
            <a:fillRect/>
          </a:stretch>
        </p:blipFill>
        <p:spPr>
          <a:xfrm>
            <a:off x="4724400" y="1295400"/>
            <a:ext cx="4419600" cy="4724400"/>
          </a:xfrm>
          <a:prstGeom prst="rect">
            <a:avLst/>
          </a:prstGeom>
        </p:spPr>
      </p:pic>
      <p:sp>
        <p:nvSpPr>
          <p:cNvPr id="2" name="Title 1"/>
          <p:cNvSpPr>
            <a:spLocks noGrp="1"/>
          </p:cNvSpPr>
          <p:nvPr>
            <p:ph type="title"/>
          </p:nvPr>
        </p:nvSpPr>
        <p:spPr>
          <a:xfrm>
            <a:off x="457200" y="274638"/>
            <a:ext cx="7162800" cy="944562"/>
          </a:xfrm>
          <a:noFill/>
        </p:spPr>
        <p:txBody>
          <a:bodyPr>
            <a:normAutofit/>
          </a:bodyPr>
          <a:lstStyle/>
          <a:p>
            <a:r>
              <a:rPr lang="en-US" sz="4000" b="1" dirty="0" err="1" smtClean="0"/>
              <a:t>Komunikasi</a:t>
            </a:r>
            <a:r>
              <a:rPr lang="en-US" sz="4000" b="1" dirty="0" smtClean="0"/>
              <a:t> Massa </a:t>
            </a:r>
            <a:r>
              <a:rPr lang="en-US" sz="4000" b="1" dirty="0" err="1" smtClean="0"/>
              <a:t>adalah</a:t>
            </a:r>
            <a:r>
              <a:rPr lang="en-US" sz="4000" b="1" dirty="0" smtClean="0"/>
              <a:t> :</a:t>
            </a:r>
            <a:endParaRPr lang="en-US" sz="4000" b="1" dirty="0"/>
          </a:p>
        </p:txBody>
      </p:sp>
      <p:sp>
        <p:nvSpPr>
          <p:cNvPr id="5" name="Content Placeholder 4"/>
          <p:cNvSpPr>
            <a:spLocks noGrp="1"/>
          </p:cNvSpPr>
          <p:nvPr>
            <p:ph idx="1"/>
          </p:nvPr>
        </p:nvSpPr>
        <p:spPr>
          <a:xfrm>
            <a:off x="304800" y="1371600"/>
            <a:ext cx="4267200" cy="3785652"/>
          </a:xfrm>
          <a:prstGeom prst="rect">
            <a:avLst/>
          </a:prstGeom>
          <a:noFill/>
        </p:spPr>
        <p:txBody>
          <a:bodyPr wrap="square">
            <a:spAutoFit/>
          </a:bodyPr>
          <a:lstStyle/>
          <a:p>
            <a:pPr>
              <a:buNone/>
            </a:pPr>
            <a:r>
              <a:rPr lang="en-US" sz="2400" dirty="0" smtClean="0">
                <a:latin typeface="Arial Narrow" pitchFamily="34" charset="0"/>
              </a:rPr>
              <a:t>	“</a:t>
            </a:r>
            <a:r>
              <a:rPr lang="en-US" sz="2400" b="1" dirty="0" err="1" smtClean="0">
                <a:solidFill>
                  <a:schemeClr val="tx1">
                    <a:lumMod val="95000"/>
                  </a:schemeClr>
                </a:solidFill>
                <a:latin typeface="Arial Narrow" pitchFamily="34" charset="0"/>
              </a:rPr>
              <a:t>Komunikasi</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massa</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adalah</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sebuah</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proses</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dimana</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para</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komunikator</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profesional</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menggunakan</a:t>
            </a:r>
            <a:r>
              <a:rPr lang="en-US" sz="2400" b="1" dirty="0" smtClean="0">
                <a:solidFill>
                  <a:schemeClr val="tx1">
                    <a:lumMod val="95000"/>
                  </a:schemeClr>
                </a:solidFill>
                <a:latin typeface="Arial Narrow" pitchFamily="34" charset="0"/>
              </a:rPr>
              <a:t> media </a:t>
            </a:r>
            <a:r>
              <a:rPr lang="en-US" sz="2400" b="1" dirty="0" err="1" smtClean="0">
                <a:solidFill>
                  <a:schemeClr val="tx1">
                    <a:lumMod val="95000"/>
                  </a:schemeClr>
                </a:solidFill>
                <a:latin typeface="Arial Narrow" pitchFamily="34" charset="0"/>
              </a:rPr>
              <a:t>untuk</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menyebarkan</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pesan</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secara</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luas</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cepat</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dan</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berkelanjutan</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kepada</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khalayak</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luas</a:t>
            </a:r>
            <a:r>
              <a:rPr lang="en-US" sz="2400" b="1" dirty="0" smtClean="0">
                <a:solidFill>
                  <a:schemeClr val="tx1">
                    <a:lumMod val="95000"/>
                  </a:schemeClr>
                </a:solidFill>
                <a:latin typeface="Arial Narrow" pitchFamily="34" charset="0"/>
              </a:rPr>
              <a:t> yang </a:t>
            </a:r>
            <a:r>
              <a:rPr lang="en-US" sz="2400" b="1" dirty="0" err="1" smtClean="0">
                <a:solidFill>
                  <a:schemeClr val="tx1">
                    <a:lumMod val="95000"/>
                  </a:schemeClr>
                </a:solidFill>
                <a:latin typeface="Arial Narrow" pitchFamily="34" charset="0"/>
              </a:rPr>
              <a:t>beragam</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dengan</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tujuan</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untuk</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mempengaruhi</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khalayak</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tersebut</a:t>
            </a:r>
            <a:r>
              <a:rPr lang="en-US" sz="2400" b="1" dirty="0" smtClean="0">
                <a:solidFill>
                  <a:schemeClr val="tx1">
                    <a:lumMod val="95000"/>
                  </a:schemeClr>
                </a:solidFill>
                <a:latin typeface="Arial Narrow" pitchFamily="34" charset="0"/>
              </a:rPr>
              <a:t>” (</a:t>
            </a:r>
            <a:r>
              <a:rPr lang="en-US" sz="2400" b="1" dirty="0" err="1" smtClean="0">
                <a:solidFill>
                  <a:schemeClr val="tx1">
                    <a:lumMod val="95000"/>
                  </a:schemeClr>
                </a:solidFill>
                <a:latin typeface="Arial Narrow" pitchFamily="34" charset="0"/>
              </a:rPr>
              <a:t>Defleur</a:t>
            </a:r>
            <a:r>
              <a:rPr lang="en-US" sz="2400" b="1" dirty="0" smtClean="0">
                <a:solidFill>
                  <a:schemeClr val="tx1">
                    <a:lumMod val="95000"/>
                  </a:schemeClr>
                </a:solidFill>
                <a:latin typeface="Arial Narrow" pitchFamily="34" charset="0"/>
              </a:rPr>
              <a:t> and Dennis)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496914_96222109.jpg"/>
          <p:cNvPicPr>
            <a:picLocks noGrp="1" noChangeAspect="1"/>
          </p:cNvPicPr>
          <p:nvPr>
            <p:ph idx="1"/>
          </p:nvPr>
        </p:nvPicPr>
        <p:blipFill>
          <a:blip r:embed="rId2" cstate="print"/>
          <a:stretch>
            <a:fillRect/>
          </a:stretch>
        </p:blipFill>
        <p:spPr>
          <a:xfrm>
            <a:off x="0" y="685800"/>
            <a:ext cx="3962400" cy="5334000"/>
          </a:xfrm>
        </p:spPr>
      </p:pic>
      <p:sp>
        <p:nvSpPr>
          <p:cNvPr id="6" name="Rectangle 5"/>
          <p:cNvSpPr/>
          <p:nvPr/>
        </p:nvSpPr>
        <p:spPr>
          <a:xfrm>
            <a:off x="4191000" y="609600"/>
            <a:ext cx="4953000" cy="2862322"/>
          </a:xfrm>
          <a:prstGeom prst="rect">
            <a:avLst/>
          </a:prstGeom>
          <a:noFill/>
        </p:spPr>
        <p:txBody>
          <a:bodyPr wrap="square">
            <a:spAutoFit/>
          </a:bodyPr>
          <a:lstStyle/>
          <a:p>
            <a:r>
              <a:rPr lang="en-US" dirty="0" smtClean="0">
                <a:latin typeface="Arial Narrow" pitchFamily="34" charset="0"/>
              </a:rPr>
              <a:t>“</a:t>
            </a:r>
            <a:r>
              <a:rPr lang="en-US" sz="2000" b="1" dirty="0" err="1" smtClean="0">
                <a:latin typeface="Arial Narrow" pitchFamily="34" charset="0"/>
              </a:rPr>
              <a:t>Komunikasi</a:t>
            </a:r>
            <a:r>
              <a:rPr lang="en-US" sz="2000" b="1" dirty="0" smtClean="0">
                <a:latin typeface="Arial Narrow" pitchFamily="34" charset="0"/>
              </a:rPr>
              <a:t> </a:t>
            </a:r>
            <a:r>
              <a:rPr lang="en-US" sz="2000" b="1" dirty="0" err="1" smtClean="0">
                <a:latin typeface="Arial Narrow" pitchFamily="34" charset="0"/>
              </a:rPr>
              <a:t>massa</a:t>
            </a:r>
            <a:r>
              <a:rPr lang="en-US" sz="2000" b="1" dirty="0" smtClean="0">
                <a:latin typeface="Arial Narrow" pitchFamily="34" charset="0"/>
              </a:rPr>
              <a:t> </a:t>
            </a:r>
            <a:r>
              <a:rPr lang="en-US" sz="2000" b="1" dirty="0" err="1" smtClean="0">
                <a:latin typeface="Arial Narrow" pitchFamily="34" charset="0"/>
              </a:rPr>
              <a:t>adalah</a:t>
            </a:r>
            <a:r>
              <a:rPr lang="en-US" sz="2000" b="1" dirty="0" smtClean="0">
                <a:latin typeface="Arial Narrow" pitchFamily="34" charset="0"/>
              </a:rPr>
              <a:t> </a:t>
            </a:r>
            <a:r>
              <a:rPr lang="en-US" sz="2000" b="1" dirty="0" err="1" smtClean="0">
                <a:latin typeface="Arial Narrow" pitchFamily="34" charset="0"/>
              </a:rPr>
              <a:t>sebuah</a:t>
            </a:r>
            <a:r>
              <a:rPr lang="en-US" sz="2000" b="1" dirty="0" smtClean="0">
                <a:latin typeface="Arial Narrow" pitchFamily="34" charset="0"/>
              </a:rPr>
              <a:t> </a:t>
            </a:r>
            <a:r>
              <a:rPr lang="en-US" sz="2000" b="1" dirty="0" err="1" smtClean="0">
                <a:latin typeface="Arial Narrow" pitchFamily="34" charset="0"/>
              </a:rPr>
              <a:t>proses</a:t>
            </a:r>
            <a:r>
              <a:rPr lang="en-US" sz="2000" b="1" dirty="0" smtClean="0">
                <a:latin typeface="Arial Narrow" pitchFamily="34" charset="0"/>
              </a:rPr>
              <a:t> </a:t>
            </a:r>
            <a:r>
              <a:rPr lang="en-US" sz="2000" b="1" dirty="0" err="1" smtClean="0">
                <a:latin typeface="Arial Narrow" pitchFamily="34" charset="0"/>
              </a:rPr>
              <a:t>dimana</a:t>
            </a:r>
            <a:r>
              <a:rPr lang="en-US" sz="2000" b="1" dirty="0" smtClean="0">
                <a:latin typeface="Arial Narrow" pitchFamily="34" charset="0"/>
              </a:rPr>
              <a:t> </a:t>
            </a:r>
            <a:r>
              <a:rPr lang="en-US" sz="2000" b="1" dirty="0" err="1" smtClean="0">
                <a:latin typeface="Arial Narrow" pitchFamily="34" charset="0"/>
              </a:rPr>
              <a:t>organisasi</a:t>
            </a:r>
            <a:r>
              <a:rPr lang="en-US" sz="2000" b="1" dirty="0" smtClean="0">
                <a:latin typeface="Arial Narrow" pitchFamily="34" charset="0"/>
              </a:rPr>
              <a:t> yang </a:t>
            </a:r>
            <a:r>
              <a:rPr lang="en-US" sz="2000" b="1" dirty="0" err="1" smtClean="0">
                <a:latin typeface="Arial Narrow" pitchFamily="34" charset="0"/>
              </a:rPr>
              <a:t>kompleks</a:t>
            </a:r>
            <a:r>
              <a:rPr lang="en-US" sz="2000" b="1" dirty="0" smtClean="0">
                <a:latin typeface="Arial Narrow" pitchFamily="34" charset="0"/>
              </a:rPr>
              <a:t> </a:t>
            </a:r>
            <a:r>
              <a:rPr lang="en-US" sz="2000" b="1" dirty="0" err="1" smtClean="0">
                <a:latin typeface="Arial Narrow" pitchFamily="34" charset="0"/>
              </a:rPr>
              <a:t>dengan</a:t>
            </a:r>
            <a:r>
              <a:rPr lang="en-US" sz="2000" b="1" dirty="0" smtClean="0">
                <a:latin typeface="Arial Narrow" pitchFamily="34" charset="0"/>
              </a:rPr>
              <a:t> </a:t>
            </a:r>
            <a:r>
              <a:rPr lang="en-US" sz="2000" b="1" dirty="0" err="1" smtClean="0">
                <a:latin typeface="Arial Narrow" pitchFamily="34" charset="0"/>
              </a:rPr>
              <a:t>bantuan</a:t>
            </a:r>
            <a:r>
              <a:rPr lang="en-US" sz="2000" b="1" dirty="0" smtClean="0">
                <a:latin typeface="Arial Narrow" pitchFamily="34" charset="0"/>
              </a:rPr>
              <a:t> </a:t>
            </a:r>
            <a:r>
              <a:rPr lang="en-US" sz="2000" b="1" dirty="0" err="1" smtClean="0">
                <a:latin typeface="Arial Narrow" pitchFamily="34" charset="0"/>
              </a:rPr>
              <a:t>mesin</a:t>
            </a:r>
            <a:r>
              <a:rPr lang="en-US" sz="2000" b="1" dirty="0" smtClean="0">
                <a:latin typeface="Arial Narrow" pitchFamily="34" charset="0"/>
              </a:rPr>
              <a:t> </a:t>
            </a:r>
            <a:r>
              <a:rPr lang="en-US" sz="2000" b="1" dirty="0" err="1" smtClean="0">
                <a:latin typeface="Arial Narrow" pitchFamily="34" charset="0"/>
              </a:rPr>
              <a:t>memproduksi</a:t>
            </a:r>
            <a:r>
              <a:rPr lang="en-US" sz="2000" b="1" dirty="0" smtClean="0">
                <a:latin typeface="Arial Narrow" pitchFamily="34" charset="0"/>
              </a:rPr>
              <a:t> </a:t>
            </a:r>
            <a:r>
              <a:rPr lang="en-US" sz="2000" b="1" dirty="0" err="1" smtClean="0">
                <a:latin typeface="Arial Narrow" pitchFamily="34" charset="0"/>
              </a:rPr>
              <a:t>dan</a:t>
            </a:r>
            <a:r>
              <a:rPr lang="en-US" sz="2000" b="1" dirty="0" smtClean="0">
                <a:latin typeface="Arial Narrow" pitchFamily="34" charset="0"/>
              </a:rPr>
              <a:t> </a:t>
            </a:r>
            <a:r>
              <a:rPr lang="en-US" sz="2000" b="1" dirty="0" err="1" smtClean="0">
                <a:latin typeface="Arial Narrow" pitchFamily="34" charset="0"/>
              </a:rPr>
              <a:t>mendistribusikan</a:t>
            </a:r>
            <a:r>
              <a:rPr lang="en-US" sz="2000" b="1" dirty="0" smtClean="0">
                <a:latin typeface="Arial Narrow" pitchFamily="34" charset="0"/>
              </a:rPr>
              <a:t> </a:t>
            </a:r>
            <a:r>
              <a:rPr lang="en-US" sz="2000" b="1" dirty="0" err="1" smtClean="0">
                <a:latin typeface="Arial Narrow" pitchFamily="34" charset="0"/>
              </a:rPr>
              <a:t>pesan</a:t>
            </a:r>
            <a:r>
              <a:rPr lang="en-US" sz="2000" b="1" dirty="0" smtClean="0">
                <a:latin typeface="Arial Narrow" pitchFamily="34" charset="0"/>
              </a:rPr>
              <a:t> </a:t>
            </a:r>
            <a:r>
              <a:rPr lang="en-US" sz="2000" b="1" dirty="0" err="1" smtClean="0">
                <a:latin typeface="Arial Narrow" pitchFamily="34" charset="0"/>
              </a:rPr>
              <a:t>publik</a:t>
            </a:r>
            <a:r>
              <a:rPr lang="en-US" sz="2000" b="1" dirty="0" smtClean="0">
                <a:latin typeface="Arial Narrow" pitchFamily="34" charset="0"/>
              </a:rPr>
              <a:t> yang </a:t>
            </a:r>
            <a:r>
              <a:rPr lang="en-US" sz="2000" b="1" dirty="0" err="1" smtClean="0">
                <a:latin typeface="Arial Narrow" pitchFamily="34" charset="0"/>
              </a:rPr>
              <a:t>ditujukan</a:t>
            </a:r>
            <a:r>
              <a:rPr lang="en-US" sz="2000" b="1" dirty="0" smtClean="0">
                <a:latin typeface="Arial Narrow" pitchFamily="34" charset="0"/>
              </a:rPr>
              <a:t> </a:t>
            </a:r>
            <a:r>
              <a:rPr lang="en-US" sz="2000" b="1" dirty="0" err="1" smtClean="0">
                <a:latin typeface="Arial Narrow" pitchFamily="34" charset="0"/>
              </a:rPr>
              <a:t>kepada</a:t>
            </a:r>
            <a:r>
              <a:rPr lang="en-US" sz="2000" b="1" dirty="0" smtClean="0">
                <a:latin typeface="Arial Narrow" pitchFamily="34" charset="0"/>
              </a:rPr>
              <a:t> </a:t>
            </a:r>
            <a:r>
              <a:rPr lang="en-US" sz="2000" b="1" dirty="0" err="1" smtClean="0">
                <a:latin typeface="Arial Narrow" pitchFamily="34" charset="0"/>
              </a:rPr>
              <a:t>khalayak</a:t>
            </a:r>
            <a:r>
              <a:rPr lang="en-US" sz="2000" b="1" dirty="0" smtClean="0">
                <a:latin typeface="Arial Narrow" pitchFamily="34" charset="0"/>
              </a:rPr>
              <a:t> </a:t>
            </a:r>
            <a:r>
              <a:rPr lang="en-US" sz="2000" b="1" dirty="0" err="1" smtClean="0">
                <a:latin typeface="Arial Narrow" pitchFamily="34" charset="0"/>
              </a:rPr>
              <a:t>luas</a:t>
            </a:r>
            <a:r>
              <a:rPr lang="en-US" sz="2000" b="1" dirty="0" smtClean="0">
                <a:latin typeface="Arial Narrow" pitchFamily="34" charset="0"/>
              </a:rPr>
              <a:t> </a:t>
            </a:r>
            <a:r>
              <a:rPr lang="en-US" sz="2000" b="1" dirty="0" err="1" smtClean="0">
                <a:latin typeface="Arial Narrow" pitchFamily="34" charset="0"/>
              </a:rPr>
              <a:t>dan</a:t>
            </a:r>
            <a:r>
              <a:rPr lang="en-US" sz="2000" b="1" dirty="0" smtClean="0">
                <a:latin typeface="Arial Narrow" pitchFamily="34" charset="0"/>
              </a:rPr>
              <a:t> </a:t>
            </a:r>
            <a:r>
              <a:rPr lang="en-US" sz="2000" b="1" dirty="0" err="1" smtClean="0">
                <a:latin typeface="Arial Narrow" pitchFamily="34" charset="0"/>
              </a:rPr>
              <a:t>heterogen</a:t>
            </a:r>
            <a:r>
              <a:rPr lang="en-US" sz="2000" b="1" dirty="0" smtClean="0">
                <a:latin typeface="Arial Narrow" pitchFamily="34" charset="0"/>
              </a:rPr>
              <a:t> </a:t>
            </a:r>
            <a:r>
              <a:rPr lang="en-US" sz="2000" b="1" dirty="0" err="1" smtClean="0">
                <a:latin typeface="Arial Narrow" pitchFamily="34" charset="0"/>
              </a:rPr>
              <a:t>di</a:t>
            </a:r>
            <a:r>
              <a:rPr lang="en-US" sz="2000" b="1" dirty="0" smtClean="0">
                <a:latin typeface="Arial Narrow" pitchFamily="34" charset="0"/>
              </a:rPr>
              <a:t> </a:t>
            </a:r>
            <a:r>
              <a:rPr lang="en-US" sz="2000" b="1" dirty="0" err="1" smtClean="0">
                <a:latin typeface="Arial Narrow" pitchFamily="34" charset="0"/>
              </a:rPr>
              <a:t>berbagai</a:t>
            </a:r>
            <a:r>
              <a:rPr lang="en-US" sz="2000" b="1" dirty="0" smtClean="0">
                <a:latin typeface="Arial Narrow" pitchFamily="34" charset="0"/>
              </a:rPr>
              <a:t> </a:t>
            </a:r>
            <a:r>
              <a:rPr lang="en-US" sz="2000" b="1" dirty="0" err="1" smtClean="0">
                <a:latin typeface="Arial Narrow" pitchFamily="34" charset="0"/>
              </a:rPr>
              <a:t>wilayah</a:t>
            </a:r>
            <a:r>
              <a:rPr lang="en-US" sz="2000" b="1" dirty="0" smtClean="0">
                <a:latin typeface="Arial Narrow" pitchFamily="34" charset="0"/>
              </a:rPr>
              <a:t> yang </a:t>
            </a:r>
            <a:r>
              <a:rPr lang="en-US" sz="2000" b="1" dirty="0" err="1" smtClean="0">
                <a:latin typeface="Arial Narrow" pitchFamily="34" charset="0"/>
              </a:rPr>
              <a:t>berbeda</a:t>
            </a:r>
            <a:r>
              <a:rPr lang="en-US" sz="2000" b="1" dirty="0" smtClean="0">
                <a:latin typeface="Arial Narrow" pitchFamily="34" charset="0"/>
              </a:rPr>
              <a:t>”</a:t>
            </a:r>
          </a:p>
          <a:p>
            <a:r>
              <a:rPr lang="en-US" sz="2000" b="1" dirty="0" smtClean="0">
                <a:latin typeface="Arial Narrow" pitchFamily="34" charset="0"/>
              </a:rPr>
              <a:t>(Dr. Joseph R Dominick)</a:t>
            </a:r>
          </a:p>
          <a:p>
            <a:r>
              <a:rPr lang="en-US" sz="2000" b="1" dirty="0" smtClean="0">
                <a:latin typeface="Arial Narrow" pitchFamily="34" charset="0"/>
              </a:rPr>
              <a:t/>
            </a:r>
            <a:br>
              <a:rPr lang="en-US" sz="2000" b="1" dirty="0" smtClean="0">
                <a:latin typeface="Arial Narrow" pitchFamily="34" charset="0"/>
              </a:rPr>
            </a:br>
            <a:endParaRPr lang="en-US" sz="2000" b="1" dirty="0">
              <a:latin typeface="Arial Narrow" pitchFamily="34" charset="0"/>
            </a:endParaRPr>
          </a:p>
        </p:txBody>
      </p:sp>
      <p:sp>
        <p:nvSpPr>
          <p:cNvPr id="2049" name="Rectangle 1"/>
          <p:cNvSpPr>
            <a:spLocks noChangeArrowheads="1"/>
          </p:cNvSpPr>
          <p:nvPr/>
        </p:nvSpPr>
        <p:spPr bwMode="auto">
          <a:xfrm>
            <a:off x="4267200" y="3812976"/>
            <a:ext cx="4267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Komunikasi</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massa</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merupakan</a:t>
            </a:r>
            <a:r>
              <a:rPr kumimoji="0" lang="en-US" sz="2000" b="1" u="none" strike="noStrike" cap="none" normalizeH="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dirty="0" err="1" smtClean="0">
                <a:ln>
                  <a:noFill/>
                </a:ln>
                <a:solidFill>
                  <a:schemeClr val="tx1"/>
                </a:solidFill>
                <a:effectLst/>
                <a:latin typeface="Arial Narrow" pitchFamily="34" charset="0"/>
                <a:ea typeface="Calibri" pitchFamily="34" charset="0"/>
                <a:cs typeface="Sabon-Italic"/>
              </a:rPr>
              <a:t>sebuah</a:t>
            </a:r>
            <a:r>
              <a:rPr kumimoji="0" lang="en-US" sz="2000" b="1" u="none" strike="noStrike" cap="none" normalizeH="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dirty="0" err="1" smtClean="0">
                <a:ln>
                  <a:noFill/>
                </a:ln>
                <a:solidFill>
                  <a:schemeClr val="tx1"/>
                </a:solidFill>
                <a:effectLst/>
                <a:latin typeface="Arial Narrow" pitchFamily="34" charset="0"/>
                <a:ea typeface="Calibri" pitchFamily="34" charset="0"/>
                <a:cs typeface="Sabon-Italic"/>
              </a:rPr>
              <a:t>produksi</a:t>
            </a:r>
            <a:r>
              <a:rPr kumimoji="0" lang="en-US" sz="2000" b="1" u="none" strike="noStrike" cap="none" normalizeH="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dirty="0" err="1" smtClean="0">
                <a:ln>
                  <a:noFill/>
                </a:ln>
                <a:solidFill>
                  <a:schemeClr val="tx1"/>
                </a:solidFill>
                <a:effectLst/>
                <a:latin typeface="Arial Narrow" pitchFamily="34" charset="0"/>
                <a:ea typeface="Calibri" pitchFamily="34" charset="0"/>
                <a:cs typeface="Sabon-Italic"/>
              </a:rPr>
              <a:t>industri</a:t>
            </a:r>
            <a:r>
              <a:rPr kumimoji="0" lang="en-US" sz="2000" b="1" u="none" strike="noStrike" cap="none" normalizeH="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yang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dapat</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menyampaikan</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pesan</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secara</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masal</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melalui</a:t>
            </a:r>
            <a:r>
              <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alat-alat</a:t>
            </a:r>
            <a:r>
              <a:rPr kumimoji="0" lang="en-US" sz="2000" b="1" u="none" strike="noStrike" cap="none" normalizeH="0" dirty="0" smtClean="0">
                <a:ln>
                  <a:noFill/>
                </a:ln>
                <a:solidFill>
                  <a:schemeClr val="tx1"/>
                </a:solidFill>
                <a:effectLst/>
                <a:latin typeface="Arial Narrow" pitchFamily="34" charset="0"/>
                <a:ea typeface="Calibri" pitchFamily="34" charset="0"/>
                <a:cs typeface="Sabon-Italic"/>
              </a:rPr>
              <a:t> </a:t>
            </a:r>
            <a:r>
              <a:rPr kumimoji="0" lang="en-US" sz="2000" b="1" u="none" strike="noStrike" cap="none" normalizeH="0" baseline="0" dirty="0" err="1" smtClean="0">
                <a:ln>
                  <a:noFill/>
                </a:ln>
                <a:solidFill>
                  <a:schemeClr val="tx1"/>
                </a:solidFill>
                <a:effectLst/>
                <a:latin typeface="Arial Narrow" pitchFamily="34" charset="0"/>
                <a:ea typeface="Calibri" pitchFamily="34" charset="0"/>
                <a:cs typeface="Sabon-Italic"/>
              </a:rPr>
              <a:t>berteknologi</a:t>
            </a:r>
            <a:r>
              <a:rPr lang="en-US" sz="2000" b="1" dirty="0" smtClean="0">
                <a:latin typeface="Arial Narrow" pitchFamily="34" charset="0"/>
                <a:ea typeface="Calibri" pitchFamily="34" charset="0"/>
                <a:cs typeface="Sabon-Italic"/>
              </a:rPr>
              <a:t>”</a:t>
            </a:r>
            <a:endParaRPr kumimoji="0" lang="en-US" sz="2000" b="1" u="none" strike="noStrike" cap="none" normalizeH="0" baseline="0" dirty="0" smtClean="0">
              <a:ln>
                <a:noFill/>
              </a:ln>
              <a:solidFill>
                <a:schemeClr val="tx1"/>
              </a:solidFill>
              <a:effectLst/>
              <a:latin typeface="Arial Narrow" pitchFamily="34" charset="0"/>
              <a:ea typeface="Calibri" pitchFamily="34" charset="0"/>
              <a:cs typeface="Sabon-Italic"/>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1"/>
                </a:solidFill>
                <a:effectLst/>
                <a:latin typeface="Arial Narrow" pitchFamily="34" charset="0"/>
                <a:cs typeface="Arial" pitchFamily="34" charset="0"/>
              </a:rPr>
              <a:t>(Joseph </a:t>
            </a:r>
            <a:r>
              <a:rPr kumimoji="0" lang="en-US" sz="2000" b="1" u="none" strike="noStrike" cap="none" normalizeH="0" baseline="0" dirty="0" err="1" smtClean="0">
                <a:ln>
                  <a:noFill/>
                </a:ln>
                <a:solidFill>
                  <a:schemeClr val="tx1"/>
                </a:solidFill>
                <a:effectLst/>
                <a:latin typeface="Arial Narrow" pitchFamily="34" charset="0"/>
                <a:cs typeface="Arial" pitchFamily="34" charset="0"/>
              </a:rPr>
              <a:t>Turrow</a:t>
            </a:r>
            <a:r>
              <a:rPr kumimoji="0" lang="en-US" sz="2000" b="1" u="none" strike="noStrike" cap="none" normalizeH="0" baseline="0" dirty="0" smtClean="0">
                <a:ln>
                  <a:noFill/>
                </a:ln>
                <a:solidFill>
                  <a:schemeClr val="tx1"/>
                </a:solidFill>
                <a:effectLst/>
                <a:latin typeface="Arial Narrow"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b="1" dirty="0" smtClean="0">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UP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Tema UPJ" id="{CAFE1C40-D012-4607-9BCF-AB1A801C2731}" vid="{1E717DCA-0356-4A73-B04F-718B56933FA6}"/>
    </a:ext>
  </a:extLst>
</a:theme>
</file>

<file path=docProps/app.xml><?xml version="1.0" encoding="utf-8"?>
<Properties xmlns="http://schemas.openxmlformats.org/officeDocument/2006/extended-properties" xmlns:vt="http://schemas.openxmlformats.org/officeDocument/2006/docPropsVTypes">
  <Template>template</Template>
  <TotalTime>953</TotalTime>
  <Words>310</Words>
  <Application>Microsoft Office PowerPoint</Application>
  <PresentationFormat>On-screen Show (4:3)</PresentationFormat>
  <Paragraphs>69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UPJ</vt:lpstr>
      <vt:lpstr>From Communication to Mass Communication</vt:lpstr>
      <vt:lpstr>What is Communication? </vt:lpstr>
      <vt:lpstr>Type of Communication?</vt:lpstr>
      <vt:lpstr>Type of Communication?</vt:lpstr>
      <vt:lpstr>Type of Communication?</vt:lpstr>
      <vt:lpstr>Berbedakah komunikasi publik dan komunikasi massa?</vt:lpstr>
      <vt:lpstr>Varieties of Communication</vt:lpstr>
      <vt:lpstr>Komunikasi Massa adalah :</vt:lpstr>
      <vt:lpstr>PowerPoint Presentation</vt:lpstr>
      <vt:lpstr>Karakteristik Komunikasi Massa</vt:lpstr>
      <vt:lpstr>Komunikasi massa berlangsung melalui media</vt:lpstr>
      <vt:lpstr>PowerPoint Presentation</vt:lpstr>
      <vt:lpstr>Tema dan Isu dalam Komunikasi Massa</vt:lpstr>
      <vt:lpstr>Teori Terkait Komunikasi Massa</vt:lpstr>
      <vt:lpstr>Social Scientific Theory </vt:lpstr>
      <vt:lpstr>Cultural Theory</vt:lpstr>
      <vt:lpstr>Normative Theory</vt:lpstr>
      <vt:lpstr>Operational Theory </vt:lpstr>
      <vt:lpstr>Common-sense Theory</vt:lpstr>
      <vt:lpstr>Thank You AND SEE YOU NEXT WEEK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Communication to Mass Communication</dc:title>
  <dc:creator>Ginnie</dc:creator>
  <cp:lastModifiedBy>pc</cp:lastModifiedBy>
  <cp:revision>118</cp:revision>
  <dcterms:created xsi:type="dcterms:W3CDTF">2006-08-16T00:00:00Z</dcterms:created>
  <dcterms:modified xsi:type="dcterms:W3CDTF">2019-01-27T13:02:59Z</dcterms:modified>
</cp:coreProperties>
</file>