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9" autoAdjust="0"/>
    <p:restoredTop sz="94660"/>
  </p:normalViewPr>
  <p:slideViewPr>
    <p:cSldViewPr>
      <p:cViewPr varScale="1">
        <p:scale>
          <a:sx n="74" d="100"/>
          <a:sy n="74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832722-5F5B-49F4-8896-4C0EE03EA510}" type="datetimeFigureOut">
              <a:rPr lang="id-ID"/>
              <a:pPr>
                <a:defRPr/>
              </a:pPr>
              <a:t>02/11/2019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811BC6-64E6-4A4C-813F-8EC84ED32E5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BAF422-7237-479A-AD14-48913A0D503E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27</a:t>
            </a:fld>
            <a:endParaRPr lang="id-ID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28</a:t>
            </a:fld>
            <a:endParaRPr lang="id-ID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29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30</a:t>
            </a:fld>
            <a:endParaRPr lang="id-ID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31</a:t>
            </a:fld>
            <a:endParaRPr lang="id-ID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32</a:t>
            </a:fld>
            <a:endParaRPr lang="id-ID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33</a:t>
            </a:fld>
            <a:endParaRPr lang="id-ID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34</a:t>
            </a:fld>
            <a:endParaRPr lang="id-ID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35</a:t>
            </a:fld>
            <a:endParaRPr lang="id-ID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36</a:t>
            </a:fld>
            <a:endParaRPr lang="id-ID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37</a:t>
            </a:fld>
            <a:endParaRPr lang="id-ID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38</a:t>
            </a:fld>
            <a:endParaRPr lang="id-ID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39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40</a:t>
            </a:fld>
            <a:endParaRPr lang="id-ID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41</a:t>
            </a:fld>
            <a:endParaRPr lang="id-ID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42</a:t>
            </a:fld>
            <a:endParaRPr lang="id-ID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43</a:t>
            </a:fld>
            <a:endParaRPr lang="id-ID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44</a:t>
            </a:fld>
            <a:endParaRPr lang="id-ID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45</a:t>
            </a:fld>
            <a:endParaRPr lang="id-ID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46</a:t>
            </a:fld>
            <a:endParaRPr lang="id-ID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47</a:t>
            </a:fld>
            <a:endParaRPr lang="id-ID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48</a:t>
            </a:fld>
            <a:endParaRPr lang="id-ID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49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50</a:t>
            </a:fld>
            <a:endParaRPr lang="id-ID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51</a:t>
            </a:fld>
            <a:endParaRPr lang="id-ID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52</a:t>
            </a:fld>
            <a:endParaRPr lang="id-ID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53</a:t>
            </a:fld>
            <a:endParaRPr lang="id-ID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54</a:t>
            </a:fld>
            <a:endParaRPr lang="id-ID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D01B7AAC-DE84-4FA0-B0AC-D2BBC9B8DF1C}" type="datetimeFigureOut">
              <a:rPr lang="id-ID"/>
              <a:pPr>
                <a:defRPr/>
              </a:pPr>
              <a:t>02/11/2019</a:t>
            </a:fld>
            <a:endParaRPr lang="id-ID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FEF2E2-1F07-479D-9943-DF866B8F4E5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6DC61-9C33-4852-A66D-F64D205F5DF9}" type="datetimeFigureOut">
              <a:rPr lang="id-ID"/>
              <a:pPr>
                <a:defRPr/>
              </a:pPr>
              <a:t>02/11/2019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EA0FA-EA60-47CD-A359-5F5B13BBC75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01729-5715-43B8-885F-588A4EDF0294}" type="datetimeFigureOut">
              <a:rPr lang="id-ID"/>
              <a:pPr>
                <a:defRPr/>
              </a:pPr>
              <a:t>02/11/2019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751CB-0D41-4D42-B9EF-7C84F15A2E8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3CF7B-4763-4786-8E7D-FE89257E76B9}" type="datetimeFigureOut">
              <a:rPr lang="id-ID"/>
              <a:pPr>
                <a:defRPr/>
              </a:pPr>
              <a:t>02/11/2019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A8B3-C659-4DED-B571-FD556E5F2CF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BCEF6-7E4F-499C-8A70-802CCA4AE3A9}" type="datetimeFigureOut">
              <a:rPr lang="id-ID"/>
              <a:pPr>
                <a:defRPr/>
              </a:pPr>
              <a:t>02/11/2019</a:t>
            </a:fld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1BEE0-0CA1-4F36-BBAA-5C893BD4DC8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2F848-2982-4B41-8F49-E76969048C13}" type="datetimeFigureOut">
              <a:rPr lang="id-ID"/>
              <a:pPr>
                <a:defRPr/>
              </a:pPr>
              <a:t>02/11/2019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B685F-E3A0-445D-B157-D13515AADD4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85815-4F91-4B38-8234-E2C99660FC60}" type="datetimeFigureOut">
              <a:rPr lang="id-ID"/>
              <a:pPr>
                <a:defRPr/>
              </a:pPr>
              <a:t>02/11/2019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D5E7FA6-B742-46DE-8ABE-CBA4F234729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AAB8-2CCB-46FC-B4F6-FB94AAE66305}" type="datetimeFigureOut">
              <a:rPr lang="id-ID"/>
              <a:pPr>
                <a:defRPr/>
              </a:pPr>
              <a:t>02/11/2019</a:t>
            </a:fld>
            <a:endParaRPr lang="id-ID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7AF74-6CF1-48BF-AB9A-9DF485383A2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38D69-A456-409D-9F5D-5C9D24664DE8}" type="datetimeFigureOut">
              <a:rPr lang="id-ID"/>
              <a:pPr>
                <a:defRPr/>
              </a:pPr>
              <a:t>02/11/2019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5F670-15AE-4BA7-A000-1E9968FB1E7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A421264-0582-4C17-9E43-430260BC58B2}" type="datetimeFigureOut">
              <a:rPr lang="id-ID"/>
              <a:pPr>
                <a:defRPr/>
              </a:pPr>
              <a:t>02/11/2019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341935B-4B12-4093-9393-5B5980FFE68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9B81791F-4283-4201-B340-67BBF70DB62F}" type="datetimeFigureOut">
              <a:rPr lang="id-ID"/>
              <a:pPr>
                <a:defRPr/>
              </a:pPr>
              <a:t>02/11/2019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D3A4F5DA-60F2-4E94-986F-5510600E538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32FA04-7824-4240-83E9-95378FC8D9DD}" type="datetimeFigureOut">
              <a:rPr lang="id-ID"/>
              <a:pPr>
                <a:defRPr/>
              </a:pPr>
              <a:t>02/11/2019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F2EC5D-1325-4200-8FBC-185C8C08AA4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696" r:id="rId4"/>
    <p:sldLayoutId id="2147483704" r:id="rId5"/>
    <p:sldLayoutId id="2147483697" r:id="rId6"/>
    <p:sldLayoutId id="2147483698" r:id="rId7"/>
    <p:sldLayoutId id="2147483705" r:id="rId8"/>
    <p:sldLayoutId id="2147483706" r:id="rId9"/>
    <p:sldLayoutId id="2147483699" r:id="rId10"/>
    <p:sldLayoutId id="2147483700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7356" y="1428736"/>
            <a:ext cx="6746100" cy="817577"/>
          </a:xfrm>
        </p:spPr>
        <p:txBody>
          <a:bodyPr>
            <a:norm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id-ID" sz="40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BUDAYA &amp; MASYARAKAT</a:t>
            </a:r>
            <a:endParaRPr lang="id-ID" sz="40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2250280"/>
            <a:ext cx="7746232" cy="1464472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id-ID" sz="2800" b="1" dirty="0" smtClean="0"/>
              <a:t>MK “Komunikasi dan Perilaku Manusia”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id-ID" sz="2300" dirty="0" smtClean="0"/>
              <a:t>Nathaniel Antonio Parulian, S.Psi, M.I.Kom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086724" cy="642942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>
                <a:effectLst/>
              </a:rPr>
              <a:t>Budaya itu Kompleks dan Bersegi Banyak (2) </a:t>
            </a:r>
            <a:endParaRPr lang="id-ID" sz="28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92922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id-ID" sz="1700" dirty="0" smtClean="0">
                <a:sym typeface="Wingdings" pitchFamily="2" charset="2"/>
              </a:rPr>
              <a:t>Nilai dari budaya suatu masyarakat mempunyai dampak kepada </a:t>
            </a:r>
            <a:r>
              <a:rPr lang="id-ID" sz="1700" b="1" dirty="0" smtClean="0">
                <a:sym typeface="Wingdings" pitchFamily="2" charset="2"/>
              </a:rPr>
              <a:t>ekonomi</a:t>
            </a:r>
            <a:r>
              <a:rPr lang="id-ID" sz="1700" dirty="0" smtClean="0">
                <a:sym typeface="Wingdings" pitchFamily="2" charset="2"/>
              </a:rPr>
              <a:t>, serta sekaligus mempengaruhi &amp; di pengaruhi oleh: </a:t>
            </a:r>
            <a:r>
              <a:rPr lang="id-ID" sz="1700" b="1" dirty="0" smtClean="0">
                <a:sym typeface="Wingdings" pitchFamily="2" charset="2"/>
              </a:rPr>
              <a:t>kebiasaan masyarakat, agama dan kehidupan keluarga, adat, teknologi yang tersedia, dan kondisi sosial.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id-ID" sz="1700" dirty="0" smtClean="0">
                <a:sym typeface="Wingdings" pitchFamily="2" charset="2"/>
              </a:rPr>
              <a:t>Terdapat pola yang sama pada kompleksitasa dan asosiasi kebudayaan, jika di telaah dari komunikasi verbal &amp; non-verbal, </a:t>
            </a:r>
            <a:r>
              <a:rPr lang="id-ID" sz="1700" b="1" dirty="0" smtClean="0">
                <a:sym typeface="Wingdings" pitchFamily="2" charset="2"/>
              </a:rPr>
              <a:t>antara lain: </a:t>
            </a:r>
            <a:r>
              <a:rPr lang="id-ID" sz="1700" dirty="0" smtClean="0">
                <a:sym typeface="Wingdings" pitchFamily="2" charset="2"/>
              </a:rPr>
              <a:t>bentuk salam, gerak isyarat, tema &amp; bentuk percakapan, baju, kebiasaan bahasa, praktik berpacaran, kontak mata, penggunaan ruang &amp; orientasi waktu, peran gender, orientasi individu kepada seseorang yang lebih tua, sikap kerja.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id-ID" sz="1700" dirty="0" smtClean="0">
                <a:sym typeface="Wingdings" pitchFamily="2" charset="2"/>
              </a:rPr>
              <a:t>Kesemuanya itu disebut: </a:t>
            </a:r>
            <a:r>
              <a:rPr lang="id-ID" sz="1700" b="1" dirty="0" smtClean="0">
                <a:sym typeface="Wingdings" pitchFamily="2" charset="2"/>
              </a:rPr>
              <a:t>ragam dimensi budaya.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086724" cy="642942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>
                <a:effectLst/>
              </a:rPr>
              <a:t>Budaya itu Kompleks dan Bersegi Banyak (3) </a:t>
            </a:r>
            <a:endParaRPr lang="id-ID" sz="28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392909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id-ID" sz="1700" dirty="0" smtClean="0">
                <a:sym typeface="Wingdings" pitchFamily="2" charset="2"/>
              </a:rPr>
              <a:t>Meski setiap budaya itu unik dalam beberapa hal, tiap kebudayaan memiliki pola umum dalam kesamaan &amp; perbedaannya.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id-ID" sz="1700" dirty="0" smtClean="0">
                <a:sym typeface="Wingdings" pitchFamily="2" charset="2"/>
              </a:rPr>
              <a:t>Dalam hal orientasi terhadap praktik komunikasi, budaya dapat di jelaskan dalam </a:t>
            </a:r>
            <a:r>
              <a:rPr lang="id-ID" sz="1700" b="1" dirty="0" smtClean="0">
                <a:sym typeface="Wingdings" pitchFamily="2" charset="2"/>
              </a:rPr>
              <a:t>tiga bentuk orientasi: 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id-ID" sz="1700" b="1" dirty="0" smtClean="0">
                <a:sym typeface="Wingdings" pitchFamily="2" charset="2"/>
              </a:rPr>
              <a:t>Budaya konteks tinggi dan konteks rendah. 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id-ID" sz="1700" b="1" dirty="0" smtClean="0">
                <a:sym typeface="Wingdings" pitchFamily="2" charset="2"/>
              </a:rPr>
              <a:t>Orientasi individu dan orientasi kolektif. 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id-ID" sz="1700" b="1" dirty="0" smtClean="0">
                <a:sym typeface="Wingdings" pitchFamily="2" charset="2"/>
              </a:rPr>
              <a:t>Perspektif waktu monokronik dan polikronik.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8086724" cy="642942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>
                <a:effectLst/>
              </a:rPr>
              <a:t>Budaya itu Kompleks dan Bersegi Banyak (4) </a:t>
            </a:r>
            <a:endParaRPr lang="id-ID" sz="28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64357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Budaya konteks tinggi dan konteks rendah (1) – Edward Hall, </a:t>
            </a:r>
            <a:r>
              <a:rPr lang="id-ID" sz="1700" dirty="0" smtClean="0">
                <a:sym typeface="Wingdings" pitchFamily="2" charset="2"/>
              </a:rPr>
              <a:t>mendefinisikan “konteks” sebagai</a:t>
            </a:r>
            <a:r>
              <a:rPr lang="id-ID" sz="1700" b="1" dirty="0" smtClean="0">
                <a:sym typeface="Wingdings" pitchFamily="2" charset="2"/>
              </a:rPr>
              <a:t>:  informasi yang mengelilingi peristiwa, dan menyatu dengan makna peristiwa.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Ia berpendapat: budaya dunia &amp; praktik komunikasi individu merentang dari: </a:t>
            </a:r>
            <a:r>
              <a:rPr lang="id-ID" sz="1700" b="1" dirty="0" smtClean="0">
                <a:sym typeface="Wingdings" pitchFamily="2" charset="2"/>
              </a:rPr>
              <a:t>konteks tinggi ke konteks rendah.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Ciri-ciri kebudayaan dengan masyarakat yang memiliki </a:t>
            </a:r>
            <a:r>
              <a:rPr lang="id-ID" sz="1700" b="1" dirty="0" smtClean="0">
                <a:sym typeface="Wingdings" pitchFamily="2" charset="2"/>
              </a:rPr>
              <a:t>“konteks tinggi” </a:t>
            </a:r>
            <a:r>
              <a:rPr lang="id-ID" sz="1700" dirty="0" smtClean="0">
                <a:sym typeface="Wingdings" pitchFamily="2" charset="2"/>
              </a:rPr>
              <a:t>antara lain: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Adanya </a:t>
            </a:r>
            <a:r>
              <a:rPr lang="id-ID" sz="1700" b="1" dirty="0" smtClean="0">
                <a:sym typeface="Wingdings" pitchFamily="2" charset="2"/>
              </a:rPr>
              <a:t>tumpang tindih yang luas </a:t>
            </a:r>
            <a:r>
              <a:rPr lang="id-ID" sz="1700" dirty="0" smtClean="0">
                <a:sym typeface="Wingdings" pitchFamily="2" charset="2"/>
              </a:rPr>
              <a:t>antara hubungan pribadi, hubungan sosial, dan hubungan pekerjaan.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Banyak kegiatan komunikasi sehari-hari yang </a:t>
            </a:r>
            <a:r>
              <a:rPr lang="id-ID" sz="1700" b="1" dirty="0" smtClean="0">
                <a:sym typeface="Wingdings" pitchFamily="2" charset="2"/>
              </a:rPr>
              <a:t>tidak membutuhkan banyak latar belakang informasi.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Tiap orang </a:t>
            </a:r>
            <a:r>
              <a:rPr lang="id-ID" sz="1700" b="1" dirty="0" smtClean="0">
                <a:sym typeface="Wingdings" pitchFamily="2" charset="2"/>
              </a:rPr>
              <a:t>bekerjasama &amp; menghabiskan banyak waktu </a:t>
            </a:r>
            <a:r>
              <a:rPr lang="id-ID" sz="1700" dirty="0" smtClean="0">
                <a:sym typeface="Wingdings" pitchFamily="2" charset="2"/>
              </a:rPr>
              <a:t> </a:t>
            </a:r>
            <a:r>
              <a:rPr lang="id-ID" sz="1700" b="1" dirty="0" smtClean="0">
                <a:sym typeface="Wingdings" pitchFamily="2" charset="2"/>
              </a:rPr>
              <a:t>saling mengetahui aspek kehidupan satu sama lain.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8086724" cy="642942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>
                <a:effectLst/>
              </a:rPr>
              <a:t>Budaya itu Kompleks dan Bersegi Banyak (5) </a:t>
            </a:r>
            <a:endParaRPr lang="id-ID" sz="28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Budaya konteks tinggi dan konteks rendah (2) –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Banyak hal dari percakapan </a:t>
            </a:r>
            <a:r>
              <a:rPr lang="id-ID" sz="1700" b="1" dirty="0" smtClean="0">
                <a:sym typeface="Wingdings" pitchFamily="2" charset="2"/>
              </a:rPr>
              <a:t>sudah bisa dipercaya begitu saja, </a:t>
            </a:r>
            <a:r>
              <a:rPr lang="id-ID" sz="1700" dirty="0" smtClean="0">
                <a:sym typeface="Wingdings" pitchFamily="2" charset="2"/>
              </a:rPr>
              <a:t>berdasarkan: </a:t>
            </a:r>
            <a:r>
              <a:rPr lang="id-ID" sz="1700" b="1" dirty="0" smtClean="0">
                <a:sym typeface="Wingdings" pitchFamily="2" charset="2"/>
              </a:rPr>
              <a:t>kekayaan informasi &amp; sejarah komunikasi hubungan satu sama lain </a:t>
            </a:r>
            <a:r>
              <a:rPr lang="id-ID" sz="1700" dirty="0" smtClean="0">
                <a:sym typeface="Wingdings" pitchFamily="2" charset="2"/>
              </a:rPr>
              <a:t>termasuk</a:t>
            </a:r>
            <a:r>
              <a:rPr lang="id-ID" sz="1700" b="1" dirty="0" smtClean="0">
                <a:sym typeface="Wingdings" pitchFamily="2" charset="2"/>
              </a:rPr>
              <a:t> isyarat-isyarat non-verbal.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Negara penganut budaya </a:t>
            </a:r>
            <a:r>
              <a:rPr lang="id-ID" sz="1700" b="1" dirty="0" smtClean="0">
                <a:sym typeface="Wingdings" pitchFamily="2" charset="2"/>
              </a:rPr>
              <a:t>“konteks tinggi” </a:t>
            </a:r>
            <a:r>
              <a:rPr lang="id-ID" sz="1700" dirty="0" smtClean="0">
                <a:sym typeface="Wingdings" pitchFamily="2" charset="2"/>
              </a:rPr>
              <a:t> Jepang, Arab dan Mediterania.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Ciri-ciri kebudayaan dengan masyarakat yang memiliki </a:t>
            </a:r>
            <a:r>
              <a:rPr lang="id-ID" sz="1700" b="1" dirty="0" smtClean="0">
                <a:sym typeface="Wingdings" pitchFamily="2" charset="2"/>
              </a:rPr>
              <a:t>“konteks rendah”  </a:t>
            </a:r>
            <a:r>
              <a:rPr lang="id-ID" sz="1700" dirty="0" smtClean="0">
                <a:sym typeface="Wingdings" pitchFamily="2" charset="2"/>
              </a:rPr>
              <a:t>cenderung:</a:t>
            </a:r>
            <a:r>
              <a:rPr lang="id-ID" sz="1700" b="1" dirty="0" smtClean="0">
                <a:sym typeface="Wingdings" pitchFamily="2" charset="2"/>
              </a:rPr>
              <a:t> bertanya secara langsung </a:t>
            </a:r>
            <a:r>
              <a:rPr lang="id-ID" sz="1700" dirty="0" smtClean="0">
                <a:sym typeface="Wingdings" pitchFamily="2" charset="2"/>
              </a:rPr>
              <a:t>tentang </a:t>
            </a:r>
            <a:r>
              <a:rPr lang="id-ID" sz="1700" b="1" dirty="0" smtClean="0">
                <a:sym typeface="Wingdings" pitchFamily="2" charset="2"/>
              </a:rPr>
              <a:t>pengalaman, sikap dan keyakinan orang lain.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Negara penganut budaya </a:t>
            </a:r>
            <a:r>
              <a:rPr lang="id-ID" sz="1700" b="1" dirty="0" smtClean="0">
                <a:sym typeface="Wingdings" pitchFamily="2" charset="2"/>
              </a:rPr>
              <a:t>“konteks rendah” </a:t>
            </a:r>
            <a:r>
              <a:rPr lang="id-ID" sz="1700" dirty="0" smtClean="0">
                <a:sym typeface="Wingdings" pitchFamily="2" charset="2"/>
              </a:rPr>
              <a:t> Amerika Utara, Jerman, Swiss, Skandinavia dan negara-negara Eropa Utara.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3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21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8086724" cy="642942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>
                <a:effectLst/>
              </a:rPr>
              <a:t>Budaya itu Kompleks dan Bersegi Banyak (6) </a:t>
            </a:r>
            <a:endParaRPr lang="id-ID" sz="28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57216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Orientasi Individu dan Orientasi Kolektif (1) – </a:t>
            </a:r>
            <a:r>
              <a:rPr lang="id-ID" sz="1700" dirty="0" smtClean="0">
                <a:sym typeface="Wingdings" pitchFamily="2" charset="2"/>
              </a:rPr>
              <a:t>perbedaannya adalah pada </a:t>
            </a:r>
            <a:r>
              <a:rPr lang="id-ID" sz="1700" b="1" dirty="0" smtClean="0">
                <a:sym typeface="Wingdings" pitchFamily="2" charset="2"/>
              </a:rPr>
              <a:t>“bentuk perhatian dan kesejahteraan”.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Ciri-ciri budaya yang memiliki </a:t>
            </a:r>
            <a:r>
              <a:rPr lang="id-ID" sz="1700" b="1" dirty="0" smtClean="0">
                <a:sym typeface="Wingdings" pitchFamily="2" charset="2"/>
              </a:rPr>
              <a:t>“Orientasi Individu”: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Menekankan </a:t>
            </a:r>
            <a:r>
              <a:rPr lang="id-ID" sz="1700" b="1" dirty="0" smtClean="0">
                <a:sym typeface="Wingdings" pitchFamily="2" charset="2"/>
              </a:rPr>
              <a:t>kepentingan hasrat perseorangan.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Kepentingan individu </a:t>
            </a:r>
            <a:r>
              <a:rPr lang="id-ID" sz="1700" dirty="0" smtClean="0">
                <a:sym typeface="Wingdings" pitchFamily="2" charset="2"/>
              </a:rPr>
              <a:t>adalah </a:t>
            </a:r>
            <a:r>
              <a:rPr lang="id-ID" sz="1700" b="1" dirty="0" smtClean="0">
                <a:sym typeface="Wingdings" pitchFamily="2" charset="2"/>
              </a:rPr>
              <a:t>yang</a:t>
            </a:r>
            <a:r>
              <a:rPr lang="id-ID" sz="1700" dirty="0" smtClean="0">
                <a:sym typeface="Wingdings" pitchFamily="2" charset="2"/>
              </a:rPr>
              <a:t> </a:t>
            </a:r>
            <a:r>
              <a:rPr lang="id-ID" sz="1700" b="1" dirty="0" smtClean="0">
                <a:sym typeface="Wingdings" pitchFamily="2" charset="2"/>
              </a:rPr>
              <a:t>paling utama.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Adanya</a:t>
            </a:r>
            <a:r>
              <a:rPr lang="id-ID" sz="1700" b="1" dirty="0" smtClean="0">
                <a:sym typeface="Wingdings" pitchFamily="2" charset="2"/>
              </a:rPr>
              <a:t> kompetisi dan mampu bertanggung jawab </a:t>
            </a:r>
            <a:r>
              <a:rPr lang="id-ID" sz="1700" dirty="0" smtClean="0">
                <a:sym typeface="Wingdings" pitchFamily="2" charset="2"/>
              </a:rPr>
              <a:t>terhadap </a:t>
            </a:r>
            <a:r>
              <a:rPr lang="id-ID" sz="1700" b="1" dirty="0" smtClean="0">
                <a:sym typeface="Wingdings" pitchFamily="2" charset="2"/>
              </a:rPr>
              <a:t>perbuatannya sendiri.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Indikator kesuksesannya </a:t>
            </a:r>
            <a:r>
              <a:rPr lang="id-ID" sz="1700" b="1" dirty="0" smtClean="0">
                <a:sym typeface="Wingdings" pitchFamily="2" charset="2"/>
              </a:rPr>
              <a:t> “maju menaiki tangga sosial”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Ciri-ciri budaya yang memiliki </a:t>
            </a:r>
            <a:r>
              <a:rPr lang="id-ID" sz="1700" b="1" dirty="0" smtClean="0">
                <a:sym typeface="Wingdings" pitchFamily="2" charset="2"/>
              </a:rPr>
              <a:t>“Orientasi Kolektif”: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Tujuan kelompok </a:t>
            </a:r>
            <a:r>
              <a:rPr lang="id-ID" sz="1700" dirty="0" smtClean="0">
                <a:sym typeface="Wingdings" pitchFamily="2" charset="2"/>
              </a:rPr>
              <a:t>adalah </a:t>
            </a:r>
            <a:r>
              <a:rPr lang="id-ID" sz="1700" b="1" dirty="0" smtClean="0">
                <a:sym typeface="Wingdings" pitchFamily="2" charset="2"/>
              </a:rPr>
              <a:t>yang paling tinggi.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Bertanggung-jawab </a:t>
            </a:r>
            <a:r>
              <a:rPr lang="id-ID" sz="1700" b="1" dirty="0" smtClean="0">
                <a:sym typeface="Wingdings" pitchFamily="2" charset="2"/>
              </a:rPr>
              <a:t>kepada &amp; untuk keseluruhan kelompok.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Taat </a:t>
            </a:r>
            <a:r>
              <a:rPr lang="id-ID" sz="1700" dirty="0" smtClean="0">
                <a:sym typeface="Wingdings" pitchFamily="2" charset="2"/>
              </a:rPr>
              <a:t>kepada </a:t>
            </a:r>
            <a:r>
              <a:rPr lang="id-ID" sz="1700" b="1" dirty="0" smtClean="0">
                <a:sym typeface="Wingdings" pitchFamily="2" charset="2"/>
              </a:rPr>
              <a:t>nilai-nilai dan aturan-aturan kelompok.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300" b="1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7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21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8086724" cy="642942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>
                <a:effectLst/>
              </a:rPr>
              <a:t>Budaya itu Kompleks dan Bersegi Banyak (7) </a:t>
            </a:r>
            <a:endParaRPr lang="id-ID" sz="28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71504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Waktu monokronik dan Polikronik (1) –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“Waktu monokronik” </a:t>
            </a:r>
            <a:r>
              <a:rPr lang="id-ID" sz="1700" dirty="0" smtClean="0">
                <a:sym typeface="Wingdings" pitchFamily="2" charset="2"/>
              </a:rPr>
              <a:t> orientasi individu yang memberi perhatian dan </a:t>
            </a:r>
            <a:r>
              <a:rPr lang="id-ID" sz="1700" b="1" dirty="0" smtClean="0">
                <a:sym typeface="Wingdings" pitchFamily="2" charset="2"/>
              </a:rPr>
              <a:t>melakukan satu hal dalam satu waktu.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Ciri-ciri budaya yang menganut </a:t>
            </a:r>
            <a:r>
              <a:rPr lang="id-ID" sz="1700" b="1" dirty="0" smtClean="0">
                <a:sym typeface="Wingdings" pitchFamily="2" charset="2"/>
              </a:rPr>
              <a:t>“Waktu monokronik”: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Waktu dianggap sebagai</a:t>
            </a:r>
            <a:r>
              <a:rPr lang="id-ID" sz="1700" b="1" dirty="0" smtClean="0">
                <a:sym typeface="Wingdings" pitchFamily="2" charset="2"/>
              </a:rPr>
              <a:t> suatu komoditas.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Waktu dianggap sebagai suatu yang: </a:t>
            </a:r>
            <a:r>
              <a:rPr lang="id-ID" sz="1700" b="1" dirty="0" smtClean="0">
                <a:sym typeface="Wingdings" pitchFamily="2" charset="2"/>
              </a:rPr>
              <a:t>harus dihitung, diatur, dialokasikan &amp; dibelanjakan.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Terbagi menjadi </a:t>
            </a:r>
            <a:r>
              <a:rPr lang="id-ID" sz="1700" b="1" dirty="0" smtClean="0">
                <a:sym typeface="Wingdings" pitchFamily="2" charset="2"/>
              </a:rPr>
              <a:t>penggalan-penggalan kegiatan, jadwal atau agenda yang amat sangat penting</a:t>
            </a:r>
            <a:r>
              <a:rPr lang="id-ID" sz="1700" dirty="0" smtClean="0">
                <a:sym typeface="Wingdings" pitchFamily="2" charset="2"/>
              </a:rPr>
              <a:t>, layaknya </a:t>
            </a:r>
            <a:r>
              <a:rPr lang="id-ID" sz="1700" b="1" dirty="0" smtClean="0">
                <a:sym typeface="Wingdings" pitchFamily="2" charset="2"/>
              </a:rPr>
              <a:t>uang.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Pengelolaan waktu </a:t>
            </a:r>
            <a:r>
              <a:rPr lang="id-ID" sz="1700" dirty="0" smtClean="0">
                <a:sym typeface="Wingdings" pitchFamily="2" charset="2"/>
              </a:rPr>
              <a:t>terhadap</a:t>
            </a:r>
            <a:r>
              <a:rPr lang="id-ID" sz="1700" b="1" dirty="0" smtClean="0">
                <a:sym typeface="Wingdings" pitchFamily="2" charset="2"/>
              </a:rPr>
              <a:t> kegiatan pribadi &amp; pekerjaan.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Negara penganut “Waktu monokronik”  AS, Swiss, Jerman &amp; negara-negara Skandinavia.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7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21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8086724" cy="642942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>
                <a:effectLst/>
              </a:rPr>
              <a:t>Budaya itu Kompleks dan Bersegi Banyak (8) </a:t>
            </a:r>
            <a:endParaRPr lang="id-ID" sz="28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7203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Waktu Monokronik dan Polikronik (1) –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“Waktu polikronik” </a:t>
            </a:r>
            <a:r>
              <a:rPr lang="id-ID" sz="1700" dirty="0" smtClean="0">
                <a:sym typeface="Wingdings" pitchFamily="2" charset="2"/>
              </a:rPr>
              <a:t> merujuk kepada individu yang </a:t>
            </a:r>
            <a:r>
              <a:rPr lang="id-ID" sz="1700" b="1" dirty="0" smtClean="0">
                <a:sym typeface="Wingdings" pitchFamily="2" charset="2"/>
              </a:rPr>
              <a:t>memberi perhatian dan melakukan banyak hal</a:t>
            </a:r>
            <a:r>
              <a:rPr lang="id-ID" sz="1700" dirty="0" smtClean="0">
                <a:sym typeface="Wingdings" pitchFamily="2" charset="2"/>
              </a:rPr>
              <a:t> dalam </a:t>
            </a:r>
            <a:r>
              <a:rPr lang="id-ID" sz="1700" b="1" dirty="0" smtClean="0">
                <a:sym typeface="Wingdings" pitchFamily="2" charset="2"/>
              </a:rPr>
              <a:t>satu waktu.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Ciri-ciri budaya yang menganut </a:t>
            </a:r>
            <a:r>
              <a:rPr lang="id-ID" sz="1700" b="1" dirty="0" smtClean="0">
                <a:sym typeface="Wingdings" pitchFamily="2" charset="2"/>
              </a:rPr>
              <a:t>“Waktu polikronik”: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Lebih banyak menggunakan waktu “Pendekatan” yang “Mengalir”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“Penundaan” </a:t>
            </a:r>
            <a:r>
              <a:rPr lang="id-ID" sz="1700" dirty="0" smtClean="0">
                <a:sym typeface="Wingdings" pitchFamily="2" charset="2"/>
              </a:rPr>
              <a:t>waktu </a:t>
            </a:r>
            <a:r>
              <a:rPr lang="id-ID" sz="1700" b="1" dirty="0" smtClean="0">
                <a:sym typeface="Wingdings" pitchFamily="2" charset="2"/>
              </a:rPr>
              <a:t>bukan menjadi suatu masalah. </a:t>
            </a:r>
          </a:p>
          <a:p>
            <a:pPr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Negara penganut “Waktu polikronik”  negara-negara Timur Tengah.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21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36" y="214290"/>
            <a:ext cx="6300774" cy="642942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>
                <a:effectLst/>
              </a:rPr>
              <a:t>Budaya itu Tidak Terlihat (1) </a:t>
            </a:r>
            <a:endParaRPr lang="id-ID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857784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Budaya kita </a:t>
            </a:r>
            <a:r>
              <a:rPr lang="id-ID" sz="1700" b="1" dirty="0" smtClean="0">
                <a:sym typeface="Wingdings" pitchFamily="2" charset="2"/>
              </a:rPr>
              <a:t>ada</a:t>
            </a:r>
            <a:r>
              <a:rPr lang="id-ID" sz="1700" dirty="0" smtClean="0">
                <a:sym typeface="Wingdings" pitchFamily="2" charset="2"/>
              </a:rPr>
              <a:t> dan </a:t>
            </a:r>
            <a:r>
              <a:rPr lang="id-ID" sz="1700" b="1" dirty="0" smtClean="0">
                <a:sym typeface="Wingdings" pitchFamily="2" charset="2"/>
              </a:rPr>
              <a:t>telah ada </a:t>
            </a:r>
            <a:r>
              <a:rPr lang="id-ID" sz="1700" dirty="0" smtClean="0">
                <a:sym typeface="Wingdings" pitchFamily="2" charset="2"/>
              </a:rPr>
              <a:t> tiap orang dilingkungan kita, mampu </a:t>
            </a:r>
            <a:r>
              <a:rPr lang="id-ID" sz="1700" b="1" dirty="0" smtClean="0">
                <a:sym typeface="Wingdings" pitchFamily="2" charset="2"/>
              </a:rPr>
              <a:t>mengingatnya</a:t>
            </a:r>
            <a:r>
              <a:rPr lang="id-ID" sz="1700" dirty="0" smtClean="0">
                <a:sym typeface="Wingdings" pitchFamily="2" charset="2"/>
              </a:rPr>
              <a:t>, namun sedikit yang </a:t>
            </a:r>
            <a:r>
              <a:rPr lang="id-ID" sz="1700" b="1" dirty="0" smtClean="0">
                <a:sym typeface="Wingdings" pitchFamily="2" charset="2"/>
              </a:rPr>
              <a:t>merenungkannya.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Budaya sering kali </a:t>
            </a:r>
            <a:r>
              <a:rPr lang="id-ID" sz="1700" b="1" dirty="0" smtClean="0">
                <a:sym typeface="Wingdings" pitchFamily="2" charset="2"/>
              </a:rPr>
              <a:t>tidak diperhatikan</a:t>
            </a:r>
            <a:r>
              <a:rPr lang="id-ID" sz="1700" dirty="0" smtClean="0">
                <a:sym typeface="Wingdings" pitchFamily="2" charset="2"/>
              </a:rPr>
              <a:t>, padahal memiliki banyak </a:t>
            </a:r>
            <a:r>
              <a:rPr lang="id-ID" sz="1700" b="1" dirty="0" smtClean="0">
                <a:sym typeface="Wingdings" pitchFamily="2" charset="2"/>
              </a:rPr>
              <a:t>pengaruh.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Budaya mampu </a:t>
            </a:r>
            <a:r>
              <a:rPr lang="id-ID" sz="1700" b="1" dirty="0" smtClean="0">
                <a:sym typeface="Wingdings" pitchFamily="2" charset="2"/>
              </a:rPr>
              <a:t>“meresap” </a:t>
            </a:r>
            <a:r>
              <a:rPr lang="id-ID" sz="1700" dirty="0" smtClean="0">
                <a:sym typeface="Wingdings" pitchFamily="2" charset="2"/>
              </a:rPr>
              <a:t>ke-dalam: hubungan, kelompok, organisasi dan masyarakat.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Contoh: </a:t>
            </a:r>
            <a:r>
              <a:rPr lang="id-ID" sz="1700" b="1" dirty="0" smtClean="0">
                <a:sym typeface="Wingdings" pitchFamily="2" charset="2"/>
              </a:rPr>
              <a:t>penggunaan bahasa Indonesia </a:t>
            </a:r>
            <a:r>
              <a:rPr lang="id-ID" sz="1700" dirty="0" smtClean="0">
                <a:sym typeface="Wingdings" pitchFamily="2" charset="2"/>
              </a:rPr>
              <a:t>yang kita </a:t>
            </a:r>
            <a:r>
              <a:rPr lang="id-ID" sz="1700" b="1" dirty="0" smtClean="0">
                <a:sym typeface="Wingdings" pitchFamily="2" charset="2"/>
              </a:rPr>
              <a:t>terima begitu saja </a:t>
            </a:r>
            <a:r>
              <a:rPr lang="id-ID" sz="1700" dirty="0" smtClean="0">
                <a:sym typeface="Wingdings" pitchFamily="2" charset="2"/>
              </a:rPr>
              <a:t>atau </a:t>
            </a:r>
            <a:r>
              <a:rPr lang="id-ID" sz="1700" b="1" dirty="0" smtClean="0">
                <a:sym typeface="Wingdings" pitchFamily="2" charset="2"/>
              </a:rPr>
              <a:t>bentuk kebudayaan </a:t>
            </a:r>
            <a:r>
              <a:rPr lang="id-ID" sz="1700" dirty="0" smtClean="0">
                <a:sym typeface="Wingdings" pitchFamily="2" charset="2"/>
              </a:rPr>
              <a:t>dalam hubungan, kelompok, organisasi dan masyarakat  yang </a:t>
            </a:r>
            <a:r>
              <a:rPr lang="id-ID" sz="1700" b="1" dirty="0" smtClean="0">
                <a:sym typeface="Wingdings" pitchFamily="2" charset="2"/>
              </a:rPr>
              <a:t>mengarahkan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membentuk</a:t>
            </a:r>
            <a:r>
              <a:rPr lang="id-ID" sz="1700" dirty="0" smtClean="0">
                <a:sym typeface="Wingdings" pitchFamily="2" charset="2"/>
              </a:rPr>
              <a:t> hidup kita.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21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36" y="214290"/>
            <a:ext cx="6300774" cy="642942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>
                <a:effectLst/>
              </a:rPr>
              <a:t>Budaya itu Tidak Terlihat (2) </a:t>
            </a:r>
            <a:endParaRPr lang="id-ID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64360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Tiga faktor yang cenderung membuat kita menjadi </a:t>
            </a:r>
            <a:r>
              <a:rPr lang="id-ID" sz="1700" b="1" dirty="0" smtClean="0">
                <a:sym typeface="Wingdings" pitchFamily="2" charset="2"/>
              </a:rPr>
              <a:t>peduli </a:t>
            </a:r>
            <a:r>
              <a:rPr lang="id-ID" sz="1700" dirty="0" smtClean="0">
                <a:sym typeface="Wingdings" pitchFamily="2" charset="2"/>
              </a:rPr>
              <a:t>terhadap </a:t>
            </a:r>
            <a:r>
              <a:rPr lang="id-ID" sz="1700" b="1" dirty="0" smtClean="0">
                <a:sym typeface="Wingdings" pitchFamily="2" charset="2"/>
              </a:rPr>
              <a:t>keberadaan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hakikat budaya </a:t>
            </a:r>
            <a:r>
              <a:rPr lang="id-ID" sz="1700" dirty="0" smtClean="0">
                <a:sym typeface="Wingdings" pitchFamily="2" charset="2"/>
              </a:rPr>
              <a:t>kita: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Pelanggaran atas konvensi budaya </a:t>
            </a:r>
            <a:r>
              <a:rPr lang="id-ID" sz="1700" dirty="0" smtClean="0">
                <a:sym typeface="Wingdings" pitchFamily="2" charset="2"/>
              </a:rPr>
              <a:t>– ketika seseorang dalam sebuah budaya </a:t>
            </a:r>
            <a:r>
              <a:rPr lang="id-ID" sz="1700" b="1" u="sng" dirty="0" smtClean="0">
                <a:sym typeface="Wingdings" pitchFamily="2" charset="2"/>
              </a:rPr>
              <a:t>melanggar praktik atau standar budaya </a:t>
            </a:r>
            <a:r>
              <a:rPr lang="id-ID" sz="1700" dirty="0" smtClean="0">
                <a:sym typeface="Wingdings" pitchFamily="2" charset="2"/>
              </a:rPr>
              <a:t>yang sudah mapan.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Pelanggaran itu cenderung menarik perhatian.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Contoh: dalam ritual jabat tangan  sangat lemah atau menggenggam terlalu kuat  menciptakan perhatian tambahan.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Contoh lain: ketika kita/ seseorang “merasa bahwa ada sesuatu yang salah” terhadap interaksi komunikasi dengan lawan bicara kita.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21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  <a:buNone/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36" y="214290"/>
            <a:ext cx="6300774" cy="642942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>
                <a:effectLst/>
              </a:rPr>
              <a:t>Budaya itu Tidak Terlihat (3) </a:t>
            </a:r>
            <a:endParaRPr lang="id-ID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786346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Pelanggaran atas konvensi budaya </a:t>
            </a:r>
            <a:r>
              <a:rPr lang="id-ID" sz="1700" dirty="0" smtClean="0">
                <a:sym typeface="Wingdings" pitchFamily="2" charset="2"/>
              </a:rPr>
              <a:t>– ketika seseorang dalam sebuah budaya </a:t>
            </a:r>
            <a:r>
              <a:rPr lang="id-ID" sz="1700" b="1" u="sng" dirty="0" smtClean="0">
                <a:sym typeface="Wingdings" pitchFamily="2" charset="2"/>
              </a:rPr>
              <a:t>melanggar praktik atau standar budaya </a:t>
            </a:r>
            <a:r>
              <a:rPr lang="id-ID" sz="1700" dirty="0" smtClean="0">
                <a:sym typeface="Wingdings" pitchFamily="2" charset="2"/>
              </a:rPr>
              <a:t>yang sudah mapan.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Pelanggaran itu cenderung menarik perhatian.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Contoh: dalam </a:t>
            </a:r>
            <a:r>
              <a:rPr lang="id-ID" sz="1700" b="1" dirty="0" smtClean="0">
                <a:sym typeface="Wingdings" pitchFamily="2" charset="2"/>
              </a:rPr>
              <a:t>ritual jabat tangan </a:t>
            </a:r>
            <a:r>
              <a:rPr lang="id-ID" sz="1700" dirty="0" smtClean="0">
                <a:sym typeface="Wingdings" pitchFamily="2" charset="2"/>
              </a:rPr>
              <a:t> sangat lemah atau menggenggam terlalu kuat  menciptakan perhatian tambahan.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Contoh lain: ketika kita/ seseorang “merasa bahwa ada sesuatu yang salah” terhadap interaksi komunikasi dengan lawan bicara kita.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21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  <a:buNone/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8" y="214290"/>
            <a:ext cx="6586526" cy="737856"/>
          </a:xfrm>
        </p:spPr>
        <p:txBody>
          <a:bodyPr/>
          <a:lstStyle/>
          <a:p>
            <a:pPr algn="r"/>
            <a:r>
              <a:rPr lang="id-ID" b="1" dirty="0" smtClean="0"/>
              <a:t>Hakikat Kebudayaan 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2864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Definisi “budaya” secara </a:t>
            </a:r>
            <a:r>
              <a:rPr lang="id-ID" sz="1700" b="1" dirty="0" smtClean="0"/>
              <a:t>umum</a:t>
            </a:r>
            <a:r>
              <a:rPr lang="id-ID" sz="1700" dirty="0" smtClean="0"/>
              <a:t> </a:t>
            </a:r>
            <a:r>
              <a:rPr lang="id-ID" sz="1700" dirty="0" smtClean="0">
                <a:sym typeface="Wingdings" pitchFamily="2" charset="2"/>
              </a:rPr>
              <a:t> sebagai </a:t>
            </a:r>
            <a:r>
              <a:rPr lang="id-ID" sz="1700" b="1" dirty="0" smtClean="0">
                <a:sym typeface="Wingdings" pitchFamily="2" charset="2"/>
              </a:rPr>
              <a:t>persamaan kata </a:t>
            </a:r>
            <a:r>
              <a:rPr lang="id-ID" sz="1700" dirty="0" smtClean="0">
                <a:sym typeface="Wingdings" pitchFamily="2" charset="2"/>
              </a:rPr>
              <a:t>bagi </a:t>
            </a:r>
            <a:r>
              <a:rPr lang="id-ID" sz="1700" b="1" dirty="0" smtClean="0">
                <a:sym typeface="Wingdings" pitchFamily="2" charset="2"/>
              </a:rPr>
              <a:t>negeri atau bangsa.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Istilah kebudayaan juga digunakan untuk merujuk kepada: </a:t>
            </a:r>
            <a:r>
              <a:rPr lang="id-ID" sz="1700" b="1" dirty="0" smtClean="0">
                <a:sym typeface="Wingdings" pitchFamily="2" charset="2"/>
              </a:rPr>
              <a:t>kualitas atau atribut yang diinginkan.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Contoh: seseorang yang menggunakan “bahasa jalanan”, kebiasaan makan sembarangan, tidak mengerti adat dan seni  sebagai seseorang yang </a:t>
            </a:r>
            <a:r>
              <a:rPr lang="id-ID" sz="1700" b="1" dirty="0" smtClean="0">
                <a:sym typeface="Wingdings" pitchFamily="2" charset="2"/>
              </a:rPr>
              <a:t>“tidak berbudaya”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Pengertian “budaya” </a:t>
            </a:r>
            <a:r>
              <a:rPr lang="id-ID" sz="1700" b="1" dirty="0" smtClean="0">
                <a:sym typeface="Wingdings" pitchFamily="2" charset="2"/>
              </a:rPr>
              <a:t>tidak menunjuk </a:t>
            </a:r>
            <a:r>
              <a:rPr lang="id-ID" sz="1700" dirty="0" smtClean="0">
                <a:sym typeface="Wingdings" pitchFamily="2" charset="2"/>
              </a:rPr>
              <a:t>kepada: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Sesuatu yang dimiliki atau tidak dimiliki oleh seseorang.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Bukan sesuatu yang terpikir sebagai hal positif atau negatif.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Bukan sesuatu apapun di antara objek yang dapat disentuh, dapat diperiksa secara fisik, atau diletakan didalam sebuah map.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36" y="214290"/>
            <a:ext cx="6300774" cy="642942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>
                <a:effectLst/>
              </a:rPr>
              <a:t>Budaya itu Tidak Terlihat </a:t>
            </a:r>
            <a:r>
              <a:rPr lang="id-ID" sz="3600" b="1" dirty="0" smtClean="0">
                <a:effectLst/>
              </a:rPr>
              <a:t>(4) </a:t>
            </a:r>
            <a:endParaRPr lang="id-ID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643602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Kontak lintas </a:t>
            </a:r>
            <a:r>
              <a:rPr lang="id-ID" sz="1700" b="1" dirty="0" smtClean="0">
                <a:sym typeface="Wingdings" pitchFamily="2" charset="2"/>
              </a:rPr>
              <a:t>budaya </a:t>
            </a:r>
            <a:r>
              <a:rPr lang="id-ID" sz="1700" dirty="0" smtClean="0">
                <a:sym typeface="Wingdings" pitchFamily="2" charset="2"/>
              </a:rPr>
              <a:t>– </a:t>
            </a:r>
            <a:r>
              <a:rPr lang="id-ID" sz="1700" dirty="0" smtClean="0">
                <a:sym typeface="Wingdings" pitchFamily="2" charset="2"/>
              </a:rPr>
              <a:t>adanya kehadiran dan dampak dari budaya kita adalah: ketika kita menghadapi orang-orang dari budaya lain dan </a:t>
            </a:r>
            <a:r>
              <a:rPr lang="id-ID" sz="1700" b="1" u="sng" dirty="0" smtClean="0">
                <a:sym typeface="Wingdings" pitchFamily="2" charset="2"/>
              </a:rPr>
              <a:t>mendapati perbedaan besar perilaku </a:t>
            </a:r>
            <a:r>
              <a:rPr lang="id-ID" sz="1700" dirty="0" smtClean="0">
                <a:sym typeface="Wingdings" pitchFamily="2" charset="2"/>
              </a:rPr>
              <a:t>diantara mereka dan kita.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Contoh: 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T</a:t>
            </a:r>
            <a:r>
              <a:rPr lang="id-ID" sz="1700" dirty="0" smtClean="0">
                <a:sym typeface="Wingdings" pitchFamily="2" charset="2"/>
              </a:rPr>
              <a:t>utur kata dan cara berpakaian seseorang yang tinggal di perkotaan, akan </a:t>
            </a:r>
            <a:r>
              <a:rPr lang="id-ID" sz="1700" b="1" u="sng" dirty="0" smtClean="0">
                <a:sym typeface="Wingdings" pitchFamily="2" charset="2"/>
              </a:rPr>
              <a:t>terlihat mencolok </a:t>
            </a:r>
            <a:r>
              <a:rPr lang="id-ID" sz="1700" dirty="0" smtClean="0">
                <a:sym typeface="Wingdings" pitchFamily="2" charset="2"/>
              </a:rPr>
              <a:t>bagi mereka yang tinggal dipinggiran kota. 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id-ID" sz="1700" dirty="0" smtClean="0">
                <a:sym typeface="Wingdings" pitchFamily="2" charset="2"/>
              </a:rPr>
              <a:t>Sebaliknya, perilaku verbal maupun non-verbal dari orang-orang yang tinggal dipinggiran kota, akan </a:t>
            </a:r>
            <a:r>
              <a:rPr lang="id-ID" sz="1700" b="1" u="sng" dirty="0" smtClean="0">
                <a:sym typeface="Wingdings" pitchFamily="2" charset="2"/>
              </a:rPr>
              <a:t>tampak aneh </a:t>
            </a:r>
            <a:r>
              <a:rPr lang="id-ID" sz="1700" dirty="0" smtClean="0">
                <a:sym typeface="Wingdings" pitchFamily="2" charset="2"/>
              </a:rPr>
              <a:t>bagi para penduduk kota. </a:t>
            </a:r>
            <a:endParaRPr lang="id-ID" sz="1700" dirty="0" smtClean="0">
              <a:sym typeface="Wingdings" pitchFamily="2" charset="2"/>
            </a:endParaRPr>
          </a:p>
          <a:p>
            <a:pPr lvl="1">
              <a:lnSpc>
                <a:spcPct val="200000"/>
              </a:lnSpc>
              <a:spcBef>
                <a:spcPts val="0"/>
              </a:spcBef>
            </a:pPr>
            <a:endParaRPr lang="id-ID" sz="21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  <a:buNone/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36" y="214290"/>
            <a:ext cx="6300774" cy="642942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>
                <a:effectLst/>
              </a:rPr>
              <a:t>Budaya itu Tidak Terlihat </a:t>
            </a:r>
            <a:r>
              <a:rPr lang="id-ID" sz="3600" b="1" dirty="0" smtClean="0">
                <a:effectLst/>
              </a:rPr>
              <a:t>(5) </a:t>
            </a:r>
            <a:endParaRPr lang="id-ID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3357586"/>
          </a:xfrm>
        </p:spPr>
        <p:txBody>
          <a:bodyPr/>
          <a:lstStyle/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Kontak lintas </a:t>
            </a:r>
            <a:r>
              <a:rPr lang="id-ID" sz="1700" b="1" dirty="0" smtClean="0">
                <a:sym typeface="Wingdings" pitchFamily="2" charset="2"/>
              </a:rPr>
              <a:t>budaya </a:t>
            </a:r>
            <a:r>
              <a:rPr lang="id-ID" sz="1700" dirty="0" smtClean="0">
                <a:sym typeface="Wingdings" pitchFamily="2" charset="2"/>
              </a:rPr>
              <a:t>– </a:t>
            </a:r>
            <a:r>
              <a:rPr lang="id-ID" sz="1700" dirty="0" smtClean="0">
                <a:sym typeface="Wingdings" pitchFamily="2" charset="2"/>
              </a:rPr>
              <a:t>dari keadaan tersebut  “ada sesuatu yang salah” dan membuat kita </a:t>
            </a:r>
            <a:r>
              <a:rPr lang="id-ID" sz="1700" b="1" u="sng" dirty="0" smtClean="0">
                <a:sym typeface="Wingdings" pitchFamily="2" charset="2"/>
              </a:rPr>
              <a:t>merasa tidak nyaman</a:t>
            </a:r>
            <a:r>
              <a:rPr lang="id-ID" sz="1700" dirty="0" smtClean="0">
                <a:sym typeface="Wingdings" pitchFamily="2" charset="2"/>
              </a:rPr>
              <a:t>, padahal kita tidak tahu persis hal apa yang mengganggu kita.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Analisis ilmiah – cara ini menjadi cara ketiga, dalam memberikan kesadaran akan budaya kita  melalui: </a:t>
            </a:r>
            <a:r>
              <a:rPr lang="id-ID" sz="1700" b="1" u="sng" dirty="0" smtClean="0">
                <a:sym typeface="Wingdings" pitchFamily="2" charset="2"/>
              </a:rPr>
              <a:t>mempelajari deskripsi budaya kita</a:t>
            </a:r>
            <a:r>
              <a:rPr lang="id-ID" sz="1700" dirty="0" smtClean="0">
                <a:sym typeface="Wingdings" pitchFamily="2" charset="2"/>
              </a:rPr>
              <a:t> atau </a:t>
            </a:r>
            <a:r>
              <a:rPr lang="id-ID" sz="1700" b="1" u="sng" dirty="0" smtClean="0">
                <a:sym typeface="Wingdings" pitchFamily="2" charset="2"/>
              </a:rPr>
              <a:t>deskripsi budaya orang lain. </a:t>
            </a:r>
            <a:endParaRPr lang="id-ID" sz="2100" b="1" u="sng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  <a:buNone/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36" y="214290"/>
            <a:ext cx="6300774" cy="642942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>
                <a:effectLst/>
              </a:rPr>
              <a:t>Budaya itu </a:t>
            </a:r>
            <a:r>
              <a:rPr lang="id-ID" sz="3600" b="1" dirty="0" smtClean="0">
                <a:effectLst/>
              </a:rPr>
              <a:t>Subjektif </a:t>
            </a:r>
            <a:r>
              <a:rPr lang="id-ID" sz="3600" b="1" dirty="0" smtClean="0">
                <a:effectLst/>
              </a:rPr>
              <a:t>(1) </a:t>
            </a:r>
            <a:endParaRPr lang="id-ID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92922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Kita tumbuh dan </a:t>
            </a:r>
            <a:r>
              <a:rPr lang="id-ID" sz="1700" b="1" dirty="0" smtClean="0">
                <a:sym typeface="Wingdings" pitchFamily="2" charset="2"/>
              </a:rPr>
              <a:t>menggunakan budaya </a:t>
            </a:r>
            <a:r>
              <a:rPr lang="id-ID" sz="1700" dirty="0" smtClean="0">
                <a:sym typeface="Wingdings" pitchFamily="2" charset="2"/>
              </a:rPr>
              <a:t>kita secara apa adanya, tanpa menyadari </a:t>
            </a:r>
            <a:r>
              <a:rPr lang="id-ID" sz="1700" b="1" dirty="0" smtClean="0">
                <a:sym typeface="Wingdings" pitchFamily="2" charset="2"/>
              </a:rPr>
              <a:t>sifat subjektifnya.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Umumnya bagi orang-orang yang ada didalam kebudayaan  memiliki pemikiran yang: </a:t>
            </a:r>
            <a:r>
              <a:rPr lang="id-ID" sz="1700" b="1" dirty="0" smtClean="0">
                <a:sym typeface="Wingdings" pitchFamily="2" charset="2"/>
              </a:rPr>
              <a:t>rasional dan bisa sangat dimengerti </a:t>
            </a:r>
            <a:r>
              <a:rPr lang="id-ID" sz="1700" dirty="0" smtClean="0">
                <a:sym typeface="Wingdings" pitchFamily="2" charset="2"/>
              </a:rPr>
              <a:t>terhadap kebudayaannya masing-masing. </a:t>
            </a:r>
            <a:endParaRPr lang="id-ID" sz="1700" b="1" dirty="0" smtClean="0">
              <a:sym typeface="Wingdings" pitchFamily="2" charset="2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Tetapi tidak demikian bagi </a:t>
            </a:r>
            <a:r>
              <a:rPr lang="id-ID" sz="1700" b="1" dirty="0" smtClean="0">
                <a:sym typeface="Wingdings" pitchFamily="2" charset="2"/>
              </a:rPr>
              <a:t>“orang luar”, </a:t>
            </a:r>
            <a:r>
              <a:rPr lang="id-ID" sz="1700" dirty="0" smtClean="0">
                <a:sym typeface="Wingdings" pitchFamily="2" charset="2"/>
              </a:rPr>
              <a:t>ada anggapan </a:t>
            </a:r>
            <a:r>
              <a:rPr lang="id-ID" sz="1700" b="1" dirty="0" smtClean="0">
                <a:sym typeface="Wingdings" pitchFamily="2" charset="2"/>
              </a:rPr>
              <a:t>“seharusnya” </a:t>
            </a:r>
            <a:r>
              <a:rPr lang="id-ID" sz="1700" dirty="0" smtClean="0">
                <a:sym typeface="Wingdings" pitchFamily="2" charset="2"/>
              </a:rPr>
              <a:t>didalamnya.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Contoh: dalam bertatap mata, berjabat tangan, melambaikan tangan pada kenalan, dsb. </a:t>
            </a: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36" y="214290"/>
            <a:ext cx="6300774" cy="642942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>
                <a:effectLst/>
              </a:rPr>
              <a:t>Budaya itu </a:t>
            </a:r>
            <a:r>
              <a:rPr lang="id-ID" sz="3600" b="1" dirty="0" smtClean="0">
                <a:effectLst/>
              </a:rPr>
              <a:t>Subjektif </a:t>
            </a:r>
            <a:r>
              <a:rPr lang="id-ID" sz="3600" b="1" dirty="0" smtClean="0">
                <a:effectLst/>
              </a:rPr>
              <a:t>(2) </a:t>
            </a:r>
            <a:endParaRPr lang="id-ID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35771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Budaya adalah</a:t>
            </a:r>
            <a:r>
              <a:rPr lang="id-ID" sz="1700" b="1" dirty="0" smtClean="0">
                <a:sym typeface="Wingdings" pitchFamily="2" charset="2"/>
              </a:rPr>
              <a:t> cara.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Leluhur kita menciptakan budaya dalam cara-cara tertentu.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Kita datang untuk menerima kebenarannya dalam </a:t>
            </a:r>
            <a:r>
              <a:rPr lang="id-ID" sz="1700" b="1" dirty="0" smtClean="0">
                <a:sym typeface="Wingdings" pitchFamily="2" charset="2"/>
              </a:rPr>
              <a:t>cara yang sama </a:t>
            </a:r>
            <a:r>
              <a:rPr lang="id-ID" sz="1700" dirty="0" smtClean="0">
                <a:sym typeface="Wingdings" pitchFamily="2" charset="2"/>
              </a:rPr>
              <a:t>sebagaimana orang lain telah datang untuk menerima kebenaran budaya mereka – melalui komunikasi.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Sehingga bahwa pola-pola, kode-kode dan kenyataan budaya yang kita gunakan dan kita terima begitu saja adalah: </a:t>
            </a:r>
            <a:r>
              <a:rPr lang="id-ID" sz="1700" b="1" dirty="0" smtClean="0">
                <a:sym typeface="Wingdings" pitchFamily="2" charset="2"/>
              </a:rPr>
              <a:t>bukan keharusan ‘benar’ atau ‘salah’. </a:t>
            </a: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36" y="214290"/>
            <a:ext cx="6300774" cy="642942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>
                <a:effectLst/>
              </a:rPr>
              <a:t>Budaya itu </a:t>
            </a:r>
            <a:r>
              <a:rPr lang="id-ID" sz="3600" b="1" dirty="0" smtClean="0">
                <a:effectLst/>
              </a:rPr>
              <a:t>Subjektif </a:t>
            </a:r>
            <a:r>
              <a:rPr lang="id-ID" sz="3600" b="1" dirty="0" smtClean="0">
                <a:effectLst/>
              </a:rPr>
              <a:t>(3) </a:t>
            </a:r>
            <a:endParaRPr lang="id-ID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78647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Thomas Donaldson –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N</a:t>
            </a:r>
            <a:r>
              <a:rPr lang="id-ID" sz="1700" dirty="0" smtClean="0">
                <a:sym typeface="Wingdings" pitchFamily="2" charset="2"/>
              </a:rPr>
              <a:t>ilai-nilai utama yang mencerminkan </a:t>
            </a:r>
            <a:r>
              <a:rPr lang="id-ID" sz="1700" b="1" u="sng" dirty="0" smtClean="0">
                <a:sym typeface="Wingdings" pitchFamily="2" charset="2"/>
              </a:rPr>
              <a:t>tradisi budaya </a:t>
            </a:r>
            <a:r>
              <a:rPr lang="id-ID" sz="1700" dirty="0" smtClean="0">
                <a:sym typeface="Wingdings" pitchFamily="2" charset="2"/>
              </a:rPr>
              <a:t>diseluruh dunia: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Penghargaan kepada martabat manusia: </a:t>
            </a:r>
            <a:r>
              <a:rPr lang="id-ID" sz="1700" dirty="0" smtClean="0">
                <a:sym typeface="Wingdings" pitchFamily="2" charset="2"/>
              </a:rPr>
              <a:t>kita hendaknya mengakui nilai yang dimiliki seseorang sebagai </a:t>
            </a:r>
            <a:r>
              <a:rPr lang="id-ID" sz="1700" b="1" dirty="0" smtClean="0">
                <a:sym typeface="Wingdings" pitchFamily="2" charset="2"/>
              </a:rPr>
              <a:t>manusia adanya</a:t>
            </a:r>
            <a:r>
              <a:rPr lang="id-ID" sz="1700" dirty="0" smtClean="0">
                <a:sym typeface="Wingdings" pitchFamily="2" charset="2"/>
              </a:rPr>
              <a:t>, bukan sebagai perkakas (tools).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Penghargaan atas hak asasi: </a:t>
            </a:r>
            <a:r>
              <a:rPr lang="id-ID" sz="1700" dirty="0" smtClean="0">
                <a:sym typeface="Wingdings" pitchFamily="2" charset="2"/>
              </a:rPr>
              <a:t>bagaimana individu dan komunitas harus </a:t>
            </a:r>
            <a:r>
              <a:rPr lang="id-ID" sz="1700" b="1" dirty="0" smtClean="0">
                <a:sym typeface="Wingdings" pitchFamily="2" charset="2"/>
              </a:rPr>
              <a:t>memperlakukan orang-orang </a:t>
            </a:r>
            <a:r>
              <a:rPr lang="id-ID" sz="1700" dirty="0" smtClean="0">
                <a:sym typeface="Wingdings" pitchFamily="2" charset="2"/>
              </a:rPr>
              <a:t>melalui cara menghargai hak asasi mereka. </a:t>
            </a:r>
          </a:p>
          <a:p>
            <a:pPr lvl="2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Kewargaan yang baik: </a:t>
            </a:r>
            <a:r>
              <a:rPr lang="id-ID" sz="1700" dirty="0" smtClean="0">
                <a:sym typeface="Wingdings" pitchFamily="2" charset="2"/>
              </a:rPr>
              <a:t>anggota dari sebuah komunitas harus bekerja sama untuk mendukung dan memperbaiki pranata ke mana komunitas bergantung. </a:t>
            </a: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301038" cy="642942"/>
          </a:xfrm>
        </p:spPr>
        <p:txBody>
          <a:bodyPr>
            <a:noAutofit/>
          </a:bodyPr>
          <a:lstStyle/>
          <a:p>
            <a:pPr algn="r"/>
            <a:r>
              <a:rPr lang="id-ID" sz="3300" b="1" dirty="0" smtClean="0">
                <a:effectLst/>
              </a:rPr>
              <a:t>Budaya </a:t>
            </a:r>
            <a:r>
              <a:rPr lang="id-ID" sz="3300" b="1" dirty="0" smtClean="0">
                <a:effectLst/>
              </a:rPr>
              <a:t>Berubah Sepanjang Waktu </a:t>
            </a:r>
            <a:r>
              <a:rPr lang="id-ID" sz="3300" b="1" dirty="0" smtClean="0">
                <a:effectLst/>
              </a:rPr>
              <a:t>(1) </a:t>
            </a:r>
            <a:endParaRPr lang="id-ID" sz="33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78647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Saat kita berpartisipasi didalam sejumlah hubungan, kelompok atau organisasi, umumnya kita </a:t>
            </a:r>
            <a:r>
              <a:rPr lang="id-ID" sz="1700" b="1" dirty="0" smtClean="0">
                <a:sym typeface="Wingdings" pitchFamily="2" charset="2"/>
              </a:rPr>
              <a:t>membawa serta pengaruh budaya.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Dorongan bagi perubahan budaya dimana kita menjadi bagiannya = </a:t>
            </a:r>
            <a:r>
              <a:rPr lang="id-ID" sz="1700" b="1" dirty="0" smtClean="0">
                <a:sym typeface="Wingdings" pitchFamily="2" charset="2"/>
              </a:rPr>
              <a:t>a</a:t>
            </a:r>
            <a:r>
              <a:rPr lang="id-ID" sz="1700" b="1" dirty="0" smtClean="0">
                <a:sym typeface="Wingdings" pitchFamily="2" charset="2"/>
              </a:rPr>
              <a:t>gen perubahan budaya.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Perubahan budaya dapat terjadi dalam 2 (dua) bentuk: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Perubahan secara </a:t>
            </a:r>
            <a:r>
              <a:rPr lang="id-ID" sz="1700" b="1" dirty="0" smtClean="0">
                <a:sym typeface="Wingdings" pitchFamily="2" charset="2"/>
              </a:rPr>
              <a:t>evolusioner </a:t>
            </a:r>
            <a:r>
              <a:rPr lang="id-ID" sz="1700" dirty="0" smtClean="0">
                <a:sym typeface="Wingdings" pitchFamily="2" charset="2"/>
              </a:rPr>
              <a:t>– perubahan yang tak mungkin dihindarkan, butuh proses dan waktu yang lebih lama.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Perubahan secara </a:t>
            </a:r>
            <a:r>
              <a:rPr lang="id-ID" sz="1700" b="1" dirty="0" smtClean="0">
                <a:sym typeface="Wingdings" pitchFamily="2" charset="2"/>
              </a:rPr>
              <a:t>revolusioner </a:t>
            </a:r>
            <a:r>
              <a:rPr lang="id-ID" sz="1700" dirty="0" smtClean="0">
                <a:sym typeface="Wingdings" pitchFamily="2" charset="2"/>
              </a:rPr>
              <a:t>– perubahan yang secara sengaja dilakukan, perubahan yang terjadi membutuhkan waktu yang relatif lebih cepat. </a:t>
            </a: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301038" cy="642942"/>
          </a:xfrm>
        </p:spPr>
        <p:txBody>
          <a:bodyPr>
            <a:noAutofit/>
          </a:bodyPr>
          <a:lstStyle/>
          <a:p>
            <a:pPr algn="r"/>
            <a:r>
              <a:rPr lang="id-ID" sz="3300" b="1" dirty="0" smtClean="0">
                <a:effectLst/>
              </a:rPr>
              <a:t>Budaya </a:t>
            </a:r>
            <a:r>
              <a:rPr lang="id-ID" sz="3300" b="1" dirty="0" smtClean="0">
                <a:effectLst/>
              </a:rPr>
              <a:t>Berubah Sepanjang Waktu </a:t>
            </a:r>
            <a:r>
              <a:rPr lang="id-ID" sz="3300" b="1" dirty="0" smtClean="0">
                <a:effectLst/>
              </a:rPr>
              <a:t>(2) </a:t>
            </a:r>
            <a:endParaRPr lang="id-ID" sz="33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78647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Contoh – </a:t>
            </a:r>
            <a:r>
              <a:rPr lang="id-ID" sz="1700" b="1" dirty="0" smtClean="0">
                <a:sym typeface="Wingdings" pitchFamily="2" charset="2"/>
              </a:rPr>
              <a:t>praktik diskriminasi  </a:t>
            </a:r>
            <a:r>
              <a:rPr lang="id-ID" sz="1700" dirty="0" smtClean="0">
                <a:sym typeface="Wingdings" pitchFamily="2" charset="2"/>
              </a:rPr>
              <a:t>sudah menjadi bagian dari budaya dalam masyarakat.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Diskriminasi</a:t>
            </a:r>
            <a:r>
              <a:rPr lang="id-ID" sz="1700" b="1" dirty="0" smtClean="0">
                <a:sym typeface="Wingdings" pitchFamily="2" charset="2"/>
              </a:rPr>
              <a:t> tidak hanya </a:t>
            </a:r>
            <a:r>
              <a:rPr lang="id-ID" sz="1700" dirty="0" smtClean="0">
                <a:sym typeface="Wingdings" pitchFamily="2" charset="2"/>
              </a:rPr>
              <a:t>mempercepat dan mengarahkan perubahan budaya dalam masyarakat keseluruhan, tapi memberi pengaruh terhadap budaya hubungan, kelompok dan organisasi. </a:t>
            </a: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301038" cy="642942"/>
          </a:xfrm>
        </p:spPr>
        <p:txBody>
          <a:bodyPr>
            <a:noAutofit/>
          </a:bodyPr>
          <a:lstStyle/>
          <a:p>
            <a:pPr algn="r"/>
            <a:r>
              <a:rPr lang="id-ID" sz="3300" b="1" dirty="0" smtClean="0">
                <a:effectLst/>
              </a:rPr>
              <a:t>Budaya </a:t>
            </a:r>
            <a:r>
              <a:rPr lang="id-ID" sz="3300" b="1" dirty="0" smtClean="0">
                <a:effectLst/>
              </a:rPr>
              <a:t>Berubah Sepanjang Waktu </a:t>
            </a:r>
            <a:r>
              <a:rPr lang="id-ID" sz="3300" b="1" dirty="0" smtClean="0">
                <a:effectLst/>
              </a:rPr>
              <a:t>(3) </a:t>
            </a:r>
            <a:endParaRPr lang="id-ID" sz="33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78647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Sebuah kata peringatan – </a:t>
            </a:r>
            <a:r>
              <a:rPr lang="id-ID" sz="1700" dirty="0" smtClean="0">
                <a:sym typeface="Wingdings" pitchFamily="2" charset="2"/>
              </a:rPr>
              <a:t>upaya </a:t>
            </a:r>
            <a:r>
              <a:rPr lang="id-ID" sz="1700" b="1" dirty="0" smtClean="0">
                <a:sym typeface="Wingdings" pitchFamily="2" charset="2"/>
              </a:rPr>
              <a:t>mengenali dan mengklasifikasi </a:t>
            </a:r>
            <a:r>
              <a:rPr lang="id-ID" sz="1700" dirty="0" smtClean="0">
                <a:sym typeface="Wingdings" pitchFamily="2" charset="2"/>
              </a:rPr>
              <a:t>budaya lewat </a:t>
            </a:r>
            <a:r>
              <a:rPr lang="id-ID" sz="1700" b="1" dirty="0" smtClean="0">
                <a:sym typeface="Wingdings" pitchFamily="2" charset="2"/>
              </a:rPr>
              <a:t>persamaan dan perbedaan,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Secara akademis, memiliki tujuan  </a:t>
            </a:r>
            <a:r>
              <a:rPr lang="id-ID" sz="1700" b="1" dirty="0" smtClean="0">
                <a:sym typeface="Wingdings" pitchFamily="2" charset="2"/>
              </a:rPr>
              <a:t>memahami sifat dan proses </a:t>
            </a:r>
            <a:r>
              <a:rPr lang="id-ID" sz="1700" dirty="0" smtClean="0">
                <a:sym typeface="Wingdings" pitchFamily="2" charset="2"/>
              </a:rPr>
              <a:t>melalui mana </a:t>
            </a:r>
            <a:r>
              <a:rPr lang="id-ID" sz="1700" b="1" dirty="0" smtClean="0">
                <a:sym typeface="Wingdings" pitchFamily="2" charset="2"/>
              </a:rPr>
              <a:t>budaya berkembang dan berubah. 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Secara praktis, tujuannya  </a:t>
            </a:r>
            <a:r>
              <a:rPr lang="id-ID" sz="1700" b="1" dirty="0" smtClean="0">
                <a:sym typeface="Wingdings" pitchFamily="2" charset="2"/>
              </a:rPr>
              <a:t>memahami dan berfungsi efektif </a:t>
            </a:r>
            <a:r>
              <a:rPr lang="id-ID" sz="1700" dirty="0" smtClean="0">
                <a:sym typeface="Wingdings" pitchFamily="2" charset="2"/>
              </a:rPr>
              <a:t>dalam konteks </a:t>
            </a:r>
            <a:r>
              <a:rPr lang="id-ID" sz="1700" b="1" dirty="0" smtClean="0">
                <a:sym typeface="Wingdings" pitchFamily="2" charset="2"/>
              </a:rPr>
              <a:t>lintas budaya. </a:t>
            </a:r>
            <a:endParaRPr lang="id-ID" sz="1700" b="1" dirty="0" smtClean="0">
              <a:sym typeface="Wingdings" pitchFamily="2" charset="2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Kenyataannya terdapat </a:t>
            </a:r>
            <a:r>
              <a:rPr lang="id-ID" sz="1700" b="1" u="sng" dirty="0" smtClean="0">
                <a:sym typeface="Wingdings" pitchFamily="2" charset="2"/>
              </a:rPr>
              <a:t>stereotip budaya </a:t>
            </a:r>
            <a:r>
              <a:rPr lang="id-ID" sz="1700" dirty="0" smtClean="0">
                <a:sym typeface="Wingdings" pitchFamily="2" charset="2"/>
              </a:rPr>
              <a:t>yang sangat nyata!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Adanya </a:t>
            </a:r>
            <a:r>
              <a:rPr lang="id-ID" sz="1700" b="1" dirty="0" smtClean="0">
                <a:sym typeface="Wingdings" pitchFamily="2" charset="2"/>
              </a:rPr>
              <a:t>generalisasi berlebihan </a:t>
            </a:r>
            <a:r>
              <a:rPr lang="id-ID" sz="1700" dirty="0" smtClean="0">
                <a:sym typeface="Wingdings" pitchFamily="2" charset="2"/>
              </a:rPr>
              <a:t>tentang </a:t>
            </a:r>
            <a:r>
              <a:rPr lang="id-ID" sz="1700" b="1" dirty="0" smtClean="0">
                <a:sym typeface="Wingdings" pitchFamily="2" charset="2"/>
              </a:rPr>
              <a:t>individu, regional, agama, atau etnis tertentu.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Apa yang dapat dikatakan suatu kelompok </a:t>
            </a:r>
            <a:r>
              <a:rPr lang="id-ID" sz="1700" b="1" u="sng" dirty="0" smtClean="0">
                <a:sym typeface="Wingdings" pitchFamily="2" charset="2"/>
              </a:rPr>
              <a:t>tidak berlaku sepenuhnya </a:t>
            </a:r>
            <a:r>
              <a:rPr lang="id-ID" sz="1700" dirty="0" smtClean="0">
                <a:sym typeface="Wingdings" pitchFamily="2" charset="2"/>
              </a:rPr>
              <a:t>bagi masing-masing anggota kelompok itu. </a:t>
            </a: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301038" cy="642942"/>
          </a:xfrm>
        </p:spPr>
        <p:txBody>
          <a:bodyPr>
            <a:noAutofit/>
          </a:bodyPr>
          <a:lstStyle/>
          <a:p>
            <a:pPr algn="r"/>
            <a:r>
              <a:rPr lang="id-ID" sz="3300" b="1" dirty="0" smtClean="0">
                <a:effectLst/>
              </a:rPr>
              <a:t>Budaya </a:t>
            </a:r>
            <a:r>
              <a:rPr lang="id-ID" sz="3300" b="1" dirty="0" smtClean="0">
                <a:effectLst/>
              </a:rPr>
              <a:t>Berubah Sepanjang Waktu </a:t>
            </a:r>
            <a:r>
              <a:rPr lang="id-ID" sz="3300" b="1" dirty="0" smtClean="0">
                <a:effectLst/>
              </a:rPr>
              <a:t>(4) </a:t>
            </a:r>
            <a:endParaRPr lang="id-ID" sz="33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78647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Sebuah kata peringatan – </a:t>
            </a:r>
            <a:r>
              <a:rPr lang="id-ID" sz="1700" dirty="0" smtClean="0">
                <a:sym typeface="Wingdings" pitchFamily="2" charset="2"/>
              </a:rPr>
              <a:t>ada baiknya untuk </a:t>
            </a:r>
            <a:r>
              <a:rPr lang="id-ID" sz="1700" b="1" dirty="0" smtClean="0">
                <a:sym typeface="Wingdings" pitchFamily="2" charset="2"/>
              </a:rPr>
              <a:t>mengingatkan diri tentang keragaman </a:t>
            </a:r>
            <a:r>
              <a:rPr lang="id-ID" sz="1700" dirty="0" smtClean="0">
                <a:sym typeface="Wingdings" pitchFamily="2" charset="2"/>
              </a:rPr>
              <a:t>yang </a:t>
            </a:r>
            <a:r>
              <a:rPr lang="id-ID" sz="1700" b="1" dirty="0" smtClean="0">
                <a:sym typeface="Wingdings" pitchFamily="2" charset="2"/>
              </a:rPr>
              <a:t>kita temukan </a:t>
            </a:r>
            <a:r>
              <a:rPr lang="id-ID" sz="1700" dirty="0" smtClean="0">
                <a:sym typeface="Wingdings" pitchFamily="2" charset="2"/>
              </a:rPr>
              <a:t>dalam </a:t>
            </a:r>
            <a:r>
              <a:rPr lang="id-ID" sz="1700" b="1" dirty="0" smtClean="0">
                <a:sym typeface="Wingdings" pitchFamily="2" charset="2"/>
              </a:rPr>
              <a:t>budaya kita sendiri</a:t>
            </a:r>
            <a:r>
              <a:rPr lang="id-ID" sz="1700" dirty="0" smtClean="0">
                <a:sym typeface="Wingdings" pitchFamily="2" charset="2"/>
              </a:rPr>
              <a:t>, lalu </a:t>
            </a:r>
            <a:r>
              <a:rPr lang="id-ID" sz="1700" b="1" dirty="0" smtClean="0">
                <a:sym typeface="Wingdings" pitchFamily="2" charset="2"/>
              </a:rPr>
              <a:t>mengakui</a:t>
            </a:r>
            <a:r>
              <a:rPr lang="id-ID" sz="1700" dirty="0" smtClean="0">
                <a:sym typeface="Wingdings" pitchFamily="2" charset="2"/>
              </a:rPr>
              <a:t> adanya </a:t>
            </a:r>
            <a:r>
              <a:rPr lang="id-ID" sz="1700" b="1" dirty="0" smtClean="0">
                <a:sym typeface="Wingdings" pitchFamily="2" charset="2"/>
              </a:rPr>
              <a:t>tingkat keragaman </a:t>
            </a:r>
            <a:r>
              <a:rPr lang="id-ID" sz="1700" dirty="0" smtClean="0">
                <a:sym typeface="Wingdings" pitchFamily="2" charset="2"/>
              </a:rPr>
              <a:t>yang </a:t>
            </a:r>
            <a:r>
              <a:rPr lang="id-ID" sz="1700" b="1" dirty="0" smtClean="0">
                <a:sym typeface="Wingdings" pitchFamily="2" charset="2"/>
              </a:rPr>
              <a:t>sama besarnya </a:t>
            </a:r>
            <a:r>
              <a:rPr lang="id-ID" sz="1700" dirty="0" smtClean="0">
                <a:sym typeface="Wingdings" pitchFamily="2" charset="2"/>
              </a:rPr>
              <a:t>pada </a:t>
            </a:r>
            <a:r>
              <a:rPr lang="id-ID" sz="1700" b="1" dirty="0" smtClean="0">
                <a:sym typeface="Wingdings" pitchFamily="2" charset="2"/>
              </a:rPr>
              <a:t>budaya</a:t>
            </a:r>
            <a:r>
              <a:rPr lang="id-ID" sz="1700" dirty="0" smtClean="0">
                <a:sym typeface="Wingdings" pitchFamily="2" charset="2"/>
              </a:rPr>
              <a:t> orang lain. </a:t>
            </a:r>
            <a:r>
              <a:rPr lang="id-ID" sz="1300" b="1" dirty="0" smtClean="0">
                <a:sym typeface="Wingdings" pitchFamily="2" charset="2"/>
              </a:rPr>
              <a:t> </a:t>
            </a:r>
            <a:endParaRPr lang="id-ID" sz="13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8" y="214290"/>
            <a:ext cx="6729402" cy="642942"/>
          </a:xfrm>
        </p:spPr>
        <p:txBody>
          <a:bodyPr>
            <a:noAutofit/>
          </a:bodyPr>
          <a:lstStyle/>
          <a:p>
            <a:pPr algn="r"/>
            <a:r>
              <a:rPr lang="id-ID" sz="3300" b="1" dirty="0" smtClean="0">
                <a:effectLst/>
              </a:rPr>
              <a:t>Peran Komunikasi Bermedia (1) </a:t>
            </a:r>
            <a:endParaRPr lang="id-ID" sz="33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335758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Beberapa dari pesan yang dimediasikan berkaitan dengan </a:t>
            </a:r>
            <a:r>
              <a:rPr lang="id-ID" sz="1700" b="1" dirty="0" smtClean="0">
                <a:sym typeface="Wingdings" pitchFamily="2" charset="2"/>
              </a:rPr>
              <a:t>budaya kita </a:t>
            </a:r>
            <a:r>
              <a:rPr lang="id-ID" sz="1700" dirty="0" smtClean="0">
                <a:sym typeface="Wingdings" pitchFamily="2" charset="2"/>
              </a:rPr>
              <a:t>dalam hubungan, kelompok dan organisasi.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Dalam </a:t>
            </a:r>
            <a:r>
              <a:rPr lang="id-ID" sz="1700" b="1" dirty="0" smtClean="0">
                <a:sym typeface="Wingdings" pitchFamily="2" charset="2"/>
              </a:rPr>
              <a:t>hubungan</a:t>
            </a:r>
            <a:r>
              <a:rPr lang="id-ID" sz="1700" dirty="0" smtClean="0">
                <a:sym typeface="Wingdings" pitchFamily="2" charset="2"/>
              </a:rPr>
              <a:t>  tujuan kita dilayani oleh telepon seluluer, email dan foto-foto. 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Dalam </a:t>
            </a:r>
            <a:r>
              <a:rPr lang="id-ID" sz="1700" b="1" dirty="0" smtClean="0">
                <a:sym typeface="Wingdings" pitchFamily="2" charset="2"/>
              </a:rPr>
              <a:t>kelompok </a:t>
            </a:r>
            <a:r>
              <a:rPr lang="id-ID" sz="1700" dirty="0" smtClean="0">
                <a:sym typeface="Wingdings" pitchFamily="2" charset="2"/>
              </a:rPr>
              <a:t> tujuan itu diraih melalui naskah tercetak, lencana atau lambang.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8" y="214290"/>
            <a:ext cx="6586526" cy="737856"/>
          </a:xfrm>
        </p:spPr>
        <p:txBody>
          <a:bodyPr/>
          <a:lstStyle/>
          <a:p>
            <a:pPr algn="r"/>
            <a:r>
              <a:rPr lang="id-ID" b="1" dirty="0" smtClean="0"/>
              <a:t>Hakikat Kebudayaan 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143536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2400"/>
              </a:spcBef>
            </a:pPr>
            <a:r>
              <a:rPr lang="id-ID" sz="1700" dirty="0" smtClean="0">
                <a:sym typeface="Wingdings" pitchFamily="2" charset="2"/>
              </a:rPr>
              <a:t>Definisi “Budaya” sebagai sesuatu </a:t>
            </a:r>
            <a:r>
              <a:rPr lang="id-ID" sz="1700" b="1" dirty="0" smtClean="0">
                <a:sym typeface="Wingdings" pitchFamily="2" charset="2"/>
              </a:rPr>
              <a:t>gagasan atau konsep </a:t>
            </a:r>
            <a:r>
              <a:rPr lang="id-ID" sz="1700" dirty="0" smtClean="0">
                <a:sym typeface="Wingdings" pitchFamily="2" charset="2"/>
              </a:rPr>
              <a:t> “Budaya merupakan: </a:t>
            </a:r>
            <a:r>
              <a:rPr lang="id-ID" sz="1700" b="1" dirty="0" smtClean="0">
                <a:sym typeface="Wingdings" pitchFamily="2" charset="2"/>
              </a:rPr>
              <a:t>keseluruhan</a:t>
            </a:r>
            <a:r>
              <a:rPr lang="id-ID" sz="1700" dirty="0" smtClean="0">
                <a:sym typeface="Wingdings" pitchFamily="2" charset="2"/>
              </a:rPr>
              <a:t> pengetahuan, kepercayaan, seni, moral, hukum, adat &amp; kemampuan lain serta </a:t>
            </a:r>
            <a:r>
              <a:rPr lang="id-ID" sz="1700" b="1" dirty="0" smtClean="0">
                <a:sym typeface="Wingdings" pitchFamily="2" charset="2"/>
              </a:rPr>
              <a:t>kebiasaan </a:t>
            </a:r>
            <a:r>
              <a:rPr lang="id-ID" sz="1700" dirty="0" smtClean="0">
                <a:sym typeface="Wingdings" pitchFamily="2" charset="2"/>
              </a:rPr>
              <a:t>yang dipelajari &amp; diperoleh dari anggota dari sebuah masyarakat” (E.B Taylor, 1871). </a:t>
            </a:r>
          </a:p>
          <a:p>
            <a:pPr>
              <a:lnSpc>
                <a:spcPct val="200000"/>
              </a:lnSpc>
              <a:spcBef>
                <a:spcPts val="2400"/>
              </a:spcBef>
            </a:pPr>
            <a:r>
              <a:rPr lang="id-ID" sz="1700" dirty="0" smtClean="0">
                <a:sym typeface="Wingdings" pitchFamily="2" charset="2"/>
              </a:rPr>
              <a:t>Definisi “Budaya” dari </a:t>
            </a:r>
            <a:r>
              <a:rPr lang="id-ID" sz="1700" b="1" dirty="0" smtClean="0">
                <a:sym typeface="Wingdings" pitchFamily="2" charset="2"/>
              </a:rPr>
              <a:t>sudut pandang komunikasi </a:t>
            </a:r>
            <a:r>
              <a:rPr lang="id-ID" sz="1700" dirty="0" smtClean="0">
                <a:sym typeface="Wingdings" pitchFamily="2" charset="2"/>
              </a:rPr>
              <a:t> “</a:t>
            </a:r>
            <a:r>
              <a:rPr lang="id-ID" sz="1700" b="1" dirty="0" smtClean="0">
                <a:sym typeface="Wingdings" pitchFamily="2" charset="2"/>
              </a:rPr>
              <a:t>Kombinasi yang kompleks</a:t>
            </a:r>
            <a:r>
              <a:rPr lang="id-ID" sz="1700" dirty="0" smtClean="0">
                <a:sym typeface="Wingdings" pitchFamily="2" charset="2"/>
              </a:rPr>
              <a:t> dari: simbol-simbol umum, pengetahuan, cerita rakyat, adat, bahasa, pola pengolahan informasi, ritual, kebiasaan &amp; pola perilaku yang berkaitan dengan pemberian identitas bersama kepada sebuah kelompok orang tertentu, pada satu titik waktu tertentu.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8" y="214290"/>
            <a:ext cx="6729402" cy="642942"/>
          </a:xfrm>
        </p:spPr>
        <p:txBody>
          <a:bodyPr>
            <a:noAutofit/>
          </a:bodyPr>
          <a:lstStyle/>
          <a:p>
            <a:pPr algn="r"/>
            <a:r>
              <a:rPr lang="id-ID" sz="3300" b="1" dirty="0" smtClean="0">
                <a:effectLst/>
              </a:rPr>
              <a:t>Peran Komunikasi Bermedia (2) </a:t>
            </a:r>
            <a:endParaRPr lang="id-ID" sz="33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715040"/>
          </a:xfrm>
        </p:spPr>
        <p:txBody>
          <a:bodyPr/>
          <a:lstStyle/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dirty="0" smtClean="0">
                <a:sym typeface="Wingdings" pitchFamily="2" charset="2"/>
              </a:rPr>
              <a:t>Dalam </a:t>
            </a:r>
            <a:r>
              <a:rPr lang="id-ID" sz="1700" b="1" dirty="0" smtClean="0">
                <a:sym typeface="Wingdings" pitchFamily="2" charset="2"/>
              </a:rPr>
              <a:t>organisasi </a:t>
            </a:r>
            <a:r>
              <a:rPr lang="id-ID" sz="1700" dirty="0" smtClean="0">
                <a:sym typeface="Wingdings" pitchFamily="2" charset="2"/>
              </a:rPr>
              <a:t> budaya organisasi ditampilkan dalam bentuk brosur, newsletter, dan produk audio-video lewat promosi </a:t>
            </a:r>
            <a:r>
              <a:rPr lang="id-ID" sz="1700" dirty="0" smtClean="0">
                <a:sym typeface="Wingdings" pitchFamily="2" charset="2"/>
              </a:rPr>
              <a:t>iklan </a:t>
            </a:r>
            <a:r>
              <a:rPr lang="id-ID" sz="1700" dirty="0" smtClean="0">
                <a:sym typeface="Wingdings" pitchFamily="2" charset="2"/>
              </a:rPr>
              <a:t>yang bertujuan  mempengaruhi calon </a:t>
            </a:r>
            <a:r>
              <a:rPr lang="id-ID" sz="1700" dirty="0" smtClean="0">
                <a:sym typeface="Wingdings" pitchFamily="2" charset="2"/>
              </a:rPr>
              <a:t>konsumen. </a:t>
            </a:r>
            <a:endParaRPr lang="id-ID" sz="1700" dirty="0" smtClean="0">
              <a:sym typeface="Wingdings" pitchFamily="2" charset="2"/>
            </a:endParaRP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dirty="0" smtClean="0">
                <a:sym typeface="Wingdings" pitchFamily="2" charset="2"/>
              </a:rPr>
              <a:t>Dalam </a:t>
            </a:r>
            <a:r>
              <a:rPr lang="id-ID" sz="1700" b="1" dirty="0" smtClean="0">
                <a:sym typeface="Wingdings" pitchFamily="2" charset="2"/>
              </a:rPr>
              <a:t>masyarakat </a:t>
            </a:r>
            <a:r>
              <a:rPr lang="id-ID" sz="1700" dirty="0" smtClean="0">
                <a:sym typeface="Wingdings" pitchFamily="2" charset="2"/>
              </a:rPr>
              <a:t> menyumbang </a:t>
            </a:r>
            <a:r>
              <a:rPr lang="id-ID" sz="1700" b="1" dirty="0" smtClean="0">
                <a:sym typeface="Wingdings" pitchFamily="2" charset="2"/>
              </a:rPr>
              <a:t>kontribusi budaya</a:t>
            </a:r>
            <a:r>
              <a:rPr lang="id-ID" sz="1700" dirty="0" smtClean="0">
                <a:sym typeface="Wingdings" pitchFamily="2" charset="2"/>
              </a:rPr>
              <a:t> yang </a:t>
            </a:r>
            <a:r>
              <a:rPr lang="id-ID" sz="1700" b="1" dirty="0" smtClean="0">
                <a:sym typeface="Wingdings" pitchFamily="2" charset="2"/>
              </a:rPr>
              <a:t>sangat besar </a:t>
            </a:r>
            <a:r>
              <a:rPr lang="id-ID" sz="1700" dirty="0" smtClean="0">
                <a:sym typeface="Wingdings" pitchFamily="2" charset="2"/>
              </a:rPr>
              <a:t>melalui: </a:t>
            </a:r>
            <a:r>
              <a:rPr lang="id-ID" sz="1700" b="1" dirty="0" smtClean="0">
                <a:sym typeface="Wingdings" pitchFamily="2" charset="2"/>
              </a:rPr>
              <a:t>media massa </a:t>
            </a:r>
            <a:r>
              <a:rPr lang="id-ID" sz="1700" dirty="0" smtClean="0">
                <a:sym typeface="Wingdings" pitchFamily="2" charset="2"/>
              </a:rPr>
              <a:t>(buku, surat kabar, radio, televisi, dan film) dalam mengemas dan mengirimkan </a:t>
            </a:r>
            <a:r>
              <a:rPr lang="id-ID" sz="1700" b="1" dirty="0" smtClean="0">
                <a:sym typeface="Wingdings" pitchFamily="2" charset="2"/>
              </a:rPr>
              <a:t>informasi budaya </a:t>
            </a:r>
            <a:r>
              <a:rPr lang="id-ID" sz="1700" dirty="0" smtClean="0">
                <a:sym typeface="Wingdings" pitchFamily="2" charset="2"/>
              </a:rPr>
              <a:t>lewat perpustakaan dan museum. </a:t>
            </a: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dirty="0" smtClean="0">
                <a:sym typeface="Wingdings" pitchFamily="2" charset="2"/>
              </a:rPr>
              <a:t>Dalam </a:t>
            </a:r>
            <a:r>
              <a:rPr lang="id-ID" sz="1700" b="1" dirty="0" smtClean="0">
                <a:sym typeface="Wingdings" pitchFamily="2" charset="2"/>
              </a:rPr>
              <a:t>masyarakat</a:t>
            </a:r>
            <a:r>
              <a:rPr lang="id-ID" sz="1700" dirty="0" smtClean="0">
                <a:sym typeface="Wingdings" pitchFamily="2" charset="2"/>
              </a:rPr>
              <a:t> juga  peristiwa olahraga dimedia massa memberi ilustrasi dalam menyampaikan pesan budaya  ada “kisah-kisah heroik dan dramatis” didalamnya, seperti: euforia pemenang dan kemurungan yang kalah. </a:t>
            </a: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8" y="214290"/>
            <a:ext cx="6729402" cy="642942"/>
          </a:xfrm>
        </p:spPr>
        <p:txBody>
          <a:bodyPr>
            <a:noAutofit/>
          </a:bodyPr>
          <a:lstStyle/>
          <a:p>
            <a:pPr algn="r"/>
            <a:r>
              <a:rPr lang="id-ID" sz="3300" b="1" dirty="0" smtClean="0">
                <a:effectLst/>
              </a:rPr>
              <a:t>Peran Komunikasi Bermedia (3) </a:t>
            </a:r>
            <a:endParaRPr lang="id-ID" sz="33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3929090"/>
          </a:xfrm>
        </p:spPr>
        <p:txBody>
          <a:bodyPr/>
          <a:lstStyle/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dirty="0" smtClean="0">
                <a:sym typeface="Wingdings" pitchFamily="2" charset="2"/>
              </a:rPr>
              <a:t>Permainan video game mampu menyajikan </a:t>
            </a:r>
            <a:r>
              <a:rPr lang="id-ID" sz="1700" b="1" dirty="0" smtClean="0">
                <a:sym typeface="Wingdings" pitchFamily="2" charset="2"/>
              </a:rPr>
              <a:t>pesan budaya.</a:t>
            </a:r>
            <a:endParaRPr lang="id-ID" sz="1700" b="1" dirty="0" smtClean="0">
              <a:sym typeface="Wingdings" pitchFamily="2" charset="2"/>
            </a:endParaRPr>
          </a:p>
          <a:p>
            <a:pPr marL="730250" lvl="2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dirty="0" smtClean="0">
                <a:sym typeface="Wingdings" pitchFamily="2" charset="2"/>
              </a:rPr>
              <a:t>Melalui tombol </a:t>
            </a:r>
            <a:r>
              <a:rPr lang="id-ID" sz="1700" b="1" dirty="0" smtClean="0">
                <a:sym typeface="Wingdings" pitchFamily="2" charset="2"/>
              </a:rPr>
              <a:t>“reset” </a:t>
            </a:r>
            <a:r>
              <a:rPr lang="id-ID" sz="1700" dirty="0" smtClean="0">
                <a:sym typeface="Wingdings" pitchFamily="2" charset="2"/>
              </a:rPr>
              <a:t> pemain memiliki awal baru tanpa ada konsekuensi apapun. </a:t>
            </a:r>
          </a:p>
          <a:p>
            <a:pPr marL="730250" lvl="2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dirty="0" smtClean="0">
                <a:sym typeface="Wingdings" pitchFamily="2" charset="2"/>
              </a:rPr>
              <a:t>Melalui tombol </a:t>
            </a:r>
            <a:r>
              <a:rPr lang="id-ID" sz="1700" b="1" dirty="0" smtClean="0">
                <a:sym typeface="Wingdings" pitchFamily="2" charset="2"/>
              </a:rPr>
              <a:t>“pause” </a:t>
            </a:r>
            <a:r>
              <a:rPr lang="id-ID" sz="1700" dirty="0" smtClean="0">
                <a:sym typeface="Wingdings" pitchFamily="2" charset="2"/>
              </a:rPr>
              <a:t> digunakan untuk jeda permainan &amp; permainan yang dilakukan dapat dilanjutkan kembali  sebuah </a:t>
            </a:r>
            <a:r>
              <a:rPr lang="id-ID" sz="1700" b="1" dirty="0" smtClean="0">
                <a:sym typeface="Wingdings" pitchFamily="2" charset="2"/>
              </a:rPr>
              <a:t>“kemewahan” </a:t>
            </a:r>
            <a:r>
              <a:rPr lang="id-ID" sz="1700" dirty="0" smtClean="0">
                <a:sym typeface="Wingdings" pitchFamily="2" charset="2"/>
              </a:rPr>
              <a:t>yang tidak dapat ditemui dalam kehidupan nyata sehari-hari.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8" y="214290"/>
            <a:ext cx="6729402" cy="642942"/>
          </a:xfrm>
        </p:spPr>
        <p:txBody>
          <a:bodyPr>
            <a:noAutofit/>
          </a:bodyPr>
          <a:lstStyle/>
          <a:p>
            <a:pPr algn="r"/>
            <a:r>
              <a:rPr lang="id-ID" sz="3300" b="1" dirty="0" smtClean="0">
                <a:effectLst/>
              </a:rPr>
              <a:t>Peran Komunikasi Bermedia (4) </a:t>
            </a:r>
            <a:endParaRPr lang="id-ID" sz="33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3286148"/>
          </a:xfrm>
        </p:spPr>
        <p:txBody>
          <a:bodyPr/>
          <a:lstStyle/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dirty="0" smtClean="0">
                <a:sym typeface="Wingdings" pitchFamily="2" charset="2"/>
              </a:rPr>
              <a:t>Media massa, berperan dalam </a:t>
            </a:r>
            <a:r>
              <a:rPr lang="id-ID" sz="1700" b="1" dirty="0" smtClean="0">
                <a:sym typeface="Wingdings" pitchFamily="2" charset="2"/>
              </a:rPr>
              <a:t>komersialisasi simbol budaya, </a:t>
            </a:r>
            <a:r>
              <a:rPr lang="id-ID" sz="1700" dirty="0" smtClean="0">
                <a:sym typeface="Wingdings" pitchFamily="2" charset="2"/>
              </a:rPr>
              <a:t>melalui bentuk-bentuk: </a:t>
            </a:r>
          </a:p>
          <a:p>
            <a:pPr marL="730250" lvl="2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b="1" dirty="0" smtClean="0">
                <a:sym typeface="Wingdings" pitchFamily="2" charset="2"/>
              </a:rPr>
              <a:t>Orang – </a:t>
            </a:r>
            <a:r>
              <a:rPr lang="id-ID" sz="1700" dirty="0" smtClean="0">
                <a:sym typeface="Wingdings" pitchFamily="2" charset="2"/>
              </a:rPr>
              <a:t>tokoh, sosok. </a:t>
            </a:r>
            <a:endParaRPr lang="id-ID" sz="1700" b="1" dirty="0" smtClean="0">
              <a:sym typeface="Wingdings" pitchFamily="2" charset="2"/>
            </a:endParaRPr>
          </a:p>
          <a:p>
            <a:pPr marL="730250" lvl="2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b="1" dirty="0" smtClean="0">
                <a:sym typeface="Wingdings" pitchFamily="2" charset="2"/>
              </a:rPr>
              <a:t>Karakter-karakter fiktif – </a:t>
            </a:r>
            <a:r>
              <a:rPr lang="id-ID" sz="1700" dirty="0" smtClean="0">
                <a:sym typeface="Wingdings" pitchFamily="2" charset="2"/>
              </a:rPr>
              <a:t>big bird, spiderman, mickey </a:t>
            </a:r>
            <a:r>
              <a:rPr lang="id-ID" sz="1700" dirty="0" smtClean="0">
                <a:sym typeface="Wingdings" pitchFamily="2" charset="2"/>
              </a:rPr>
              <a:t>m</a:t>
            </a:r>
            <a:r>
              <a:rPr lang="id-ID" sz="1700" dirty="0" smtClean="0">
                <a:sym typeface="Wingdings" pitchFamily="2" charset="2"/>
              </a:rPr>
              <a:t>ouse. </a:t>
            </a:r>
          </a:p>
          <a:p>
            <a:pPr marL="730250" lvl="2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b="1" dirty="0" smtClean="0">
                <a:sym typeface="Wingdings" pitchFamily="2" charset="2"/>
              </a:rPr>
              <a:t>Tempat atau lokasi – </a:t>
            </a:r>
            <a:r>
              <a:rPr lang="id-ID" sz="1700" dirty="0" smtClean="0">
                <a:sym typeface="Wingdings" pitchFamily="2" charset="2"/>
              </a:rPr>
              <a:t>disney world, central park, las vegas, new york, paris. </a:t>
            </a: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None/>
            </a:pPr>
            <a:endParaRPr lang="id-ID" sz="19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8" y="214290"/>
            <a:ext cx="6729402" cy="642942"/>
          </a:xfrm>
        </p:spPr>
        <p:txBody>
          <a:bodyPr>
            <a:noAutofit/>
          </a:bodyPr>
          <a:lstStyle/>
          <a:p>
            <a:pPr algn="r"/>
            <a:r>
              <a:rPr lang="id-ID" sz="3300" b="1" dirty="0" smtClean="0">
                <a:effectLst/>
              </a:rPr>
              <a:t>Peran Komunikasi Bermedia (5) </a:t>
            </a:r>
            <a:endParaRPr lang="id-ID" sz="33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2357454"/>
          </a:xfrm>
        </p:spPr>
        <p:txBody>
          <a:bodyPr/>
          <a:lstStyle/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dirty="0" smtClean="0">
                <a:sym typeface="Wingdings" pitchFamily="2" charset="2"/>
              </a:rPr>
              <a:t>Pesan melalui media adalah sejenis </a:t>
            </a:r>
            <a:r>
              <a:rPr lang="id-ID" sz="1700" b="1" dirty="0" smtClean="0">
                <a:sym typeface="Wingdings" pitchFamily="2" charset="2"/>
              </a:rPr>
              <a:t>cermin budaya</a:t>
            </a:r>
            <a:r>
              <a:rPr lang="id-ID" sz="1700" dirty="0" smtClean="0">
                <a:sym typeface="Wingdings" pitchFamily="2" charset="2"/>
              </a:rPr>
              <a:t>, dimana setiap individu harus beradaptasi lewat </a:t>
            </a:r>
            <a:r>
              <a:rPr lang="id-ID" sz="1700" b="1" dirty="0" smtClean="0">
                <a:sym typeface="Wingdings" pitchFamily="2" charset="2"/>
              </a:rPr>
              <a:t>masalah, nilai, kepribadian, dan citra. </a:t>
            </a: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dirty="0" smtClean="0">
                <a:sym typeface="Wingdings" pitchFamily="2" charset="2"/>
              </a:rPr>
              <a:t>Komunikasi bermedia berkontribusi terhadap </a:t>
            </a:r>
            <a:r>
              <a:rPr lang="id-ID" sz="1700" b="1" dirty="0" smtClean="0">
                <a:sym typeface="Wingdings" pitchFamily="2" charset="2"/>
              </a:rPr>
              <a:t>stabilitas dan keteraturan sistem sosial. </a:t>
            </a:r>
            <a:endParaRPr lang="id-ID" sz="19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5800708" cy="642942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>
                <a:effectLst/>
              </a:rPr>
              <a:t>Adaptasi Budaya (1) </a:t>
            </a:r>
            <a:endParaRPr lang="id-ID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857784"/>
          </a:xfrm>
        </p:spPr>
        <p:txBody>
          <a:bodyPr/>
          <a:lstStyle/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b="1" dirty="0" smtClean="0">
                <a:sym typeface="Wingdings" pitchFamily="2" charset="2"/>
              </a:rPr>
              <a:t>Adaptasi budaya </a:t>
            </a:r>
            <a:r>
              <a:rPr lang="id-ID" sz="1700" dirty="0" smtClean="0">
                <a:sym typeface="Wingdings" pitchFamily="2" charset="2"/>
              </a:rPr>
              <a:t>melibatkan persoalan </a:t>
            </a:r>
            <a:r>
              <a:rPr lang="id-ID" sz="1700" b="1" dirty="0" smtClean="0">
                <a:sym typeface="Wingdings" pitchFamily="2" charset="2"/>
              </a:rPr>
              <a:t>sosialisasi dan persuasi. </a:t>
            </a:r>
          </a:p>
          <a:p>
            <a:pPr marL="730250" lvl="2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b="1" u="sng" dirty="0" smtClean="0">
                <a:sym typeface="Wingdings" pitchFamily="2" charset="2"/>
              </a:rPr>
              <a:t>Faktor sosialisasi</a:t>
            </a:r>
            <a:r>
              <a:rPr lang="id-ID" sz="1700" b="1" dirty="0" smtClean="0">
                <a:sym typeface="Wingdings" pitchFamily="2" charset="2"/>
              </a:rPr>
              <a:t>, </a:t>
            </a:r>
            <a:r>
              <a:rPr lang="id-ID" sz="1700" dirty="0" smtClean="0">
                <a:sym typeface="Wingdings" pitchFamily="2" charset="2"/>
              </a:rPr>
              <a:t>melalui: pembelajaran representasi pribadi, peta gagasan, aturan-aturan, citra hubungan, kelompok, organisasi dan masyarakat  dimana kita menjadi anggotanya. </a:t>
            </a:r>
          </a:p>
          <a:p>
            <a:pPr marL="730250" lvl="2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b="1" u="sng" dirty="0" smtClean="0">
                <a:sym typeface="Wingdings" pitchFamily="2" charset="2"/>
              </a:rPr>
              <a:t>Faktor persuasi</a:t>
            </a:r>
            <a:r>
              <a:rPr lang="id-ID" sz="1700" dirty="0" smtClean="0">
                <a:sym typeface="Wingdings" pitchFamily="2" charset="2"/>
              </a:rPr>
              <a:t>, melalui: kita memberikan pengaruh dalam bentuk pengetahuan terhadap nilai dan aturan kepada orang lain. </a:t>
            </a:r>
          </a:p>
          <a:p>
            <a:pPr marL="730250" lvl="2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endParaRPr lang="id-ID" sz="1700" dirty="0" smtClean="0">
              <a:sym typeface="Wingdings" pitchFamily="2" charset="2"/>
            </a:endParaRP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endParaRPr lang="id-ID" sz="1700" dirty="0" smtClean="0">
              <a:sym typeface="Wingdings" pitchFamily="2" charset="2"/>
            </a:endParaRP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endParaRPr lang="id-ID" sz="1700" dirty="0" smtClean="0">
              <a:sym typeface="Wingdings" pitchFamily="2" charset="2"/>
            </a:endParaRP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5800708" cy="642942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>
                <a:effectLst/>
              </a:rPr>
              <a:t>Adaptasi Budaya (2) </a:t>
            </a:r>
            <a:endParaRPr lang="id-ID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500726"/>
          </a:xfrm>
        </p:spPr>
        <p:txBody>
          <a:bodyPr/>
          <a:lstStyle/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b="1" dirty="0" smtClean="0">
                <a:sym typeface="Wingdings" pitchFamily="2" charset="2"/>
              </a:rPr>
              <a:t>Proses pembelajaran </a:t>
            </a:r>
            <a:r>
              <a:rPr lang="id-ID" sz="1700" dirty="0" smtClean="0">
                <a:sym typeface="Wingdings" pitchFamily="2" charset="2"/>
              </a:rPr>
              <a:t>adaptasi budaya, bersifat </a:t>
            </a:r>
            <a:r>
              <a:rPr lang="id-ID" sz="1700" b="1" dirty="0" smtClean="0">
                <a:sym typeface="Wingdings" pitchFamily="2" charset="2"/>
              </a:rPr>
              <a:t>alamiah </a:t>
            </a:r>
            <a:r>
              <a:rPr lang="id-ID" sz="1700" dirty="0" smtClean="0">
                <a:sym typeface="Wingdings" pitchFamily="2" charset="2"/>
              </a:rPr>
              <a:t>melalui </a:t>
            </a:r>
            <a:r>
              <a:rPr lang="id-ID" sz="1700" b="1" dirty="0" smtClean="0">
                <a:sym typeface="Wingdings" pitchFamily="2" charset="2"/>
              </a:rPr>
              <a:t>serapan budaya</a:t>
            </a:r>
            <a:r>
              <a:rPr lang="id-ID" sz="1700" dirty="0" smtClean="0">
                <a:sym typeface="Wingdings" pitchFamily="2" charset="2"/>
              </a:rPr>
              <a:t> – baik hubungan, kelompok dan organisasi dimana kita terlibat. </a:t>
            </a: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dirty="0" smtClean="0">
                <a:sym typeface="Wingdings" pitchFamily="2" charset="2"/>
              </a:rPr>
              <a:t>Selain itu terdapat, kesulitan dan masalah bagi kita sebagai bagian dari budaya kita sendiri untuk </a:t>
            </a:r>
            <a:r>
              <a:rPr lang="id-ID" sz="1700" b="1" dirty="0" smtClean="0">
                <a:sym typeface="Wingdings" pitchFamily="2" charset="2"/>
              </a:rPr>
              <a:t>menyesuaikan ulang </a:t>
            </a:r>
            <a:r>
              <a:rPr lang="id-ID" sz="1700" dirty="0" smtClean="0">
                <a:sym typeface="Wingdings" pitchFamily="2" charset="2"/>
              </a:rPr>
              <a:t>terhadap budaya lain. </a:t>
            </a:r>
            <a:r>
              <a:rPr lang="id-ID" sz="1700" b="1" dirty="0" smtClean="0">
                <a:sym typeface="Wingdings" pitchFamily="2" charset="2"/>
              </a:rPr>
              <a:t> </a:t>
            </a: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5800708" cy="642942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>
                <a:effectLst/>
              </a:rPr>
              <a:t>Adaptasi Budaya (3) </a:t>
            </a:r>
            <a:endParaRPr lang="id-ID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500726"/>
          </a:xfrm>
        </p:spPr>
        <p:txBody>
          <a:bodyPr/>
          <a:lstStyle/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dirty="0" smtClean="0">
                <a:sym typeface="Wingdings" pitchFamily="2" charset="2"/>
              </a:rPr>
              <a:t>Kesulitan dan masalah itu disebut dengan </a:t>
            </a:r>
            <a:r>
              <a:rPr lang="id-ID" sz="1700" b="1" dirty="0" smtClean="0">
                <a:sym typeface="Wingdings" pitchFamily="2" charset="2"/>
              </a:rPr>
              <a:t>“kejutan budaya” </a:t>
            </a:r>
            <a:r>
              <a:rPr lang="id-ID" sz="1700" b="1" i="1" dirty="0" smtClean="0">
                <a:sym typeface="Wingdings" pitchFamily="2" charset="2"/>
              </a:rPr>
              <a:t>(culture shock). </a:t>
            </a: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b="1" dirty="0" smtClean="0">
                <a:sym typeface="Wingdings" pitchFamily="2" charset="2"/>
              </a:rPr>
              <a:t>Kejutan budaya </a:t>
            </a:r>
            <a:r>
              <a:rPr lang="id-ID" sz="1700" dirty="0" smtClean="0">
                <a:sym typeface="Wingdings" pitchFamily="2" charset="2"/>
              </a:rPr>
              <a:t>= bentuk perasaan </a:t>
            </a:r>
            <a:r>
              <a:rPr lang="id-ID" sz="1700" b="1" dirty="0" smtClean="0">
                <a:sym typeface="Wingdings" pitchFamily="2" charset="2"/>
              </a:rPr>
              <a:t>tanpa pertolongan, tersisihkan, menyalahkan orang lain, sakit hati, dan merasa ingin pulang kerumah. </a:t>
            </a: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r>
              <a:rPr lang="id-ID" sz="1700" dirty="0" smtClean="0">
                <a:sym typeface="Wingdings" pitchFamily="2" charset="2"/>
              </a:rPr>
              <a:t>Kejutan budaya ditandai dengan beragam jenis </a:t>
            </a:r>
            <a:r>
              <a:rPr lang="id-ID" sz="1700" b="1" dirty="0" smtClean="0">
                <a:sym typeface="Wingdings" pitchFamily="2" charset="2"/>
              </a:rPr>
              <a:t>gejala psikologis </a:t>
            </a:r>
            <a:r>
              <a:rPr lang="id-ID" sz="1700" dirty="0" smtClean="0">
                <a:sym typeface="Wingdings" pitchFamily="2" charset="2"/>
              </a:rPr>
              <a:t> frustrasi, marah, cemas, perasaan tanpa pertolongan, kesepian, ketakutan dirampok dan ditipu. </a:t>
            </a: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endParaRPr lang="id-ID" sz="1700" dirty="0" smtClean="0">
              <a:sym typeface="Wingdings" pitchFamily="2" charset="2"/>
            </a:endParaRP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Font typeface="Wingdings 2" pitchFamily="18" charset="2"/>
              <a:buChar char=""/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5800708" cy="642942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>
                <a:effectLst/>
              </a:rPr>
              <a:t>Adaptasi Budaya (4) </a:t>
            </a:r>
            <a:endParaRPr lang="id-ID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2071702"/>
          </a:xfrm>
        </p:spPr>
        <p:txBody>
          <a:bodyPr/>
          <a:lstStyle/>
          <a:p>
            <a:pPr marL="447675" lvl="1" indent="-382588" algn="ctr">
              <a:lnSpc>
                <a:spcPct val="200000"/>
              </a:lnSpc>
              <a:spcBef>
                <a:spcPts val="600"/>
              </a:spcBef>
              <a:buSzPct val="80000"/>
              <a:buNone/>
            </a:pPr>
            <a:r>
              <a:rPr lang="id-ID" sz="1900" b="1" dirty="0" smtClean="0">
                <a:sym typeface="Wingdings" pitchFamily="2" charset="2"/>
              </a:rPr>
              <a:t>Edward Hall </a:t>
            </a:r>
            <a:r>
              <a:rPr lang="id-ID" sz="1900" dirty="0" smtClean="0">
                <a:sym typeface="Wingdings" pitchFamily="2" charset="2"/>
              </a:rPr>
              <a:t> mendefinisikan “kejutan budaya”: </a:t>
            </a:r>
            <a:r>
              <a:rPr lang="id-ID" sz="1900" b="1" dirty="0" smtClean="0">
                <a:sym typeface="Wingdings" pitchFamily="2" charset="2"/>
              </a:rPr>
              <a:t>peralihan atau distorsi dari isyarat-isyarat yang akrab ditemui dirumah atau daerah asal ke isyarat-isyarat asing diluar rumah.  </a:t>
            </a:r>
          </a:p>
          <a:p>
            <a:pPr marL="447675" lvl="1" indent="-382588">
              <a:lnSpc>
                <a:spcPct val="200000"/>
              </a:lnSpc>
              <a:spcBef>
                <a:spcPts val="0"/>
              </a:spcBef>
              <a:buSzPct val="80000"/>
              <a:buNone/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5800708" cy="642942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>
                <a:effectLst/>
              </a:rPr>
              <a:t>Adaptasi Budaya (5) </a:t>
            </a:r>
            <a:endParaRPr lang="id-ID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929222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Tahap adaptasi budaya – </a:t>
            </a:r>
            <a:r>
              <a:rPr lang="id-ID" sz="1700" dirty="0" smtClean="0">
                <a:sym typeface="Wingdings" pitchFamily="2" charset="2"/>
              </a:rPr>
              <a:t>ada </a:t>
            </a:r>
            <a:r>
              <a:rPr lang="id-ID" sz="1700" b="1" dirty="0" smtClean="0">
                <a:sym typeface="Wingdings" pitchFamily="2" charset="2"/>
              </a:rPr>
              <a:t>4 (empat) </a:t>
            </a:r>
            <a:r>
              <a:rPr lang="id-ID" sz="1700" dirty="0" smtClean="0">
                <a:sym typeface="Wingdings" pitchFamily="2" charset="2"/>
              </a:rPr>
              <a:t>tahap yang umumnya dilakukan seseorang dalam menyesuaikan diri dengan kebudayaan: </a:t>
            </a: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Tahap 1 – periode “bulan madu”  </a:t>
            </a:r>
            <a:r>
              <a:rPr lang="id-ID" sz="1700" dirty="0" smtClean="0">
                <a:sym typeface="Wingdings" pitchFamily="2" charset="2"/>
              </a:rPr>
              <a:t>saat-saat dimana individu </a:t>
            </a:r>
            <a:r>
              <a:rPr lang="id-ID" sz="1700" b="1" dirty="0" smtClean="0">
                <a:sym typeface="Wingdings" pitchFamily="2" charset="2"/>
              </a:rPr>
              <a:t>menyesuaikan diri </a:t>
            </a:r>
            <a:r>
              <a:rPr lang="id-ID" sz="1700" dirty="0" smtClean="0">
                <a:sym typeface="Wingdings" pitchFamily="2" charset="2"/>
              </a:rPr>
              <a:t>dengan: budaya baru, </a:t>
            </a:r>
            <a:r>
              <a:rPr lang="id-ID" sz="1700" b="1" dirty="0" smtClean="0">
                <a:sym typeface="Wingdings" pitchFamily="2" charset="2"/>
              </a:rPr>
              <a:t>merasa senang </a:t>
            </a:r>
            <a:r>
              <a:rPr lang="id-ID" sz="1700" dirty="0" smtClean="0">
                <a:sym typeface="Wingdings" pitchFamily="2" charset="2"/>
              </a:rPr>
              <a:t>dengan kehadiran </a:t>
            </a:r>
            <a:r>
              <a:rPr lang="id-ID" sz="1700" b="1" dirty="0" smtClean="0">
                <a:sym typeface="Wingdings" pitchFamily="2" charset="2"/>
              </a:rPr>
              <a:t>orang-orang, lingkungan </a:t>
            </a:r>
            <a:r>
              <a:rPr lang="id-ID" sz="1700" dirty="0" smtClean="0">
                <a:sym typeface="Wingdings" pitchFamily="2" charset="2"/>
              </a:rPr>
              <a:t>dan </a:t>
            </a:r>
            <a:r>
              <a:rPr lang="id-ID" sz="1700" b="1" dirty="0" smtClean="0">
                <a:sym typeface="Wingdings" pitchFamily="2" charset="2"/>
              </a:rPr>
              <a:t>situasi </a:t>
            </a:r>
            <a:r>
              <a:rPr lang="id-ID" sz="1700" dirty="0" smtClean="0">
                <a:sym typeface="Wingdings" pitchFamily="2" charset="2"/>
              </a:rPr>
              <a:t>yang baru. </a:t>
            </a: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Tahap 2 – periode “perubahan daya tarik”  </a:t>
            </a:r>
            <a:r>
              <a:rPr lang="id-ID" sz="1700" dirty="0" smtClean="0">
                <a:sym typeface="Wingdings" pitchFamily="2" charset="2"/>
              </a:rPr>
              <a:t>disebabkan kenyataan dan keadaan dilingkungan yang baru semakin “tampak”  terjadi perubahan daya tarik yang menyebabkan  frustrasi, cemas dan permusuhan. </a:t>
            </a: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5800708" cy="642942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>
                <a:effectLst/>
              </a:rPr>
              <a:t>Adaptasi Budaya (6) </a:t>
            </a:r>
            <a:endParaRPr lang="id-ID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929222"/>
          </a:xfrm>
        </p:spPr>
        <p:txBody>
          <a:bodyPr/>
          <a:lstStyle/>
          <a:p>
            <a:pPr marL="447675"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Tahap 3 – periode “proses penyesuaian kembali” </a:t>
            </a:r>
            <a:r>
              <a:rPr lang="id-ID" sz="1700" dirty="0" smtClean="0">
                <a:sym typeface="Wingdings" pitchFamily="2" charset="2"/>
              </a:rPr>
              <a:t> </a:t>
            </a:r>
            <a:r>
              <a:rPr lang="id-ID" sz="1700" dirty="0" smtClean="0">
                <a:sym typeface="Wingdings" pitchFamily="2" charset="2"/>
              </a:rPr>
              <a:t>ditandai dengan mulai mengembangkan </a:t>
            </a:r>
            <a:r>
              <a:rPr lang="id-ID" sz="1700" b="1" dirty="0" smtClean="0">
                <a:sym typeface="Wingdings" pitchFamily="2" charset="2"/>
              </a:rPr>
              <a:t>cara-cara mengatasi frustrasi </a:t>
            </a:r>
            <a:r>
              <a:rPr lang="id-ID" sz="1700" dirty="0" smtClean="0">
                <a:sym typeface="Wingdings" pitchFamily="2" charset="2"/>
              </a:rPr>
              <a:t>dan cara </a:t>
            </a:r>
            <a:r>
              <a:rPr lang="id-ID" sz="1700" b="1" dirty="0" smtClean="0">
                <a:sym typeface="Wingdings" pitchFamily="2" charset="2"/>
              </a:rPr>
              <a:t>menghadapi tantangan </a:t>
            </a:r>
            <a:r>
              <a:rPr lang="id-ID" sz="1700" dirty="0" smtClean="0">
                <a:sym typeface="Wingdings" pitchFamily="2" charset="2"/>
              </a:rPr>
              <a:t>di situasi dan lingkungan yang baru.  </a:t>
            </a: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Tahap 4 – periode “proses lanjutan penyesuaian kembali”  </a:t>
            </a:r>
            <a:r>
              <a:rPr lang="id-ID" sz="1700" dirty="0" smtClean="0">
                <a:sym typeface="Wingdings" pitchFamily="2" charset="2"/>
              </a:rPr>
              <a:t>ada beberapa potensi atau kemungkinan yang terjadi: </a:t>
            </a:r>
          </a:p>
          <a:p>
            <a:pPr marL="730250" lvl="2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Pertama  </a:t>
            </a:r>
            <a:r>
              <a:rPr lang="id-ID" sz="1700" dirty="0" smtClean="0">
                <a:sym typeface="Wingdings" pitchFamily="2" charset="2"/>
              </a:rPr>
              <a:t>memperoleh kembali kenyamanan dan keseimbangan, mengembangkan hubungan yang penuh makna dan penghargaan bagi budaya baru.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142852"/>
            <a:ext cx="5657832" cy="1071570"/>
          </a:xfrm>
        </p:spPr>
        <p:txBody>
          <a:bodyPr>
            <a:noAutofit/>
          </a:bodyPr>
          <a:lstStyle/>
          <a:p>
            <a:pPr algn="r"/>
            <a:r>
              <a:rPr lang="id-ID" sz="3500" b="1" dirty="0" smtClean="0">
                <a:effectLst/>
              </a:rPr>
              <a:t>Hub. antara Komunikasi dan Budaya (1)</a:t>
            </a:r>
            <a:endParaRPr lang="id-ID" sz="35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Semua sistem sosial (hubungan, keluarga, kelompok, organisasi dan masyarakat): </a:t>
            </a:r>
            <a:r>
              <a:rPr lang="id-ID" sz="1700" b="1" dirty="0" smtClean="0">
                <a:sym typeface="Wingdings" pitchFamily="2" charset="2"/>
              </a:rPr>
              <a:t>berkembang dan memelihara budaya </a:t>
            </a:r>
            <a:r>
              <a:rPr lang="id-ID" sz="1700" dirty="0" smtClean="0">
                <a:sym typeface="Wingdings" pitchFamily="2" charset="2"/>
              </a:rPr>
              <a:t>&amp; melakukannya melalui </a:t>
            </a:r>
            <a:r>
              <a:rPr lang="id-ID" sz="1700" b="1" dirty="0" smtClean="0">
                <a:sym typeface="Wingdings" pitchFamily="2" charset="2"/>
              </a:rPr>
              <a:t>komunikasi.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Budaya hubungan: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Muncul secara alami dari waktu kewaktu yang </a:t>
            </a:r>
            <a:r>
              <a:rPr lang="id-ID" sz="1700" b="1" dirty="0" smtClean="0">
                <a:sym typeface="Wingdings" pitchFamily="2" charset="2"/>
              </a:rPr>
              <a:t>memiliki makna yang unik </a:t>
            </a:r>
            <a:r>
              <a:rPr lang="id-ID" sz="1700" dirty="0" smtClean="0">
                <a:sym typeface="Wingdings" pitchFamily="2" charset="2"/>
              </a:rPr>
              <a:t>bagi individu-individu yang terlibat dalam hubungan.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Setiap simbol yang diciptakan memiliki makna dan arti penting, disebabkan oleh: </a:t>
            </a:r>
            <a:r>
              <a:rPr lang="id-ID" sz="1700" b="1" dirty="0" smtClean="0">
                <a:sym typeface="Wingdings" pitchFamily="2" charset="2"/>
              </a:rPr>
              <a:t>sejarah komunikasi </a:t>
            </a:r>
            <a:r>
              <a:rPr lang="id-ID" sz="1700" dirty="0" smtClean="0">
                <a:sym typeface="Wingdings" pitchFamily="2" charset="2"/>
              </a:rPr>
              <a:t>di antara mereka.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Budaya kelompok/organisasi: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Terdapat kata-kata khusus atau frasa-frasa tertentu, pendekatan kepemimpinan, norma perilaku, atau kesepakatan berpakaian.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Hal tersebut sebagai hasil dari: komunikasi dan adaptasi mutualistik di antara para anggota. </a:t>
            </a:r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5800708" cy="642942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>
                <a:effectLst/>
              </a:rPr>
              <a:t>Adaptasi Budaya (7) </a:t>
            </a:r>
            <a:endParaRPr lang="id-ID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357718"/>
          </a:xfrm>
        </p:spPr>
        <p:txBody>
          <a:bodyPr/>
          <a:lstStyle/>
          <a:p>
            <a:pPr marL="730250" lvl="2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Pertama  </a:t>
            </a:r>
            <a:r>
              <a:rPr lang="id-ID" sz="1700" dirty="0" smtClean="0">
                <a:sym typeface="Wingdings" pitchFamily="2" charset="2"/>
              </a:rPr>
              <a:t>memperoleh kembali </a:t>
            </a:r>
            <a:r>
              <a:rPr lang="id-ID" sz="1700" b="1" dirty="0" smtClean="0">
                <a:sym typeface="Wingdings" pitchFamily="2" charset="2"/>
              </a:rPr>
              <a:t>kenyamanan dan keseimbangan</a:t>
            </a:r>
            <a:r>
              <a:rPr lang="id-ID" sz="1700" dirty="0" smtClean="0">
                <a:sym typeface="Wingdings" pitchFamily="2" charset="2"/>
              </a:rPr>
              <a:t>, mengembangkan hubungan yang penuh makna dan </a:t>
            </a:r>
            <a:r>
              <a:rPr lang="id-ID" sz="1700" b="1" dirty="0" smtClean="0">
                <a:sym typeface="Wingdings" pitchFamily="2" charset="2"/>
              </a:rPr>
              <a:t>penghargaan</a:t>
            </a:r>
            <a:r>
              <a:rPr lang="id-ID" sz="1700" dirty="0" smtClean="0">
                <a:sym typeface="Wingdings" pitchFamily="2" charset="2"/>
              </a:rPr>
              <a:t> bagi budaya baru. </a:t>
            </a:r>
          </a:p>
          <a:p>
            <a:pPr marL="730250" lvl="2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Kedua</a:t>
            </a:r>
            <a:r>
              <a:rPr lang="id-ID" sz="1700" dirty="0" smtClean="0">
                <a:sym typeface="Wingdings" pitchFamily="2" charset="2"/>
              </a:rPr>
              <a:t>  </a:t>
            </a:r>
            <a:r>
              <a:rPr lang="id-ID" sz="1700" b="1" dirty="0" smtClean="0">
                <a:sym typeface="Wingdings" pitchFamily="2" charset="2"/>
              </a:rPr>
              <a:t>tidak sepenuhnya bisa menerima budaya baru </a:t>
            </a:r>
            <a:r>
              <a:rPr lang="id-ID" sz="1700" dirty="0" smtClean="0">
                <a:sym typeface="Wingdings" pitchFamily="2" charset="2"/>
              </a:rPr>
              <a:t>, tetapi bisa menemukan </a:t>
            </a:r>
            <a:r>
              <a:rPr lang="id-ID" sz="1700" b="1" dirty="0" smtClean="0">
                <a:sym typeface="Wingdings" pitchFamily="2" charset="2"/>
              </a:rPr>
              <a:t>cara </a:t>
            </a:r>
            <a:r>
              <a:rPr lang="id-ID" sz="1700" dirty="0" smtClean="0">
                <a:sym typeface="Wingdings" pitchFamily="2" charset="2"/>
              </a:rPr>
              <a:t>untuk mengatasi persoalan, guna meraih tujuan. </a:t>
            </a:r>
          </a:p>
          <a:p>
            <a:pPr marL="730250" lvl="2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Ketiga</a:t>
            </a:r>
            <a:r>
              <a:rPr lang="id-ID" sz="1700" dirty="0" smtClean="0">
                <a:sym typeface="Wingdings" pitchFamily="2" charset="2"/>
              </a:rPr>
              <a:t>  menemukan cara </a:t>
            </a:r>
            <a:r>
              <a:rPr lang="id-ID" sz="1700" b="1" dirty="0" smtClean="0">
                <a:sym typeface="Wingdings" pitchFamily="2" charset="2"/>
              </a:rPr>
              <a:t>“melakukan yang terbaik” </a:t>
            </a:r>
            <a:r>
              <a:rPr lang="id-ID" sz="1700" dirty="0" smtClean="0">
                <a:sym typeface="Wingdings" pitchFamily="2" charset="2"/>
              </a:rPr>
              <a:t> disertai ketegangan dan ketidaknyamanan, gagal dalam meraih kelanjutan tahapan atau mengundurkan dari situasi itu.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142852"/>
            <a:ext cx="5800708" cy="642942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>
                <a:effectLst/>
              </a:rPr>
              <a:t>Adaptasi Budaya (8) </a:t>
            </a:r>
            <a:endParaRPr lang="id-ID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4572032"/>
          </a:xfrm>
        </p:spPr>
        <p:txBody>
          <a:bodyPr/>
          <a:lstStyle/>
          <a:p>
            <a:pPr marL="73025"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Contoh: </a:t>
            </a:r>
            <a:r>
              <a:rPr lang="id-ID" sz="1700" b="1" u="sng" dirty="0" smtClean="0">
                <a:sym typeface="Wingdings" pitchFamily="2" charset="2"/>
              </a:rPr>
              <a:t>dinamika adaptasi </a:t>
            </a:r>
            <a:r>
              <a:rPr lang="id-ID" sz="1700" dirty="0" smtClean="0">
                <a:sym typeface="Wingdings" pitchFamily="2" charset="2"/>
              </a:rPr>
              <a:t>seseorang . Ketika seseorang :</a:t>
            </a:r>
          </a:p>
          <a:p>
            <a:pPr marL="447675" lvl="1">
              <a:lnSpc>
                <a:spcPct val="2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id-ID" sz="1700" dirty="0" smtClean="0">
                <a:sym typeface="Wingdings" pitchFamily="2" charset="2"/>
              </a:rPr>
              <a:t>M</a:t>
            </a:r>
            <a:r>
              <a:rPr lang="id-ID" sz="1700" dirty="0" smtClean="0">
                <a:sym typeface="Wingdings" pitchFamily="2" charset="2"/>
              </a:rPr>
              <a:t>enyesuaikan diri dengan budaya dan masyarakat baru – terdapat </a:t>
            </a:r>
            <a:r>
              <a:rPr lang="id-ID" sz="1700" b="1" dirty="0" smtClean="0">
                <a:sym typeface="Wingdings" pitchFamily="2" charset="2"/>
              </a:rPr>
              <a:t>perbedaan</a:t>
            </a:r>
            <a:r>
              <a:rPr lang="id-ID" sz="1700" dirty="0" smtClean="0">
                <a:sym typeface="Wingdings" pitchFamily="2" charset="2"/>
              </a:rPr>
              <a:t> secara geografis, iklim, ritual, adat istiadat, gaya hidup, bahasa, tanpa rekan, tanpa potensi kembali dalam waktu dekat ke negeri asal.</a:t>
            </a:r>
          </a:p>
          <a:p>
            <a:pPr marL="447675" lvl="1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id-ID" sz="1700" dirty="0" smtClean="0">
                <a:sym typeface="Wingdings" pitchFamily="2" charset="2"/>
              </a:rPr>
              <a:t>Berpindah dari satu area ke area yang lain. </a:t>
            </a:r>
          </a:p>
          <a:p>
            <a:pPr marL="447675" lvl="1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id-ID" sz="1700" dirty="0" smtClean="0">
                <a:sym typeface="Wingdings" pitchFamily="2" charset="2"/>
              </a:rPr>
              <a:t>Memasuki hubungan dan pekerjaan yang baru. </a:t>
            </a:r>
          </a:p>
          <a:p>
            <a:pPr marL="447675" lvl="1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id-ID" sz="1700" dirty="0" smtClean="0">
                <a:sym typeface="Wingdings" pitchFamily="2" charset="2"/>
              </a:rPr>
              <a:t>Menemukan diri dalam situasi yang baru. </a:t>
            </a:r>
          </a:p>
          <a:p>
            <a:pPr marL="73025">
              <a:lnSpc>
                <a:spcPct val="20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40" y="214290"/>
            <a:ext cx="5800708" cy="642942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>
                <a:effectLst/>
              </a:rPr>
              <a:t>Adaptasi Budaya (9) </a:t>
            </a:r>
            <a:endParaRPr lang="id-ID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2428892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Peristiwa-peristiwa tersebut, menciptakan </a:t>
            </a:r>
            <a:r>
              <a:rPr lang="id-ID" sz="1700" b="1" u="sng" dirty="0" smtClean="0">
                <a:sym typeface="Wingdings" pitchFamily="2" charset="2"/>
              </a:rPr>
              <a:t>pengalaman baru </a:t>
            </a:r>
            <a:r>
              <a:rPr lang="id-ID" sz="1700" dirty="0" smtClean="0">
                <a:sym typeface="Wingdings" pitchFamily="2" charset="2"/>
              </a:rPr>
              <a:t>yang menegangkan. </a:t>
            </a:r>
          </a:p>
          <a:p>
            <a:pPr marL="73025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K</a:t>
            </a:r>
            <a:r>
              <a:rPr lang="id-ID" sz="1700" dirty="0" smtClean="0">
                <a:sym typeface="Wingdings" pitchFamily="2" charset="2"/>
              </a:rPr>
              <a:t>ita akan menjalani tahapan penyesuaian diri yang sama terhadap: </a:t>
            </a:r>
            <a:r>
              <a:rPr lang="id-ID" sz="1700" b="1" dirty="0" smtClean="0">
                <a:sym typeface="Wingdings" pitchFamily="2" charset="2"/>
              </a:rPr>
              <a:t>orang baru, harapan &amp; simbol baru, serta realitas budaya baru. </a:t>
            </a:r>
          </a:p>
          <a:p>
            <a:pPr marL="73025">
              <a:lnSpc>
                <a:spcPct val="200000"/>
              </a:lnSpc>
              <a:spcBef>
                <a:spcPts val="0"/>
              </a:spcBef>
              <a:buNone/>
            </a:pPr>
            <a:endParaRPr lang="id-ID" sz="1700" b="1" dirty="0" smtClean="0">
              <a:sym typeface="Wingdings" pitchFamily="2" charset="2"/>
            </a:endParaRPr>
          </a:p>
          <a:p>
            <a:pPr marL="73025">
              <a:lnSpc>
                <a:spcPct val="20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926" y="142852"/>
            <a:ext cx="6015022" cy="642942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>
                <a:effectLst/>
              </a:rPr>
              <a:t>Adaptasi Budaya (10) </a:t>
            </a:r>
            <a:endParaRPr lang="id-ID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643602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Antusiasme </a:t>
            </a:r>
            <a:r>
              <a:rPr lang="id-ID" sz="1700" dirty="0" smtClean="0">
                <a:sym typeface="Wingdings" pitchFamily="2" charset="2"/>
              </a:rPr>
              <a:t>awal disebuah negeri, komunitas, pekerjaan, organisasi, hubungan atau situasi baru mengarahkan kepada: frustrasi, kekecewaan, depresi. </a:t>
            </a:r>
          </a:p>
          <a:p>
            <a:pPr marL="73025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Hal itu sebabkan: </a:t>
            </a:r>
            <a:r>
              <a:rPr lang="id-ID" sz="1700" dirty="0" smtClean="0">
                <a:sym typeface="Wingdings" pitchFamily="2" charset="2"/>
              </a:rPr>
              <a:t>situasi baru </a:t>
            </a:r>
            <a:r>
              <a:rPr lang="id-ID" sz="1700" b="1" u="sng" dirty="0" smtClean="0">
                <a:sym typeface="Wingdings" pitchFamily="2" charset="2"/>
              </a:rPr>
              <a:t>tidak sama </a:t>
            </a:r>
            <a:r>
              <a:rPr lang="id-ID" sz="1700" dirty="0" smtClean="0">
                <a:sym typeface="Wingdings" pitchFamily="2" charset="2"/>
              </a:rPr>
              <a:t>seperti yang dibayangkan sebelumnya. </a:t>
            </a:r>
          </a:p>
          <a:p>
            <a:pPr marL="73025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Secara bertahap: </a:t>
            </a:r>
          </a:p>
          <a:p>
            <a:pPr marL="447675"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</a:t>
            </a:r>
            <a:r>
              <a:rPr lang="id-ID" sz="1700" dirty="0" smtClean="0">
                <a:sym typeface="Wingdings" pitchFamily="2" charset="2"/>
              </a:rPr>
              <a:t>ulai beradaptasi. </a:t>
            </a:r>
          </a:p>
          <a:p>
            <a:pPr marL="447675"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</a:t>
            </a:r>
            <a:r>
              <a:rPr lang="id-ID" sz="1700" dirty="0" smtClean="0">
                <a:sym typeface="Wingdings" pitchFamily="2" charset="2"/>
              </a:rPr>
              <a:t>engembangkan pemahaman baru. </a:t>
            </a:r>
          </a:p>
          <a:p>
            <a:pPr marL="447675"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</a:t>
            </a:r>
            <a:r>
              <a:rPr lang="id-ID" sz="1700" dirty="0" smtClean="0">
                <a:sym typeface="Wingdings" pitchFamily="2" charset="2"/>
              </a:rPr>
              <a:t>enerapkan keahlian dalam hubungan, kelompok atau organisasi. </a:t>
            </a:r>
          </a:p>
          <a:p>
            <a:pPr marL="73025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Kadang kita menunjukkan kecocokan, walau sebenarnya </a:t>
            </a:r>
            <a:r>
              <a:rPr lang="id-ID" sz="1700" b="1" dirty="0" smtClean="0">
                <a:sym typeface="Wingdings" pitchFamily="2" charset="2"/>
              </a:rPr>
              <a:t>tak pernah betul-betul nyaman. </a:t>
            </a:r>
          </a:p>
          <a:p>
            <a:pPr marL="73025">
              <a:lnSpc>
                <a:spcPct val="200000"/>
              </a:lnSpc>
              <a:spcBef>
                <a:spcPts val="0"/>
              </a:spcBef>
            </a:pPr>
            <a:endParaRPr lang="id-ID" sz="1700" b="1" dirty="0" smtClean="0">
              <a:sym typeface="Wingdings" pitchFamily="2" charset="2"/>
            </a:endParaRPr>
          </a:p>
          <a:p>
            <a:pPr marL="73025">
              <a:lnSpc>
                <a:spcPct val="20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29534" cy="642942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>
                <a:effectLst/>
              </a:rPr>
              <a:t>Komunikasi Antar Budaya (1)</a:t>
            </a:r>
            <a:r>
              <a:rPr lang="id-ID" b="1" dirty="0" smtClean="0">
                <a:effectLst/>
              </a:rPr>
              <a:t> </a:t>
            </a:r>
            <a:endParaRPr lang="id-ID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643602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Pemahaman arti </a:t>
            </a:r>
            <a:r>
              <a:rPr lang="id-ID" sz="1700" b="1" dirty="0" smtClean="0">
                <a:sym typeface="Wingdings" pitchFamily="2" charset="2"/>
              </a:rPr>
              <a:t>komunikasi antar budaya dapat diringkas </a:t>
            </a:r>
            <a:r>
              <a:rPr lang="id-ID" sz="1700" dirty="0" smtClean="0">
                <a:sym typeface="Wingdings" pitchFamily="2" charset="2"/>
              </a:rPr>
              <a:t>menjadi: </a:t>
            </a:r>
          </a:p>
          <a:p>
            <a:pPr marL="447675"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Situasi komunikasi yang menampilkan simbol, makna, pilihan, pola budaya tertentu &amp; hal itu menjadi bagian penting selama masa hidup. </a:t>
            </a:r>
          </a:p>
          <a:p>
            <a:pPr marL="447675"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Dua individu dari </a:t>
            </a:r>
            <a:r>
              <a:rPr lang="id-ID" sz="1700" b="1" dirty="0" smtClean="0">
                <a:sym typeface="Wingdings" pitchFamily="2" charset="2"/>
              </a:rPr>
              <a:t>dua latar kebudayaan yang berbeda</a:t>
            </a:r>
            <a:r>
              <a:rPr lang="id-ID" sz="1700" dirty="0" smtClean="0">
                <a:sym typeface="Wingdings" pitchFamily="2" charset="2"/>
              </a:rPr>
              <a:t>, saling mengeksplorasi, negosiasi dan akomodasi tentang berbagai hal seperti: tingkat pengetahuan, latar belakang, orientasi waktu, pandangan politik, pola gerak isyarat, bentuk salam, orientasi keagamaan, kemampuan bahasa, dsb. </a:t>
            </a:r>
          </a:p>
          <a:p>
            <a:pPr marL="447675" lvl="1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Bentuk indentifikasi terhadap: penampilan, pakaian, perhiasan, postur, cara berjalan  secara bertahap akan menemukan “persamaan” dan “perbedaan” kebudayaan. </a:t>
            </a:r>
          </a:p>
          <a:p>
            <a:pPr marL="447675" lvl="1">
              <a:lnSpc>
                <a:spcPct val="20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 marL="73025">
              <a:lnSpc>
                <a:spcPct val="20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29534" cy="642942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>
                <a:effectLst/>
              </a:rPr>
              <a:t>Komunikasi Antar Budaya (2)</a:t>
            </a:r>
            <a:r>
              <a:rPr lang="id-ID" b="1" dirty="0" smtClean="0">
                <a:effectLst/>
              </a:rPr>
              <a:t> </a:t>
            </a:r>
            <a:endParaRPr lang="id-ID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3643338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Joseph De Vito</a:t>
            </a:r>
            <a:r>
              <a:rPr lang="id-ID" sz="1700" dirty="0" smtClean="0">
                <a:sym typeface="Wingdings" pitchFamily="2" charset="2"/>
              </a:rPr>
              <a:t>, merumuskan </a:t>
            </a:r>
            <a:r>
              <a:rPr lang="id-ID" sz="1700" b="1" u="sng" dirty="0" smtClean="0">
                <a:sym typeface="Wingdings" pitchFamily="2" charset="2"/>
              </a:rPr>
              <a:t>panduan untuk menghindari hambatan </a:t>
            </a:r>
            <a:r>
              <a:rPr lang="id-ID" sz="1700" dirty="0" smtClean="0">
                <a:sym typeface="Wingdings" pitchFamily="2" charset="2"/>
              </a:rPr>
              <a:t>dalam komunikasi antar budaya: </a:t>
            </a:r>
          </a:p>
          <a:p>
            <a:pPr marL="447675"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Kenali perbedaan budaya </a:t>
            </a:r>
            <a:r>
              <a:rPr lang="id-ID" sz="1700" dirty="0" smtClean="0">
                <a:sym typeface="Wingdings" pitchFamily="2" charset="2"/>
              </a:rPr>
              <a:t>– carilah nilai-nilai kesamaan &amp; jadikan kesamaan itu dalam interaksi. </a:t>
            </a:r>
          </a:p>
          <a:p>
            <a:pPr marL="447675"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Mengakui perbedaan </a:t>
            </a:r>
            <a:r>
              <a:rPr lang="id-ID" sz="1700" dirty="0" smtClean="0">
                <a:sym typeface="Wingdings" pitchFamily="2" charset="2"/>
              </a:rPr>
              <a:t>– hindari stereotip dan penyamarataan (generalisasi).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29534" cy="642942"/>
          </a:xfrm>
        </p:spPr>
        <p:txBody>
          <a:bodyPr>
            <a:noAutofit/>
          </a:bodyPr>
          <a:lstStyle/>
          <a:p>
            <a:pPr algn="r"/>
            <a:r>
              <a:rPr lang="id-ID" b="1" dirty="0" smtClean="0">
                <a:effectLst/>
              </a:rPr>
              <a:t>Komunikasi Antar Budaya (3)</a:t>
            </a:r>
            <a:r>
              <a:rPr lang="id-ID" b="1" dirty="0" smtClean="0">
                <a:effectLst/>
              </a:rPr>
              <a:t> </a:t>
            </a:r>
            <a:endParaRPr lang="id-ID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857784"/>
          </a:xfrm>
        </p:spPr>
        <p:txBody>
          <a:bodyPr/>
          <a:lstStyle/>
          <a:p>
            <a:pPr marL="447675"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Percaya bahwa setiap orang memiliki makna.</a:t>
            </a:r>
          </a:p>
          <a:p>
            <a:pPr marL="447675"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Waspada terhadap aturan yang berlaku </a:t>
            </a:r>
            <a:r>
              <a:rPr lang="id-ID" sz="1700" dirty="0" smtClean="0">
                <a:sym typeface="Wingdings" pitchFamily="2" charset="2"/>
              </a:rPr>
              <a:t>– menghindari asumsi pribadi, adalah yang paling benar. </a:t>
            </a:r>
          </a:p>
          <a:p>
            <a:pPr marL="447675"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Peka terhadap kebiasaan dan aturan budaya </a:t>
            </a:r>
            <a:r>
              <a:rPr lang="id-ID" sz="1700" dirty="0" smtClean="0">
                <a:sym typeface="Wingdings" pitchFamily="2" charset="2"/>
              </a:rPr>
              <a:t>– pahami bahwa budaya adalah sesuatu yang </a:t>
            </a:r>
            <a:r>
              <a:rPr lang="id-ID" sz="1700" b="1" dirty="0" smtClean="0">
                <a:sym typeface="Wingdings" pitchFamily="2" charset="2"/>
              </a:rPr>
              <a:t>menyenangkan </a:t>
            </a:r>
            <a:r>
              <a:rPr lang="id-ID" sz="1700" dirty="0" smtClean="0">
                <a:sym typeface="Wingdings" pitchFamily="2" charset="2"/>
              </a:rPr>
              <a:t>&amp; berusaha tidak melakukan </a:t>
            </a:r>
            <a:r>
              <a:rPr lang="id-ID" sz="1700" b="1" dirty="0" smtClean="0">
                <a:sym typeface="Wingdings" pitchFamily="2" charset="2"/>
              </a:rPr>
              <a:t>evaluasi negatif. </a:t>
            </a:r>
          </a:p>
          <a:p>
            <a:pPr marL="447675" lvl="1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Jaga diri dari “kejutan budaya” </a:t>
            </a:r>
            <a:r>
              <a:rPr lang="id-ID" sz="1700" dirty="0" smtClean="0">
                <a:sym typeface="Wingdings" pitchFamily="2" charset="2"/>
              </a:rPr>
              <a:t>– pelajari, pahami, perbanyak membaca, berbicara dengan orang-orang dari budaya tersebut, atau riset melalui media massa. </a:t>
            </a:r>
          </a:p>
          <a:p>
            <a:pPr marL="447675" lvl="1">
              <a:lnSpc>
                <a:spcPct val="200000"/>
              </a:lnSpc>
              <a:spcBef>
                <a:spcPts val="0"/>
              </a:spcBef>
            </a:pPr>
            <a:endParaRPr lang="id-ID" sz="1300" dirty="0" smtClean="0">
              <a:sym typeface="Wingdings" pitchFamily="2" charset="2"/>
            </a:endParaRPr>
          </a:p>
          <a:p>
            <a:pPr marL="73025">
              <a:lnSpc>
                <a:spcPct val="200000"/>
              </a:lnSpc>
              <a:spcBef>
                <a:spcPts val="0"/>
              </a:spcBef>
            </a:pPr>
            <a:endParaRPr lang="id-ID" sz="1700" dirty="0" smtClean="0">
              <a:sym typeface="Wingdings" pitchFamily="2" charset="2"/>
            </a:endParaRP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214290"/>
            <a:ext cx="7158030" cy="1357322"/>
          </a:xfrm>
        </p:spPr>
        <p:txBody>
          <a:bodyPr>
            <a:noAutofit/>
          </a:bodyPr>
          <a:lstStyle/>
          <a:p>
            <a:pPr algn="r"/>
            <a:r>
              <a:rPr lang="id-ID" sz="3300" b="1" dirty="0" smtClean="0">
                <a:effectLst/>
              </a:rPr>
              <a:t>Masyarakat: </a:t>
            </a:r>
            <a:br>
              <a:rPr lang="id-ID" sz="3300" b="1" dirty="0" smtClean="0">
                <a:effectLst/>
              </a:rPr>
            </a:br>
            <a:r>
              <a:rPr lang="id-ID" sz="3300" b="1" dirty="0" smtClean="0">
                <a:effectLst/>
              </a:rPr>
              <a:t>Sistem Budaya dan Komunikasi yang Kompleks</a:t>
            </a:r>
            <a:r>
              <a:rPr lang="id-ID" sz="3300" b="1" dirty="0" smtClean="0">
                <a:effectLst/>
              </a:rPr>
              <a:t> </a:t>
            </a:r>
            <a:endParaRPr lang="id-ID" sz="33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14488"/>
            <a:ext cx="8158162" cy="2857520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Sistem masyarakat  </a:t>
            </a:r>
            <a:r>
              <a:rPr lang="id-ID" sz="1700" b="1" dirty="0" smtClean="0">
                <a:sym typeface="Wingdings" pitchFamily="2" charset="2"/>
              </a:rPr>
              <a:t>adalah </a:t>
            </a:r>
            <a:r>
              <a:rPr lang="id-ID" sz="1700" dirty="0" smtClean="0">
                <a:sym typeface="Wingdings" pitchFamily="2" charset="2"/>
              </a:rPr>
              <a:t>sistem sosial yang kompleks, terdiri dari berbagai macam keragaman, dipisahkan secara geografis, saling ketergantungan satu sama lain, dan memiliki tujuan yang saling terkait.</a:t>
            </a:r>
          </a:p>
          <a:p>
            <a:pPr marL="73025">
              <a:lnSpc>
                <a:spcPct val="20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Istilah masyarakat </a:t>
            </a:r>
            <a:r>
              <a:rPr lang="id-ID" sz="1700" dirty="0" smtClean="0">
                <a:sym typeface="Wingdings" pitchFamily="2" charset="2"/>
              </a:rPr>
              <a:t>– dibuat, didefinisikan dan dipertahankan melalui komunikasi. </a:t>
            </a: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64" y="214290"/>
            <a:ext cx="5943584" cy="642942"/>
          </a:xfrm>
        </p:spPr>
        <p:txBody>
          <a:bodyPr>
            <a:noAutofit/>
          </a:bodyPr>
          <a:lstStyle/>
          <a:p>
            <a:pPr algn="r"/>
            <a:r>
              <a:rPr lang="id-ID" sz="4400" b="1" dirty="0" smtClean="0">
                <a:effectLst/>
              </a:rPr>
              <a:t>Jaringan Nasional (1)</a:t>
            </a:r>
            <a:endParaRPr lang="id-ID" sz="44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071546"/>
            <a:ext cx="8158162" cy="4786346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Jaringan nasional </a:t>
            </a:r>
            <a:r>
              <a:rPr lang="id-ID" sz="1700" dirty="0" smtClean="0">
                <a:sym typeface="Wingdings" pitchFamily="2" charset="2"/>
              </a:rPr>
              <a:t>adalah: jalur didalam suatu masyarakat yang menghubungkan individu, kelompok maupun organisasi satu sama lain.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Fungsi jaringan nasional </a:t>
            </a:r>
            <a:r>
              <a:rPr lang="id-ID" sz="1700" dirty="0" smtClean="0">
                <a:sym typeface="Wingdings" pitchFamily="2" charset="2"/>
              </a:rPr>
              <a:t>antara lain: </a:t>
            </a: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Menyediakan </a:t>
            </a:r>
            <a:r>
              <a:rPr lang="id-ID" sz="1700" b="1" dirty="0" smtClean="0">
                <a:sym typeface="Wingdings" pitchFamily="2" charset="2"/>
              </a:rPr>
              <a:t>sarana penyampaian informasi </a:t>
            </a:r>
            <a:r>
              <a:rPr lang="id-ID" sz="1700" dirty="0" smtClean="0">
                <a:sym typeface="Wingdings" pitchFamily="2" charset="2"/>
              </a:rPr>
              <a:t>kepada anggota masyarakat. </a:t>
            </a: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Memfasilitasi koordinasi kegiatan </a:t>
            </a:r>
            <a:r>
              <a:rPr lang="id-ID" sz="1700" dirty="0" smtClean="0">
                <a:sym typeface="Wingdings" pitchFamily="2" charset="2"/>
              </a:rPr>
              <a:t>dari individu, kelompok dan organisasi dalam suatu masyarakat. </a:t>
            </a: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Menyediakan saluran </a:t>
            </a:r>
            <a:r>
              <a:rPr lang="id-ID" sz="1700" dirty="0" smtClean="0">
                <a:sym typeface="Wingdings" pitchFamily="2" charset="2"/>
              </a:rPr>
              <a:t>untuk menentukan keputusan secara kolektif.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64" y="214290"/>
            <a:ext cx="5943584" cy="642942"/>
          </a:xfrm>
        </p:spPr>
        <p:txBody>
          <a:bodyPr>
            <a:noAutofit/>
          </a:bodyPr>
          <a:lstStyle/>
          <a:p>
            <a:pPr algn="r"/>
            <a:r>
              <a:rPr lang="id-ID" sz="4400" b="1" dirty="0" smtClean="0">
                <a:effectLst/>
              </a:rPr>
              <a:t>Jaringan Nasional (2)</a:t>
            </a:r>
            <a:endParaRPr lang="id-ID" sz="44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857232"/>
            <a:ext cx="8158162" cy="5429288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Pada masyarakat demokratis, terdapat individu yang </a:t>
            </a:r>
            <a:r>
              <a:rPr lang="id-ID" sz="1700" b="1" dirty="0" smtClean="0">
                <a:sym typeface="Wingdings" pitchFamily="2" charset="2"/>
              </a:rPr>
              <a:t>dipilih untuk mewakili kelompok atau organisasi tertentu. </a:t>
            </a:r>
            <a:endParaRPr lang="id-ID" sz="1700" b="1" dirty="0" smtClean="0">
              <a:sym typeface="Wingdings" pitchFamily="2" charset="2"/>
            </a:endParaRP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Perwakilan seseorang dapat dilakukan pada </a:t>
            </a:r>
            <a:r>
              <a:rPr lang="id-ID" sz="1700" b="1" dirty="0" smtClean="0">
                <a:sym typeface="Wingdings" pitchFamily="2" charset="2"/>
              </a:rPr>
              <a:t>level provinsi atau regional, bahkan mewakili negara.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Hal yang dilakukan antara lain: </a:t>
            </a:r>
            <a:r>
              <a:rPr lang="id-ID" sz="1700" b="1" dirty="0" smtClean="0">
                <a:sym typeface="Wingdings" pitchFamily="2" charset="2"/>
              </a:rPr>
              <a:t>mendiskusikan kepentingan umum, menentukan prioritas, membuat keputusan untuk masyarakat secara keseluruhan. </a:t>
            </a:r>
            <a:endParaRPr lang="id-ID" sz="1700" b="1" dirty="0" smtClean="0">
              <a:sym typeface="Wingdings" pitchFamily="2" charset="2"/>
            </a:endParaRP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Menghasilkan </a:t>
            </a:r>
            <a:r>
              <a:rPr lang="id-ID" sz="1700" b="1" dirty="0" smtClean="0">
                <a:sym typeface="Wingdings" pitchFamily="2" charset="2"/>
              </a:rPr>
              <a:t>rekomendasi, kebijakan, dan hukum &amp; disebarkan kepada seluruh anggota masyarakat </a:t>
            </a:r>
            <a:r>
              <a:rPr lang="id-ID" sz="1700" dirty="0" smtClean="0">
                <a:sym typeface="Wingdings" pitchFamily="2" charset="2"/>
              </a:rPr>
              <a:t>melalui: </a:t>
            </a:r>
            <a:r>
              <a:rPr lang="id-ID" sz="1700" b="1" dirty="0" smtClean="0">
                <a:sym typeface="Wingdings" pitchFamily="2" charset="2"/>
              </a:rPr>
              <a:t>berita di media massa, kampanye dan publikasi pemerintah, saluran website, dsb.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142852"/>
            <a:ext cx="5657832" cy="1071570"/>
          </a:xfrm>
        </p:spPr>
        <p:txBody>
          <a:bodyPr>
            <a:noAutofit/>
          </a:bodyPr>
          <a:lstStyle/>
          <a:p>
            <a:pPr algn="r"/>
            <a:r>
              <a:rPr lang="id-ID" sz="3500" b="1" dirty="0" smtClean="0">
                <a:effectLst/>
              </a:rPr>
              <a:t>Hub. antara Komunikasi dan Budaya (2)</a:t>
            </a:r>
            <a:endParaRPr lang="id-ID" sz="35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Budaya masyarakat: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Simbol-simbol dari sebuah masyarakat berupa </a:t>
            </a:r>
            <a:r>
              <a:rPr lang="id-ID" sz="1700" b="1" dirty="0" smtClean="0">
                <a:sym typeface="Wingdings" pitchFamily="2" charset="2"/>
              </a:rPr>
              <a:t>simbol budaya </a:t>
            </a:r>
            <a:r>
              <a:rPr lang="id-ID" sz="1700" dirty="0" smtClean="0">
                <a:sym typeface="Wingdings" pitchFamily="2" charset="2"/>
              </a:rPr>
              <a:t>yang paling mungkin dapat kita lihat.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Contoh: bahasa lisan &amp; tertulis, tempat, orang, gagasan, dokumen, lagu, peristiwa bersejarah, monumen, figur pahlawan, gaya arsitek, dongeng/cerita rakyat.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Bendera kebangsaan </a:t>
            </a:r>
            <a:r>
              <a:rPr lang="id-ID" sz="1700" dirty="0" smtClean="0">
                <a:sym typeface="Wingdings" pitchFamily="2" charset="2"/>
              </a:rPr>
              <a:t> mengindikasikan penandaan wilayah, mewakili lokasi geografis, simbol ideologi &amp; agama, simbol kebersamaan dan kesatuan penduduk.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Pola komunikasi verbal dan non-verbal yang sama, orientasi keagamaan, politik, gender, perkawanan, pola asuh, suku &amp; sisi kehidupan sosial lainnya  juga menjadi bagian dari budaya di setiap masyarakat.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214290"/>
            <a:ext cx="7158030" cy="642942"/>
          </a:xfrm>
        </p:spPr>
        <p:txBody>
          <a:bodyPr>
            <a:noAutofit/>
          </a:bodyPr>
          <a:lstStyle/>
          <a:p>
            <a:pPr algn="r"/>
            <a:r>
              <a:rPr lang="id-ID" sz="4400" b="1" dirty="0" smtClean="0">
                <a:effectLst/>
              </a:rPr>
              <a:t>Jaringan Internasional (1)</a:t>
            </a:r>
            <a:endParaRPr lang="id-ID" sz="44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000108"/>
            <a:ext cx="8158162" cy="4572032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Jaringan internasional membuat </a:t>
            </a:r>
            <a:r>
              <a:rPr lang="id-ID" sz="1700" b="1" dirty="0" smtClean="0">
                <a:sym typeface="Wingdings" pitchFamily="2" charset="2"/>
              </a:rPr>
              <a:t>“sambungan” </a:t>
            </a:r>
            <a:r>
              <a:rPr lang="id-ID" sz="1700" dirty="0" smtClean="0">
                <a:sym typeface="Wingdings" pitchFamily="2" charset="2"/>
              </a:rPr>
              <a:t>diantara </a:t>
            </a:r>
            <a:r>
              <a:rPr lang="id-ID" sz="1700" b="1" dirty="0" smtClean="0">
                <a:sym typeface="Wingdings" pitchFamily="2" charset="2"/>
              </a:rPr>
              <a:t>berbagai masyarakat.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Bentuk jaringan internasional </a:t>
            </a:r>
            <a:r>
              <a:rPr lang="id-ID" sz="1700" b="1" dirty="0" smtClean="0">
                <a:sym typeface="Wingdings" pitchFamily="2" charset="2"/>
              </a:rPr>
              <a:t>antara lain: </a:t>
            </a:r>
            <a:r>
              <a:rPr lang="id-ID" sz="1700" dirty="0" smtClean="0">
                <a:sym typeface="Wingdings" pitchFamily="2" charset="2"/>
              </a:rPr>
              <a:t>kontak pribadi oleh wisatawan, tenaga layanan luar negeri, duta PBB atau perwakilan lembaga atau organisasi internasional.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Bentuk lain yang lebih spesifik  program pemberitaan dan hiburan internasional, transaksi perbankan internasional, propaganda pemerintah dan operasi intelijen.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214290"/>
            <a:ext cx="7158030" cy="642942"/>
          </a:xfrm>
        </p:spPr>
        <p:txBody>
          <a:bodyPr>
            <a:noAutofit/>
          </a:bodyPr>
          <a:lstStyle/>
          <a:p>
            <a:pPr algn="r"/>
            <a:r>
              <a:rPr lang="id-ID" sz="4400" b="1" dirty="0" smtClean="0">
                <a:effectLst/>
              </a:rPr>
              <a:t>Jaringan Internasional (2)</a:t>
            </a:r>
            <a:endParaRPr lang="id-ID" sz="44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000108"/>
            <a:ext cx="8158162" cy="5214974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Fungsi-fungsi yang dilayani oleh </a:t>
            </a:r>
            <a:r>
              <a:rPr lang="id-ID" sz="1700" b="1" dirty="0" smtClean="0">
                <a:sym typeface="Wingdings" pitchFamily="2" charset="2"/>
              </a:rPr>
              <a:t>jaringan internasional </a:t>
            </a:r>
            <a:r>
              <a:rPr lang="id-ID" sz="1700" dirty="0" smtClean="0">
                <a:sym typeface="Wingdings" pitchFamily="2" charset="2"/>
              </a:rPr>
              <a:t>meliputi: </a:t>
            </a: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Menyediakan akses informasi </a:t>
            </a:r>
            <a:r>
              <a:rPr lang="id-ID" sz="1700" dirty="0" smtClean="0">
                <a:sym typeface="Wingdings" pitchFamily="2" charset="2"/>
              </a:rPr>
              <a:t>kepada masyarakat yang memerlukan. </a:t>
            </a: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Mengidentifikasi dan beradaptasi </a:t>
            </a:r>
            <a:r>
              <a:rPr lang="id-ID" sz="1700" dirty="0" smtClean="0">
                <a:sym typeface="Wingdings" pitchFamily="2" charset="2"/>
              </a:rPr>
              <a:t>terhadap kebutuhan dan tantangan lingkungan dan komunitas dunia. </a:t>
            </a: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Membekali berbagai sarana melalui informasi &amp; disampaikan ditengah-tengah masyarakat. </a:t>
            </a: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Memudahkan koordinasi  </a:t>
            </a:r>
            <a:r>
              <a:rPr lang="id-ID" sz="1700" dirty="0" smtClean="0">
                <a:sym typeface="Wingdings" pitchFamily="2" charset="2"/>
              </a:rPr>
              <a:t>ragam kebutuhan, kegiatan, dan pandangan dari berbagai masyarakat. </a:t>
            </a:r>
          </a:p>
          <a:p>
            <a:pPr marL="447675" lvl="1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Membuka peluang </a:t>
            </a:r>
            <a:r>
              <a:rPr lang="id-ID" sz="1700" dirty="0" smtClean="0">
                <a:sym typeface="Wingdings" pitchFamily="2" charset="2"/>
              </a:rPr>
              <a:t>adanya </a:t>
            </a:r>
            <a:r>
              <a:rPr lang="id-ID" sz="1700" b="1" dirty="0" smtClean="0">
                <a:sym typeface="Wingdings" pitchFamily="2" charset="2"/>
              </a:rPr>
              <a:t>kerjasama internasional.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214290"/>
            <a:ext cx="7158030" cy="642942"/>
          </a:xfrm>
        </p:spPr>
        <p:txBody>
          <a:bodyPr>
            <a:noAutofit/>
          </a:bodyPr>
          <a:lstStyle/>
          <a:p>
            <a:pPr algn="r"/>
            <a:r>
              <a:rPr lang="id-ID" sz="4000" b="1" dirty="0" smtClean="0">
                <a:effectLst/>
              </a:rPr>
              <a:t>Komunikasi Internasional (</a:t>
            </a:r>
            <a:r>
              <a:rPr lang="id-ID" sz="4000" b="1" dirty="0" smtClean="0">
                <a:effectLst/>
              </a:rPr>
              <a:t>1</a:t>
            </a:r>
            <a:r>
              <a:rPr lang="id-ID" sz="4000" b="1" dirty="0" smtClean="0">
                <a:effectLst/>
              </a:rPr>
              <a:t>)</a:t>
            </a:r>
            <a:endParaRPr lang="id-ID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071546"/>
            <a:ext cx="8158162" cy="4429156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Marshall McLuhan, </a:t>
            </a:r>
            <a:r>
              <a:rPr lang="id-ID" sz="1700" dirty="0" smtClean="0">
                <a:sym typeface="Wingdings" pitchFamily="2" charset="2"/>
              </a:rPr>
              <a:t>menggambarkan masa depan warga dunia akan dihubungkan secara bersama-sama dalam bentuk : </a:t>
            </a:r>
            <a:r>
              <a:rPr lang="id-ID" sz="1700" b="1" dirty="0" smtClean="0">
                <a:sym typeface="Wingdings" pitchFamily="2" charset="2"/>
              </a:rPr>
              <a:t>“Komunitas Dunia” </a:t>
            </a:r>
            <a:r>
              <a:rPr lang="id-ID" sz="1700" dirty="0" smtClean="0">
                <a:sym typeface="Wingdings" pitchFamily="2" charset="2"/>
              </a:rPr>
              <a:t>atau </a:t>
            </a:r>
            <a:r>
              <a:rPr lang="id-ID" sz="1700" b="1" dirty="0" smtClean="0">
                <a:sym typeface="Wingdings" pitchFamily="2" charset="2"/>
              </a:rPr>
              <a:t>“Desa Global”.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Dunia disatukan melalui jaringan komunikasi yang besar  </a:t>
            </a:r>
            <a:r>
              <a:rPr lang="id-ID" sz="1700" b="1" dirty="0" smtClean="0">
                <a:sym typeface="Wingdings" pitchFamily="2" charset="2"/>
              </a:rPr>
              <a:t>“Dunia Informasi”,</a:t>
            </a:r>
            <a:r>
              <a:rPr lang="id-ID" sz="1700" dirty="0" smtClean="0">
                <a:sym typeface="Wingdings" pitchFamily="2" charset="2"/>
              </a:rPr>
              <a:t> sebagai </a:t>
            </a:r>
            <a:r>
              <a:rPr lang="id-ID" sz="1700" b="1" dirty="0" smtClean="0">
                <a:sym typeface="Wingdings" pitchFamily="2" charset="2"/>
              </a:rPr>
              <a:t>perluasan dan pertumbuhan </a:t>
            </a:r>
            <a:r>
              <a:rPr lang="id-ID" sz="1700" dirty="0" smtClean="0">
                <a:sym typeface="Wingdings" pitchFamily="2" charset="2"/>
              </a:rPr>
              <a:t>jumlah masyarakat informasi yang semakin </a:t>
            </a:r>
            <a:r>
              <a:rPr lang="id-ID" sz="1700" b="1" dirty="0" smtClean="0">
                <a:sym typeface="Wingdings" pitchFamily="2" charset="2"/>
              </a:rPr>
              <a:t>“canggih”.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Hal tersebut terbukti dari: </a:t>
            </a:r>
            <a:r>
              <a:rPr lang="id-ID" sz="1700" b="1" dirty="0" smtClean="0">
                <a:sym typeface="Wingdings" pitchFamily="2" charset="2"/>
              </a:rPr>
              <a:t>sistem distribusi informasi internasional </a:t>
            </a:r>
            <a:r>
              <a:rPr lang="id-ID" sz="1700" dirty="0" smtClean="0">
                <a:sym typeface="Wingdings" pitchFamily="2" charset="2"/>
              </a:rPr>
              <a:t>melalui satelit dan bentuk-bentuk rekaman  media audio visual.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357166"/>
            <a:ext cx="7158030" cy="642942"/>
          </a:xfrm>
        </p:spPr>
        <p:txBody>
          <a:bodyPr>
            <a:noAutofit/>
          </a:bodyPr>
          <a:lstStyle/>
          <a:p>
            <a:pPr algn="r"/>
            <a:r>
              <a:rPr lang="id-ID" sz="4000" b="1" dirty="0" smtClean="0">
                <a:effectLst/>
              </a:rPr>
              <a:t>Komunikasi Internasional (2)</a:t>
            </a:r>
            <a:endParaRPr lang="id-ID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357298"/>
            <a:ext cx="8158162" cy="2643206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Saat ini hubungan internasional formal &amp; informal serta kepariwisataan adalah </a:t>
            </a:r>
            <a:r>
              <a:rPr lang="id-ID" sz="1700" b="1" dirty="0" smtClean="0">
                <a:sym typeface="Wingdings" pitchFamily="2" charset="2"/>
              </a:rPr>
              <a:t>kontributor penting </a:t>
            </a:r>
            <a:r>
              <a:rPr lang="id-ID" sz="1700" dirty="0" smtClean="0">
                <a:sym typeface="Wingdings" pitchFamily="2" charset="2"/>
              </a:rPr>
              <a:t>dalam </a:t>
            </a:r>
            <a:r>
              <a:rPr lang="id-ID" sz="1700" b="1" dirty="0" smtClean="0">
                <a:sym typeface="Wingdings" pitchFamily="2" charset="2"/>
              </a:rPr>
              <a:t>komunikasi global.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Terbukti dari </a:t>
            </a:r>
            <a:r>
              <a:rPr lang="id-ID" sz="1700" b="1" dirty="0" smtClean="0">
                <a:sym typeface="Wingdings" pitchFamily="2" charset="2"/>
              </a:rPr>
              <a:t>peningkatan aliran informasi </a:t>
            </a:r>
            <a:r>
              <a:rPr lang="id-ID" sz="1700" dirty="0" smtClean="0">
                <a:sym typeface="Wingdings" pitchFamily="2" charset="2"/>
              </a:rPr>
              <a:t>di seluruh dunia  mempengaruhi terpaan budaya, perspektif dan pimpinan masyarakat.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  <a:buNone/>
            </a:pPr>
            <a:endParaRPr lang="id-ID" sz="1700" dirty="0" smtClean="0">
              <a:sym typeface="Wingdings" pitchFamily="2" charset="2"/>
            </a:endParaRP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372476" cy="642942"/>
          </a:xfrm>
        </p:spPr>
        <p:txBody>
          <a:bodyPr>
            <a:noAutofit/>
          </a:bodyPr>
          <a:lstStyle/>
          <a:p>
            <a:pPr algn="r"/>
            <a:r>
              <a:rPr lang="id-ID" sz="4000" b="1" dirty="0" smtClean="0">
                <a:effectLst/>
              </a:rPr>
              <a:t>Kompleksitas yang Berlimpah (1)</a:t>
            </a:r>
            <a:endParaRPr lang="id-ID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214422"/>
            <a:ext cx="8158162" cy="5000660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Efek </a:t>
            </a:r>
            <a:r>
              <a:rPr lang="id-ID" sz="1700" b="1" i="1" dirty="0" smtClean="0">
                <a:sym typeface="Wingdings" pitchFamily="2" charset="2"/>
              </a:rPr>
              <a:t>“melting pot”  </a:t>
            </a:r>
            <a:r>
              <a:rPr lang="id-ID" sz="1700" dirty="0" smtClean="0">
                <a:sym typeface="Wingdings" pitchFamily="2" charset="2"/>
              </a:rPr>
              <a:t>atau budaya campuran  pencampuran perbedaan budaya menjadi ancaman terhadap ke-khas-an hubungan, kelompok, organisasi, budaya dan masyarakat.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b="1" dirty="0" smtClean="0">
                <a:sym typeface="Wingdings" pitchFamily="2" charset="2"/>
              </a:rPr>
              <a:t>Imperialisme budaya Amerika  </a:t>
            </a:r>
            <a:r>
              <a:rPr lang="id-ID" sz="1700" dirty="0" smtClean="0">
                <a:sym typeface="Wingdings" pitchFamily="2" charset="2"/>
              </a:rPr>
              <a:t>terjadi bagi negara yang kurang ter-industrialisasi dan memiliki ideologi yang berbeda, ada potensi keterhubungan antara warganya dengan akses siaran-siaran TV Amerika, dan majalah pria dewasa “Playboy”.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Peristiwa tersebut menimbulkan pertanyaan sekaligus ancaman bagi kita.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endParaRPr lang="id-ID" sz="1700" b="1" dirty="0" smtClean="0">
              <a:sym typeface="Wingdings" pitchFamily="2" charset="2"/>
            </a:endParaRP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372476" cy="642942"/>
          </a:xfrm>
        </p:spPr>
        <p:txBody>
          <a:bodyPr>
            <a:noAutofit/>
          </a:bodyPr>
          <a:lstStyle/>
          <a:p>
            <a:pPr algn="r"/>
            <a:r>
              <a:rPr lang="id-ID" sz="4000" b="1" dirty="0" smtClean="0">
                <a:effectLst/>
              </a:rPr>
              <a:t>Kompleksitas yang Berlimpah (2)</a:t>
            </a:r>
            <a:endParaRPr lang="id-ID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214422"/>
            <a:ext cx="8158162" cy="5000660"/>
          </a:xfrm>
        </p:spPr>
        <p:txBody>
          <a:bodyPr/>
          <a:lstStyle/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Pertanyaan dan ancaman berupa: pelestarian identitas budaya, integritas politik atau ideologinya, serta nilai-nilai tradisionalnya.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Hal yang dapat dilakukan antara lain melalui: </a:t>
            </a:r>
            <a:r>
              <a:rPr lang="id-ID" sz="1700" b="1" dirty="0" smtClean="0">
                <a:sym typeface="Wingdings" pitchFamily="2" charset="2"/>
              </a:rPr>
              <a:t>peningkatan pemahaman dan kerjasama internasional </a:t>
            </a:r>
            <a:r>
              <a:rPr lang="id-ID" sz="1700" dirty="0" smtClean="0">
                <a:sym typeface="Wingdings" pitchFamily="2" charset="2"/>
              </a:rPr>
              <a:t>tanpa perlu mengorbankan integritas individu, budaya dan kemandirian dalam komunikasi lintas budaya.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Bidang komunikasi internasional dan hubungan intenasional memberikan bukti nyata: </a:t>
            </a:r>
            <a:r>
              <a:rPr lang="id-ID" sz="1700" b="1" dirty="0" smtClean="0">
                <a:sym typeface="Wingdings" pitchFamily="2" charset="2"/>
              </a:rPr>
              <a:t>lebih banyak komunikasi tidak membuat segalanya jauh lebih baik. </a:t>
            </a:r>
          </a:p>
          <a:p>
            <a:pPr marL="73025">
              <a:lnSpc>
                <a:spcPct val="200000"/>
              </a:lnSpc>
              <a:spcBef>
                <a:spcPts val="600"/>
              </a:spcBef>
            </a:pPr>
            <a:endParaRPr lang="id-ID" sz="1700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142852"/>
            <a:ext cx="5657832" cy="1071570"/>
          </a:xfrm>
        </p:spPr>
        <p:txBody>
          <a:bodyPr>
            <a:noAutofit/>
          </a:bodyPr>
          <a:lstStyle/>
          <a:p>
            <a:pPr algn="r"/>
            <a:r>
              <a:rPr lang="id-ID" sz="3500" b="1" dirty="0" smtClean="0">
                <a:effectLst/>
              </a:rPr>
              <a:t>Hub. antara Komunikasi dan Budaya (3)</a:t>
            </a:r>
            <a:endParaRPr lang="id-ID" sz="35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Budaya yang terdapat pada hubungan, kelompok, organisasi atau masyarakat melayani </a:t>
            </a:r>
            <a:r>
              <a:rPr lang="id-ID" sz="1700" b="1" dirty="0" smtClean="0">
                <a:sym typeface="Wingdings" pitchFamily="2" charset="2"/>
              </a:rPr>
              <a:t>fungsi yang sama </a:t>
            </a:r>
            <a:r>
              <a:rPr lang="id-ID" sz="1700" dirty="0" smtClean="0">
                <a:sym typeface="Wingdings" pitchFamily="2" charset="2"/>
              </a:rPr>
              <a:t>terkait komunikasi: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Menghubungkan individu satu sama lain.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Menciptakan konteks untuk interaksi dan negosiasi antar anggota.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Memberikan dasar bagi identitas bersama.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Ketiga aspek diatas memperlihatkan </a:t>
            </a:r>
            <a:r>
              <a:rPr lang="id-ID" sz="1700" b="1" dirty="0" smtClean="0">
                <a:sym typeface="Wingdings" pitchFamily="2" charset="2"/>
              </a:rPr>
              <a:t>posisi komunikasi dan budaya.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Budaya adalah </a:t>
            </a:r>
            <a:r>
              <a:rPr lang="id-ID" sz="1700" b="1" dirty="0" smtClean="0">
                <a:sym typeface="Wingdings" pitchFamily="2" charset="2"/>
              </a:rPr>
              <a:t>“hasil tambahan” </a:t>
            </a:r>
            <a:r>
              <a:rPr lang="id-ID" sz="1700" dirty="0" smtClean="0">
                <a:sym typeface="Wingdings" pitchFamily="2" charset="2"/>
              </a:rPr>
              <a:t>dari kegiatan komunikasi yang berlangsung dalam hubungan, kelompok, organisasi dan masyarakat.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Kita tidak akan dapat mengembangkan sebuah budaya bersama tanpa adanya </a:t>
            </a:r>
            <a:r>
              <a:rPr lang="id-ID" sz="1700" b="1" dirty="0" smtClean="0">
                <a:sym typeface="Wingdings" pitchFamily="2" charset="2"/>
              </a:rPr>
              <a:t>kapasitas bahasa </a:t>
            </a:r>
            <a:r>
              <a:rPr lang="id-ID" sz="1700" dirty="0" smtClean="0">
                <a:sym typeface="Wingdings" pitchFamily="2" charset="2"/>
              </a:rPr>
              <a:t>simbolis manusia.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Tanpa komunikasi &amp; teknologi, menjadi tidak mungkin untuk </a:t>
            </a:r>
            <a:r>
              <a:rPr lang="id-ID" sz="1700" b="1" dirty="0" smtClean="0">
                <a:sym typeface="Wingdings" pitchFamily="2" charset="2"/>
              </a:rPr>
              <a:t>menyampaikan</a:t>
            </a:r>
            <a:r>
              <a:rPr lang="id-ID" sz="1700" dirty="0" smtClean="0">
                <a:sym typeface="Wingdings" pitchFamily="2" charset="2"/>
              </a:rPr>
              <a:t> </a:t>
            </a:r>
            <a:r>
              <a:rPr lang="id-ID" sz="1700" b="1" dirty="0" smtClean="0">
                <a:sym typeface="Wingdings" pitchFamily="2" charset="2"/>
              </a:rPr>
              <a:t>unsur-unsur</a:t>
            </a:r>
            <a:r>
              <a:rPr lang="id-ID" sz="1700" dirty="0" smtClean="0">
                <a:sym typeface="Wingdings" pitchFamily="2" charset="2"/>
              </a:rPr>
              <a:t> </a:t>
            </a:r>
            <a:r>
              <a:rPr lang="id-ID" sz="1700" b="1" dirty="0" smtClean="0">
                <a:sym typeface="Wingdings" pitchFamily="2" charset="2"/>
              </a:rPr>
              <a:t>budaya</a:t>
            </a:r>
            <a:r>
              <a:rPr lang="id-ID" sz="1700" dirty="0" smtClean="0">
                <a:sym typeface="Wingdings" pitchFamily="2" charset="2"/>
              </a:rPr>
              <a:t> dari satu tempat ke tempat lain atau satu generasi ke generasi berikutnya.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142852"/>
            <a:ext cx="5657832" cy="1071570"/>
          </a:xfrm>
        </p:spPr>
        <p:txBody>
          <a:bodyPr>
            <a:noAutofit/>
          </a:bodyPr>
          <a:lstStyle/>
          <a:p>
            <a:pPr algn="r"/>
            <a:r>
              <a:rPr lang="id-ID" sz="3500" b="1" dirty="0" smtClean="0">
                <a:effectLst/>
              </a:rPr>
              <a:t>Hub. antara Komunikasi dan Budaya (4)</a:t>
            </a:r>
            <a:endParaRPr lang="id-ID" sz="35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18573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Perilaku komunikasi perseorangan kita berkembang saat kita beradaptasi kepada tuntutan budaya.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Komunikasi dan budaya saling mempengaruhi secara resiprokal (timbal balik)  membentuk pola-pola komunikasi kita.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142852"/>
            <a:ext cx="5657832" cy="857256"/>
          </a:xfrm>
        </p:spPr>
        <p:txBody>
          <a:bodyPr>
            <a:noAutofit/>
          </a:bodyPr>
          <a:lstStyle/>
          <a:p>
            <a:pPr algn="r"/>
            <a:r>
              <a:rPr lang="id-ID" sz="3600" b="1" dirty="0" smtClean="0">
                <a:effectLst/>
              </a:rPr>
              <a:t>Karakteristik Budaya (1) </a:t>
            </a:r>
            <a:endParaRPr lang="id-ID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328614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>
                <a:sym typeface="Wingdings" pitchFamily="2" charset="2"/>
              </a:rPr>
              <a:t>Karakteristik umum </a:t>
            </a:r>
            <a:r>
              <a:rPr lang="id-ID" sz="1700" dirty="0" smtClean="0">
                <a:sym typeface="Wingdings" pitchFamily="2" charset="2"/>
              </a:rPr>
              <a:t>sebuah budaya di rumuskan menjadi beberapa bagian: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Budaya itu kompleks dan ber-segi banyak.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Budaya sebagai sesuatu yang tidak terlihat.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Budaya bersifat subjektif.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Budaya mengalami banyak perubahan sepanjang waktu.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086724" cy="642942"/>
          </a:xfrm>
        </p:spPr>
        <p:txBody>
          <a:bodyPr>
            <a:noAutofit/>
          </a:bodyPr>
          <a:lstStyle/>
          <a:p>
            <a:pPr algn="r"/>
            <a:r>
              <a:rPr lang="id-ID" sz="2800" b="1" dirty="0" smtClean="0">
                <a:effectLst/>
              </a:rPr>
              <a:t>Budaya itu Kompleks dan Bersegi Banyak (1) </a:t>
            </a:r>
            <a:endParaRPr lang="id-ID" sz="28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35771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id-ID" sz="1700" dirty="0" smtClean="0">
                <a:sym typeface="Wingdings" pitchFamily="2" charset="2"/>
              </a:rPr>
              <a:t>Kompleksitas budaya memiliki potensi masalah paling banyak dalam kehidupan  bermasyarakat.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id-ID" sz="1700" dirty="0" smtClean="0">
                <a:sym typeface="Wingdings" pitchFamily="2" charset="2"/>
              </a:rPr>
              <a:t>Potensi masalah dalam bentuk: </a:t>
            </a:r>
            <a:r>
              <a:rPr lang="id-ID" sz="1700" b="1" dirty="0" smtClean="0">
                <a:sym typeface="Wingdings" pitchFamily="2" charset="2"/>
              </a:rPr>
              <a:t>perbedaan bahasa!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id-ID" sz="1700" dirty="0" smtClean="0">
                <a:sym typeface="Wingdings" pitchFamily="2" charset="2"/>
              </a:rPr>
              <a:t>Perbedaan bahasa dalam setiap kebudayaan sering melibatkan: kebiasaan sosial, kehidupan keluarga, pakaian, kebiasaan makan, struktur kelas, orientasi politik, agama, adat istiadat, filosofi ekonomi, kepercayaan dan sistem nilai.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id-ID" sz="1700" dirty="0" smtClean="0">
                <a:sym typeface="Wingdings" pitchFamily="2" charset="2"/>
              </a:rPr>
              <a:t>Unsur-unsur budaya tidak terisolasi, tetapi </a:t>
            </a:r>
            <a:r>
              <a:rPr lang="id-ID" sz="1700" b="1" dirty="0" smtClean="0">
                <a:sym typeface="Wingdings" pitchFamily="2" charset="2"/>
              </a:rPr>
              <a:t>saling mempengaruhi </a:t>
            </a:r>
            <a:r>
              <a:rPr lang="id-ID" sz="1700" dirty="0" smtClean="0">
                <a:sym typeface="Wingdings" pitchFamily="2" charset="2"/>
              </a:rPr>
              <a:t>dengan cara-cara yang halus.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8947</TotalTime>
  <Words>4055</Words>
  <Application>Microsoft Office PowerPoint</Application>
  <PresentationFormat>On-screen Show (4:3)</PresentationFormat>
  <Paragraphs>341</Paragraphs>
  <Slides>55</Slides>
  <Notes>55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Verve</vt:lpstr>
      <vt:lpstr>BUDAYA &amp; MASYARAKAT</vt:lpstr>
      <vt:lpstr>Hakikat Kebudayaan (1)</vt:lpstr>
      <vt:lpstr>Hakikat Kebudayaan (2)</vt:lpstr>
      <vt:lpstr>Hub. antara Komunikasi dan Budaya (1)</vt:lpstr>
      <vt:lpstr>Hub. antara Komunikasi dan Budaya (2)</vt:lpstr>
      <vt:lpstr>Hub. antara Komunikasi dan Budaya (3)</vt:lpstr>
      <vt:lpstr>Hub. antara Komunikasi dan Budaya (4)</vt:lpstr>
      <vt:lpstr>Karakteristik Budaya (1) </vt:lpstr>
      <vt:lpstr>Budaya itu Kompleks dan Bersegi Banyak (1) </vt:lpstr>
      <vt:lpstr>Budaya itu Kompleks dan Bersegi Banyak (2) </vt:lpstr>
      <vt:lpstr>Budaya itu Kompleks dan Bersegi Banyak (3) </vt:lpstr>
      <vt:lpstr>Budaya itu Kompleks dan Bersegi Banyak (4) </vt:lpstr>
      <vt:lpstr>Budaya itu Kompleks dan Bersegi Banyak (5) </vt:lpstr>
      <vt:lpstr>Budaya itu Kompleks dan Bersegi Banyak (6) </vt:lpstr>
      <vt:lpstr>Budaya itu Kompleks dan Bersegi Banyak (7) </vt:lpstr>
      <vt:lpstr>Budaya itu Kompleks dan Bersegi Banyak (8) </vt:lpstr>
      <vt:lpstr>Budaya itu Tidak Terlihat (1) </vt:lpstr>
      <vt:lpstr>Budaya itu Tidak Terlihat (2) </vt:lpstr>
      <vt:lpstr>Budaya itu Tidak Terlihat (3) </vt:lpstr>
      <vt:lpstr>Budaya itu Tidak Terlihat (4) </vt:lpstr>
      <vt:lpstr>Budaya itu Tidak Terlihat (5) </vt:lpstr>
      <vt:lpstr>Budaya itu Subjektif (1) </vt:lpstr>
      <vt:lpstr>Budaya itu Subjektif (2) </vt:lpstr>
      <vt:lpstr>Budaya itu Subjektif (3) </vt:lpstr>
      <vt:lpstr>Budaya Berubah Sepanjang Waktu (1) </vt:lpstr>
      <vt:lpstr>Budaya Berubah Sepanjang Waktu (2) </vt:lpstr>
      <vt:lpstr>Budaya Berubah Sepanjang Waktu (3) </vt:lpstr>
      <vt:lpstr>Budaya Berubah Sepanjang Waktu (4) </vt:lpstr>
      <vt:lpstr>Peran Komunikasi Bermedia (1) </vt:lpstr>
      <vt:lpstr>Peran Komunikasi Bermedia (2) </vt:lpstr>
      <vt:lpstr>Peran Komunikasi Bermedia (3) </vt:lpstr>
      <vt:lpstr>Peran Komunikasi Bermedia (4) </vt:lpstr>
      <vt:lpstr>Peran Komunikasi Bermedia (5) </vt:lpstr>
      <vt:lpstr>Adaptasi Budaya (1) </vt:lpstr>
      <vt:lpstr>Adaptasi Budaya (2) </vt:lpstr>
      <vt:lpstr>Adaptasi Budaya (3) </vt:lpstr>
      <vt:lpstr>Adaptasi Budaya (4) </vt:lpstr>
      <vt:lpstr>Adaptasi Budaya (5) </vt:lpstr>
      <vt:lpstr>Adaptasi Budaya (6) </vt:lpstr>
      <vt:lpstr>Adaptasi Budaya (7) </vt:lpstr>
      <vt:lpstr>Adaptasi Budaya (8) </vt:lpstr>
      <vt:lpstr>Adaptasi Budaya (9) </vt:lpstr>
      <vt:lpstr>Adaptasi Budaya (10) </vt:lpstr>
      <vt:lpstr>Komunikasi Antar Budaya (1) </vt:lpstr>
      <vt:lpstr>Komunikasi Antar Budaya (2) </vt:lpstr>
      <vt:lpstr>Komunikasi Antar Budaya (3) </vt:lpstr>
      <vt:lpstr>Masyarakat:  Sistem Budaya dan Komunikasi yang Kompleks </vt:lpstr>
      <vt:lpstr>Jaringan Nasional (1)</vt:lpstr>
      <vt:lpstr>Jaringan Nasional (2)</vt:lpstr>
      <vt:lpstr>Jaringan Internasional (1)</vt:lpstr>
      <vt:lpstr>Jaringan Internasional (2)</vt:lpstr>
      <vt:lpstr>Komunikasi Internasional (1)</vt:lpstr>
      <vt:lpstr>Komunikasi Internasional (2)</vt:lpstr>
      <vt:lpstr>Kompleksitas yang Berlimpah (1)</vt:lpstr>
      <vt:lpstr>Kompleksitas yang Berlimpah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BIDANG ILMU KOMUNIKASI</dc:title>
  <dc:creator>sony</dc:creator>
  <cp:lastModifiedBy>sony</cp:lastModifiedBy>
  <cp:revision>2129</cp:revision>
  <dcterms:created xsi:type="dcterms:W3CDTF">2019-07-15T06:59:59Z</dcterms:created>
  <dcterms:modified xsi:type="dcterms:W3CDTF">2019-11-02T12:34:09Z</dcterms:modified>
</cp:coreProperties>
</file>