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3"/>
  </p:notesMasterIdLst>
  <p:sldIdLst>
    <p:sldId id="256" r:id="rId2"/>
    <p:sldId id="257" r:id="rId3"/>
    <p:sldId id="258" r:id="rId4"/>
    <p:sldId id="259" r:id="rId5"/>
    <p:sldId id="260" r:id="rId6"/>
    <p:sldId id="326" r:id="rId7"/>
    <p:sldId id="261" r:id="rId8"/>
    <p:sldId id="327" r:id="rId9"/>
    <p:sldId id="262" r:id="rId10"/>
    <p:sldId id="263" r:id="rId11"/>
    <p:sldId id="328" r:id="rId12"/>
    <p:sldId id="264" r:id="rId13"/>
    <p:sldId id="265" r:id="rId14"/>
    <p:sldId id="329" r:id="rId15"/>
    <p:sldId id="266" r:id="rId16"/>
    <p:sldId id="330" r:id="rId17"/>
    <p:sldId id="267" r:id="rId18"/>
    <p:sldId id="331" r:id="rId19"/>
    <p:sldId id="268" r:id="rId20"/>
    <p:sldId id="269" r:id="rId21"/>
    <p:sldId id="332" r:id="rId22"/>
    <p:sldId id="270" r:id="rId23"/>
    <p:sldId id="271" r:id="rId24"/>
    <p:sldId id="274" r:id="rId25"/>
    <p:sldId id="272" r:id="rId26"/>
    <p:sldId id="275" r:id="rId27"/>
    <p:sldId id="276" r:id="rId28"/>
    <p:sldId id="277" r:id="rId29"/>
    <p:sldId id="279" r:id="rId30"/>
    <p:sldId id="333" r:id="rId31"/>
    <p:sldId id="280" r:id="rId32"/>
    <p:sldId id="281" r:id="rId33"/>
    <p:sldId id="334" r:id="rId34"/>
    <p:sldId id="282" r:id="rId35"/>
    <p:sldId id="335" r:id="rId36"/>
    <p:sldId id="283" r:id="rId37"/>
    <p:sldId id="336" r:id="rId38"/>
    <p:sldId id="284" r:id="rId39"/>
    <p:sldId id="285" r:id="rId40"/>
    <p:sldId id="286" r:id="rId41"/>
    <p:sldId id="337" r:id="rId42"/>
    <p:sldId id="287" r:id="rId43"/>
    <p:sldId id="288" r:id="rId44"/>
    <p:sldId id="338" r:id="rId45"/>
    <p:sldId id="289" r:id="rId46"/>
    <p:sldId id="290" r:id="rId47"/>
    <p:sldId id="291" r:id="rId48"/>
    <p:sldId id="292" r:id="rId49"/>
    <p:sldId id="293" r:id="rId50"/>
    <p:sldId id="294" r:id="rId51"/>
    <p:sldId id="295" r:id="rId52"/>
    <p:sldId id="296" r:id="rId53"/>
    <p:sldId id="297" r:id="rId54"/>
    <p:sldId id="298" r:id="rId55"/>
    <p:sldId id="299" r:id="rId56"/>
    <p:sldId id="300" r:id="rId57"/>
    <p:sldId id="301" r:id="rId58"/>
    <p:sldId id="302" r:id="rId59"/>
    <p:sldId id="303" r:id="rId60"/>
    <p:sldId id="304" r:id="rId61"/>
    <p:sldId id="305" r:id="rId62"/>
    <p:sldId id="306" r:id="rId63"/>
    <p:sldId id="307" r:id="rId64"/>
    <p:sldId id="308" r:id="rId65"/>
    <p:sldId id="309" r:id="rId66"/>
    <p:sldId id="310" r:id="rId67"/>
    <p:sldId id="311" r:id="rId68"/>
    <p:sldId id="312" r:id="rId69"/>
    <p:sldId id="313" r:id="rId70"/>
    <p:sldId id="314" r:id="rId71"/>
    <p:sldId id="315" r:id="rId72"/>
    <p:sldId id="316" r:id="rId73"/>
    <p:sldId id="317" r:id="rId74"/>
    <p:sldId id="318" r:id="rId75"/>
    <p:sldId id="319" r:id="rId76"/>
    <p:sldId id="320" r:id="rId77"/>
    <p:sldId id="321" r:id="rId78"/>
    <p:sldId id="322" r:id="rId79"/>
    <p:sldId id="323" r:id="rId80"/>
    <p:sldId id="324" r:id="rId81"/>
    <p:sldId id="325" r:id="rId82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9" autoAdjust="0"/>
    <p:restoredTop sz="94660"/>
  </p:normalViewPr>
  <p:slideViewPr>
    <p:cSldViewPr>
      <p:cViewPr varScale="1">
        <p:scale>
          <a:sx n="74" d="100"/>
          <a:sy n="74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832722-5F5B-49F4-8896-4C0EE03EA510}" type="datetimeFigureOut">
              <a:rPr lang="id-ID"/>
              <a:pPr>
                <a:defRPr/>
              </a:pPr>
              <a:t>27/10/2019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811BC6-64E6-4A4C-813F-8EC84ED32E5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BAF422-7237-479A-AD14-48913A0D503E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d-ID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20</a:t>
            </a:fld>
            <a:endParaRPr lang="id-ID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21</a:t>
            </a:fld>
            <a:endParaRPr lang="id-ID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22</a:t>
            </a:fld>
            <a:endParaRPr lang="id-ID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23</a:t>
            </a:fld>
            <a:endParaRPr lang="id-ID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24</a:t>
            </a:fld>
            <a:endParaRPr lang="id-ID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25</a:t>
            </a:fld>
            <a:endParaRPr lang="id-ID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26</a:t>
            </a:fld>
            <a:endParaRPr lang="id-ID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27</a:t>
            </a:fld>
            <a:endParaRPr lang="id-ID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28</a:t>
            </a:fld>
            <a:endParaRPr lang="id-ID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29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30</a:t>
            </a:fld>
            <a:endParaRPr lang="id-ID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31</a:t>
            </a:fld>
            <a:endParaRPr lang="id-ID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32</a:t>
            </a:fld>
            <a:endParaRPr lang="id-ID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33</a:t>
            </a:fld>
            <a:endParaRPr lang="id-ID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34</a:t>
            </a:fld>
            <a:endParaRPr lang="id-ID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35</a:t>
            </a:fld>
            <a:endParaRPr lang="id-ID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36</a:t>
            </a:fld>
            <a:endParaRPr lang="id-ID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37</a:t>
            </a:fld>
            <a:endParaRPr lang="id-ID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38</a:t>
            </a:fld>
            <a:endParaRPr lang="id-ID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39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40</a:t>
            </a:fld>
            <a:endParaRPr lang="id-ID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41</a:t>
            </a:fld>
            <a:endParaRPr lang="id-ID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42</a:t>
            </a:fld>
            <a:endParaRPr lang="id-ID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43</a:t>
            </a:fld>
            <a:endParaRPr lang="id-ID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44</a:t>
            </a:fld>
            <a:endParaRPr lang="id-ID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45</a:t>
            </a:fld>
            <a:endParaRPr lang="id-ID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46</a:t>
            </a:fld>
            <a:endParaRPr lang="id-ID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47</a:t>
            </a:fld>
            <a:endParaRPr lang="id-ID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48</a:t>
            </a:fld>
            <a:endParaRPr lang="id-ID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49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50</a:t>
            </a:fld>
            <a:endParaRPr lang="id-ID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51</a:t>
            </a:fld>
            <a:endParaRPr lang="id-ID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52</a:t>
            </a:fld>
            <a:endParaRPr lang="id-ID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53</a:t>
            </a:fld>
            <a:endParaRPr lang="id-ID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54</a:t>
            </a:fld>
            <a:endParaRPr lang="id-ID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55</a:t>
            </a:fld>
            <a:endParaRPr lang="id-ID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56</a:t>
            </a:fld>
            <a:endParaRPr lang="id-ID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57</a:t>
            </a:fld>
            <a:endParaRPr lang="id-ID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58</a:t>
            </a:fld>
            <a:endParaRPr lang="id-ID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59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60</a:t>
            </a:fld>
            <a:endParaRPr lang="id-ID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61</a:t>
            </a:fld>
            <a:endParaRPr lang="id-ID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62</a:t>
            </a:fld>
            <a:endParaRPr lang="id-ID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63</a:t>
            </a:fld>
            <a:endParaRPr lang="id-ID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64</a:t>
            </a:fld>
            <a:endParaRPr lang="id-ID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65</a:t>
            </a:fld>
            <a:endParaRPr lang="id-ID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66</a:t>
            </a:fld>
            <a:endParaRPr lang="id-ID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67</a:t>
            </a:fld>
            <a:endParaRPr lang="id-ID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68</a:t>
            </a:fld>
            <a:endParaRPr lang="id-ID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69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70</a:t>
            </a:fld>
            <a:endParaRPr lang="id-ID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71</a:t>
            </a:fld>
            <a:endParaRPr lang="id-ID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72</a:t>
            </a:fld>
            <a:endParaRPr lang="id-ID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73</a:t>
            </a:fld>
            <a:endParaRPr lang="id-ID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74</a:t>
            </a:fld>
            <a:endParaRPr lang="id-ID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75</a:t>
            </a:fld>
            <a:endParaRPr lang="id-ID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76</a:t>
            </a:fld>
            <a:endParaRPr lang="id-ID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77</a:t>
            </a:fld>
            <a:endParaRPr lang="id-ID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78</a:t>
            </a:fld>
            <a:endParaRPr lang="id-ID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79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80</a:t>
            </a:fld>
            <a:endParaRPr lang="id-ID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81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D01B7AAC-DE84-4FA0-B0AC-D2BBC9B8DF1C}" type="datetimeFigureOut">
              <a:rPr lang="id-ID"/>
              <a:pPr>
                <a:defRPr/>
              </a:pPr>
              <a:t>27/10/2019</a:t>
            </a:fld>
            <a:endParaRPr lang="id-ID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FEF2E2-1F07-479D-9943-DF866B8F4E5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6DC61-9C33-4852-A66D-F64D205F5DF9}" type="datetimeFigureOut">
              <a:rPr lang="id-ID"/>
              <a:pPr>
                <a:defRPr/>
              </a:pPr>
              <a:t>27/10/2019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EA0FA-EA60-47CD-A359-5F5B13BBC75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01729-5715-43B8-885F-588A4EDF0294}" type="datetimeFigureOut">
              <a:rPr lang="id-ID"/>
              <a:pPr>
                <a:defRPr/>
              </a:pPr>
              <a:t>27/10/2019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751CB-0D41-4D42-B9EF-7C84F15A2E8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3CF7B-4763-4786-8E7D-FE89257E76B9}" type="datetimeFigureOut">
              <a:rPr lang="id-ID"/>
              <a:pPr>
                <a:defRPr/>
              </a:pPr>
              <a:t>27/10/2019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8A8B3-C659-4DED-B571-FD556E5F2CF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BCEF6-7E4F-499C-8A70-802CCA4AE3A9}" type="datetimeFigureOut">
              <a:rPr lang="id-ID"/>
              <a:pPr>
                <a:defRPr/>
              </a:pPr>
              <a:t>27/10/2019</a:t>
            </a:fld>
            <a:endParaRPr lang="id-ID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1BEE0-0CA1-4F36-BBAA-5C893BD4DC8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2F848-2982-4B41-8F49-E76969048C13}" type="datetimeFigureOut">
              <a:rPr lang="id-ID"/>
              <a:pPr>
                <a:defRPr/>
              </a:pPr>
              <a:t>27/10/2019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B685F-E3A0-445D-B157-D13515AADD4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85815-4F91-4B38-8234-E2C99660FC60}" type="datetimeFigureOut">
              <a:rPr lang="id-ID"/>
              <a:pPr>
                <a:defRPr/>
              </a:pPr>
              <a:t>27/10/2019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D5E7FA6-B742-46DE-8ABE-CBA4F234729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AAB8-2CCB-46FC-B4F6-FB94AAE66305}" type="datetimeFigureOut">
              <a:rPr lang="id-ID"/>
              <a:pPr>
                <a:defRPr/>
              </a:pPr>
              <a:t>27/10/2019</a:t>
            </a:fld>
            <a:endParaRPr lang="id-ID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7AF74-6CF1-48BF-AB9A-9DF485383A2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38D69-A456-409D-9F5D-5C9D24664DE8}" type="datetimeFigureOut">
              <a:rPr lang="id-ID"/>
              <a:pPr>
                <a:defRPr/>
              </a:pPr>
              <a:t>27/10/2019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5F670-15AE-4BA7-A000-1E9968FB1E7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A421264-0582-4C17-9E43-430260BC58B2}" type="datetimeFigureOut">
              <a:rPr lang="id-ID"/>
              <a:pPr>
                <a:defRPr/>
              </a:pPr>
              <a:t>27/10/2019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6341935B-4B12-4093-9393-5B5980FFE68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9B81791F-4283-4201-B340-67BBF70DB62F}" type="datetimeFigureOut">
              <a:rPr lang="id-ID"/>
              <a:pPr>
                <a:defRPr/>
              </a:pPr>
              <a:t>27/10/2019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D3A4F5DA-60F2-4E94-986F-5510600E538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32FA04-7824-4240-83E9-95378FC8D9DD}" type="datetimeFigureOut">
              <a:rPr lang="id-ID"/>
              <a:pPr>
                <a:defRPr/>
              </a:pPr>
              <a:t>27/10/2019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F2EC5D-1325-4200-8FBC-185C8C08AA4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696" r:id="rId4"/>
    <p:sldLayoutId id="2147483704" r:id="rId5"/>
    <p:sldLayoutId id="2147483697" r:id="rId6"/>
    <p:sldLayoutId id="2147483698" r:id="rId7"/>
    <p:sldLayoutId id="2147483705" r:id="rId8"/>
    <p:sldLayoutId id="2147483706" r:id="rId9"/>
    <p:sldLayoutId id="2147483699" r:id="rId10"/>
    <p:sldLayoutId id="2147483700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kbbi.kemdikbud.go.id/entri/MAZHAB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id-ID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ORGANISASI</a:t>
            </a:r>
            <a:endParaRPr lang="id-ID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id-ID" b="1" dirty="0" smtClean="0"/>
              <a:t>MK “Komunikasi dan Perilaku Manusia”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id-ID" sz="2300" dirty="0" smtClean="0"/>
              <a:t>Nathaniel Antonio Parulian, S.Psi, M.I.Kom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174" y="285728"/>
            <a:ext cx="6015022" cy="809294"/>
          </a:xfrm>
        </p:spPr>
        <p:txBody>
          <a:bodyPr>
            <a:normAutofit/>
          </a:bodyPr>
          <a:lstStyle/>
          <a:p>
            <a:pPr algn="r"/>
            <a:r>
              <a:rPr lang="id-ID" b="1" dirty="0" smtClean="0"/>
              <a:t>Fungsi </a:t>
            </a:r>
            <a:r>
              <a:rPr lang="id-ID" b="1" dirty="0" smtClean="0"/>
              <a:t>Manajemen (1)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5214974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Fungsi manajemen </a:t>
            </a:r>
            <a:r>
              <a:rPr lang="id-ID" sz="1700" dirty="0" smtClean="0"/>
              <a:t>adalah: </a:t>
            </a:r>
            <a:r>
              <a:rPr lang="id-ID" sz="1700" b="1" dirty="0" smtClean="0"/>
              <a:t>kegiatan-kegiatan</a:t>
            </a:r>
            <a:r>
              <a:rPr lang="id-ID" sz="1700" dirty="0" smtClean="0"/>
              <a:t> </a:t>
            </a:r>
            <a:r>
              <a:rPr lang="id-ID" sz="1700" dirty="0" smtClean="0"/>
              <a:t>dalam organisasi yang </a:t>
            </a:r>
            <a:r>
              <a:rPr lang="id-ID" sz="1700" b="1" dirty="0" smtClean="0"/>
              <a:t>melibatkan aspek komunikasi.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Kegiatan-kegiatan dalam organisasi </a:t>
            </a:r>
            <a:r>
              <a:rPr lang="id-ID" sz="1700" b="1" dirty="0" smtClean="0"/>
              <a:t>antara lain: </a:t>
            </a:r>
            <a:endParaRPr lang="id-ID" sz="1700" b="1" dirty="0" smtClean="0"/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</a:t>
            </a:r>
            <a:r>
              <a:rPr lang="id-ID" sz="1700" dirty="0" smtClean="0"/>
              <a:t>erencanaan.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</a:t>
            </a:r>
            <a:r>
              <a:rPr lang="id-ID" sz="1700" dirty="0" smtClean="0"/>
              <a:t>engambilan keputusan</a:t>
            </a:r>
            <a:r>
              <a:rPr lang="id-ID" sz="1700" dirty="0" smtClean="0"/>
              <a:t>. </a:t>
            </a:r>
            <a:endParaRPr lang="id-ID" sz="1700" dirty="0" smtClean="0"/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</a:t>
            </a:r>
            <a:r>
              <a:rPr lang="id-ID" sz="1700" dirty="0" smtClean="0"/>
              <a:t>engawasan keuangan</a:t>
            </a:r>
            <a:r>
              <a:rPr lang="id-ID" sz="1700" dirty="0" smtClean="0"/>
              <a:t>. </a:t>
            </a:r>
            <a:endParaRPr lang="id-ID" sz="1700" dirty="0" smtClean="0"/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</a:t>
            </a:r>
            <a:r>
              <a:rPr lang="id-ID" sz="1700" dirty="0" smtClean="0"/>
              <a:t>emantauan </a:t>
            </a:r>
            <a:r>
              <a:rPr lang="id-ID" sz="1700" dirty="0" smtClean="0"/>
              <a:t>kegiatan </a:t>
            </a:r>
            <a:r>
              <a:rPr lang="id-ID" sz="1700" dirty="0" smtClean="0"/>
              <a:t>organisasi</a:t>
            </a:r>
            <a:r>
              <a:rPr lang="id-ID" sz="1700" dirty="0" smtClean="0"/>
              <a:t>. </a:t>
            </a:r>
            <a:endParaRPr lang="id-ID" sz="1700" dirty="0" smtClean="0"/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K</a:t>
            </a:r>
            <a:r>
              <a:rPr lang="id-ID" sz="1700" dirty="0" smtClean="0"/>
              <a:t>oordinasi </a:t>
            </a:r>
            <a:r>
              <a:rPr lang="id-ID" sz="1700" dirty="0" smtClean="0"/>
              <a:t>kegiatan seluruh </a:t>
            </a:r>
            <a:r>
              <a:rPr lang="id-ID" sz="1700" dirty="0" smtClean="0"/>
              <a:t>bagian</a:t>
            </a:r>
            <a:r>
              <a:rPr lang="id-ID" sz="1700" dirty="0" smtClean="0"/>
              <a:t>. </a:t>
            </a:r>
            <a:endParaRPr lang="id-ID" sz="1700" dirty="0" smtClean="0"/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E</a:t>
            </a:r>
            <a:r>
              <a:rPr lang="id-ID" sz="1700" dirty="0" smtClean="0"/>
              <a:t>valuasi organisasi</a:t>
            </a:r>
            <a:r>
              <a:rPr lang="id-ID" sz="1700" dirty="0" smtClean="0"/>
              <a:t>. </a:t>
            </a:r>
            <a:endParaRPr lang="id-ID" sz="1700" dirty="0" smtClean="0"/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7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36" y="285728"/>
            <a:ext cx="6086460" cy="809294"/>
          </a:xfrm>
        </p:spPr>
        <p:txBody>
          <a:bodyPr>
            <a:normAutofit/>
          </a:bodyPr>
          <a:lstStyle/>
          <a:p>
            <a:pPr algn="r"/>
            <a:r>
              <a:rPr lang="id-ID" b="1" dirty="0" smtClean="0"/>
              <a:t>Fungsi </a:t>
            </a:r>
            <a:r>
              <a:rPr lang="id-ID" b="1" dirty="0" smtClean="0"/>
              <a:t>Manajemen (2)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3929090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Fungsi </a:t>
            </a:r>
            <a:r>
              <a:rPr lang="id-ID" sz="1700" dirty="0" smtClean="0"/>
              <a:t>manajemen terdiri dari 2 jenis: </a:t>
            </a:r>
            <a:r>
              <a:rPr lang="id-ID" sz="1700" b="1" dirty="0" smtClean="0"/>
              <a:t>sangat terpusat (sentralisasi) atau distributif.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Fungsi manajemen sangat terpusat </a:t>
            </a:r>
            <a:r>
              <a:rPr lang="id-ID" sz="1700" b="1" dirty="0" smtClean="0"/>
              <a:t>(</a:t>
            </a:r>
            <a:r>
              <a:rPr lang="id-ID" sz="1700" b="1" dirty="0" smtClean="0"/>
              <a:t>sentralisasi): </a:t>
            </a:r>
            <a:r>
              <a:rPr lang="id-ID" sz="1700" dirty="0" smtClean="0"/>
              <a:t>melibatkan </a:t>
            </a:r>
            <a:r>
              <a:rPr lang="id-ID" sz="1700" b="1" dirty="0" smtClean="0"/>
              <a:t>partisipasi penuh pemimpin </a:t>
            </a:r>
            <a:r>
              <a:rPr lang="id-ID" sz="1700" dirty="0" smtClean="0"/>
              <a:t>sebagai </a:t>
            </a:r>
            <a:r>
              <a:rPr lang="id-ID" sz="1700" b="1" dirty="0" smtClean="0"/>
              <a:t>pemegang kewenangan tertinggi </a:t>
            </a:r>
            <a:r>
              <a:rPr lang="id-ID" sz="1700" dirty="0" smtClean="0"/>
              <a:t>dalam organisasi.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Fungsi manajemen distributif melibatkan </a:t>
            </a:r>
            <a:r>
              <a:rPr lang="id-ID" sz="1700" b="1" dirty="0" smtClean="0"/>
              <a:t>kewenangan berbagai tingkatan </a:t>
            </a:r>
            <a:r>
              <a:rPr lang="id-ID" sz="1700" dirty="0" smtClean="0"/>
              <a:t>dalam organisasi </a:t>
            </a:r>
            <a:r>
              <a:rPr lang="id-ID" sz="1700" b="1" i="1" dirty="0" smtClean="0"/>
              <a:t>(participatory-management).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7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7686" y="428604"/>
            <a:ext cx="4300510" cy="809294"/>
          </a:xfrm>
        </p:spPr>
        <p:txBody>
          <a:bodyPr>
            <a:normAutofit/>
          </a:bodyPr>
          <a:lstStyle/>
          <a:p>
            <a:pPr algn="r"/>
            <a:r>
              <a:rPr lang="id-ID" b="1" dirty="0" smtClean="0"/>
              <a:t>Teori Organisasi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350046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Para ahli telah mengidentifikasi </a:t>
            </a:r>
            <a:r>
              <a:rPr lang="id-ID" sz="1700" b="1" dirty="0" smtClean="0"/>
              <a:t>tiga aliran pemikiran </a:t>
            </a:r>
            <a:r>
              <a:rPr lang="id-ID" sz="1700" dirty="0" smtClean="0"/>
              <a:t>tentang hakikat manusia.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Setiap aliran memiliki prinsip &amp; asumsi </a:t>
            </a:r>
            <a:r>
              <a:rPr lang="id-ID" sz="1700" dirty="0" smtClean="0"/>
              <a:t>tentang: bagaimana </a:t>
            </a:r>
            <a:r>
              <a:rPr lang="id-ID" sz="1700" dirty="0" smtClean="0"/>
              <a:t>individu </a:t>
            </a:r>
            <a:r>
              <a:rPr lang="id-ID" sz="1700" b="1" dirty="0" smtClean="0"/>
              <a:t>berperilaku</a:t>
            </a:r>
            <a:r>
              <a:rPr lang="id-ID" sz="1700" dirty="0" smtClean="0"/>
              <a:t> dalam organisasi.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Setiap aliran juga memiliki </a:t>
            </a:r>
            <a:r>
              <a:rPr lang="id-ID" sz="1700" b="1" dirty="0" smtClean="0"/>
              <a:t>implikasi (keterlibatan) </a:t>
            </a:r>
            <a:r>
              <a:rPr lang="id-ID" sz="1700" dirty="0" smtClean="0"/>
              <a:t>sendiri terhadap </a:t>
            </a:r>
            <a:r>
              <a:rPr lang="id-ID" sz="1700" b="1" dirty="0" smtClean="0"/>
              <a:t>fungsi manajemen dan komunikasi </a:t>
            </a:r>
            <a:r>
              <a:rPr lang="id-ID" sz="1700" dirty="0" smtClean="0"/>
              <a:t>yang harus dilakukan.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357166"/>
            <a:ext cx="7872410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Mazhab Manajemen Saintifik (1)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278608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Definisi Mazhab (</a:t>
            </a:r>
            <a:r>
              <a:rPr lang="id-ID" sz="1700" dirty="0" smtClean="0">
                <a:hlinkClick r:id="rId3"/>
              </a:rPr>
              <a:t>https://kbbi.kemdikbud.go.id/entri/MAZHAB</a:t>
            </a:r>
            <a:r>
              <a:rPr lang="id-ID" sz="1700" dirty="0" smtClean="0"/>
              <a:t>) - </a:t>
            </a:r>
            <a:r>
              <a:rPr lang="id-ID" sz="1700" b="1" dirty="0" smtClean="0"/>
              <a:t>golongan pemikir </a:t>
            </a:r>
            <a:r>
              <a:rPr lang="id-ID" sz="1700" dirty="0" smtClean="0"/>
              <a:t>yang </a:t>
            </a:r>
            <a:r>
              <a:rPr lang="id-ID" sz="1700" b="1" dirty="0" smtClean="0"/>
              <a:t>sepaham</a:t>
            </a:r>
            <a:r>
              <a:rPr lang="id-ID" sz="1700" dirty="0" smtClean="0"/>
              <a:t> </a:t>
            </a:r>
            <a:r>
              <a:rPr lang="id-ID" sz="1700" dirty="0" smtClean="0"/>
              <a:t>dalam: </a:t>
            </a:r>
            <a:r>
              <a:rPr lang="id-ID" sz="1700" dirty="0" smtClean="0"/>
              <a:t>teori, ajaran, atau aliran tertentu di bidang ilmu dan yang berusaha </a:t>
            </a:r>
            <a:r>
              <a:rPr lang="id-ID" sz="1700" b="1" dirty="0" smtClean="0"/>
              <a:t>memajukan hal itu.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Mazhab manajemen saintifik dikembangkan oleh: beberapa praktisi </a:t>
            </a:r>
            <a:r>
              <a:rPr lang="id-ID" sz="1700" b="1" dirty="0" smtClean="0"/>
              <a:t>bisnis &amp; akademisi.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1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357166"/>
            <a:ext cx="7872410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Mazhab Manajemen Saintifik </a:t>
            </a:r>
            <a:r>
              <a:rPr lang="id-ID" sz="3800" b="1" dirty="0" smtClean="0"/>
              <a:t>(2)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28641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Salah </a:t>
            </a:r>
            <a:r>
              <a:rPr lang="id-ID" sz="1700" dirty="0" smtClean="0"/>
              <a:t>seorang figur dalam pandangan ini adalah </a:t>
            </a:r>
            <a:r>
              <a:rPr lang="id-ID" sz="1700" b="1" dirty="0" smtClean="0"/>
              <a:t>Fredrick. W. Taylor.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Pendapatnya berupa beberapa pernyataan antara lain: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“Manusia dalam organisasi di dorong </a:t>
            </a:r>
            <a:r>
              <a:rPr lang="id-ID" sz="1700" dirty="0" smtClean="0"/>
              <a:t>oleh: </a:t>
            </a:r>
            <a:r>
              <a:rPr lang="id-ID" sz="1700" b="1" dirty="0" smtClean="0"/>
              <a:t>keuntungan </a:t>
            </a:r>
            <a:r>
              <a:rPr lang="id-ID" sz="1700" b="1" dirty="0" smtClean="0"/>
              <a:t>materi sebagai hal yang utama</a:t>
            </a:r>
            <a:r>
              <a:rPr lang="id-ID" sz="1700" dirty="0" smtClean="0"/>
              <a:t>”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Produktivitas </a:t>
            </a:r>
            <a:r>
              <a:rPr lang="id-ID" sz="1700" dirty="0" smtClean="0"/>
              <a:t>akan dicapai secara maksimal </a:t>
            </a:r>
            <a:r>
              <a:rPr lang="id-ID" sz="1700" b="1" dirty="0" smtClean="0"/>
              <a:t>apabila: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</a:t>
            </a:r>
            <a:r>
              <a:rPr lang="id-ID" sz="1700" dirty="0" smtClean="0"/>
              <a:t>ekerja </a:t>
            </a:r>
            <a:r>
              <a:rPr lang="id-ID" sz="1700" dirty="0" smtClean="0"/>
              <a:t>memiliki </a:t>
            </a:r>
            <a:r>
              <a:rPr lang="id-ID" sz="1700" b="1" dirty="0" smtClean="0"/>
              <a:t>kejelasan </a:t>
            </a:r>
            <a:r>
              <a:rPr lang="id-ID" sz="1700" dirty="0" smtClean="0"/>
              <a:t>tentang apa yang </a:t>
            </a:r>
            <a:r>
              <a:rPr lang="id-ID" sz="1700" b="1" dirty="0" smtClean="0"/>
              <a:t>harus mereka </a:t>
            </a:r>
            <a:r>
              <a:rPr lang="id-ID" sz="1700" b="1" dirty="0" smtClean="0"/>
              <a:t>lakukan.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K</a:t>
            </a:r>
            <a:r>
              <a:rPr lang="id-ID" sz="1700" b="1" dirty="0" smtClean="0"/>
              <a:t>epada </a:t>
            </a:r>
            <a:r>
              <a:rPr lang="id-ID" sz="1700" b="1" dirty="0" smtClean="0"/>
              <a:t>siapa </a:t>
            </a:r>
            <a:r>
              <a:rPr lang="id-ID" sz="1700" dirty="0" smtClean="0"/>
              <a:t>bertanggung </a:t>
            </a:r>
            <a:r>
              <a:rPr lang="id-ID" sz="1700" dirty="0" smtClean="0"/>
              <a:t>jawab.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S</a:t>
            </a:r>
            <a:r>
              <a:rPr lang="id-ID" sz="1700" b="1" dirty="0" smtClean="0"/>
              <a:t>iapa </a:t>
            </a:r>
            <a:r>
              <a:rPr lang="id-ID" sz="1700" b="1" dirty="0" smtClean="0"/>
              <a:t>yang pantas </a:t>
            </a:r>
            <a:r>
              <a:rPr lang="id-ID" sz="1700" dirty="0" smtClean="0"/>
              <a:t>untuk mendapat </a:t>
            </a:r>
            <a:r>
              <a:rPr lang="id-ID" sz="1700" b="1" dirty="0" smtClean="0"/>
              <a:t>keuntungan</a:t>
            </a:r>
            <a:r>
              <a:rPr lang="id-ID" sz="1700" b="1" dirty="0" smtClean="0"/>
              <a:t>. </a:t>
            </a:r>
            <a:endParaRPr lang="id-ID" sz="1700" b="1" dirty="0" smtClean="0"/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1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428604"/>
            <a:ext cx="7872410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Mazhab Manajemen Saintifik </a:t>
            </a:r>
            <a:r>
              <a:rPr lang="id-ID" sz="3800" b="1" dirty="0" smtClean="0"/>
              <a:t>(3)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00052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Ciri-ciri organisasi yang menggunakan pandangan saintifik </a:t>
            </a:r>
            <a:r>
              <a:rPr lang="id-ID" sz="1700" b="1" dirty="0" smtClean="0"/>
              <a:t>antara lain: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</a:t>
            </a:r>
            <a:r>
              <a:rPr lang="id-ID" sz="1700" dirty="0" smtClean="0"/>
              <a:t>emandang </a:t>
            </a:r>
            <a:r>
              <a:rPr lang="id-ID" sz="1700" dirty="0" smtClean="0"/>
              <a:t>organisasi layaknya </a:t>
            </a:r>
            <a:r>
              <a:rPr lang="id-ID" sz="1700" b="1" u="sng" dirty="0" smtClean="0"/>
              <a:t>sebuah mesin.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Para pekerja sebagai </a:t>
            </a:r>
            <a:r>
              <a:rPr lang="id-ID" sz="1700" b="1" u="sng" dirty="0" smtClean="0"/>
              <a:t>roda vital mesin </a:t>
            </a:r>
            <a:r>
              <a:rPr lang="id-ID" sz="1700" dirty="0" smtClean="0"/>
              <a:t>organisasi &amp; dapat dimotivasi oleh </a:t>
            </a:r>
            <a:r>
              <a:rPr lang="id-ID" sz="1700" b="1" u="sng" dirty="0" smtClean="0"/>
              <a:t>uang.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Seorang manager memiliki </a:t>
            </a:r>
            <a:r>
              <a:rPr lang="id-ID" sz="1700" b="1" dirty="0" smtClean="0"/>
              <a:t>tugas:</a:t>
            </a:r>
            <a:r>
              <a:rPr lang="id-ID" sz="1700" dirty="0" smtClean="0"/>
              <a:t> merancang kerja &amp; lingkungannya dalam rangka mencapai produktivitas yang maksimal, serta menggunakan kewenangannya untuk memberi perintah ke-bawahan.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428604"/>
            <a:ext cx="7872410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Mazhab Manajemen Saintifik </a:t>
            </a:r>
            <a:r>
              <a:rPr lang="id-ID" sz="3800" b="1" dirty="0" smtClean="0"/>
              <a:t>(4)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2500330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Adanya </a:t>
            </a:r>
            <a:r>
              <a:rPr lang="id-ID" sz="1700" dirty="0" smtClean="0"/>
              <a:t>struktur organisasi, spesialisasi pekerjaan, dan peraturan adalah </a:t>
            </a:r>
            <a:r>
              <a:rPr lang="id-ID" sz="1700" b="1" dirty="0" smtClean="0"/>
              <a:t>hal-hal yang mendasar dalam organisasi.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Tugas-tugas yang harus dilakukan </a:t>
            </a:r>
            <a:r>
              <a:rPr lang="id-ID" sz="1700" dirty="0" smtClean="0"/>
              <a:t>beserta dengan </a:t>
            </a:r>
            <a:r>
              <a:rPr lang="id-ID" sz="1700" b="1" dirty="0" smtClean="0"/>
              <a:t>imbalan uang </a:t>
            </a:r>
            <a:r>
              <a:rPr lang="id-ID" sz="1700" dirty="0" smtClean="0"/>
              <a:t>serta tingkat keberhasilan penyelesaiannya menjadi </a:t>
            </a:r>
            <a:r>
              <a:rPr lang="id-ID" sz="1700" b="1" dirty="0" smtClean="0"/>
              <a:t>hal yang jelas.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872410" cy="809294"/>
          </a:xfrm>
        </p:spPr>
        <p:txBody>
          <a:bodyPr>
            <a:noAutofit/>
          </a:bodyPr>
          <a:lstStyle/>
          <a:p>
            <a:pPr algn="r"/>
            <a:r>
              <a:rPr lang="id-ID" sz="3300" b="1" dirty="0" smtClean="0"/>
              <a:t>Mazhab Hubungan </a:t>
            </a:r>
            <a:r>
              <a:rPr lang="id-ID" sz="3300" b="1" dirty="0" smtClean="0"/>
              <a:t>Antar Manusia </a:t>
            </a:r>
            <a:r>
              <a:rPr lang="id-ID" sz="3300" b="1" dirty="0" smtClean="0"/>
              <a:t>(1)</a:t>
            </a:r>
            <a:endParaRPr lang="id-ID" sz="33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2357454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Pandangan ini menekankan pada pandangan yang </a:t>
            </a:r>
            <a:r>
              <a:rPr lang="id-ID" sz="1700" b="1" u="sng" dirty="0" smtClean="0"/>
              <a:t>lebih sosial </a:t>
            </a:r>
            <a:r>
              <a:rPr lang="id-ID" sz="1700" dirty="0" smtClean="0"/>
              <a:t>terhadap kehidupan bekerja.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Chaster Barnerd </a:t>
            </a:r>
            <a:r>
              <a:rPr lang="id-ID" sz="1700" dirty="0" smtClean="0"/>
              <a:t>memiliki fokus kajian terhadap: </a:t>
            </a:r>
            <a:r>
              <a:rPr lang="id-ID" sz="1700" b="1" dirty="0" smtClean="0"/>
              <a:t>k</a:t>
            </a:r>
            <a:r>
              <a:rPr lang="id-ID" sz="1700" b="1" dirty="0" smtClean="0"/>
              <a:t>ondisi </a:t>
            </a:r>
            <a:r>
              <a:rPr lang="id-ID" sz="1700" b="1" dirty="0" smtClean="0"/>
              <a:t>kerja, moralitas dan produktivitas.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872410" cy="809294"/>
          </a:xfrm>
        </p:spPr>
        <p:txBody>
          <a:bodyPr>
            <a:noAutofit/>
          </a:bodyPr>
          <a:lstStyle/>
          <a:p>
            <a:pPr algn="r"/>
            <a:r>
              <a:rPr lang="id-ID" sz="3300" b="1" dirty="0" smtClean="0"/>
              <a:t>Mazhab Hubungan </a:t>
            </a:r>
            <a:r>
              <a:rPr lang="id-ID" sz="3300" b="1" dirty="0" smtClean="0"/>
              <a:t>Antar Manusia (2)</a:t>
            </a:r>
            <a:endParaRPr lang="id-ID" sz="33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5214974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Aspek </a:t>
            </a:r>
            <a:r>
              <a:rPr lang="id-ID" sz="1700" b="1" dirty="0" smtClean="0"/>
              <a:t>produktivitas kerja </a:t>
            </a:r>
            <a:r>
              <a:rPr lang="id-ID" sz="1700" dirty="0" smtClean="0"/>
              <a:t>dalam pandangan ini dalam </a:t>
            </a:r>
            <a:r>
              <a:rPr lang="id-ID" sz="1700" dirty="0" smtClean="0"/>
              <a:t>bentuk: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</a:t>
            </a:r>
            <a:r>
              <a:rPr lang="id-ID" sz="1700" dirty="0" smtClean="0"/>
              <a:t>embuat </a:t>
            </a:r>
            <a:r>
              <a:rPr lang="id-ID" sz="1700" dirty="0" smtClean="0"/>
              <a:t>ruang kerja &amp; </a:t>
            </a:r>
            <a:r>
              <a:rPr lang="id-ID" sz="1700" dirty="0" smtClean="0"/>
              <a:t>kelompok</a:t>
            </a:r>
            <a:r>
              <a:rPr lang="id-ID" sz="1700" dirty="0" smtClean="0"/>
              <a:t>. </a:t>
            </a:r>
            <a:endParaRPr lang="id-ID" sz="1700" dirty="0" smtClean="0"/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</a:t>
            </a:r>
            <a:r>
              <a:rPr lang="id-ID" sz="1700" dirty="0" smtClean="0"/>
              <a:t>enerapan </a:t>
            </a:r>
            <a:r>
              <a:rPr lang="id-ID" sz="1700" dirty="0" smtClean="0"/>
              <a:t>jam istirahat </a:t>
            </a:r>
            <a:r>
              <a:rPr lang="id-ID" sz="1700" dirty="0" smtClean="0"/>
              <a:t>harian</a:t>
            </a:r>
            <a:r>
              <a:rPr lang="id-ID" sz="1700" dirty="0" smtClean="0"/>
              <a:t>. </a:t>
            </a:r>
            <a:endParaRPr lang="id-ID" sz="1700" dirty="0" smtClean="0"/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L</a:t>
            </a:r>
            <a:r>
              <a:rPr lang="id-ID" sz="1700" dirty="0" smtClean="0"/>
              <a:t>ingkungan</a:t>
            </a:r>
            <a:r>
              <a:rPr lang="id-ID" sz="1700" dirty="0" smtClean="0"/>
              <a:t>.</a:t>
            </a:r>
            <a:r>
              <a:rPr lang="id-ID" sz="1700" dirty="0" smtClean="0"/>
              <a:t>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S</a:t>
            </a:r>
            <a:r>
              <a:rPr lang="id-ID" sz="1700" dirty="0" smtClean="0"/>
              <a:t>uhu</a:t>
            </a:r>
            <a:r>
              <a:rPr lang="id-ID" sz="1700" dirty="0" smtClean="0"/>
              <a:t>, </a:t>
            </a:r>
            <a:endParaRPr lang="id-ID" sz="1700" dirty="0" smtClean="0"/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K</a:t>
            </a:r>
            <a:r>
              <a:rPr lang="id-ID" sz="1700" dirty="0" smtClean="0"/>
              <a:t>elembaban</a:t>
            </a:r>
            <a:r>
              <a:rPr lang="id-ID" sz="1700" dirty="0" smtClean="0"/>
              <a:t>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Bentuk-bentuk perlakuan tersebut </a:t>
            </a:r>
            <a:r>
              <a:rPr lang="id-ID" sz="1700" dirty="0" smtClean="0"/>
              <a:t>menciptakan: </a:t>
            </a:r>
            <a:r>
              <a:rPr lang="id-ID" sz="1700" b="1" dirty="0" smtClean="0"/>
              <a:t>hubungan </a:t>
            </a:r>
            <a:r>
              <a:rPr lang="id-ID" sz="1700" b="1" dirty="0" smtClean="0"/>
              <a:t>interpersonal yang positif – </a:t>
            </a:r>
            <a:r>
              <a:rPr lang="id-ID" sz="1700" dirty="0" smtClean="0"/>
              <a:t>hubungan kerja yang </a:t>
            </a:r>
            <a:r>
              <a:rPr lang="id-ID" sz="1700" b="1" dirty="0" smtClean="0"/>
              <a:t>lebih dalam </a:t>
            </a:r>
            <a:r>
              <a:rPr lang="id-ID" sz="1700" dirty="0" smtClean="0"/>
              <a:t>&amp; membangun </a:t>
            </a:r>
            <a:r>
              <a:rPr lang="id-ID" sz="1700" b="1" dirty="0" smtClean="0"/>
              <a:t>kepercayaan &amp; keyakinan </a:t>
            </a:r>
            <a:r>
              <a:rPr lang="id-ID" sz="1700" dirty="0" smtClean="0"/>
              <a:t>terhadap atasan. </a:t>
            </a:r>
            <a:endParaRPr lang="id-ID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428604"/>
            <a:ext cx="7872410" cy="809294"/>
          </a:xfrm>
        </p:spPr>
        <p:txBody>
          <a:bodyPr>
            <a:noAutofit/>
          </a:bodyPr>
          <a:lstStyle/>
          <a:p>
            <a:pPr algn="r"/>
            <a:r>
              <a:rPr lang="id-ID" sz="3300" b="1" dirty="0" smtClean="0"/>
              <a:t>Mazhab Hubungan </a:t>
            </a:r>
            <a:r>
              <a:rPr lang="id-ID" sz="3300" b="1" dirty="0" smtClean="0"/>
              <a:t>Antar Manusia (3)</a:t>
            </a:r>
            <a:endParaRPr lang="id-ID" sz="33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00052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Organisasi tampak efektif ketika: </a:t>
            </a:r>
            <a:r>
              <a:rPr lang="id-ID" sz="1700" b="1" dirty="0" smtClean="0"/>
              <a:t>ada kepercayaan yang dibangun, kerjasama, motivasi, pengakuan, perhatian, dan keikutsertaan dalam pengambilan keputusan.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Dampaknya </a:t>
            </a:r>
            <a:r>
              <a:rPr lang="id-ID" sz="1700" dirty="0" smtClean="0">
                <a:sym typeface="Wingdings" pitchFamily="2" charset="2"/>
              </a:rPr>
              <a:t> </a:t>
            </a:r>
            <a:r>
              <a:rPr lang="id-ID" sz="1700" dirty="0" smtClean="0"/>
              <a:t>iklim lingkungan kerja </a:t>
            </a:r>
            <a:r>
              <a:rPr lang="id-ID" sz="1700" dirty="0" smtClean="0"/>
              <a:t>yang: </a:t>
            </a:r>
            <a:r>
              <a:rPr lang="id-ID" sz="1700" b="1" dirty="0" smtClean="0"/>
              <a:t>terbuka</a:t>
            </a:r>
            <a:r>
              <a:rPr lang="id-ID" sz="1700" b="1" dirty="0" smtClean="0"/>
              <a:t>, penuh kepercayaan, merasa dihargai &amp; merasa di nilai.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Dalam aliran pemikiran ini, komunikasi dipandang </a:t>
            </a:r>
            <a:r>
              <a:rPr lang="id-ID" sz="1700" dirty="0" smtClean="0"/>
              <a:t>sebagai: </a:t>
            </a:r>
            <a:r>
              <a:rPr lang="id-ID" sz="1700" b="1" dirty="0" smtClean="0"/>
              <a:t>alat</a:t>
            </a:r>
            <a:r>
              <a:rPr lang="id-ID" sz="1700" dirty="0" smtClean="0"/>
              <a:t> </a:t>
            </a:r>
            <a:r>
              <a:rPr lang="id-ID" sz="1700" dirty="0" smtClean="0"/>
              <a:t>untuk memfasilitasi </a:t>
            </a:r>
            <a:r>
              <a:rPr lang="id-ID" sz="1700" b="1" dirty="0" smtClean="0"/>
              <a:t>interaksi sosial </a:t>
            </a:r>
            <a:r>
              <a:rPr lang="id-ID" sz="1700" dirty="0" smtClean="0"/>
              <a:t>&amp; partisipasi dalam </a:t>
            </a:r>
            <a:r>
              <a:rPr lang="id-ID" sz="1700" b="1" dirty="0" smtClean="0"/>
              <a:t>mengambil keputusan.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372344" cy="809294"/>
          </a:xfrm>
        </p:spPr>
        <p:txBody>
          <a:bodyPr/>
          <a:lstStyle/>
          <a:p>
            <a:pPr algn="r"/>
            <a:r>
              <a:rPr lang="id-ID" b="1" dirty="0" smtClean="0"/>
              <a:t>Komunikasi dan Organisasi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578647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Komunikasi memungkinkan </a:t>
            </a:r>
            <a:r>
              <a:rPr lang="id-ID" sz="1700" dirty="0" smtClean="0"/>
              <a:t>terjadinya: </a:t>
            </a:r>
            <a:r>
              <a:rPr lang="id-ID" sz="1700" b="1" dirty="0" smtClean="0"/>
              <a:t>koordinasi kegiatan </a:t>
            </a:r>
            <a:r>
              <a:rPr lang="id-ID" sz="1700" dirty="0" smtClean="0"/>
              <a:t>yang </a:t>
            </a:r>
            <a:r>
              <a:rPr lang="id-ID" sz="1700" dirty="0" smtClean="0"/>
              <a:t>dilakukan oleh sejumlah orang (individu).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Tanpa komunikasi, </a:t>
            </a:r>
            <a:r>
              <a:rPr lang="id-ID" sz="1700" b="1" dirty="0" smtClean="0"/>
              <a:t>tak mungkin terjadi koordinasi </a:t>
            </a:r>
            <a:r>
              <a:rPr lang="id-ID" sz="1700" dirty="0" smtClean="0"/>
              <a:t>dalam organisasi sosial apapun.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Komunikasi para anggota organisasi penting dalam memandu perilaku anggota &amp; fungsi organisasi itu sendiri, </a:t>
            </a:r>
            <a:r>
              <a:rPr lang="id-ID" sz="1700" b="1" dirty="0" smtClean="0"/>
              <a:t>antara lain dalam hal: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Mendefinisikan </a:t>
            </a:r>
            <a:r>
              <a:rPr lang="id-ID" sz="1700" b="1" dirty="0" smtClean="0"/>
              <a:t>tujuan.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Menggambarkan </a:t>
            </a:r>
            <a:r>
              <a:rPr lang="id-ID" sz="1700" b="1" dirty="0" smtClean="0"/>
              <a:t>peran dan tanggung jawab anggota.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/>
              <a:t>Mengkoordinasikan</a:t>
            </a:r>
            <a:r>
              <a:rPr lang="id-ID" sz="1700" dirty="0" smtClean="0"/>
              <a:t> pelaksanaan pekerjaan.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Membentuk </a:t>
            </a:r>
            <a:r>
              <a:rPr lang="id-ID" sz="1700" b="1" dirty="0" smtClean="0"/>
              <a:t>jaringan informasi.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/>
              <a:t>Mengembangkan budaya</a:t>
            </a:r>
            <a:r>
              <a:rPr lang="id-ID" sz="1700" dirty="0" smtClean="0"/>
              <a:t> dan </a:t>
            </a:r>
            <a:r>
              <a:rPr lang="id-ID" sz="1700" b="1" dirty="0" smtClean="0"/>
              <a:t>iklim</a:t>
            </a:r>
            <a:r>
              <a:rPr lang="id-ID" sz="1700" dirty="0" smtClean="0"/>
              <a:t> organisasi. </a:t>
            </a:r>
            <a:endParaRPr lang="id-ID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7300906" cy="809294"/>
          </a:xfrm>
        </p:spPr>
        <p:txBody>
          <a:bodyPr>
            <a:noAutofit/>
          </a:bodyPr>
          <a:lstStyle/>
          <a:p>
            <a:pPr algn="r"/>
            <a:r>
              <a:rPr lang="id-ID" sz="3600" b="1" dirty="0" smtClean="0"/>
              <a:t>Mazhab Pendekatan Sistem (1)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3000396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Pusat dari kerangka pemikiran ini adalah: penekanan terhadap </a:t>
            </a:r>
            <a:r>
              <a:rPr lang="id-ID" sz="1700" b="1" dirty="0" smtClean="0"/>
              <a:t>sistem hidup</a:t>
            </a:r>
            <a:r>
              <a:rPr lang="id-ID" sz="1700" dirty="0" smtClean="0"/>
              <a:t> &amp; cara mereka </a:t>
            </a:r>
            <a:r>
              <a:rPr lang="id-ID" sz="1700" b="1" dirty="0" smtClean="0"/>
              <a:t>mempertahankan diri </a:t>
            </a:r>
            <a:r>
              <a:rPr lang="id-ID" sz="1700" dirty="0" smtClean="0"/>
              <a:t>melalui </a:t>
            </a:r>
            <a:r>
              <a:rPr lang="id-ID" sz="1700" b="1" dirty="0" smtClean="0"/>
              <a:t>interaksi yang terus menerus</a:t>
            </a:r>
            <a:r>
              <a:rPr lang="id-ID" sz="1700" dirty="0" smtClean="0"/>
              <a:t> – antara </a:t>
            </a:r>
            <a:r>
              <a:rPr lang="id-ID" sz="1700" b="1" dirty="0" smtClean="0"/>
              <a:t>bagian-bagian sistem </a:t>
            </a:r>
            <a:r>
              <a:rPr lang="id-ID" sz="1700" dirty="0" smtClean="0"/>
              <a:t>dengan </a:t>
            </a:r>
            <a:r>
              <a:rPr lang="id-ID" sz="1700" b="1" dirty="0" smtClean="0"/>
              <a:t>lingkungannya.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Perspektif sistem </a:t>
            </a:r>
            <a:r>
              <a:rPr lang="id-ID" sz="1700" dirty="0" smtClean="0"/>
              <a:t>memandang </a:t>
            </a:r>
            <a:r>
              <a:rPr lang="id-ID" sz="1700" dirty="0" smtClean="0">
                <a:sym typeface="Wingdings" pitchFamily="2" charset="2"/>
              </a:rPr>
              <a:t> </a:t>
            </a:r>
            <a:r>
              <a:rPr lang="id-ID" sz="1700" dirty="0" smtClean="0"/>
              <a:t>individu</a:t>
            </a:r>
            <a:r>
              <a:rPr lang="id-ID" sz="1700" dirty="0" smtClean="0"/>
              <a:t>, hubungan, kelompok &amp; organisasi </a:t>
            </a:r>
            <a:r>
              <a:rPr lang="id-ID" sz="1700" b="1" dirty="0" smtClean="0"/>
              <a:t>saling berinteraksi </a:t>
            </a:r>
            <a:r>
              <a:rPr lang="id-ID" sz="1700" dirty="0" smtClean="0"/>
              <a:t>&amp; </a:t>
            </a:r>
            <a:r>
              <a:rPr lang="id-ID" sz="1700" b="1" dirty="0" smtClean="0"/>
              <a:t>saling tergantung </a:t>
            </a:r>
            <a:r>
              <a:rPr lang="id-ID" sz="1700" dirty="0" smtClean="0"/>
              <a:t>satu sama lain.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428604"/>
            <a:ext cx="7300906" cy="809294"/>
          </a:xfrm>
        </p:spPr>
        <p:txBody>
          <a:bodyPr>
            <a:noAutofit/>
          </a:bodyPr>
          <a:lstStyle/>
          <a:p>
            <a:pPr algn="r"/>
            <a:r>
              <a:rPr lang="id-ID" sz="3600" b="1" dirty="0" smtClean="0"/>
              <a:t>Mazhab Pendekatan Sistem </a:t>
            </a:r>
            <a:r>
              <a:rPr lang="id-ID" sz="3600" b="1" dirty="0" smtClean="0"/>
              <a:t>(2)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3071834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Perilaku </a:t>
            </a:r>
            <a:r>
              <a:rPr lang="id-ID" sz="1700" dirty="0" smtClean="0"/>
              <a:t>manusia di dalam organisasi di lihat sebagai: </a:t>
            </a:r>
            <a:r>
              <a:rPr lang="id-ID" sz="1700" b="1" dirty="0" smtClean="0"/>
              <a:t>sesuatu yang dibentuk oleh organisasi itu sendiri </a:t>
            </a:r>
            <a:r>
              <a:rPr lang="id-ID" sz="1700" dirty="0" smtClean="0"/>
              <a:t>– tujuannya, peran, aturan, budaya, iklim, jaringan, dsb.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Sementara organisasi juga di pengaruhi oleh</a:t>
            </a:r>
            <a:r>
              <a:rPr lang="id-ID" sz="1700" b="1" dirty="0" smtClean="0"/>
              <a:t>: individu, hubungan, dan kelompok yang membentuknya.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428604"/>
            <a:ext cx="7300906" cy="809294"/>
          </a:xfrm>
        </p:spPr>
        <p:txBody>
          <a:bodyPr>
            <a:noAutofit/>
          </a:bodyPr>
          <a:lstStyle/>
          <a:p>
            <a:pPr algn="r"/>
            <a:r>
              <a:rPr lang="id-ID" sz="3600" b="1" dirty="0" smtClean="0"/>
              <a:t>Mazhab Pendekatan Sistem </a:t>
            </a:r>
            <a:r>
              <a:rPr lang="id-ID" sz="3600" b="1" dirty="0" smtClean="0"/>
              <a:t>(3)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00052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Dalam perspektif ini, fungsi manajemen </a:t>
            </a:r>
            <a:r>
              <a:rPr lang="id-ID" sz="1700" dirty="0" smtClean="0"/>
              <a:t>menekankan: </a:t>
            </a:r>
            <a:r>
              <a:rPr lang="id-ID" sz="1700" b="1" dirty="0" smtClean="0"/>
              <a:t>kebutuhan </a:t>
            </a:r>
            <a:r>
              <a:rPr lang="id-ID" sz="1700" dirty="0" smtClean="0"/>
              <a:t>terhadap </a:t>
            </a:r>
            <a:r>
              <a:rPr lang="id-ID" sz="1700" b="1" dirty="0" smtClean="0"/>
              <a:t>komunikasi</a:t>
            </a:r>
            <a:r>
              <a:rPr lang="id-ID" sz="1700" dirty="0" smtClean="0"/>
              <a:t> &amp; sistem informasi </a:t>
            </a:r>
            <a:r>
              <a:rPr lang="id-ID" sz="1700" b="1" dirty="0" smtClean="0"/>
              <a:t>yang efektif </a:t>
            </a:r>
            <a:r>
              <a:rPr lang="id-ID" sz="1700" dirty="0" smtClean="0"/>
              <a:t>– guna memudahkan: </a:t>
            </a:r>
            <a:r>
              <a:rPr lang="id-ID" sz="1700" b="1" dirty="0" smtClean="0"/>
              <a:t>interaksi, koordinasi &amp; kemampuan beradaptasi.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Arus informasi beserta umpan baliknya di dalam &amp; di antara sub-sub sistem di pahami sebagai: </a:t>
            </a:r>
            <a:r>
              <a:rPr lang="id-ID" sz="1700" b="1" dirty="0" smtClean="0"/>
              <a:t>keperluan bagi kemampuan individu, adaptasi kelompok, dan organisasi secara keseluruhan beradaptasi di dalam lingkungan hidupnya.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4678" y="214290"/>
            <a:ext cx="5443518" cy="809294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/>
              <a:t>Mazhab Kualitas (1)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500726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Mazhab kualitas tentang perilaku organisasi &amp; praktik manajemen berdiri di </a:t>
            </a:r>
            <a:r>
              <a:rPr lang="id-ID" sz="1700" b="1" dirty="0" smtClean="0"/>
              <a:t>atas pemikiran sebelumnya.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Pertama, </a:t>
            </a:r>
            <a:r>
              <a:rPr lang="id-ID" sz="1700" dirty="0" smtClean="0"/>
              <a:t>mengikuti tradisi pemikiran manajemen </a:t>
            </a:r>
            <a:r>
              <a:rPr lang="id-ID" sz="1700" b="1" dirty="0" smtClean="0"/>
              <a:t>saintifik </a:t>
            </a:r>
            <a:r>
              <a:rPr lang="id-ID" sz="1700" dirty="0" smtClean="0"/>
              <a:t>– pengendalian kualitas terhadap produk &amp; layanan &amp; gagasan mengenai usaha keras yang berkelanjutan.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Kedua</a:t>
            </a:r>
            <a:r>
              <a:rPr lang="id-ID" sz="1700" dirty="0" smtClean="0"/>
              <a:t>, bercermin pada mazhab </a:t>
            </a:r>
            <a:r>
              <a:rPr lang="id-ID" sz="1700" b="1" dirty="0" smtClean="0"/>
              <a:t>sistem</a:t>
            </a:r>
            <a:r>
              <a:rPr lang="id-ID" sz="1700" dirty="0" smtClean="0"/>
              <a:t> – organisasi berjalan efektif jika mereka tanggap terhadap permintaan &amp; kesempatan pada lingkungan.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Ketiga, </a:t>
            </a:r>
            <a:r>
              <a:rPr lang="id-ID" sz="1700" dirty="0" smtClean="0"/>
              <a:t>sejalan dengan pandangan </a:t>
            </a:r>
            <a:r>
              <a:rPr lang="id-ID" sz="1700" b="1" dirty="0" smtClean="0"/>
              <a:t>hubungan antar manusia </a:t>
            </a:r>
            <a:r>
              <a:rPr lang="id-ID" sz="1700" dirty="0" smtClean="0"/>
              <a:t>– memperlakukan pekerja untuk terlibat &amp; bekerja-sama.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4678" y="285728"/>
            <a:ext cx="5443518" cy="809294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/>
              <a:t>Mazhab Kualitas </a:t>
            </a:r>
            <a:r>
              <a:rPr lang="id-ID" b="1" dirty="0" smtClean="0"/>
              <a:t>(2)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357298"/>
            <a:ext cx="8229600" cy="421484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Istilah tersebut mengacu kepada: nilai &amp; tujuan lembaga pendidikan, kualitas dalam sistem akademik, proses &amp; tim kerja, pelayanan tamu, dan hubungan antar pribadi.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Ragam citra organisasi dari ke-4 mazhab (aliran), di rumuskan menjadi: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id-ID" sz="1700" dirty="0" smtClean="0"/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id-ID" sz="1700" b="1" i="1" dirty="0" smtClean="0"/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id-ID" sz="1700" b="1" i="1" dirty="0" smtClean="0"/>
          </a:p>
        </p:txBody>
      </p:sp>
      <p:pic>
        <p:nvPicPr>
          <p:cNvPr id="4" name="Picture 3" descr="RAGAM CITRA ORGANISASI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3929066"/>
            <a:ext cx="7594017" cy="19810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68" y="142852"/>
            <a:ext cx="5086328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Mazhab Kualitas </a:t>
            </a:r>
            <a:r>
              <a:rPr lang="id-ID" sz="3800" b="1" dirty="0" smtClean="0"/>
              <a:t>(3)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564360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/>
              <a:t>Dengan demikian, perumpamaan yang dominan di anut oleh para teoritisi yang memperhatikan kualitas organisasi adalah </a:t>
            </a:r>
            <a:r>
              <a:rPr lang="id-ID" sz="1700" b="1" dirty="0" smtClean="0"/>
              <a:t>“tim”.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/>
              <a:t>Para manajer dipandang sebagai: </a:t>
            </a:r>
            <a:r>
              <a:rPr lang="id-ID" sz="1700" b="1" dirty="0" smtClean="0"/>
              <a:t>pelatih, memimpin rapat, menyediakan produk &amp; layanan dengan kualitas melampaui harapan konsumen.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/>
              <a:t>Jenis usaha </a:t>
            </a:r>
            <a:r>
              <a:rPr lang="id-ID" sz="1700" dirty="0" smtClean="0"/>
              <a:t>yang menggunakan mazhab kualitas dalam pengembangan organisasinya: </a:t>
            </a:r>
            <a:r>
              <a:rPr lang="id-ID" sz="1700" b="1" dirty="0" smtClean="0"/>
              <a:t>sekolah, akademi &amp; universitas.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/>
              <a:t>Dalam mengembangkan usahanya, pelaku usaha menggunakan istilah: </a:t>
            </a:r>
            <a:r>
              <a:rPr lang="id-ID" sz="1700" b="1" i="1" dirty="0" smtClean="0"/>
              <a:t>total quality, continous improvement, organization development &amp; total quality management.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40" y="428604"/>
            <a:ext cx="5514956" cy="809294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/>
              <a:t>Mazhab Kualitas (4)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500174"/>
            <a:ext cx="8229600" cy="385765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/>
              <a:t>Konsep-konsep inti  </a:t>
            </a:r>
            <a:r>
              <a:rPr lang="id-ID" sz="1700" dirty="0" smtClean="0"/>
              <a:t>yang terdapat dalam </a:t>
            </a:r>
            <a:r>
              <a:rPr lang="id-ID" sz="1700" b="1" u="sng" dirty="0" smtClean="0"/>
              <a:t>mazhab kualitas </a:t>
            </a:r>
            <a:r>
              <a:rPr lang="id-ID" sz="1700" dirty="0" smtClean="0"/>
              <a:t>organisasi:</a:t>
            </a:r>
            <a:endParaRPr lang="id-ID" sz="1700" b="1" dirty="0" smtClean="0"/>
          </a:p>
          <a:p>
            <a:pPr>
              <a:lnSpc>
                <a:spcPct val="150000"/>
              </a:lnSpc>
              <a:spcBef>
                <a:spcPts val="1200"/>
              </a:spcBef>
              <a:buFont typeface="+mj-lt"/>
              <a:buAutoNum type="alphaLcParenR"/>
            </a:pPr>
            <a:r>
              <a:rPr lang="id-ID" sz="1700" dirty="0" smtClean="0"/>
              <a:t>Orientasi layanan. 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+mj-lt"/>
              <a:buAutoNum type="alphaLcParenR"/>
            </a:pPr>
            <a:r>
              <a:rPr lang="id-ID" sz="1700" dirty="0" smtClean="0"/>
              <a:t>Kepemimpinan. 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+mj-lt"/>
              <a:buAutoNum type="alphaLcParenR"/>
            </a:pPr>
            <a:r>
              <a:rPr lang="id-ID" sz="1700" dirty="0" smtClean="0"/>
              <a:t>Informasi. 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+mj-lt"/>
              <a:buAutoNum type="alphaLcParenR"/>
            </a:pPr>
            <a:r>
              <a:rPr lang="id-ID" sz="1700" dirty="0" smtClean="0"/>
              <a:t>Perbaikan proses kerja-sama. 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+mj-lt"/>
              <a:buAutoNum type="alphaLcParenR"/>
            </a:pPr>
            <a:r>
              <a:rPr lang="id-ID" sz="1700" dirty="0" smtClean="0"/>
              <a:t>Komunikasi. 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+mj-lt"/>
              <a:buAutoNum type="alphaLcParenR"/>
            </a:pPr>
            <a:r>
              <a:rPr lang="id-ID" sz="1700" dirty="0" smtClean="0"/>
              <a:t>Perbaikan yang berkelanjutan.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54" y="285728"/>
            <a:ext cx="5300642" cy="809294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/>
              <a:t>Mazhab Kualitas (5)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542928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Orientasi layanan (1) </a:t>
            </a:r>
            <a:r>
              <a:rPr lang="id-ID" sz="1700" dirty="0" smtClean="0"/>
              <a:t>– upaya </a:t>
            </a:r>
            <a:r>
              <a:rPr lang="id-ID" sz="1700" b="1" dirty="0" smtClean="0"/>
              <a:t>memahami &amp; memenuhi kebutuhan</a:t>
            </a:r>
            <a:r>
              <a:rPr lang="id-ID" sz="1700" dirty="0" smtClean="0"/>
              <a:t>, harapan pemangku kepentingan </a:t>
            </a:r>
            <a:r>
              <a:rPr lang="id-ID" sz="1700" i="1" dirty="0" smtClean="0"/>
              <a:t>(stakeholder).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Pemangku kepentingan </a:t>
            </a:r>
            <a:r>
              <a:rPr lang="id-ID" sz="1700" i="1" dirty="0" smtClean="0"/>
              <a:t>(stakeholder) </a:t>
            </a:r>
            <a:r>
              <a:rPr lang="id-ID" sz="1700" dirty="0" smtClean="0"/>
              <a:t>yang di maksud terdiri dari: </a:t>
            </a:r>
            <a:r>
              <a:rPr lang="id-ID" sz="1700" b="1" dirty="0" smtClean="0"/>
              <a:t>pelanggan, khalayak, pendukung, konsumen, publik, klien, pemirsa, penerima manfaat, atau pengguna.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Fokus pelayanan kepada konsumen didasarkan pada penilaian terhadap: </a:t>
            </a:r>
            <a:r>
              <a:rPr lang="id-ID" sz="1700" b="1" dirty="0" smtClean="0"/>
              <a:t>mutu layanan, produk &amp; pelayanan lembaga.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Definisi kualitas dalam mazhab ini,ditentukan oleh: </a:t>
            </a:r>
            <a:r>
              <a:rPr lang="id-ID" sz="1700" b="1" dirty="0" smtClean="0"/>
              <a:t>perilaku konsumen </a:t>
            </a:r>
            <a:r>
              <a:rPr lang="id-ID" sz="1700" dirty="0" smtClean="0"/>
              <a:t>dalam bentuk persepsi di dalam </a:t>
            </a:r>
            <a:r>
              <a:rPr lang="id-ID" sz="1700" b="1" dirty="0" smtClean="0"/>
              <a:t>menilai sebuah produk </a:t>
            </a:r>
            <a:r>
              <a:rPr lang="id-ID" sz="1700" dirty="0" smtClean="0"/>
              <a:t>(barang &amp; jasa).</a:t>
            </a:r>
          </a:p>
          <a:p>
            <a:pPr>
              <a:lnSpc>
                <a:spcPct val="150000"/>
              </a:lnSpc>
              <a:spcBef>
                <a:spcPts val="1200"/>
              </a:spcBef>
              <a:buNone/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4678" y="285728"/>
            <a:ext cx="5443518" cy="809294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/>
              <a:t>Mazhab Kualitas (6)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214974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Orientasi layanan (2) </a:t>
            </a:r>
            <a:r>
              <a:rPr lang="id-ID" sz="1700" dirty="0" smtClean="0"/>
              <a:t>–  </a:t>
            </a:r>
            <a:r>
              <a:rPr lang="id-ID" sz="1700" b="1" u="sng" dirty="0" smtClean="0"/>
              <a:t>perilaku konsumen </a:t>
            </a:r>
            <a:r>
              <a:rPr lang="id-ID" sz="1700" dirty="0" smtClean="0"/>
              <a:t>dalam </a:t>
            </a:r>
            <a:r>
              <a:rPr lang="id-ID" sz="1700" dirty="0" smtClean="0"/>
              <a:t>bentuk: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T</a:t>
            </a:r>
            <a:r>
              <a:rPr lang="id-ID" sz="1700" b="1" dirty="0" smtClean="0"/>
              <a:t>ingkat </a:t>
            </a:r>
            <a:r>
              <a:rPr lang="id-ID" sz="1700" b="1" dirty="0" smtClean="0"/>
              <a:t>kepuasan </a:t>
            </a:r>
            <a:r>
              <a:rPr lang="id-ID" sz="1700" dirty="0" smtClean="0"/>
              <a:t>&amp; </a:t>
            </a:r>
            <a:r>
              <a:rPr lang="id-ID" sz="1700" b="1" dirty="0" smtClean="0"/>
              <a:t>kesetiaan</a:t>
            </a:r>
            <a:r>
              <a:rPr lang="id-ID" sz="1700" dirty="0" smtClean="0"/>
              <a:t> </a:t>
            </a:r>
            <a:r>
              <a:rPr lang="id-ID" sz="1700" dirty="0" smtClean="0"/>
              <a:t>konsumen.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K</a:t>
            </a:r>
            <a:r>
              <a:rPr lang="id-ID" sz="1700" dirty="0" smtClean="0"/>
              <a:t>ecenderungan untuk: memberikan </a:t>
            </a:r>
            <a:r>
              <a:rPr lang="id-ID" sz="1700" b="1" dirty="0" smtClean="0"/>
              <a:t>rekomendasi produk (</a:t>
            </a:r>
            <a:r>
              <a:rPr lang="id-ID" sz="1700" dirty="0" smtClean="0"/>
              <a:t>barang &amp; jasa) kepada orang lain.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Konsep orientasi layanan memberikan saran berupa: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Mengidentifikasi pemilih </a:t>
            </a:r>
            <a:r>
              <a:rPr lang="id-ID" sz="1700" dirty="0" smtClean="0"/>
              <a:t>– </a:t>
            </a:r>
            <a:r>
              <a:rPr lang="id-ID" sz="1700" b="1" dirty="0" smtClean="0"/>
              <a:t>untuk siapa </a:t>
            </a:r>
            <a:r>
              <a:rPr lang="id-ID" sz="1700" dirty="0" smtClean="0"/>
              <a:t>organisasi menyiapkan produk atau jasa.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Menentukan</a:t>
            </a:r>
            <a:r>
              <a:rPr lang="id-ID" sz="1700" dirty="0" smtClean="0"/>
              <a:t> dan </a:t>
            </a:r>
            <a:r>
              <a:rPr lang="id-ID" sz="1700" b="1" dirty="0" smtClean="0"/>
              <a:t>mengantisipasi: kebutuhan</a:t>
            </a:r>
            <a:r>
              <a:rPr lang="id-ID" sz="1700" dirty="0" smtClean="0"/>
              <a:t> &amp; harapan pemilih.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Memuaskan</a:t>
            </a:r>
            <a:r>
              <a:rPr lang="id-ID" sz="1700" dirty="0" smtClean="0"/>
              <a:t> kebutuhan dan harapan pemilih.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64" y="357166"/>
            <a:ext cx="5657832" cy="809294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/>
              <a:t>Mazhab Kualitas </a:t>
            </a:r>
            <a:r>
              <a:rPr lang="id-ID" b="1" dirty="0" smtClean="0"/>
              <a:t>(7)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285860"/>
            <a:ext cx="8229600" cy="4429156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/>
              <a:t>Kepemimpinan (1) </a:t>
            </a:r>
            <a:r>
              <a:rPr lang="id-ID" sz="1700" dirty="0" smtClean="0"/>
              <a:t>–  para pemimpin dikatakan sangat efektif jika secara pribadi </a:t>
            </a:r>
            <a:r>
              <a:rPr lang="id-ID" sz="1700" b="1" dirty="0" smtClean="0"/>
              <a:t>terlibat dalam: </a:t>
            </a:r>
            <a:endParaRPr lang="id-ID" sz="1700" b="1" dirty="0" smtClean="0"/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M</a:t>
            </a:r>
            <a:r>
              <a:rPr lang="id-ID" sz="1700" dirty="0" smtClean="0"/>
              <a:t>enciptakan.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M</a:t>
            </a:r>
            <a:r>
              <a:rPr lang="id-ID" sz="1700" dirty="0" smtClean="0"/>
              <a:t>engkomunikasikan.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M</a:t>
            </a:r>
            <a:r>
              <a:rPr lang="id-ID" sz="1700" dirty="0" smtClean="0"/>
              <a:t>enjelaskan.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M</a:t>
            </a:r>
            <a:r>
              <a:rPr lang="id-ID" sz="1700" dirty="0" smtClean="0"/>
              <a:t>emperkuat.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M</a:t>
            </a:r>
            <a:r>
              <a:rPr lang="id-ID" sz="1700" dirty="0" smtClean="0"/>
              <a:t>eneladankan </a:t>
            </a:r>
            <a:r>
              <a:rPr lang="id-ID" sz="1700" dirty="0" smtClean="0"/>
              <a:t>visi &amp; misi </a:t>
            </a:r>
            <a:r>
              <a:rPr lang="id-ID" sz="1700" dirty="0" smtClean="0"/>
              <a:t>organisasi</a:t>
            </a:r>
            <a:r>
              <a:rPr lang="id-ID" sz="1700" dirty="0" smtClean="0"/>
              <a:t>. </a:t>
            </a:r>
            <a:endParaRPr lang="id-ID" sz="1700" dirty="0" smtClean="0"/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Nil</a:t>
            </a:r>
            <a:r>
              <a:rPr lang="id-ID" sz="1700" dirty="0" smtClean="0"/>
              <a:t>ai </a:t>
            </a:r>
            <a:r>
              <a:rPr lang="id-ID" sz="1700" dirty="0" smtClean="0"/>
              <a:t>&amp; orientasi pelayanan.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8926" y="285728"/>
            <a:ext cx="5729270" cy="809294"/>
          </a:xfrm>
        </p:spPr>
        <p:txBody>
          <a:bodyPr/>
          <a:lstStyle/>
          <a:p>
            <a:pPr algn="r"/>
            <a:r>
              <a:rPr lang="id-ID" b="1" dirty="0" smtClean="0"/>
              <a:t>Tujuan Organisasi (1)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542928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Tujuan </a:t>
            </a:r>
            <a:r>
              <a:rPr lang="id-ID" sz="1700" i="1" dirty="0" smtClean="0"/>
              <a:t>(goal) </a:t>
            </a:r>
            <a:r>
              <a:rPr lang="id-ID" sz="1700" dirty="0" smtClean="0"/>
              <a:t>adalah </a:t>
            </a:r>
            <a:r>
              <a:rPr lang="id-ID" sz="1700" b="1" dirty="0" smtClean="0"/>
              <a:t>sasaran </a:t>
            </a:r>
            <a:r>
              <a:rPr lang="id-ID" sz="1700" b="1" i="1" dirty="0" smtClean="0"/>
              <a:t>(objective) </a:t>
            </a:r>
            <a:r>
              <a:rPr lang="id-ID" sz="1700" dirty="0" smtClean="0"/>
              <a:t>yang membimbing kegiatan organisasi.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Tujuan organisasi adalah dasar penilaian terhadap: </a:t>
            </a:r>
            <a:r>
              <a:rPr lang="id-ID" sz="1700" b="1" dirty="0" smtClean="0"/>
              <a:t>efektivitas, keberhasilan, kelangsungan hidup, dan kemampuan beradaptasi organisasi.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Komunikasi memainkan peranan penting dalam: </a:t>
            </a:r>
            <a:r>
              <a:rPr lang="id-ID" sz="1700" b="1" dirty="0" smtClean="0"/>
              <a:t>penetapan tujuan, memantau kemajuan pencapaiannya, menetapkan waktu &amp; tempat yang tepat untuk mendefinisi ulang tujuan organisasi.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Tujuan organisasi ditentukan berdasarkan jenis usaha: </a:t>
            </a:r>
            <a:r>
              <a:rPr lang="id-ID" sz="1700" b="1" dirty="0" smtClean="0"/>
              <a:t>barang konsumsi atau jasa.   </a:t>
            </a:r>
            <a:endParaRPr lang="id-ID" sz="1700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6116" y="357166"/>
            <a:ext cx="5372080" cy="809294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/>
              <a:t>Mazhab Kualitas </a:t>
            </a:r>
            <a:r>
              <a:rPr lang="id-ID" b="1" dirty="0" smtClean="0"/>
              <a:t>(8)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285860"/>
            <a:ext cx="8229600" cy="492922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/>
              <a:t>Kepemimpinan </a:t>
            </a:r>
            <a:r>
              <a:rPr lang="id-ID" sz="1700" b="1" dirty="0" smtClean="0"/>
              <a:t>(2) </a:t>
            </a:r>
            <a:endParaRPr lang="id-ID" sz="1700" dirty="0" smtClean="0"/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Keterlibatan </a:t>
            </a:r>
            <a:r>
              <a:rPr lang="id-ID" sz="1700" dirty="0" smtClean="0"/>
              <a:t>pemimpin </a:t>
            </a:r>
            <a:r>
              <a:rPr lang="id-ID" sz="1700" dirty="0" smtClean="0"/>
              <a:t>mencakup komitmen </a:t>
            </a:r>
            <a:r>
              <a:rPr lang="id-ID" sz="1700" dirty="0" smtClean="0"/>
              <a:t>yang jelas </a:t>
            </a:r>
            <a:r>
              <a:rPr lang="id-ID" sz="1700" dirty="0" smtClean="0"/>
              <a:t>bagi: </a:t>
            </a:r>
            <a:r>
              <a:rPr lang="id-ID" sz="1700" b="1" dirty="0" smtClean="0"/>
              <a:t>pertumbuhan</a:t>
            </a:r>
            <a:r>
              <a:rPr lang="id-ID" sz="1700" b="1" dirty="0" smtClean="0"/>
              <a:t>, perkembangan, dan kepuasan karyawan, memberikan dorongan diantara semua personil dalam partisipasi &amp; kolaborasi.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Keterlibatan pemimpin dalam </a:t>
            </a:r>
            <a:r>
              <a:rPr lang="id-ID" sz="1700" b="1" dirty="0" smtClean="0"/>
              <a:t>kegiatan:</a:t>
            </a:r>
            <a:r>
              <a:rPr lang="id-ID" sz="1700" dirty="0" smtClean="0"/>
              <a:t> </a:t>
            </a:r>
            <a:endParaRPr lang="id-ID" sz="1700" dirty="0" smtClean="0"/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P</a:t>
            </a:r>
            <a:r>
              <a:rPr lang="id-ID" sz="1700" dirty="0" smtClean="0"/>
              <a:t>erencanaan.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K</a:t>
            </a:r>
            <a:r>
              <a:rPr lang="id-ID" sz="1700" dirty="0" smtClean="0"/>
              <a:t>omunikasi. </a:t>
            </a:r>
            <a:endParaRPr lang="id-ID" sz="1700" dirty="0" smtClean="0"/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R</a:t>
            </a:r>
            <a:r>
              <a:rPr lang="id-ID" sz="1700" dirty="0" smtClean="0"/>
              <a:t>eview kinerja</a:t>
            </a:r>
            <a:r>
              <a:rPr lang="id-ID" sz="1700" dirty="0" smtClean="0"/>
              <a:t>. </a:t>
            </a:r>
            <a:endParaRPr lang="id-ID" sz="1700" dirty="0" smtClean="0"/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P</a:t>
            </a:r>
            <a:r>
              <a:rPr lang="id-ID" sz="1700" dirty="0" smtClean="0"/>
              <a:t>engakuan </a:t>
            </a:r>
            <a:r>
              <a:rPr lang="id-ID" sz="1700" dirty="0" smtClean="0"/>
              <a:t>terhadap prestasi individu &amp; unit kerja.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54" y="357166"/>
            <a:ext cx="5300642" cy="809294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/>
              <a:t>Mazhab Kualitas (9)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285860"/>
            <a:ext cx="8229600" cy="350046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Informasi (1) </a:t>
            </a:r>
            <a:r>
              <a:rPr lang="id-ID" sz="1700" dirty="0" smtClean="0"/>
              <a:t>–  kesejahteraan organisasi dan orientasi layanan dimungkinkan hanya dengan </a:t>
            </a:r>
            <a:r>
              <a:rPr lang="id-ID" sz="1700" b="1" dirty="0" smtClean="0"/>
              <a:t>sistem yang efektif </a:t>
            </a:r>
            <a:r>
              <a:rPr lang="id-ID" sz="1700" dirty="0" smtClean="0"/>
              <a:t>untuk: menguasai, menganalisis, dan menggunakan informasi.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Termasuk di dalamnya: </a:t>
            </a:r>
            <a:endParaRPr lang="id-ID" sz="1700" dirty="0" smtClean="0"/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M</a:t>
            </a:r>
            <a:r>
              <a:rPr lang="id-ID" sz="1700" dirty="0" smtClean="0"/>
              <a:t>engindentifikasi</a:t>
            </a:r>
            <a:r>
              <a:rPr lang="id-ID" sz="1700" dirty="0" smtClean="0"/>
              <a:t>, mempelajari, dan membandingkan apa yang sudah dilakukan sebuah organiasi </a:t>
            </a:r>
            <a:r>
              <a:rPr lang="id-ID" sz="1700" b="1" dirty="0" smtClean="0"/>
              <a:t>terhadap organisasi lain.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64" y="214290"/>
            <a:ext cx="5729270" cy="809294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/>
              <a:t>Mazhab Kualitas (10)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142984"/>
            <a:ext cx="8229600" cy="292895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Perbaikan Proses &amp; Kolaborasi (1) </a:t>
            </a:r>
            <a:r>
              <a:rPr lang="id-ID" sz="1700" dirty="0" smtClean="0"/>
              <a:t>–  organisasi dipandang </a:t>
            </a:r>
            <a:r>
              <a:rPr lang="id-ID" sz="1700" b="1" dirty="0" smtClean="0"/>
              <a:t>sebagai: </a:t>
            </a:r>
            <a:r>
              <a:rPr lang="id-ID" sz="1700" dirty="0" smtClean="0"/>
              <a:t>sistem yang kompleks dengan sejumlah komponen internal &amp; eksternal yang saling berinteraksi dan saling bergantung satu sama lain.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Interaksi-interaksi memiliki </a:t>
            </a:r>
            <a:r>
              <a:rPr lang="id-ID" sz="1700" b="1" dirty="0" smtClean="0"/>
              <a:t>bentuk: </a:t>
            </a:r>
            <a:r>
              <a:rPr lang="id-ID" sz="1700" dirty="0" smtClean="0"/>
              <a:t>pertukaran barang, jasa, modal dan </a:t>
            </a:r>
            <a:r>
              <a:rPr lang="id-ID" sz="1700" b="1" dirty="0" smtClean="0"/>
              <a:t>informasi.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64" y="214290"/>
            <a:ext cx="5729270" cy="809294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/>
              <a:t>Mazhab Kualitas (</a:t>
            </a:r>
            <a:r>
              <a:rPr lang="id-ID" b="1" dirty="0" smtClean="0"/>
              <a:t>11)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142984"/>
            <a:ext cx="8229600" cy="328614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/>
              <a:t>Perbaikan Proses &amp; Kolaborasi </a:t>
            </a:r>
            <a:r>
              <a:rPr lang="id-ID" sz="1700" b="1" dirty="0" smtClean="0"/>
              <a:t>(2) </a:t>
            </a:r>
            <a:r>
              <a:rPr lang="id-ID" sz="1700" dirty="0" smtClean="0"/>
              <a:t>– Kelangsungan </a:t>
            </a:r>
            <a:r>
              <a:rPr lang="id-ID" sz="1700" dirty="0" smtClean="0"/>
              <a:t>hidup organisasi </a:t>
            </a:r>
            <a:r>
              <a:rPr lang="id-ID" sz="1700" dirty="0" smtClean="0"/>
              <a:t>sebagai </a:t>
            </a:r>
            <a:r>
              <a:rPr lang="id-ID" sz="1700" dirty="0" smtClean="0"/>
              <a:t>sebuah sistem dan kemampuan </a:t>
            </a:r>
            <a:r>
              <a:rPr lang="id-ID" sz="1700" dirty="0" smtClean="0"/>
              <a:t>untuk: </a:t>
            </a:r>
            <a:r>
              <a:rPr lang="id-ID" sz="1700" b="1" dirty="0" smtClean="0"/>
              <a:t>memenuhi harapan </a:t>
            </a:r>
            <a:r>
              <a:rPr lang="id-ID" sz="1700" dirty="0" smtClean="0"/>
              <a:t>para </a:t>
            </a:r>
            <a:r>
              <a:rPr lang="id-ID" sz="1700" dirty="0" smtClean="0"/>
              <a:t>pemangku kepentingan</a:t>
            </a:r>
            <a:r>
              <a:rPr lang="id-ID" sz="1700" dirty="0" smtClean="0"/>
              <a:t>.</a:t>
            </a:r>
            <a:endParaRPr lang="id-ID" sz="1700" dirty="0" smtClean="0"/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Contoh: dalam </a:t>
            </a:r>
            <a:r>
              <a:rPr lang="id-ID" sz="1700" b="1" dirty="0" smtClean="0"/>
              <a:t>proses perekrutan </a:t>
            </a:r>
            <a:r>
              <a:rPr lang="id-ID" sz="1700" dirty="0" smtClean="0"/>
              <a:t>– mengetahui urutan &amp; tahapannya, dimana perekrutan dilakukan, siapa yang melakukan &amp; bagaimana prosedur apa yang digunakan.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64" y="214290"/>
            <a:ext cx="5729270" cy="809294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/>
              <a:t>Mazhab Kualitas (</a:t>
            </a:r>
            <a:r>
              <a:rPr lang="id-ID" b="1" dirty="0" smtClean="0"/>
              <a:t>12)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285860"/>
            <a:ext cx="8229600" cy="3357586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Perbaikan Proses &amp; Kolaborasi </a:t>
            </a:r>
            <a:r>
              <a:rPr lang="id-ID" sz="1700" b="1" dirty="0" smtClean="0"/>
              <a:t>(3) </a:t>
            </a:r>
            <a:r>
              <a:rPr lang="id-ID" sz="1700" dirty="0" smtClean="0"/>
              <a:t>– apakah ada proses yang dapat dihapuskan atau dipersingkat, pelatihan tambahan terhadap personil, teknologi yang dapat digunakan untuk memperbaiki proses, dsb.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Hasilnya proses perekrutan menjadi: lebih efisien, lebih efektif dan responsif, dan lebih mampu memenuhi kebutuhan organisasi dalam mendapatkan tenaga yang potensial.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02" y="214290"/>
            <a:ext cx="5657832" cy="809294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/>
              <a:t>Mazhab Kualitas (</a:t>
            </a:r>
            <a:r>
              <a:rPr lang="id-ID" b="1" dirty="0" smtClean="0"/>
              <a:t>13)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285860"/>
            <a:ext cx="8229600" cy="292895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Perbaikan Proses &amp; Kolaborasi </a:t>
            </a:r>
            <a:r>
              <a:rPr lang="id-ID" sz="1700" b="1" dirty="0" smtClean="0"/>
              <a:t>(4) </a:t>
            </a:r>
            <a:r>
              <a:rPr lang="id-ID" sz="1700" dirty="0" smtClean="0"/>
              <a:t>–Tiap </a:t>
            </a:r>
            <a:r>
              <a:rPr lang="id-ID" sz="1700" dirty="0" smtClean="0"/>
              <a:t>organisasi mengatur seluruh fungsi-fungsinya </a:t>
            </a:r>
            <a:r>
              <a:rPr lang="id-ID" sz="1700" dirty="0" smtClean="0">
                <a:sym typeface="Wingdings" pitchFamily="2" charset="2"/>
              </a:rPr>
              <a:t> masing-masing bagian terorganisasi secara bertingkat dengan alur yang disesuaikan dalam “struktur organisasi”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Dampaknya: terperincinya struktur vertikal dan hubungan pelaporan disetiap area fungsional organisasi. </a:t>
            </a: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488" y="142852"/>
            <a:ext cx="5800708" cy="809294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/>
              <a:t>Mazhab Kualitas (</a:t>
            </a:r>
            <a:r>
              <a:rPr lang="id-ID" b="1" dirty="0" smtClean="0"/>
              <a:t>14)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000108"/>
            <a:ext cx="8229600" cy="3357586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Perbaikan Proses &amp; Kolaborasi </a:t>
            </a:r>
            <a:r>
              <a:rPr lang="id-ID" sz="1700" b="1" dirty="0" smtClean="0"/>
              <a:t>(5) </a:t>
            </a:r>
            <a:r>
              <a:rPr lang="id-ID" sz="1700" dirty="0" smtClean="0"/>
              <a:t>– struktur vertikal  dalam organisasi disebut </a:t>
            </a:r>
            <a:r>
              <a:rPr lang="id-ID" sz="1700" b="1" dirty="0" smtClean="0"/>
              <a:t>“silos” </a:t>
            </a:r>
            <a:r>
              <a:rPr lang="id-ID" sz="1700" dirty="0" smtClean="0">
                <a:sym typeface="Wingdings" pitchFamily="2" charset="2"/>
              </a:rPr>
              <a:t> berfungsi untuk </a:t>
            </a:r>
            <a:r>
              <a:rPr lang="id-ID" sz="1700" b="1" dirty="0" smtClean="0">
                <a:sym typeface="Wingdings" pitchFamily="2" charset="2"/>
              </a:rPr>
              <a:t>memudahkan interaksi </a:t>
            </a:r>
            <a:r>
              <a:rPr lang="id-ID" sz="1700" dirty="0" smtClean="0">
                <a:sym typeface="Wingdings" pitchFamily="2" charset="2"/>
              </a:rPr>
              <a:t>di </a:t>
            </a:r>
            <a:r>
              <a:rPr lang="id-ID" sz="1700" b="1" dirty="0" smtClean="0">
                <a:sym typeface="Wingdings" pitchFamily="2" charset="2"/>
              </a:rPr>
              <a:t>dalam divisi fungsional.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“Silos” juga berfungsi sebagai </a:t>
            </a:r>
            <a:r>
              <a:rPr lang="id-ID" sz="1700" b="1" dirty="0" smtClean="0">
                <a:sym typeface="Wingdings" pitchFamily="2" charset="2"/>
              </a:rPr>
              <a:t>penghambat </a:t>
            </a:r>
            <a:r>
              <a:rPr lang="id-ID" sz="1700" dirty="0" smtClean="0">
                <a:sym typeface="Wingdings" pitchFamily="2" charset="2"/>
              </a:rPr>
              <a:t>untuk interaksi &amp; kolaborasi antar unit  individu dan departemen menjadi terpecah, terkotak-kotak, dan berkembangnya mentalitas “itu bukan pekerjaan saya!”.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174" y="142852"/>
            <a:ext cx="6015022" cy="809294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/>
              <a:t>Mazhab Kualitas (</a:t>
            </a:r>
            <a:r>
              <a:rPr lang="id-ID" b="1" dirty="0" smtClean="0"/>
              <a:t>15)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000108"/>
            <a:ext cx="8229600" cy="3429024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Perbaikan Proses &amp; Kolaborasi </a:t>
            </a:r>
            <a:r>
              <a:rPr lang="id-ID" sz="1700" b="1" dirty="0" smtClean="0"/>
              <a:t>(6) </a:t>
            </a:r>
            <a:r>
              <a:rPr lang="id-ID" sz="1700" dirty="0" smtClean="0"/>
              <a:t>– </a:t>
            </a:r>
            <a:r>
              <a:rPr lang="id-ID" sz="1700" dirty="0" smtClean="0">
                <a:sym typeface="Wingdings" pitchFamily="2" charset="2"/>
              </a:rPr>
              <a:t>Secara </a:t>
            </a:r>
            <a:r>
              <a:rPr lang="id-ID" sz="1700" dirty="0" smtClean="0">
                <a:sym typeface="Wingdings" pitchFamily="2" charset="2"/>
              </a:rPr>
              <a:t>sederhana organisasi dengan struktur organisasi </a:t>
            </a:r>
            <a:r>
              <a:rPr lang="id-ID" sz="1700" b="1" dirty="0" smtClean="0">
                <a:sym typeface="Wingdings" pitchFamily="2" charset="2"/>
              </a:rPr>
              <a:t>“mendatar” </a:t>
            </a:r>
            <a:r>
              <a:rPr lang="id-ID" sz="1700" dirty="0" smtClean="0">
                <a:sym typeface="Wingdings" pitchFamily="2" charset="2"/>
              </a:rPr>
              <a:t>memiliki dampak: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Proses kerja yang lebih </a:t>
            </a:r>
            <a:r>
              <a:rPr lang="id-ID" sz="1700" b="1" dirty="0" smtClean="0">
                <a:sym typeface="Wingdings" pitchFamily="2" charset="2"/>
              </a:rPr>
              <a:t>terintegrasi.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Ada kolaborasi lintas divisi dan kerjasama tim  mampu </a:t>
            </a:r>
            <a:r>
              <a:rPr lang="id-ID" sz="1700" dirty="0" smtClean="0">
                <a:sym typeface="Wingdings" pitchFamily="2" charset="2"/>
              </a:rPr>
              <a:t>mempengaruhi: harapan</a:t>
            </a:r>
            <a:r>
              <a:rPr lang="id-ID" sz="1700" dirty="0" smtClean="0">
                <a:sym typeface="Wingdings" pitchFamily="2" charset="2"/>
              </a:rPr>
              <a:t>, konsumen, keselarasan individu dan unit fungsional, </a:t>
            </a:r>
            <a:r>
              <a:rPr lang="id-ID" sz="1700" b="1" dirty="0" smtClean="0">
                <a:sym typeface="Wingdings" pitchFamily="2" charset="2"/>
              </a:rPr>
              <a:t>peningkatan kualitas </a:t>
            </a:r>
            <a:r>
              <a:rPr lang="id-ID" sz="1700" dirty="0" smtClean="0">
                <a:sym typeface="Wingdings" pitchFamily="2" charset="2"/>
              </a:rPr>
              <a:t>organisasi secara menyeluruh.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64" y="142852"/>
            <a:ext cx="5657832" cy="809294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/>
              <a:t>Mazhab Kualitas (</a:t>
            </a:r>
            <a:r>
              <a:rPr lang="id-ID" b="1" dirty="0" smtClean="0"/>
              <a:t>16)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142984"/>
            <a:ext cx="8229600" cy="4071966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Komunikasi (1) </a:t>
            </a:r>
            <a:r>
              <a:rPr lang="id-ID" sz="1700" dirty="0" smtClean="0"/>
              <a:t>– komunikasi merupakan: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Proses </a:t>
            </a:r>
            <a:r>
              <a:rPr lang="id-ID" sz="1700" dirty="0" smtClean="0"/>
              <a:t>menentukan: </a:t>
            </a:r>
            <a:r>
              <a:rPr lang="id-ID" sz="1700" b="1" dirty="0" smtClean="0"/>
              <a:t>arah </a:t>
            </a:r>
            <a:r>
              <a:rPr lang="id-ID" sz="1700" b="1" dirty="0" smtClean="0"/>
              <a:t>organisasi, kepemimpinan dan kolaborasi.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Proses mengumpulkan</a:t>
            </a:r>
            <a:r>
              <a:rPr lang="id-ID" sz="1700" dirty="0" smtClean="0">
                <a:sym typeface="Wingdings" pitchFamily="2" charset="2"/>
              </a:rPr>
              <a:t> &amp; </a:t>
            </a:r>
            <a:r>
              <a:rPr lang="id-ID" sz="1700" b="1" dirty="0" smtClean="0">
                <a:sym typeface="Wingdings" pitchFamily="2" charset="2"/>
              </a:rPr>
              <a:t>menyebarkan informasi </a:t>
            </a:r>
            <a:r>
              <a:rPr lang="id-ID" sz="1700" dirty="0" smtClean="0">
                <a:sym typeface="Wingdings" pitchFamily="2" charset="2"/>
              </a:rPr>
              <a:t>kepada </a:t>
            </a:r>
            <a:r>
              <a:rPr lang="id-ID" sz="1700" b="1" dirty="0" smtClean="0">
                <a:sym typeface="Wingdings" pitchFamily="2" charset="2"/>
              </a:rPr>
              <a:t>pihak internal dan eksternal.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Mekanisme di mana tiap hubungan terbentuk &amp; di </a:t>
            </a:r>
            <a:r>
              <a:rPr lang="id-ID" sz="1700" dirty="0" smtClean="0">
                <a:sym typeface="Wingdings" pitchFamily="2" charset="2"/>
              </a:rPr>
              <a:t>kembangkan melalui: </a:t>
            </a:r>
            <a:r>
              <a:rPr lang="id-ID" sz="1700" b="1" dirty="0" smtClean="0">
                <a:sym typeface="Wingdings" pitchFamily="2" charset="2"/>
              </a:rPr>
              <a:t>penciptaaan </a:t>
            </a:r>
            <a:r>
              <a:rPr lang="id-ID" sz="1700" b="1" dirty="0" smtClean="0">
                <a:sym typeface="Wingdings" pitchFamily="2" charset="2"/>
              </a:rPr>
              <a:t>budaya </a:t>
            </a:r>
            <a:r>
              <a:rPr lang="id-ID" sz="1700" dirty="0" smtClean="0">
                <a:sym typeface="Wingdings" pitchFamily="2" charset="2"/>
              </a:rPr>
              <a:t>&amp; </a:t>
            </a:r>
            <a:r>
              <a:rPr lang="id-ID" sz="1700" b="1" dirty="0" smtClean="0">
                <a:sym typeface="Wingdings" pitchFamily="2" charset="2"/>
              </a:rPr>
              <a:t>semangat kerja tim </a:t>
            </a:r>
            <a:r>
              <a:rPr lang="id-ID" sz="1700" dirty="0" smtClean="0">
                <a:sym typeface="Wingdings" pitchFamily="2" charset="2"/>
              </a:rPr>
              <a:t>untuk </a:t>
            </a:r>
            <a:r>
              <a:rPr lang="id-ID" sz="1700" b="1" dirty="0" smtClean="0">
                <a:sym typeface="Wingdings" pitchFamily="2" charset="2"/>
              </a:rPr>
              <a:t>memelihara komitmen </a:t>
            </a:r>
            <a:r>
              <a:rPr lang="id-ID" sz="1700" dirty="0" smtClean="0">
                <a:sym typeface="Wingdings" pitchFamily="2" charset="2"/>
              </a:rPr>
              <a:t>organisasi secara keseluruhan.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8926" y="142852"/>
            <a:ext cx="5729270" cy="809294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/>
              <a:t>Mazhab Kualitas (</a:t>
            </a:r>
            <a:r>
              <a:rPr lang="id-ID" b="1" dirty="0" smtClean="0"/>
              <a:t>17)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857232"/>
            <a:ext cx="8229600" cy="564360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Perbaikan yang berkelanjutan (1) – </a:t>
            </a:r>
            <a:r>
              <a:rPr lang="id-ID" sz="1700" dirty="0" smtClean="0">
                <a:sym typeface="Wingdings" pitchFamily="2" charset="2"/>
              </a:rPr>
              <a:t>memerlukan </a:t>
            </a:r>
            <a:r>
              <a:rPr lang="id-ID" sz="1700" b="1" dirty="0" smtClean="0">
                <a:sym typeface="Wingdings" pitchFamily="2" charset="2"/>
              </a:rPr>
              <a:t>komitmen waktu </a:t>
            </a:r>
            <a:r>
              <a:rPr lang="id-ID" sz="1700" dirty="0" smtClean="0">
                <a:sym typeface="Wingdings" pitchFamily="2" charset="2"/>
              </a:rPr>
              <a:t>dan sumber daya untuk proses </a:t>
            </a:r>
            <a:r>
              <a:rPr lang="id-ID" sz="1700" b="1" dirty="0" smtClean="0">
                <a:sym typeface="Wingdings" pitchFamily="2" charset="2"/>
              </a:rPr>
              <a:t>perbaikan yang berkelanjutan </a:t>
            </a:r>
            <a:r>
              <a:rPr lang="id-ID" sz="1700" dirty="0" smtClean="0">
                <a:sym typeface="Wingdings" pitchFamily="2" charset="2"/>
              </a:rPr>
              <a:t>dan </a:t>
            </a:r>
            <a:r>
              <a:rPr lang="id-ID" sz="1700" b="1" dirty="0" smtClean="0">
                <a:sym typeface="Wingdings" pitchFamily="2" charset="2"/>
              </a:rPr>
              <a:t>perubahan terus menerus</a:t>
            </a:r>
            <a:r>
              <a:rPr lang="id-ID" sz="1700" dirty="0" smtClean="0">
                <a:sym typeface="Wingdings" pitchFamily="2" charset="2"/>
              </a:rPr>
              <a:t>, karena  keunggulan organisasi tidak terjadi secara alamiah.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Perbaikan yang berkelanjutan </a:t>
            </a:r>
            <a:r>
              <a:rPr lang="id-ID" sz="1700" dirty="0" smtClean="0">
                <a:sym typeface="Wingdings" pitchFamily="2" charset="2"/>
              </a:rPr>
              <a:t>menunjukkan </a:t>
            </a:r>
            <a:r>
              <a:rPr lang="id-ID" sz="1700" b="1" dirty="0" smtClean="0">
                <a:sym typeface="Wingdings" pitchFamily="2" charset="2"/>
              </a:rPr>
              <a:t>komitmen </a:t>
            </a:r>
            <a:r>
              <a:rPr lang="id-ID" sz="1700" dirty="0" smtClean="0">
                <a:sym typeface="Wingdings" pitchFamily="2" charset="2"/>
              </a:rPr>
              <a:t>semua orang dalam: </a:t>
            </a:r>
            <a:endParaRPr lang="id-ID" sz="1700" dirty="0" smtClean="0">
              <a:sym typeface="Wingdings" pitchFamily="2" charset="2"/>
            </a:endParaRP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</a:t>
            </a:r>
            <a:r>
              <a:rPr lang="id-ID" sz="1700" dirty="0" smtClean="0">
                <a:sym typeface="Wingdings" pitchFamily="2" charset="2"/>
              </a:rPr>
              <a:t>erencanaan.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U</a:t>
            </a:r>
            <a:r>
              <a:rPr lang="id-ID" sz="1700" dirty="0" smtClean="0">
                <a:sym typeface="Wingdings" pitchFamily="2" charset="2"/>
              </a:rPr>
              <a:t>ji </a:t>
            </a:r>
            <a:r>
              <a:rPr lang="id-ID" sz="1700" dirty="0" smtClean="0">
                <a:sym typeface="Wingdings" pitchFamily="2" charset="2"/>
              </a:rPr>
              <a:t>p</a:t>
            </a:r>
            <a:r>
              <a:rPr lang="id-ID" sz="1700" dirty="0" smtClean="0">
                <a:sym typeface="Wingdings" pitchFamily="2" charset="2"/>
              </a:rPr>
              <a:t>eningkatan.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E</a:t>
            </a:r>
            <a:r>
              <a:rPr lang="id-ID" sz="1700" dirty="0" smtClean="0">
                <a:sym typeface="Wingdings" pitchFamily="2" charset="2"/>
              </a:rPr>
              <a:t>valuasi hasil</a:t>
            </a:r>
            <a:r>
              <a:rPr lang="id-ID" sz="1700" dirty="0" smtClean="0">
                <a:sym typeface="Wingdings" pitchFamily="2" charset="2"/>
              </a:rPr>
              <a:t>. </a:t>
            </a:r>
            <a:endParaRPr lang="id-ID" sz="1700" dirty="0" smtClean="0">
              <a:sym typeface="Wingdings" pitchFamily="2" charset="2"/>
            </a:endParaRP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 </a:t>
            </a:r>
            <a:r>
              <a:rPr lang="id-ID" sz="1700" dirty="0" smtClean="0">
                <a:sym typeface="Wingdings" pitchFamily="2" charset="2"/>
              </a:rPr>
              <a:t>M</a:t>
            </a:r>
            <a:r>
              <a:rPr lang="id-ID" sz="1700" dirty="0" smtClean="0">
                <a:sym typeface="Wingdings" pitchFamily="2" charset="2"/>
              </a:rPr>
              <a:t>empertahankan keberhasilan</a:t>
            </a:r>
            <a:r>
              <a:rPr lang="id-ID" sz="1700" dirty="0" smtClean="0">
                <a:sym typeface="Wingdings" pitchFamily="2" charset="2"/>
              </a:rPr>
              <a:t>. </a:t>
            </a: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050" y="428604"/>
            <a:ext cx="5872146" cy="809294"/>
          </a:xfrm>
        </p:spPr>
        <p:txBody>
          <a:bodyPr/>
          <a:lstStyle/>
          <a:p>
            <a:pPr algn="r"/>
            <a:r>
              <a:rPr lang="id-ID" b="1" dirty="0" smtClean="0"/>
              <a:t>Tujuan Organisasi (2)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786346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Kelangsungan hidup &amp; pertumbuhan suatu organisasi tergantung pada: </a:t>
            </a:r>
            <a:r>
              <a:rPr lang="id-ID" sz="1700" b="1" dirty="0" smtClean="0"/>
              <a:t>ketersediaan sumber daya yang memadai.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Tujuan dalam organisasi dirumuskan secara resmi &amp; di tetapkan secara sadar.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Tujuan organisasi dapat mengalami perubahan &amp; terjadi dari waktu ke-waktu.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Perubahan tujuan organisasi antara lain dalam bentuk: </a:t>
            </a:r>
            <a:r>
              <a:rPr lang="id-ID" sz="1700" b="1" dirty="0" smtClean="0"/>
              <a:t>re-organisasi besar, re-formulasi tujuan, atau melalui proses evolusi yang lebih halus. </a:t>
            </a:r>
            <a:endParaRPr lang="id-ID" sz="1700" b="1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050" y="142852"/>
            <a:ext cx="5872146" cy="809294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/>
              <a:t>Mazhab Kualitas (</a:t>
            </a:r>
            <a:r>
              <a:rPr lang="id-ID" b="1" dirty="0" smtClean="0"/>
              <a:t>18)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928670"/>
            <a:ext cx="8229600" cy="350046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Strategi kualitas dan proses </a:t>
            </a:r>
            <a:r>
              <a:rPr lang="id-ID" sz="1700" b="1" dirty="0" smtClean="0">
                <a:sym typeface="Wingdings" pitchFamily="2" charset="2"/>
              </a:rPr>
              <a:t>(1) </a:t>
            </a:r>
            <a:r>
              <a:rPr lang="id-ID" sz="1700" dirty="0" smtClean="0">
                <a:sym typeface="Wingdings" pitchFamily="2" charset="2"/>
              </a:rPr>
              <a:t>–  </a:t>
            </a:r>
            <a:r>
              <a:rPr lang="id-ID" sz="1700" dirty="0" smtClean="0">
                <a:sym typeface="Wingdings" pitchFamily="2" charset="2"/>
              </a:rPr>
              <a:t>adalah proses yang diterapkan di dalam suatu organisasi yang berhubungan dengan: </a:t>
            </a:r>
            <a:r>
              <a:rPr lang="id-ID" sz="1700" b="1" dirty="0" smtClean="0">
                <a:sym typeface="Wingdings" pitchFamily="2" charset="2"/>
              </a:rPr>
              <a:t>inti konsep, nilai-nilai dan praktik.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Penilaian kualitas – </a:t>
            </a:r>
            <a:r>
              <a:rPr lang="id-ID" sz="1700" dirty="0" smtClean="0">
                <a:sym typeface="Wingdings" pitchFamily="2" charset="2"/>
              </a:rPr>
              <a:t>adalah strategi yang digunakan untuk </a:t>
            </a:r>
            <a:r>
              <a:rPr lang="id-ID" sz="1700" b="1" dirty="0" smtClean="0">
                <a:sym typeface="Wingdings" pitchFamily="2" charset="2"/>
              </a:rPr>
              <a:t>mengevaluasi kinerja </a:t>
            </a:r>
            <a:r>
              <a:rPr lang="id-ID" sz="1700" dirty="0" smtClean="0">
                <a:sym typeface="Wingdings" pitchFamily="2" charset="2"/>
              </a:rPr>
              <a:t>organisasi dalam kaitannya dengan haparan pemilih, serta </a:t>
            </a:r>
            <a:r>
              <a:rPr lang="id-ID" sz="1700" b="1" dirty="0" smtClean="0">
                <a:sym typeface="Wingdings" pitchFamily="2" charset="2"/>
              </a:rPr>
              <a:t>visi dan misi organisasi. </a:t>
            </a:r>
          </a:p>
          <a:p>
            <a:pPr lvl="2">
              <a:lnSpc>
                <a:spcPct val="150000"/>
              </a:lnSpc>
              <a:spcBef>
                <a:spcPts val="1200"/>
              </a:spcBef>
            </a:pPr>
            <a:endParaRPr lang="id-ID" sz="15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1300" b="1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68" y="142852"/>
            <a:ext cx="5086328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Mazhab Kualitas (</a:t>
            </a:r>
            <a:r>
              <a:rPr lang="id-ID" sz="3800" b="1" dirty="0" smtClean="0"/>
              <a:t>19)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928670"/>
            <a:ext cx="8229600" cy="542928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Strategi kualitas dan </a:t>
            </a:r>
            <a:r>
              <a:rPr lang="id-ID" sz="1700" b="1" dirty="0" smtClean="0">
                <a:sym typeface="Wingdings" pitchFamily="2" charset="2"/>
              </a:rPr>
              <a:t>proses (2)  </a:t>
            </a:r>
            <a:r>
              <a:rPr lang="id-ID" sz="1700" b="1" dirty="0" smtClean="0">
                <a:sym typeface="Wingdings" pitchFamily="2" charset="2"/>
              </a:rPr>
              <a:t>-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Proses </a:t>
            </a:r>
            <a:r>
              <a:rPr lang="id-ID" sz="1700" dirty="0" smtClean="0">
                <a:sym typeface="Wingdings" pitchFamily="2" charset="2"/>
              </a:rPr>
              <a:t>evaluasi diri  akan dinilai secara menyeluruh, </a:t>
            </a:r>
            <a:r>
              <a:rPr lang="id-ID" sz="1700" b="1" dirty="0" smtClean="0">
                <a:sym typeface="Wingdings" pitchFamily="2" charset="2"/>
              </a:rPr>
              <a:t>mencakup: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Kepemimpinan.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Perencanaan strategis.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Fokus kepada pelanggan dan pasar.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Manajemen pengukuran dan pengetahuan.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Manajemen dan pengembangan sumber daya manusia.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Manajemen proses.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Hasil bisnis. </a:t>
            </a:r>
          </a:p>
          <a:p>
            <a:pPr lvl="2">
              <a:lnSpc>
                <a:spcPct val="150000"/>
              </a:lnSpc>
              <a:spcBef>
                <a:spcPts val="1200"/>
              </a:spcBef>
            </a:pPr>
            <a:endParaRPr lang="id-ID" sz="15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1300" b="1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68" y="142852"/>
            <a:ext cx="5086328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Mazhab Kualitas </a:t>
            </a:r>
            <a:r>
              <a:rPr lang="id-ID" sz="3800" b="1" dirty="0" smtClean="0"/>
              <a:t>(</a:t>
            </a:r>
            <a:r>
              <a:rPr lang="id-ID" sz="3800" b="1" dirty="0" smtClean="0"/>
              <a:t>20</a:t>
            </a:r>
            <a:r>
              <a:rPr lang="id-ID" sz="3800" b="1" dirty="0" smtClean="0"/>
              <a:t>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071546"/>
            <a:ext cx="8229600" cy="3000396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Peningkatan kualitas – </a:t>
            </a:r>
            <a:r>
              <a:rPr lang="id-ID" sz="1700" dirty="0" smtClean="0">
                <a:sym typeface="Wingdings" pitchFamily="2" charset="2"/>
              </a:rPr>
              <a:t>melibatkan rencana dan strategi pengembangan untuk meningkatkan keunggulan organisasi dalam setiap aspek.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Modal dasar proses perbaikan adalah: kelompok atau tim  </a:t>
            </a:r>
            <a:r>
              <a:rPr lang="id-ID" sz="1700" b="1" dirty="0" smtClean="0">
                <a:sym typeface="Wingdings" pitchFamily="2" charset="2"/>
              </a:rPr>
              <a:t>tim kualitas &amp; tim proses perbaikan.</a:t>
            </a:r>
          </a:p>
          <a:p>
            <a:pPr lvl="2">
              <a:lnSpc>
                <a:spcPct val="150000"/>
              </a:lnSpc>
              <a:spcBef>
                <a:spcPts val="1200"/>
              </a:spcBef>
            </a:pPr>
            <a:endParaRPr lang="id-ID" sz="15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1300" b="1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488" y="142852"/>
            <a:ext cx="5800708" cy="809294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/>
              <a:t>Mazhab Kualitas </a:t>
            </a:r>
            <a:r>
              <a:rPr lang="id-ID" b="1" dirty="0" smtClean="0"/>
              <a:t>(</a:t>
            </a:r>
            <a:r>
              <a:rPr lang="id-ID" b="1" dirty="0" smtClean="0"/>
              <a:t>21</a:t>
            </a:r>
            <a:r>
              <a:rPr lang="id-ID" b="1" dirty="0" smtClean="0"/>
              <a:t>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3357586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Tim kualitas &amp; </a:t>
            </a:r>
            <a:r>
              <a:rPr lang="id-ID" sz="1700" b="1" dirty="0" smtClean="0">
                <a:sym typeface="Wingdings" pitchFamily="2" charset="2"/>
              </a:rPr>
              <a:t>perbaikan (1) </a:t>
            </a:r>
            <a:r>
              <a:rPr lang="id-ID" sz="1700" dirty="0" smtClean="0">
                <a:sym typeface="Wingdings" pitchFamily="2" charset="2"/>
              </a:rPr>
              <a:t> adalah kelompok yang terdiri dari individu yang mewakili berbagai bagian dan tingkatan dari sebuah unit yang dialokasikan untuk kajian dan perbaikan.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Anggota tim yang dipilih &amp; diutus </a:t>
            </a:r>
            <a:r>
              <a:rPr lang="id-ID" sz="1700" b="1" dirty="0" smtClean="0">
                <a:sym typeface="Wingdings" pitchFamily="2" charset="2"/>
              </a:rPr>
              <a:t>memiliki: </a:t>
            </a:r>
            <a:r>
              <a:rPr lang="id-ID" sz="1700" dirty="0" smtClean="0">
                <a:sym typeface="Wingdings" pitchFamily="2" charset="2"/>
              </a:rPr>
              <a:t>dasar pengetahuan &amp; pengalaman terhadap proses yang sedang ditangani serta di bimbing oleh seseorang fasilitator kelompok. </a:t>
            </a:r>
          </a:p>
          <a:p>
            <a:pPr lvl="2">
              <a:lnSpc>
                <a:spcPct val="150000"/>
              </a:lnSpc>
              <a:spcBef>
                <a:spcPts val="1200"/>
              </a:spcBef>
            </a:pPr>
            <a:endParaRPr lang="id-ID" sz="15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1300" b="1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64" y="142852"/>
            <a:ext cx="5657832" cy="809294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/>
              <a:t>Mazhab Kualitas </a:t>
            </a:r>
            <a:r>
              <a:rPr lang="id-ID" b="1" dirty="0" smtClean="0"/>
              <a:t>(</a:t>
            </a:r>
            <a:r>
              <a:rPr lang="id-ID" b="1" dirty="0" smtClean="0"/>
              <a:t>22</a:t>
            </a:r>
            <a:r>
              <a:rPr lang="id-ID" b="1" dirty="0" smtClean="0"/>
              <a:t>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714908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Fungsi </a:t>
            </a:r>
            <a:r>
              <a:rPr lang="id-ID" sz="1700" b="1" dirty="0" smtClean="0">
                <a:sym typeface="Wingdings" pitchFamily="2" charset="2"/>
              </a:rPr>
              <a:t>fasilitator kelompok </a:t>
            </a:r>
            <a:r>
              <a:rPr lang="id-ID" sz="1700" dirty="0" smtClean="0">
                <a:sym typeface="Wingdings" pitchFamily="2" charset="2"/>
              </a:rPr>
              <a:t> memperjelas &amp; menghilangkan kesenjangan, mengembangkan pendekatan dalam rangka pemantauan &amp; perbaikan. </a:t>
            </a:r>
            <a:endParaRPr lang="id-ID" sz="1700" dirty="0" smtClean="0">
              <a:sym typeface="Wingdings" pitchFamily="2" charset="2"/>
            </a:endParaRP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Pada umumnya kegiatan tim </a:t>
            </a:r>
            <a:r>
              <a:rPr lang="id-ID" sz="1700" b="1" dirty="0" smtClean="0">
                <a:sym typeface="Wingdings" pitchFamily="2" charset="2"/>
              </a:rPr>
              <a:t>terdiri dari: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Merencanakan perbaikan.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Mempelajari proses yang akan diperbaiki.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Memahami masalah.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Mengumpulkan informasi.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endParaRPr lang="id-ID" sz="1700" dirty="0" smtClean="0">
              <a:sym typeface="Wingdings" pitchFamily="2" charset="2"/>
            </a:endParaRPr>
          </a:p>
          <a:p>
            <a:pPr lvl="2">
              <a:lnSpc>
                <a:spcPct val="150000"/>
              </a:lnSpc>
              <a:spcBef>
                <a:spcPts val="1200"/>
              </a:spcBef>
            </a:pPr>
            <a:endParaRPr lang="id-ID" sz="15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1300" b="1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050" y="142852"/>
            <a:ext cx="5872146" cy="809294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/>
              <a:t>Mazhab Kualitas </a:t>
            </a:r>
            <a:r>
              <a:rPr lang="id-ID" b="1" dirty="0" smtClean="0"/>
              <a:t>(</a:t>
            </a:r>
            <a:r>
              <a:rPr lang="id-ID" b="1" dirty="0" smtClean="0"/>
              <a:t>23</a:t>
            </a:r>
            <a:r>
              <a:rPr lang="id-ID" b="1" dirty="0" smtClean="0"/>
              <a:t>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214974"/>
          </a:xfrm>
        </p:spPr>
        <p:txBody>
          <a:bodyPr/>
          <a:lstStyle/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Menggunakan </a:t>
            </a:r>
            <a:r>
              <a:rPr lang="id-ID" sz="1700" dirty="0" smtClean="0">
                <a:sym typeface="Wingdings" pitchFamily="2" charset="2"/>
              </a:rPr>
              <a:t>alat dan teknik untuk menganalisis &amp; menginterpretasikan informasi.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Mengidentifikasi solusi.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Melaksanakan dan mengelola perubahan.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Mengevaluasi hasil.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Sarana lainnya </a:t>
            </a:r>
            <a:r>
              <a:rPr lang="id-ID" sz="1700" b="1" dirty="0" smtClean="0">
                <a:sym typeface="Wingdings" pitchFamily="2" charset="2"/>
              </a:rPr>
              <a:t>mencakup: </a:t>
            </a:r>
            <a:r>
              <a:rPr lang="id-ID" sz="1700" dirty="0" smtClean="0">
                <a:sym typeface="Wingdings" pitchFamily="2" charset="2"/>
              </a:rPr>
              <a:t>perencanaan strategis, kelompok penasihat, desain ulang proses kerja kelompok, pendidikan &amp; pelatihan keahlian kualitas &amp; pelayanan, kemitraan dengan organisasi lain &amp; konsultasi dengan pihak eksternal.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1300" b="1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050" y="142852"/>
            <a:ext cx="5872146" cy="809294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/>
              <a:t>Mazhab Kualitas </a:t>
            </a:r>
            <a:r>
              <a:rPr lang="id-ID" b="1" dirty="0" smtClean="0"/>
              <a:t>(</a:t>
            </a:r>
            <a:r>
              <a:rPr lang="id-ID" b="1" dirty="0" smtClean="0"/>
              <a:t>24</a:t>
            </a:r>
            <a:r>
              <a:rPr lang="id-ID" b="1" dirty="0" smtClean="0"/>
              <a:t>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3929090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Kesimpulan:  pendekatan (mazhab) kualitas di sama-artikan dengan </a:t>
            </a:r>
            <a:r>
              <a:rPr lang="id-ID" sz="1700" b="1" dirty="0" smtClean="0">
                <a:sym typeface="Wingdings" pitchFamily="2" charset="2"/>
              </a:rPr>
              <a:t>“pemikiran yang sistematik &amp; terorganisasi”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Pendekatan ini dianggap sebagai sesuatu yang: </a:t>
            </a:r>
            <a:r>
              <a:rPr lang="id-ID" sz="1700" b="1" dirty="0" smtClean="0">
                <a:sym typeface="Wingdings" pitchFamily="2" charset="2"/>
              </a:rPr>
              <a:t>efektif &amp; dapat dirasakan dan dilihat hasilnya.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Dengan menggunakan pendekatan ini  mampu membangun </a:t>
            </a:r>
            <a:r>
              <a:rPr lang="id-ID" sz="1700" b="1" dirty="0" smtClean="0">
                <a:sym typeface="Wingdings" pitchFamily="2" charset="2"/>
              </a:rPr>
              <a:t>komitmen sejati </a:t>
            </a:r>
            <a:r>
              <a:rPr lang="id-ID" sz="1700" dirty="0" smtClean="0">
                <a:sym typeface="Wingdings" pitchFamily="2" charset="2"/>
              </a:rPr>
              <a:t>dalam memberikan penilaian dan perbaikan dalam organisasi &amp; konsep-konsep utama manajemen kualitas.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174" y="142852"/>
            <a:ext cx="6015022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Jaringan Komunikasi (1)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42928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Fungsi jaringan </a:t>
            </a:r>
            <a:r>
              <a:rPr lang="id-ID" sz="1700" dirty="0" smtClean="0">
                <a:sym typeface="Wingdings" pitchFamily="2" charset="2"/>
              </a:rPr>
              <a:t>– fungsi jaringan dalam organisasi memiliki kegunaan dalam memproses pesan timbal balik.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Fungsi jaringan komunikasi </a:t>
            </a:r>
            <a:r>
              <a:rPr lang="id-ID" sz="1700" b="1" dirty="0" smtClean="0">
                <a:sym typeface="Wingdings" pitchFamily="2" charset="2"/>
              </a:rPr>
              <a:t>meliputi: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Sarana untuk koordinasi kegiatan individu, hubungan, kelompok, dan sub-unit lainnya di dalam organisasi.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Menyediakan mekanisme untuk mengarahkan kegiatan organisasi secara keseluruhan.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Memfasilitasi pertukaran informasi di dalam organisasi.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Memastikan aliran informasi antara organisasi dan lingkungan eksternal dimana organisasi berada.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endParaRPr lang="id-ID" sz="13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174" y="142852"/>
            <a:ext cx="6015022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Jaringan Komunikasi (2)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42928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Ukuran jaringan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Porsi yang besar 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Penambahan jumlah individu didalam sebuah unit sosial, akan menambah jumlah komunikasi timbal balik yang terjadi &amp; semakin banyak individu yang terlibat didalamnya.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Adanya formalisasi jaringan komunikasi dalam bentuk tatap muka maupun mediasi.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Porsi yang kecil </a:t>
            </a:r>
            <a:r>
              <a:rPr lang="id-ID" sz="1700" dirty="0" smtClean="0">
                <a:sym typeface="Wingdings" pitchFamily="2" charset="2"/>
              </a:rPr>
              <a:t> hanya sedikit yang “memformalkan” jaringan komunikasi, tiap-tiap individu akan ber-interaksi kepada siapa saja tentang yang mereka sukai &amp; yang mereka inginkan.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12" y="214290"/>
            <a:ext cx="6015022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Jaringan Komunikasi (3)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429156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Jaringan Internal: Arus Pesan dalam Organisasi – </a:t>
            </a:r>
            <a:r>
              <a:rPr lang="id-ID" sz="1700" dirty="0" smtClean="0">
                <a:sym typeface="Wingdings" pitchFamily="2" charset="2"/>
              </a:rPr>
              <a:t>tiap arus informasi didalam organisasi diformalkan dalam bentuk “garis kewenangan”.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Pola arus informasi formal yang paling dikenal adalah: manajemen kepada pekerja, </a:t>
            </a:r>
            <a:r>
              <a:rPr lang="id-ID" sz="1700" i="1" dirty="0" smtClean="0">
                <a:sym typeface="Wingdings" pitchFamily="2" charset="2"/>
              </a:rPr>
              <a:t>supervisor</a:t>
            </a:r>
            <a:r>
              <a:rPr lang="id-ID" sz="1700" dirty="0" smtClean="0">
                <a:sym typeface="Wingdings" pitchFamily="2" charset="2"/>
              </a:rPr>
              <a:t> kepada </a:t>
            </a:r>
            <a:r>
              <a:rPr lang="id-ID" sz="1700" i="1" dirty="0" smtClean="0">
                <a:sym typeface="Wingdings" pitchFamily="2" charset="2"/>
              </a:rPr>
              <a:t>staff, </a:t>
            </a:r>
            <a:r>
              <a:rPr lang="id-ID" sz="1700" dirty="0" smtClean="0">
                <a:sym typeface="Wingdings" pitchFamily="2" charset="2"/>
              </a:rPr>
              <a:t>dsb. </a:t>
            </a:r>
            <a:endParaRPr lang="id-ID" sz="1700" i="1" dirty="0" smtClean="0">
              <a:sym typeface="Wingdings" pitchFamily="2" charset="2"/>
            </a:endParaRP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Arus pesan kebawah – </a:t>
            </a:r>
            <a:r>
              <a:rPr lang="id-ID" sz="1700" dirty="0" smtClean="0">
                <a:sym typeface="Wingdings" pitchFamily="2" charset="2"/>
              </a:rPr>
              <a:t>ciri-cirinya: pesan yang disampaikan mengalir “ke bawah” dari orang yang memiliki kewenangan yang relatif besar  kepada orang-orang lain yang dibawah pengawasannya secara langsung atau melalui antara.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229468" cy="809294"/>
          </a:xfrm>
        </p:spPr>
        <p:txBody>
          <a:bodyPr>
            <a:normAutofit fontScale="90000"/>
          </a:bodyPr>
          <a:lstStyle/>
          <a:p>
            <a:pPr algn="r"/>
            <a:r>
              <a:rPr lang="id-ID" b="1" dirty="0" smtClean="0"/>
              <a:t>Peran &amp; Tanggung Jawab (1)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314327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Peran </a:t>
            </a:r>
            <a:r>
              <a:rPr lang="id-ID" sz="1700" dirty="0" smtClean="0"/>
              <a:t>adalah: seperangkat </a:t>
            </a:r>
            <a:r>
              <a:rPr lang="id-ID" sz="1700" b="1" dirty="0" smtClean="0"/>
              <a:t>perilaku dalam pekerjaan </a:t>
            </a:r>
            <a:r>
              <a:rPr lang="id-ID" sz="1700" dirty="0" smtClean="0"/>
              <a:t>yang harus diselesaikan, posisi yang harus diisi, atau fungsi yang harus dilaksanakan.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Dalam organisasi, dalam penyelesaian tugas memerlukan: </a:t>
            </a:r>
            <a:r>
              <a:rPr lang="id-ID" sz="1700" b="1" dirty="0" smtClean="0"/>
              <a:t>pembagian tugas &amp; kerja.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Dalam organisasi, definisi peran dan pembagian kerja bersifat </a:t>
            </a:r>
            <a:r>
              <a:rPr lang="id-ID" sz="1700" b="1" dirty="0" smtClean="0"/>
              <a:t>formal.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174" y="142852"/>
            <a:ext cx="6015022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Jaringan Komunikasi (4)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214842"/>
          </a:xfrm>
        </p:spPr>
        <p:txBody>
          <a:bodyPr/>
          <a:lstStyle/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Pesan yang dikirimkan kebawah memiliki fungsi: </a:t>
            </a:r>
          </a:p>
          <a:p>
            <a:pPr lvl="3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Menetapkan tugas yang harus dilakukan</a:t>
            </a:r>
          </a:p>
          <a:p>
            <a:pPr lvl="3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Memberikan instruksi tentang bagaimana melakukan tugas. </a:t>
            </a:r>
          </a:p>
          <a:p>
            <a:pPr lvl="3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Memberikan informasi alasan mengapa tugas tertentu perlu dilakukan. </a:t>
            </a:r>
          </a:p>
          <a:p>
            <a:pPr lvl="3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Menyediakan informasi tentang kebijakan &amp; kegiatan organisasi. </a:t>
            </a:r>
          </a:p>
          <a:p>
            <a:pPr lvl="3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Menyediakan informasi tentang kinerja karyawan. </a:t>
            </a:r>
          </a:p>
          <a:p>
            <a:pPr lvl="3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Menyediakan informasi tentang organisasi dan misinya.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12" y="214290"/>
            <a:ext cx="6015022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Jaringan Komunikasi (5)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071966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Arus pesan keatas – </a:t>
            </a:r>
            <a:r>
              <a:rPr lang="id-ID" sz="1700" dirty="0" smtClean="0">
                <a:sym typeface="Wingdings" pitchFamily="2" charset="2"/>
              </a:rPr>
              <a:t>pesan mengalir dari: bawahan ke atasan, kelompok/departemen/divisi ke manajemen.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Pesan yang dikirimkan keatas memiliki fungsi: </a:t>
            </a:r>
          </a:p>
          <a:p>
            <a:pPr lvl="3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Memberikan masukan untuk pengambilan keputusan. </a:t>
            </a:r>
          </a:p>
          <a:p>
            <a:pPr lvl="3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Menasihati tentang informasi yang dibutuhkan bawahan. </a:t>
            </a:r>
          </a:p>
          <a:p>
            <a:pPr lvl="3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Menyediakan informasi berkenaan dengan penerimaan atasan terhadap informasi, kepuasan dan moralitas.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12" y="214290"/>
            <a:ext cx="6015022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Jaringan Komunikasi (6)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429288"/>
          </a:xfrm>
        </p:spPr>
        <p:txBody>
          <a:bodyPr/>
          <a:lstStyle/>
          <a:p>
            <a:pPr lvl="3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Menampung dan menyalurkan keluhan dan pengaduan secara konstruktif.</a:t>
            </a:r>
          </a:p>
          <a:p>
            <a:pPr lvl="3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Membiarkan atasan untuk menilai efek komunikasi kebawah yang dilakukan sebelumnya. </a:t>
            </a:r>
          </a:p>
          <a:p>
            <a:pPr lvl="3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Membantu bawahan mengatasi masalah dan memfasilitasi ketertiban mereka.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Arus pesan horizontal – </a:t>
            </a:r>
            <a:r>
              <a:rPr lang="id-ID" sz="1700" dirty="0" smtClean="0">
                <a:sym typeface="Wingdings" pitchFamily="2" charset="2"/>
              </a:rPr>
              <a:t>jaringan komunikasi horizontal mengacu kepada: sambungan yang menghubungkan individu-individu pada tingkat kewenangan yang sama dalam kelompok, departemen, divisi dalam sebuah organisasi. </a:t>
            </a: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12" y="214290"/>
            <a:ext cx="6015022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Jaringan Komunikasi (7)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429288"/>
          </a:xfrm>
        </p:spPr>
        <p:txBody>
          <a:bodyPr/>
          <a:lstStyle/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Fungsi berbagi informasi secara horizontal meliputi:</a:t>
            </a:r>
          </a:p>
          <a:p>
            <a:pPr lvl="3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Koordinasi perencanaan dan pelaksanaan tugas. </a:t>
            </a:r>
          </a:p>
          <a:p>
            <a:pPr lvl="3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Memberikan pemecahan masalah kolektif. </a:t>
            </a:r>
          </a:p>
          <a:p>
            <a:pPr lvl="3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Memfasilitasi pemahaman bersama. </a:t>
            </a:r>
          </a:p>
          <a:p>
            <a:pPr lvl="3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Menyelesaikan perbedaan. </a:t>
            </a:r>
          </a:p>
          <a:p>
            <a:pPr lvl="3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Mengembangkan hubungan kerja yang suportif &amp; produktif.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Arus pesan informal (1) -  </a:t>
            </a:r>
            <a:r>
              <a:rPr lang="id-ID" sz="1700" dirty="0" smtClean="0">
                <a:sym typeface="Wingdings" pitchFamily="2" charset="2"/>
              </a:rPr>
              <a:t>adalah: jaringan yang tak terhindarkan berkembang diantara para individu/sub-unit didalam suatu kelompok atau organisasi. </a:t>
            </a: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12" y="214290"/>
            <a:ext cx="6015022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Jaringan Komunikasi (8)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429288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Arus pesan informal (2) –</a:t>
            </a:r>
            <a:r>
              <a:rPr lang="id-ID" sz="1700" dirty="0" smtClean="0">
                <a:sym typeface="Wingdings" pitchFamily="2" charset="2"/>
              </a:rPr>
              <a:t> jaringan informal meliputi: </a:t>
            </a:r>
            <a:r>
              <a:rPr lang="id-ID" sz="1700" b="1" dirty="0" smtClean="0">
                <a:sym typeface="Wingdings" pitchFamily="2" charset="2"/>
              </a:rPr>
              <a:t>selentingan </a:t>
            </a:r>
            <a:r>
              <a:rPr lang="id-ID" sz="1700" b="1" i="1" dirty="0" smtClean="0">
                <a:sym typeface="Wingdings" pitchFamily="2" charset="2"/>
              </a:rPr>
              <a:t>(grapevine) </a:t>
            </a:r>
            <a:r>
              <a:rPr lang="id-ID" sz="1700" b="1" dirty="0" smtClean="0">
                <a:sym typeface="Wingdings" pitchFamily="2" charset="2"/>
              </a:rPr>
              <a:t> </a:t>
            </a:r>
            <a:r>
              <a:rPr lang="id-ID" sz="1700" dirty="0" smtClean="0">
                <a:sym typeface="Wingdings" pitchFamily="2" charset="2"/>
              </a:rPr>
              <a:t>menyambungkan individu satu sama lain yang memiliki kebutuhan pribadi dan sosial para anggota.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Contoh: perbedaan situasi komunikasi antara atasan dan bawahan pada saat situasi formal dan situasi informal (makan siang &amp; diskusi bersama secara pribadi maupun profesional).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Jaringan informasi informal umumnya terbangun diantara: </a:t>
            </a:r>
            <a:r>
              <a:rPr lang="id-ID" sz="1700" b="1" dirty="0" smtClean="0">
                <a:sym typeface="Wingdings" pitchFamily="2" charset="2"/>
              </a:rPr>
              <a:t>para pekerja dari bagian/unit/departemen yang berbeda.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Jaringan ini memiliki: </a:t>
            </a:r>
            <a:r>
              <a:rPr lang="id-ID" sz="1700" b="1" dirty="0" smtClean="0">
                <a:sym typeface="Wingdings" pitchFamily="2" charset="2"/>
              </a:rPr>
              <a:t>dampak penting </a:t>
            </a:r>
            <a:r>
              <a:rPr lang="id-ID" sz="1700" dirty="0" smtClean="0">
                <a:sym typeface="Wingdings" pitchFamily="2" charset="2"/>
              </a:rPr>
              <a:t>bagi muatan pesan maupun bagi arus pesan didalam </a:t>
            </a:r>
            <a:r>
              <a:rPr lang="id-ID" sz="1700" b="1" dirty="0" smtClean="0">
                <a:sym typeface="Wingdings" pitchFamily="2" charset="2"/>
              </a:rPr>
              <a:t>jaringan yang lebih formal.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12" y="214290"/>
            <a:ext cx="6015022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Jaringan Komunikasi (9)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643602"/>
          </a:xfrm>
        </p:spPr>
        <p:txBody>
          <a:bodyPr/>
          <a:lstStyle/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Ciri-ciri jaringan informal: </a:t>
            </a:r>
          </a:p>
          <a:p>
            <a:pPr lvl="3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Umumnya tatap muka.</a:t>
            </a:r>
          </a:p>
          <a:p>
            <a:pPr lvl="3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Tidak terkendala oleh batasan organisasi dan politik.</a:t>
            </a:r>
          </a:p>
          <a:p>
            <a:pPr lvl="3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Memindahkan pesan dengan cepat. </a:t>
            </a:r>
          </a:p>
          <a:p>
            <a:pPr lvl="3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Lebih cenderung sebagai hasil dari situasi – daripada sebagai hasil dari orang atau peran mereka. </a:t>
            </a:r>
          </a:p>
          <a:p>
            <a:pPr lvl="3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Cenderung lebih berkembang didalam kelompok kerja, departemen, atau divisi sebuah organisasi, dibandingkan terjadi antar kelompok kerja, depertemen atau divisi. </a:t>
            </a:r>
          </a:p>
          <a:p>
            <a:pPr lvl="3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Umumnya mengirimkan informasi secara akurat, walaupun sering agak kurang lengkap dan mengarah ke salah tafsir.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8860" y="142852"/>
            <a:ext cx="6300774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Jaringan Komunikasi (10)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492922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Jaringan Eksternal: Berhubungan dengan Organisasi Lain dan Publik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Arus Masuk: Penelitian dan Pengawasan – </a:t>
            </a:r>
            <a:r>
              <a:rPr lang="id-ID" sz="1700" dirty="0" smtClean="0">
                <a:sym typeface="Wingdings" pitchFamily="2" charset="2"/>
              </a:rPr>
              <a:t>semua kelompok dan organisasi bergantung kepada: berbagai konstituen, pemangku kepentingan atau publik.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Contoh: relawan-penyumbang, organisasi bisnis-konsumen dan pemerintah, rumah sakit-pasien &amp; tenaga kesehatan, biro iklan-klien &amp; khalayak, surat kabar-pelanggan, dsb.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Jaringan eksternal menghubungkan organisasi dengan publik tadi dan lingkungan yang lebih luas.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8860" y="142852"/>
            <a:ext cx="6300774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Jaringan Komunikasi (11)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3857652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Jaringan eksternal memungkinkan mengumpulkan informasi dari lingkungan – contoh: riset pemasaran, pemantauan &amp; analisis berbagai sumber informasi, pengawasan langsung kepada para pesaing, dsb.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Hal-hal tersebut dilakukan untuk: mengidentifikasi dan merespons secara tepat perubahan lingkungan, gangguan, kesempatan maupun tantangan.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8860" y="142852"/>
            <a:ext cx="6300774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Jaringan Komunikasi (12)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4143404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Arus Keluar: Iklan, Pemasaran dan Hubungan Masyarakat – </a:t>
            </a:r>
            <a:r>
              <a:rPr lang="id-ID" sz="1700" dirty="0" smtClean="0">
                <a:sym typeface="Wingdings" pitchFamily="2" charset="2"/>
              </a:rPr>
              <a:t>jaringan eksternal digunakan untuk melayani publik eksternal berupa: iklan, pemasaran &amp; hubungan masyarakat.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Kegiatan yang merujuk kepada pengiriman pesan kepada lingkungan dengan tujuan menginformasikan (iklan), mempengaruhi khalayak (pemasaran) dan melibatkan publik kedalam dialog (hubungan masyarakat).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8860" y="214290"/>
            <a:ext cx="6300774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Jaringan Komunikasi (13)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292895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Jaringan Komunikasi yang Dimediasikan – </a:t>
            </a:r>
            <a:r>
              <a:rPr lang="id-ID" sz="1700" dirty="0" smtClean="0">
                <a:sym typeface="Wingdings" pitchFamily="2" charset="2"/>
              </a:rPr>
              <a:t>dilakukan jika interaksi tatap muka sulit dilakukan karena besarnya jumlah individu yang terlibat &amp; disebabkan keterpisahan secara fisik.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Komunikasi yang dimediasi umumnya dalam bentuk: surat elektronik, </a:t>
            </a:r>
            <a:r>
              <a:rPr lang="id-ID" sz="1700" i="1" dirty="0" smtClean="0">
                <a:sym typeface="Wingdings" pitchFamily="2" charset="2"/>
              </a:rPr>
              <a:t>tele-conference, </a:t>
            </a:r>
            <a:r>
              <a:rPr lang="id-ID" sz="1700" dirty="0" smtClean="0">
                <a:sym typeface="Wingdings" pitchFamily="2" charset="2"/>
              </a:rPr>
              <a:t>sistem komputer daring, </a:t>
            </a:r>
            <a:r>
              <a:rPr lang="id-ID" sz="1700" i="1" dirty="0" smtClean="0">
                <a:sym typeface="Wingdings" pitchFamily="2" charset="2"/>
              </a:rPr>
              <a:t>voice-mail,</a:t>
            </a:r>
            <a:r>
              <a:rPr lang="id-ID" sz="1700" dirty="0" smtClean="0">
                <a:sym typeface="Wingdings" pitchFamily="2" charset="2"/>
              </a:rPr>
              <a:t> dsb.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229468" cy="809294"/>
          </a:xfrm>
        </p:spPr>
        <p:txBody>
          <a:bodyPr>
            <a:normAutofit fontScale="90000"/>
          </a:bodyPr>
          <a:lstStyle/>
          <a:p>
            <a:pPr algn="r"/>
            <a:r>
              <a:rPr lang="id-ID" b="1" dirty="0" smtClean="0"/>
              <a:t>Peran &amp; Tanggung </a:t>
            </a:r>
            <a:r>
              <a:rPr lang="id-ID" b="1" dirty="0" smtClean="0"/>
              <a:t>Jawab (2)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3786214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Proses </a:t>
            </a:r>
            <a:r>
              <a:rPr lang="id-ID" sz="1700" dirty="0" smtClean="0"/>
              <a:t>membuat peran dalam organisasi mencakup sejumlah aspek: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/>
              <a:t>Perincian</a:t>
            </a:r>
            <a:r>
              <a:rPr lang="id-ID" sz="1700" dirty="0" smtClean="0"/>
              <a:t> peran-peran.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/>
              <a:t>Mengembangkan proses pemilihan </a:t>
            </a:r>
            <a:r>
              <a:rPr lang="id-ID" sz="1700" dirty="0" smtClean="0"/>
              <a:t>orang yang akan mengisi peran-peran ini.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/>
              <a:t>Penentuan tanggung-jawab </a:t>
            </a:r>
            <a:r>
              <a:rPr lang="id-ID" sz="1700" dirty="0" smtClean="0"/>
              <a:t>yang terkait dengan peran.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/>
              <a:t>Pengembangan prosedur perpindahan </a:t>
            </a:r>
            <a:r>
              <a:rPr lang="id-ID" sz="1700" dirty="0" smtClean="0"/>
              <a:t>dari satu peran ke peran yang lain. </a:t>
            </a:r>
            <a:endParaRPr lang="id-ID" sz="1700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8860" y="214290"/>
            <a:ext cx="6300774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Jaringan Komunikasi (14)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5500726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Jaringan Komunikasi Organisasi dalam Aksi  – </a:t>
            </a:r>
            <a:r>
              <a:rPr lang="id-ID" sz="1700" dirty="0" smtClean="0">
                <a:sym typeface="Wingdings" pitchFamily="2" charset="2"/>
              </a:rPr>
              <a:t>didalam suatu organisasi, jaringan komunikasi jarang beroperasi secara terbuka &amp; rasional  disebabkan: </a:t>
            </a:r>
            <a:r>
              <a:rPr lang="id-ID" sz="1700" b="1" dirty="0" smtClean="0">
                <a:sym typeface="Wingdings" pitchFamily="2" charset="2"/>
              </a:rPr>
              <a:t>fungsi jaringan komunikasi yang sangat kompleks</a:t>
            </a:r>
            <a:r>
              <a:rPr lang="id-ID" sz="1700" dirty="0" smtClean="0">
                <a:sym typeface="Wingdings" pitchFamily="2" charset="2"/>
              </a:rPr>
              <a:t>, tidak dapat diduga &amp; tidak dapat dikendalikan.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Hal tersebut disebabkan: </a:t>
            </a:r>
            <a:r>
              <a:rPr lang="id-ID" sz="1700" b="1" dirty="0" smtClean="0">
                <a:sym typeface="Wingdings" pitchFamily="2" charset="2"/>
              </a:rPr>
              <a:t>ukuran jaringan organisasi </a:t>
            </a:r>
            <a:r>
              <a:rPr lang="id-ID" sz="1700" dirty="0" smtClean="0">
                <a:sym typeface="Wingdings" pitchFamily="2" charset="2"/>
              </a:rPr>
              <a:t>serta </a:t>
            </a:r>
            <a:r>
              <a:rPr lang="id-ID" sz="1700" b="1" dirty="0" smtClean="0">
                <a:sym typeface="Wingdings" pitchFamily="2" charset="2"/>
              </a:rPr>
              <a:t>jarak</a:t>
            </a:r>
            <a:r>
              <a:rPr lang="id-ID" sz="1700" dirty="0" smtClean="0">
                <a:sym typeface="Wingdings" pitchFamily="2" charset="2"/>
              </a:rPr>
              <a:t> antara level puncak &amp; level paling bawah dari sebuah hirarki.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Mengakibatkan  pesan yang dikirimkan secara simultan akan memiliki kecenderungan </a:t>
            </a:r>
            <a:r>
              <a:rPr lang="id-ID" sz="1700" b="1" dirty="0" smtClean="0">
                <a:sym typeface="Wingdings" pitchFamily="2" charset="2"/>
              </a:rPr>
              <a:t>terjadinya:</a:t>
            </a:r>
            <a:r>
              <a:rPr lang="id-ID" sz="1700" dirty="0" smtClean="0">
                <a:sym typeface="Wingdings" pitchFamily="2" charset="2"/>
              </a:rPr>
              <a:t> “perpecahan” dalam jaringan, distorsi informasi, kontradiksi &amp; kebingungan, serta kecurigaan &amp; ketidakpercayaan.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8860" y="214290"/>
            <a:ext cx="6300774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Jaringan Komunikasi (15)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5500726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Osmo Wiio, </a:t>
            </a:r>
            <a:r>
              <a:rPr lang="id-ID" sz="1700" dirty="0" smtClean="0">
                <a:sym typeface="Wingdings" pitchFamily="2" charset="2"/>
              </a:rPr>
              <a:t>merumuskan </a:t>
            </a:r>
            <a:r>
              <a:rPr lang="id-ID" sz="1700" b="1" dirty="0" smtClean="0">
                <a:sym typeface="Wingdings" pitchFamily="2" charset="2"/>
              </a:rPr>
              <a:t>kesulitan-kesulitan</a:t>
            </a:r>
            <a:r>
              <a:rPr lang="id-ID" sz="1700" dirty="0" smtClean="0">
                <a:sym typeface="Wingdings" pitchFamily="2" charset="2"/>
              </a:rPr>
              <a:t> terkait dengan arus informasi didalam organisasi: </a:t>
            </a:r>
            <a:endParaRPr lang="id-ID" sz="1500" dirty="0" smtClean="0">
              <a:sym typeface="Wingdings" pitchFamily="2" charset="2"/>
            </a:endParaRP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Jika komunikasi bisa </a:t>
            </a:r>
            <a:r>
              <a:rPr lang="id-ID" sz="1700" b="1" dirty="0" smtClean="0">
                <a:sym typeface="Wingdings" pitchFamily="2" charset="2"/>
              </a:rPr>
              <a:t>gagal,</a:t>
            </a:r>
            <a:r>
              <a:rPr lang="id-ID" sz="1700" dirty="0" smtClean="0">
                <a:sym typeface="Wingdings" pitchFamily="2" charset="2"/>
              </a:rPr>
              <a:t> maka ia akan </a:t>
            </a:r>
            <a:r>
              <a:rPr lang="id-ID" sz="1700" b="1" dirty="0" smtClean="0">
                <a:sym typeface="Wingdings" pitchFamily="2" charset="2"/>
              </a:rPr>
              <a:t>gagal.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Jika pesan dapat dipahami dengan cara yang berbeda, maka pesan akan dipahami hanya dalam cara berpikir yang paling “ekstrem”.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Selalu ada orang lain yang </a:t>
            </a:r>
            <a:r>
              <a:rPr lang="id-ID" sz="1700" b="1" dirty="0" smtClean="0">
                <a:sym typeface="Wingdings" pitchFamily="2" charset="2"/>
              </a:rPr>
              <a:t>lebih tahu lebih baik </a:t>
            </a:r>
            <a:r>
              <a:rPr lang="id-ID" sz="1700" dirty="0" smtClean="0">
                <a:sym typeface="Wingdings" pitchFamily="2" charset="2"/>
              </a:rPr>
              <a:t>daripada </a:t>
            </a:r>
            <a:r>
              <a:rPr lang="id-ID" sz="1700" b="1" dirty="0" smtClean="0">
                <a:sym typeface="Wingdings" pitchFamily="2" charset="2"/>
              </a:rPr>
              <a:t>pengetahuan yang diri kita sendiri miliki. </a:t>
            </a:r>
          </a:p>
          <a:p>
            <a:pPr lvl="2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Lebih </a:t>
            </a:r>
            <a:r>
              <a:rPr lang="id-ID" sz="1700" b="1" dirty="0" smtClean="0">
                <a:sym typeface="Wingdings" pitchFamily="2" charset="2"/>
              </a:rPr>
              <a:t>banyak terjadi </a:t>
            </a:r>
            <a:r>
              <a:rPr lang="id-ID" sz="1700" dirty="0" smtClean="0">
                <a:sym typeface="Wingdings" pitchFamily="2" charset="2"/>
              </a:rPr>
              <a:t>komunikasi, maka lebih banyak </a:t>
            </a:r>
            <a:r>
              <a:rPr lang="id-ID" sz="1700" b="1" dirty="0" smtClean="0">
                <a:sym typeface="Wingdings" pitchFamily="2" charset="2"/>
              </a:rPr>
              <a:t>kesulitan komunikasi</a:t>
            </a:r>
            <a:r>
              <a:rPr lang="id-ID" sz="1700" dirty="0" smtClean="0">
                <a:sym typeface="Wingdings" pitchFamily="2" charset="2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488" y="0"/>
            <a:ext cx="5872146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Budaya Organisasi (1)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578647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Budaya organisasi </a:t>
            </a:r>
            <a:r>
              <a:rPr lang="id-ID" sz="1700" dirty="0" smtClean="0">
                <a:sym typeface="Wingdings" pitchFamily="2" charset="2"/>
              </a:rPr>
              <a:t>adalah  </a:t>
            </a:r>
            <a:r>
              <a:rPr lang="id-ID" sz="1700" b="1" dirty="0" smtClean="0">
                <a:sym typeface="Wingdings" pitchFamily="2" charset="2"/>
              </a:rPr>
              <a:t>ciri-ciri</a:t>
            </a:r>
            <a:r>
              <a:rPr lang="id-ID" sz="1700" dirty="0" smtClean="0">
                <a:sym typeface="Wingdings" pitchFamily="2" charset="2"/>
              </a:rPr>
              <a:t> atau </a:t>
            </a:r>
            <a:r>
              <a:rPr lang="id-ID" sz="1700" b="1" dirty="0" smtClean="0">
                <a:sym typeface="Wingdings" pitchFamily="2" charset="2"/>
              </a:rPr>
              <a:t>kepribadian organisasi </a:t>
            </a:r>
            <a:r>
              <a:rPr lang="id-ID" sz="1700" dirty="0" smtClean="0">
                <a:sym typeface="Wingdings" pitchFamily="2" charset="2"/>
              </a:rPr>
              <a:t>secara keseluruhan dari: simbol, peristiwa, tradisi, standarisasi pola perilaku verbal &amp; non-verbal, cerita rakyat, aturan dan ritual.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Asal usul budaya organisasi  </a:t>
            </a:r>
            <a:r>
              <a:rPr lang="id-ID" sz="1700" dirty="0" smtClean="0">
                <a:sym typeface="Wingdings" pitchFamily="2" charset="2"/>
              </a:rPr>
              <a:t>tumbuh dari kegiatan komunikasi para anggota &amp; “memaksa” individu untuk mencapai kualitas yang objektif.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Simbol </a:t>
            </a:r>
            <a:r>
              <a:rPr lang="id-ID" sz="1700" dirty="0" smtClean="0">
                <a:sym typeface="Wingdings" pitchFamily="2" charset="2"/>
              </a:rPr>
              <a:t>menjadi salah satu elemen penting dalam organisasi yang berfungsi sebagai “fakta budaya organisasi”.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Bentuk Simbol </a:t>
            </a:r>
            <a:r>
              <a:rPr lang="id-ID" sz="1700" dirty="0" smtClean="0">
                <a:sym typeface="Wingdings" pitchFamily="2" charset="2"/>
              </a:rPr>
              <a:t>dalam organisasi antara lain: merk dagang, gedung, perabotan kantor, seragam, kartu nama, kartu identitas, dsb. </a:t>
            </a:r>
            <a:r>
              <a:rPr lang="id-ID" sz="1700" b="1" dirty="0" smtClean="0">
                <a:sym typeface="Wingdings" pitchFamily="2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488" y="0"/>
            <a:ext cx="5872146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Budaya Organisasi (2)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5786478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Ruang </a:t>
            </a:r>
            <a:r>
              <a:rPr lang="id-ID" sz="1700" dirty="0" smtClean="0">
                <a:sym typeface="Wingdings" pitchFamily="2" charset="2"/>
              </a:rPr>
              <a:t>adalah simbol penting dalam organisasi  </a:t>
            </a:r>
            <a:r>
              <a:rPr lang="id-ID" sz="1700" b="1" dirty="0" smtClean="0">
                <a:sym typeface="Wingdings" pitchFamily="2" charset="2"/>
              </a:rPr>
              <a:t>alokasi ruang karyawan.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Ukuran, lokasi, dekorasi atau tempat kerja karyawan  </a:t>
            </a:r>
            <a:r>
              <a:rPr lang="id-ID" sz="1700" b="1" dirty="0" smtClean="0">
                <a:sym typeface="Wingdings" pitchFamily="2" charset="2"/>
              </a:rPr>
              <a:t>mencerminkan posisinya.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Ruang kerja yang lebih besar &amp; lebih rumit dekorasinya  memberi indikasi </a:t>
            </a:r>
            <a:r>
              <a:rPr lang="id-ID" sz="1700" b="1" dirty="0" smtClean="0">
                <a:sym typeface="Wingdings" pitchFamily="2" charset="2"/>
              </a:rPr>
              <a:t>level yang lebih tinggi </a:t>
            </a:r>
            <a:r>
              <a:rPr lang="id-ID" sz="1700" dirty="0" smtClean="0">
                <a:sym typeface="Wingdings" pitchFamily="2" charset="2"/>
              </a:rPr>
              <a:t>dalam organisasi.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Sebaliknya, ruang yang lebih kecil, tidak memiliki ruang kerja pribadi atau dipisahkan hanya oleh partisi atau rak buku, akan menunjukkan </a:t>
            </a:r>
            <a:r>
              <a:rPr lang="id-ID" sz="1700" b="1" dirty="0" smtClean="0">
                <a:sym typeface="Wingdings" pitchFamily="2" charset="2"/>
              </a:rPr>
              <a:t>jabatan yang lebih rendah.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Pola ini bervariasi dari organisasi satu ke organisasi yang lain.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488" y="0"/>
            <a:ext cx="5872146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Budaya Organisasi (3)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5786478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Organisasi melakukan </a:t>
            </a:r>
            <a:r>
              <a:rPr lang="id-ID" sz="1700" b="1" dirty="0" smtClean="0">
                <a:sym typeface="Wingdings" pitchFamily="2" charset="2"/>
              </a:rPr>
              <a:t>penyesuaian</a:t>
            </a:r>
            <a:r>
              <a:rPr lang="id-ID" sz="1700" dirty="0" smtClean="0">
                <a:sym typeface="Wingdings" pitchFamily="2" charset="2"/>
              </a:rPr>
              <a:t> akan </a:t>
            </a:r>
            <a:r>
              <a:rPr lang="id-ID" sz="1700" b="1" dirty="0" smtClean="0">
                <a:sym typeface="Wingdings" pitchFamily="2" charset="2"/>
              </a:rPr>
              <a:t>kebutuhan</a:t>
            </a:r>
            <a:r>
              <a:rPr lang="id-ID" sz="1700" dirty="0" smtClean="0">
                <a:sym typeface="Wingdings" pitchFamily="2" charset="2"/>
              </a:rPr>
              <a:t> </a:t>
            </a:r>
            <a:r>
              <a:rPr lang="id-ID" sz="1700" b="1" dirty="0" smtClean="0">
                <a:sym typeface="Wingdings" pitchFamily="2" charset="2"/>
              </a:rPr>
              <a:t>ruang</a:t>
            </a:r>
            <a:r>
              <a:rPr lang="id-ID" sz="1700" dirty="0" smtClean="0">
                <a:sym typeface="Wingdings" pitchFamily="2" charset="2"/>
              </a:rPr>
              <a:t>nya.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Ada organisasi telah </a:t>
            </a:r>
            <a:r>
              <a:rPr lang="id-ID" sz="1700" b="1" dirty="0" smtClean="0">
                <a:sym typeface="Wingdings" pitchFamily="2" charset="2"/>
              </a:rPr>
              <a:t>menggantikan kebutuhan kehadiran fisik </a:t>
            </a:r>
            <a:r>
              <a:rPr lang="id-ID" sz="1700" dirty="0" smtClean="0">
                <a:sym typeface="Wingdings" pitchFamily="2" charset="2"/>
              </a:rPr>
              <a:t>para pekerja di sebuah lokasi  menghapuskan banyak ruang kantor perseorangan &amp; hanya mempersiapkan perlengkapan bagi pegawai yang datang sewaktu-waktu ke kantor.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Organisasi lainnya telah </a:t>
            </a:r>
            <a:r>
              <a:rPr lang="id-ID" sz="1700" b="1" dirty="0" smtClean="0">
                <a:sym typeface="Wingdings" pitchFamily="2" charset="2"/>
              </a:rPr>
              <a:t>membuka ruang kantor </a:t>
            </a:r>
            <a:r>
              <a:rPr lang="id-ID" sz="1700" dirty="0" smtClean="0">
                <a:sym typeface="Wingdings" pitchFamily="2" charset="2"/>
              </a:rPr>
              <a:t>&amp; menggabungkannya menjadi </a:t>
            </a:r>
            <a:r>
              <a:rPr lang="id-ID" sz="1700" b="1" dirty="0" smtClean="0">
                <a:sym typeface="Wingdings" pitchFamily="2" charset="2"/>
              </a:rPr>
              <a:t>satu ruangan </a:t>
            </a:r>
            <a:r>
              <a:rPr lang="id-ID" sz="1700" dirty="0" smtClean="0">
                <a:sym typeface="Wingdings" pitchFamily="2" charset="2"/>
              </a:rPr>
              <a:t>besar  </a:t>
            </a:r>
            <a:r>
              <a:rPr lang="id-ID" sz="1700" b="1" dirty="0" smtClean="0">
                <a:sym typeface="Wingdings" pitchFamily="2" charset="2"/>
              </a:rPr>
              <a:t>tanpa dibatasi </a:t>
            </a:r>
            <a:r>
              <a:rPr lang="id-ID" sz="1700" dirty="0" smtClean="0">
                <a:sym typeface="Wingdings" pitchFamily="2" charset="2"/>
              </a:rPr>
              <a:t>status &amp; pangkat kehormatan  </a:t>
            </a:r>
            <a:r>
              <a:rPr lang="id-ID" sz="1700" i="1" dirty="0" smtClean="0">
                <a:sym typeface="Wingdings" pitchFamily="2" charset="2"/>
              </a:rPr>
              <a:t>open-space.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Tujuannya  menambah kerjasama &amp; interaksi komunikasi diantara orang-orang dari berbagai jenis keahlian yang berbeda.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488" y="0"/>
            <a:ext cx="5872146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Budaya Organisasi (4)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429288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Kegiatan-kegiatan</a:t>
            </a:r>
            <a:r>
              <a:rPr lang="id-ID" sz="1700" dirty="0" smtClean="0">
                <a:sym typeface="Wingdings" pitchFamily="2" charset="2"/>
              </a:rPr>
              <a:t> diluar pekerjaan seperti: piknik tahunan atau pesta liburan musiman  memiliki kontribusi dan mencerminkan budaya organisasi  berfungsi mempererat hubungan satu sama lain &amp; keluarga pegawai.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Bahasa yang digunakan dalam organisasi  baik dalam </a:t>
            </a:r>
            <a:r>
              <a:rPr lang="id-ID" sz="1700" b="1" dirty="0" smtClean="0">
                <a:sym typeface="Wingdings" pitchFamily="2" charset="2"/>
              </a:rPr>
              <a:t>interaksi para pekerjanya </a:t>
            </a:r>
            <a:r>
              <a:rPr lang="id-ID" sz="1700" dirty="0" smtClean="0">
                <a:sym typeface="Wingdings" pitchFamily="2" charset="2"/>
              </a:rPr>
              <a:t>maupun </a:t>
            </a:r>
            <a:r>
              <a:rPr lang="id-ID" sz="1700" b="1" dirty="0" smtClean="0">
                <a:sym typeface="Wingdings" pitchFamily="2" charset="2"/>
              </a:rPr>
              <a:t>promosi </a:t>
            </a:r>
            <a:r>
              <a:rPr lang="id-ID" sz="1700" dirty="0" smtClean="0">
                <a:sym typeface="Wingdings" pitchFamily="2" charset="2"/>
              </a:rPr>
              <a:t> merupakan refleksi dari budaya organisasi.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Perbedaan bahasa dalam organisasi tergantung </a:t>
            </a:r>
            <a:r>
              <a:rPr lang="id-ID" sz="1700" b="1" dirty="0" smtClean="0">
                <a:sym typeface="Wingdings" pitchFamily="2" charset="2"/>
              </a:rPr>
              <a:t>nilai-nilai</a:t>
            </a:r>
            <a:r>
              <a:rPr lang="id-ID" sz="1700" dirty="0" smtClean="0">
                <a:sym typeface="Wingdings" pitchFamily="2" charset="2"/>
              </a:rPr>
              <a:t> yang diterapkan dalam budaya organisasi tersebut.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488" y="142852"/>
            <a:ext cx="5872146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Budaya Organisasi (5)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643602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Cerita rakyat atau kisah-kisah milik organisasi </a:t>
            </a:r>
            <a:r>
              <a:rPr lang="id-ID" sz="1700" dirty="0" smtClean="0">
                <a:sym typeface="Wingdings" pitchFamily="2" charset="2"/>
              </a:rPr>
              <a:t> sisi lain dari organisasi yang tidak luput dari bagian budaya organisasi.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Bentuk cerita atau kisah-kisah milik organisasi antara lain: </a:t>
            </a:r>
            <a:r>
              <a:rPr lang="id-ID" sz="1700" b="1" dirty="0" smtClean="0">
                <a:sym typeface="Wingdings" pitchFamily="2" charset="2"/>
              </a:rPr>
              <a:t>kisah kegagalan &amp; keberhasilan serta prestasi organisasi dan kejadian penting sepanjang perjalanan hidup organisasi.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Cerita atau kisah-kisah milik organisasi memiliki indikasi  </a:t>
            </a:r>
            <a:r>
              <a:rPr lang="id-ID" sz="1700" b="1" dirty="0" smtClean="0">
                <a:sym typeface="Wingdings" pitchFamily="2" charset="2"/>
              </a:rPr>
              <a:t>nilai-nilai (tradisi), etika, praktik manajemen, dan kehidupan organisasi.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Cerita atau kisah milik organisasi menjadi: alat untuk </a:t>
            </a:r>
            <a:r>
              <a:rPr lang="id-ID" sz="1700" b="1" dirty="0" smtClean="0">
                <a:sym typeface="Wingdings" pitchFamily="2" charset="2"/>
              </a:rPr>
              <a:t>mentransmisikan informasi </a:t>
            </a:r>
            <a:r>
              <a:rPr lang="id-ID" sz="1700" dirty="0" smtClean="0">
                <a:sym typeface="Wingdings" pitchFamily="2" charset="2"/>
              </a:rPr>
              <a:t>atau </a:t>
            </a:r>
            <a:r>
              <a:rPr lang="id-ID" sz="1700" b="1" dirty="0" smtClean="0">
                <a:sym typeface="Wingdings" pitchFamily="2" charset="2"/>
              </a:rPr>
              <a:t>kejadian</a:t>
            </a:r>
            <a:r>
              <a:rPr lang="id-ID" sz="1700" dirty="0" smtClean="0">
                <a:sym typeface="Wingdings" pitchFamily="2" charset="2"/>
              </a:rPr>
              <a:t> dari </a:t>
            </a:r>
            <a:r>
              <a:rPr lang="id-ID" sz="1700" b="1" dirty="0" smtClean="0">
                <a:sym typeface="Wingdings" pitchFamily="2" charset="2"/>
              </a:rPr>
              <a:t>satu generasi </a:t>
            </a:r>
            <a:r>
              <a:rPr lang="id-ID" sz="1700" dirty="0" smtClean="0">
                <a:sym typeface="Wingdings" pitchFamily="2" charset="2"/>
              </a:rPr>
              <a:t>ke </a:t>
            </a:r>
            <a:r>
              <a:rPr lang="id-ID" sz="1700" b="1" dirty="0" smtClean="0">
                <a:sym typeface="Wingdings" pitchFamily="2" charset="2"/>
              </a:rPr>
              <a:t>generasi berikutnya</a:t>
            </a:r>
            <a:r>
              <a:rPr lang="id-ID" sz="1700" dirty="0" smtClean="0">
                <a:sym typeface="Wingdings" pitchFamily="2" charset="2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488" y="142852"/>
            <a:ext cx="5872146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Budaya Organisasi (5)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07209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Fungsi budaya organisasi – </a:t>
            </a:r>
            <a:r>
              <a:rPr lang="id-ID" sz="1700" dirty="0" smtClean="0">
                <a:sym typeface="Wingdings" pitchFamily="2" charset="2"/>
              </a:rPr>
              <a:t>memiliki peran sentral bagi mereka yang berpartisipasi dalam organisasi. Fungsi budaya organisasi </a:t>
            </a:r>
            <a:r>
              <a:rPr lang="id-ID" sz="1700" b="1" dirty="0" smtClean="0">
                <a:sym typeface="Wingdings" pitchFamily="2" charset="2"/>
              </a:rPr>
              <a:t>meliputi: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Memberikan setiap individu yang ada didalam organisasi, merasa: </a:t>
            </a:r>
            <a:r>
              <a:rPr lang="id-ID" sz="1700" b="1" dirty="0" smtClean="0">
                <a:sym typeface="Wingdings" pitchFamily="2" charset="2"/>
              </a:rPr>
              <a:t>memilki identitas individual dan identitas kolektif.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Berkontribusi terhadap: </a:t>
            </a:r>
            <a:r>
              <a:rPr lang="id-ID" sz="1700" b="1" dirty="0" smtClean="0">
                <a:sym typeface="Wingdings" pitchFamily="2" charset="2"/>
              </a:rPr>
              <a:t>pengembangan struktur dan kontrol.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Membantu anggota lebih mengenal: </a:t>
            </a:r>
            <a:r>
              <a:rPr lang="id-ID" sz="1700" b="1" dirty="0" smtClean="0">
                <a:sym typeface="Wingdings" pitchFamily="2" charset="2"/>
              </a:rPr>
              <a:t>kebiasaan dan tradisi organisasi.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Memupuk keterpaduan </a:t>
            </a:r>
            <a:r>
              <a:rPr lang="id-ID" sz="1700" dirty="0" smtClean="0">
                <a:sym typeface="Wingdings" pitchFamily="2" charset="2"/>
              </a:rPr>
              <a:t>diantara </a:t>
            </a:r>
            <a:r>
              <a:rPr lang="id-ID" sz="1700" b="1" dirty="0" smtClean="0">
                <a:sym typeface="Wingdings" pitchFamily="2" charset="2"/>
              </a:rPr>
              <a:t>anggota organisasi.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488" y="142852"/>
            <a:ext cx="5872146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Budaya Organisasi (6)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07209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Asimiliasi dan Sosialisasi dalam Organisasi – inisiasi</a:t>
            </a:r>
            <a:r>
              <a:rPr lang="id-ID" sz="1700" dirty="0" smtClean="0">
                <a:sym typeface="Wingdings" pitchFamily="2" charset="2"/>
              </a:rPr>
              <a:t> seorang anggota sebuah organisasi merupakan: sebuah proses </a:t>
            </a:r>
            <a:r>
              <a:rPr lang="id-ID" sz="1700" b="1" dirty="0" smtClean="0">
                <a:sym typeface="Wingdings" pitchFamily="2" charset="2"/>
              </a:rPr>
              <a:t>sosialisasi dan asimilasi.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Individu hendaknya: </a:t>
            </a:r>
            <a:r>
              <a:rPr lang="id-ID" sz="1700" b="1" dirty="0" smtClean="0">
                <a:sym typeface="Wingdings" pitchFamily="2" charset="2"/>
              </a:rPr>
              <a:t>mengakui </a:t>
            </a:r>
            <a:r>
              <a:rPr lang="id-ID" sz="1700" dirty="0" smtClean="0">
                <a:sym typeface="Wingdings" pitchFamily="2" charset="2"/>
              </a:rPr>
              <a:t>dan </a:t>
            </a:r>
            <a:r>
              <a:rPr lang="id-ID" sz="1700" b="1" dirty="0" smtClean="0">
                <a:sym typeface="Wingdings" pitchFamily="2" charset="2"/>
              </a:rPr>
              <a:t>menerima budaya organisasi </a:t>
            </a:r>
            <a:r>
              <a:rPr lang="id-ID" sz="1700" dirty="0" smtClean="0">
                <a:sym typeface="Wingdings" pitchFamily="2" charset="2"/>
              </a:rPr>
              <a:t>&amp; </a:t>
            </a:r>
            <a:r>
              <a:rPr lang="id-ID" sz="1700" b="1" dirty="0" smtClean="0">
                <a:sym typeface="Wingdings" pitchFamily="2" charset="2"/>
              </a:rPr>
              <a:t>berfungsi secara efektif </a:t>
            </a:r>
            <a:r>
              <a:rPr lang="id-ID" sz="1700" dirty="0" smtClean="0">
                <a:sym typeface="Wingdings" pitchFamily="2" charset="2"/>
              </a:rPr>
              <a:t>sebagai anggota.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Bentuk penerimaan budaya organisasi yang hendaknya dilakukan oleh tiap individu berupa: </a:t>
            </a:r>
            <a:r>
              <a:rPr lang="id-ID" sz="1700" b="1" dirty="0" smtClean="0">
                <a:sym typeface="Wingdings" pitchFamily="2" charset="2"/>
              </a:rPr>
              <a:t>terlibat dalam memainkan peran penting </a:t>
            </a:r>
            <a:r>
              <a:rPr lang="id-ID" sz="1700" dirty="0" smtClean="0">
                <a:sym typeface="Wingdings" pitchFamily="2" charset="2"/>
              </a:rPr>
              <a:t>pada jaringan komunikasi </a:t>
            </a:r>
            <a:r>
              <a:rPr lang="id-ID" sz="1700" b="1" dirty="0" smtClean="0">
                <a:sym typeface="Wingdings" pitchFamily="2" charset="2"/>
              </a:rPr>
              <a:t>formal</a:t>
            </a:r>
            <a:r>
              <a:rPr lang="id-ID" sz="1700" dirty="0" smtClean="0">
                <a:sym typeface="Wingdings" pitchFamily="2" charset="2"/>
              </a:rPr>
              <a:t> maupun jaringan komunikasi </a:t>
            </a:r>
            <a:r>
              <a:rPr lang="id-ID" sz="1700" b="1" dirty="0" smtClean="0">
                <a:sym typeface="Wingdings" pitchFamily="2" charset="2"/>
              </a:rPr>
              <a:t>non-formal.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Tujuannya: untuk </a:t>
            </a:r>
            <a:r>
              <a:rPr lang="id-ID" sz="1700" b="1" dirty="0" smtClean="0">
                <a:sym typeface="Wingdings" pitchFamily="2" charset="2"/>
              </a:rPr>
              <a:t>mempelajari segala sesuatu </a:t>
            </a:r>
            <a:r>
              <a:rPr lang="id-ID" sz="1700" dirty="0" smtClean="0">
                <a:sym typeface="Wingdings" pitchFamily="2" charset="2"/>
              </a:rPr>
              <a:t>dalam organisasi.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488" y="142852"/>
            <a:ext cx="5872146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Budaya Organisasi (7)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715040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Inovasi dalam Organisasi – </a:t>
            </a:r>
            <a:r>
              <a:rPr lang="id-ID" sz="1700" dirty="0" smtClean="0">
                <a:sym typeface="Wingdings" pitchFamily="2" charset="2"/>
              </a:rPr>
              <a:t>dalam setiap unit (perseorangan, hubungan, kelompok, organisasi, dan masyarakat) terdapat: </a:t>
            </a:r>
            <a:r>
              <a:rPr lang="id-ID" sz="1700" b="1" dirty="0" smtClean="0">
                <a:sym typeface="Wingdings" pitchFamily="2" charset="2"/>
              </a:rPr>
              <a:t>tekanan dan pengaruh satu sama lain.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Tekanan </a:t>
            </a:r>
            <a:r>
              <a:rPr lang="id-ID" sz="1700" dirty="0" smtClean="0">
                <a:sym typeface="Wingdings" pitchFamily="2" charset="2"/>
              </a:rPr>
              <a:t>dan pengaruh satu sama lain berdampak: pada </a:t>
            </a:r>
            <a:r>
              <a:rPr lang="id-ID" sz="1700" b="1" dirty="0" smtClean="0">
                <a:sym typeface="Wingdings" pitchFamily="2" charset="2"/>
              </a:rPr>
              <a:t>kestabilan </a:t>
            </a:r>
            <a:r>
              <a:rPr lang="id-ID" sz="1700" dirty="0" smtClean="0">
                <a:sym typeface="Wingdings" pitchFamily="2" charset="2"/>
              </a:rPr>
              <a:t>dan </a:t>
            </a:r>
            <a:r>
              <a:rPr lang="id-ID" sz="1700" b="1" dirty="0" smtClean="0">
                <a:sym typeface="Wingdings" pitchFamily="2" charset="2"/>
              </a:rPr>
              <a:t>keberlanjutan </a:t>
            </a:r>
            <a:r>
              <a:rPr lang="id-ID" sz="1700" dirty="0" smtClean="0">
                <a:sym typeface="Wingdings" pitchFamily="2" charset="2"/>
              </a:rPr>
              <a:t>budaya &amp; memiliki kontribusi kepada </a:t>
            </a:r>
            <a:r>
              <a:rPr lang="id-ID" sz="1700" b="1" dirty="0" smtClean="0">
                <a:sym typeface="Wingdings" pitchFamily="2" charset="2"/>
              </a:rPr>
              <a:t>perubahan</a:t>
            </a:r>
            <a:r>
              <a:rPr lang="id-ID" sz="1700" dirty="0" smtClean="0">
                <a:sym typeface="Wingdings" pitchFamily="2" charset="2"/>
              </a:rPr>
              <a:t> dan </a:t>
            </a:r>
            <a:r>
              <a:rPr lang="id-ID" sz="1700" b="1" dirty="0" smtClean="0">
                <a:sym typeface="Wingdings" pitchFamily="2" charset="2"/>
              </a:rPr>
              <a:t>inovasi </a:t>
            </a:r>
            <a:r>
              <a:rPr lang="id-ID" sz="1700" dirty="0" smtClean="0">
                <a:sym typeface="Wingdings" pitchFamily="2" charset="2"/>
              </a:rPr>
              <a:t>budaya.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Stabilitas </a:t>
            </a:r>
            <a:r>
              <a:rPr lang="id-ID" sz="1700" dirty="0" smtClean="0">
                <a:sym typeface="Wingdings" pitchFamily="2" charset="2"/>
              </a:rPr>
              <a:t>di dalam organisasi dipupuk ketika anggota dalam organisasi: </a:t>
            </a:r>
            <a:r>
              <a:rPr lang="id-ID" sz="1700" b="1" dirty="0" smtClean="0">
                <a:sym typeface="Wingdings" pitchFamily="2" charset="2"/>
              </a:rPr>
              <a:t>mempertahankan tradisi </a:t>
            </a:r>
            <a:r>
              <a:rPr lang="id-ID" sz="1700" dirty="0" smtClean="0">
                <a:sym typeface="Wingdings" pitchFamily="2" charset="2"/>
              </a:rPr>
              <a:t>disetiap kegiatan operasi organisasi.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Inovasi </a:t>
            </a:r>
            <a:r>
              <a:rPr lang="id-ID" sz="1700" dirty="0" smtClean="0">
                <a:sym typeface="Wingdings" pitchFamily="2" charset="2"/>
              </a:rPr>
              <a:t>dan perubahan  mengarahkan seluruh bagian organisasi untuk </a:t>
            </a:r>
            <a:r>
              <a:rPr lang="id-ID" sz="1700" b="1" u="sng" dirty="0" smtClean="0">
                <a:sym typeface="Wingdings" pitchFamily="2" charset="2"/>
              </a:rPr>
              <a:t>ke luar dari tradisi.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229468" cy="809294"/>
          </a:xfrm>
        </p:spPr>
        <p:txBody>
          <a:bodyPr>
            <a:normAutofit fontScale="90000"/>
          </a:bodyPr>
          <a:lstStyle/>
          <a:p>
            <a:pPr algn="r"/>
            <a:r>
              <a:rPr lang="id-ID" b="1" dirty="0" smtClean="0"/>
              <a:t>Peran &amp; Tanggung Jawab </a:t>
            </a:r>
            <a:r>
              <a:rPr lang="id-ID" b="1" dirty="0" smtClean="0"/>
              <a:t>(3)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3929090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Masing-masing aspek tersebut secara resmi dijelaskan dalam </a:t>
            </a:r>
            <a:r>
              <a:rPr lang="id-ID" sz="1700" b="1" dirty="0" smtClean="0"/>
              <a:t>bentuk: </a:t>
            </a:r>
            <a:r>
              <a:rPr lang="id-ID" sz="1700" dirty="0" smtClean="0"/>
              <a:t>“nama pekerjaan”, “kebijakan perekrutan”, “uraian pekerjaan”, “prosedur promosi” dan “prosedur pemutusan kerja”.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Peran hubungan satu sama lain dalam organisasi di rumuskan dalam bentuk: </a:t>
            </a:r>
            <a:r>
              <a:rPr lang="id-ID" sz="1700" b="1" dirty="0" smtClean="0"/>
              <a:t>bagan atau struktur organisasi.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/>
              <a:t>Bagan atau struktur organisasi memiliki: </a:t>
            </a:r>
            <a:r>
              <a:rPr lang="id-ID" sz="1700" b="1" dirty="0" smtClean="0"/>
              <a:t>rangkaian garis perintah &amp; laporan. 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488" y="142852"/>
            <a:ext cx="5872146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Budaya Organisasi (8)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314327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Inovasi dalam Organisasi – </a:t>
            </a:r>
            <a:r>
              <a:rPr lang="id-ID" sz="1700" dirty="0" smtClean="0">
                <a:sym typeface="Wingdings" pitchFamily="2" charset="2"/>
              </a:rPr>
              <a:t>bentuk pembaruan atau inovasi dapat diperkenalkan secara: </a:t>
            </a:r>
            <a:r>
              <a:rPr lang="id-ID" sz="1700" b="1" dirty="0" smtClean="0">
                <a:sym typeface="Wingdings" pitchFamily="2" charset="2"/>
              </a:rPr>
              <a:t>sengaja</a:t>
            </a:r>
            <a:r>
              <a:rPr lang="id-ID" sz="1700" dirty="0" smtClean="0">
                <a:sym typeface="Wingdings" pitchFamily="2" charset="2"/>
              </a:rPr>
              <a:t> dan </a:t>
            </a:r>
            <a:r>
              <a:rPr lang="id-ID" sz="1700" b="1" dirty="0" smtClean="0">
                <a:sym typeface="Wingdings" pitchFamily="2" charset="2"/>
              </a:rPr>
              <a:t>dikuasai (ditekan) budaya organisasi.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Inovasi dalam organisasi diperlukan bagi: </a:t>
            </a:r>
            <a:r>
              <a:rPr lang="id-ID" sz="1700" b="1" dirty="0" smtClean="0">
                <a:sym typeface="Wingdings" pitchFamily="2" charset="2"/>
              </a:rPr>
              <a:t>keberlangsungan hidup dan kesejahteraan organisasi dari waktu ke waktu.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488" y="142852"/>
            <a:ext cx="5872146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Iklim Organisasi (1)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5857916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Definisi iklim organisasi  </a:t>
            </a:r>
            <a:r>
              <a:rPr lang="id-ID" sz="1700" dirty="0" smtClean="0">
                <a:sym typeface="Wingdings" pitchFamily="2" charset="2"/>
              </a:rPr>
              <a:t>adalah atmosfer atau nada suara para anggota tentang: </a:t>
            </a:r>
            <a:r>
              <a:rPr lang="id-ID" sz="1700" b="1" dirty="0" smtClean="0">
                <a:sym typeface="Wingdings" pitchFamily="2" charset="2"/>
              </a:rPr>
              <a:t>pengalaman organisasi </a:t>
            </a:r>
            <a:r>
              <a:rPr lang="id-ID" sz="1700" dirty="0" smtClean="0">
                <a:sym typeface="Wingdings" pitchFamily="2" charset="2"/>
              </a:rPr>
              <a:t>selama para anggota melakukan tugas dan tanggung jawabnya sehari-hari.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Iklim organisasi </a:t>
            </a:r>
            <a:r>
              <a:rPr lang="id-ID" sz="1700" dirty="0" smtClean="0">
                <a:sym typeface="Wingdings" pitchFamily="2" charset="2"/>
              </a:rPr>
              <a:t>diperkuat melalui proses komunikasi organisasi.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Contoh: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Perbedaan perasaan </a:t>
            </a:r>
            <a:r>
              <a:rPr lang="id-ID" sz="1700" dirty="0" smtClean="0">
                <a:sym typeface="Wingdings" pitchFamily="2" charset="2"/>
              </a:rPr>
              <a:t>atau </a:t>
            </a:r>
            <a:r>
              <a:rPr lang="id-ID" sz="1700" b="1" dirty="0" smtClean="0">
                <a:sym typeface="Wingdings" pitchFamily="2" charset="2"/>
              </a:rPr>
              <a:t>kepuasan</a:t>
            </a:r>
            <a:r>
              <a:rPr lang="id-ID" sz="1700" dirty="0" smtClean="0">
                <a:sym typeface="Wingdings" pitchFamily="2" charset="2"/>
              </a:rPr>
              <a:t> kita sebagai konsumen atau pengguna jasa terhadap </a:t>
            </a:r>
            <a:r>
              <a:rPr lang="id-ID" sz="1700" b="1" dirty="0" smtClean="0">
                <a:sym typeface="Wingdings" pitchFamily="2" charset="2"/>
              </a:rPr>
              <a:t>produk dan layanan tertentu.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Perbedaan itu merupakan: </a:t>
            </a:r>
            <a:r>
              <a:rPr lang="id-ID" sz="1700" b="1" dirty="0" smtClean="0">
                <a:sym typeface="Wingdings" pitchFamily="2" charset="2"/>
              </a:rPr>
              <a:t>cerminan perbedaan iklim organisasi</a:t>
            </a:r>
            <a:r>
              <a:rPr lang="id-ID" sz="1700" dirty="0" smtClean="0">
                <a:sym typeface="Wingdings" pitchFamily="2" charset="2"/>
              </a:rPr>
              <a:t>, dimana iklim tersebut: </a:t>
            </a:r>
            <a:r>
              <a:rPr lang="id-ID" sz="1700" b="1" dirty="0" smtClean="0">
                <a:sym typeface="Wingdings" pitchFamily="2" charset="2"/>
              </a:rPr>
              <a:t>diciptakan</a:t>
            </a:r>
            <a:r>
              <a:rPr lang="id-ID" sz="1700" dirty="0" smtClean="0">
                <a:sym typeface="Wingdings" pitchFamily="2" charset="2"/>
              </a:rPr>
              <a:t> dan </a:t>
            </a:r>
            <a:r>
              <a:rPr lang="id-ID" sz="1700" b="1" dirty="0" smtClean="0">
                <a:sym typeface="Wingdings" pitchFamily="2" charset="2"/>
              </a:rPr>
              <a:t>dipertahankan</a:t>
            </a:r>
            <a:r>
              <a:rPr lang="id-ID" sz="1700" dirty="0" smtClean="0">
                <a:sym typeface="Wingdings" pitchFamily="2" charset="2"/>
              </a:rPr>
              <a:t> melalui proses komunikasi.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488" y="142852"/>
            <a:ext cx="5872146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Iklim Organisasi (2)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214974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Iklim organisasi memiliki 2 (dua) bentuk</a:t>
            </a:r>
            <a:r>
              <a:rPr lang="id-ID" sz="1700" b="1" dirty="0" smtClean="0">
                <a:sym typeface="Wingdings" pitchFamily="2" charset="2"/>
              </a:rPr>
              <a:t>: iklim positif dan iklim negatif.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Iklim organisasi positif memiliki </a:t>
            </a:r>
            <a:r>
              <a:rPr lang="id-ID" sz="1700" b="1" dirty="0" smtClean="0">
                <a:sym typeface="Wingdings" pitchFamily="2" charset="2"/>
              </a:rPr>
              <a:t>karakteristik: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Komunikasi yang: </a:t>
            </a:r>
            <a:r>
              <a:rPr lang="id-ID" sz="1700" b="1" dirty="0" smtClean="0">
                <a:sym typeface="Wingdings" pitchFamily="2" charset="2"/>
              </a:rPr>
              <a:t>mendukung antara atasan-bawahan.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Adanya </a:t>
            </a:r>
            <a:r>
              <a:rPr lang="id-ID" sz="1700" b="1" dirty="0" smtClean="0">
                <a:sym typeface="Wingdings" pitchFamily="2" charset="2"/>
              </a:rPr>
              <a:t>kualitas dan ketepatan komunikasi arus kebawah.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Keterbukaan informasi </a:t>
            </a:r>
            <a:r>
              <a:rPr lang="id-ID" sz="1700" dirty="0" smtClean="0">
                <a:sym typeface="Wingdings" pitchFamily="2" charset="2"/>
              </a:rPr>
              <a:t>antara hubungan atasan-bawahan.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Peluang dan derajat pengaruh </a:t>
            </a:r>
            <a:r>
              <a:rPr lang="id-ID" sz="1700" dirty="0" smtClean="0">
                <a:sym typeface="Wingdings" pitchFamily="2" charset="2"/>
              </a:rPr>
              <a:t>dari komunikasi arus keatas.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Adanya </a:t>
            </a:r>
            <a:r>
              <a:rPr lang="id-ID" sz="1700" b="1" dirty="0" smtClean="0">
                <a:sym typeface="Wingdings" pitchFamily="2" charset="2"/>
              </a:rPr>
              <a:t>keandalan informasi</a:t>
            </a:r>
            <a:r>
              <a:rPr lang="id-ID" sz="1700" dirty="0" smtClean="0">
                <a:sym typeface="Wingdings" pitchFamily="2" charset="2"/>
              </a:rPr>
              <a:t> dari bawahan dan sesama rekan kerja.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7620" y="142852"/>
            <a:ext cx="4872014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Iklim Organisasi (3)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64360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Bentuk </a:t>
            </a:r>
            <a:r>
              <a:rPr lang="id-ID" sz="1700" dirty="0" smtClean="0">
                <a:sym typeface="Wingdings" pitchFamily="2" charset="2"/>
              </a:rPr>
              <a:t>organisasi yang menerapkan iklim positif tercermin dari: </a:t>
            </a:r>
            <a:r>
              <a:rPr lang="id-ID" sz="1700" b="1" dirty="0" smtClean="0">
                <a:sym typeface="Wingdings" pitchFamily="2" charset="2"/>
              </a:rPr>
              <a:t>sikap </a:t>
            </a:r>
            <a:r>
              <a:rPr lang="id-ID" sz="1700" dirty="0" smtClean="0">
                <a:sym typeface="Wingdings" pitchFamily="2" charset="2"/>
              </a:rPr>
              <a:t>anggota organisasi dalam menangani konsumen, klien atau kolega.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Jika iklim suportif berkembang, maka: </a:t>
            </a:r>
            <a:r>
              <a:rPr lang="id-ID" sz="1700" b="1" dirty="0" smtClean="0">
                <a:sym typeface="Wingdings" pitchFamily="2" charset="2"/>
              </a:rPr>
              <a:t>kepuasan kerja dan produktivitas akan meningkat.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Iklim organisasi</a:t>
            </a:r>
            <a:r>
              <a:rPr lang="id-ID" sz="1700" dirty="0" smtClean="0">
                <a:sym typeface="Wingdings" pitchFamily="2" charset="2"/>
              </a:rPr>
              <a:t> baik positif maupun negatif akan menguat dengan sendirinya dengan </a:t>
            </a:r>
            <a:r>
              <a:rPr lang="id-ID" sz="1700" b="1" dirty="0" smtClean="0">
                <a:sym typeface="Wingdings" pitchFamily="2" charset="2"/>
              </a:rPr>
              <a:t>pemilihan atau partisipasi </a:t>
            </a:r>
            <a:r>
              <a:rPr lang="id-ID" sz="1700" dirty="0" smtClean="0">
                <a:sym typeface="Wingdings" pitchFamily="2" charset="2"/>
              </a:rPr>
              <a:t>anggota organisasi dalam berbagi: </a:t>
            </a:r>
            <a:r>
              <a:rPr lang="id-ID" sz="1700" b="1" dirty="0" smtClean="0">
                <a:sym typeface="Wingdings" pitchFamily="2" charset="2"/>
              </a:rPr>
              <a:t>nilai, kebutuhan, sikap dan harapan.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Individu </a:t>
            </a:r>
            <a:r>
              <a:rPr lang="id-ID" sz="1700" dirty="0" smtClean="0">
                <a:sym typeface="Wingdings" pitchFamily="2" charset="2"/>
              </a:rPr>
              <a:t>dengan orientasi yang berbeda, seperti: tidak menggabungkan diri, maka: kecil kemungkinan untuk bertahan atau dipertahankan. </a:t>
            </a:r>
            <a:endParaRPr lang="id-ID" sz="1700" b="1" dirty="0" smtClean="0">
              <a:sym typeface="Wingdings" pitchFamily="2" charset="2"/>
            </a:endParaRPr>
          </a:p>
          <a:p>
            <a:pPr>
              <a:lnSpc>
                <a:spcPct val="200000"/>
              </a:lnSpc>
              <a:spcBef>
                <a:spcPts val="1200"/>
              </a:spcBef>
            </a:pP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158162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Keanekaragaman Organisasi (1)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64360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Isu keragaman organisasi memiliki </a:t>
            </a:r>
            <a:r>
              <a:rPr lang="id-ID" sz="1700" b="1" dirty="0" smtClean="0">
                <a:sym typeface="Wingdings" pitchFamily="2" charset="2"/>
              </a:rPr>
              <a:t>kepentingan tersendiri </a:t>
            </a:r>
            <a:r>
              <a:rPr lang="id-ID" sz="1700" dirty="0" smtClean="0">
                <a:sym typeface="Wingdings" pitchFamily="2" charset="2"/>
              </a:rPr>
              <a:t>dalam usaha untuk: </a:t>
            </a:r>
            <a:r>
              <a:rPr lang="id-ID" sz="1700" b="1" dirty="0" smtClean="0">
                <a:sym typeface="Wingdings" pitchFamily="2" charset="2"/>
              </a:rPr>
              <a:t>menyesuaikan diri </a:t>
            </a:r>
            <a:r>
              <a:rPr lang="id-ID" sz="1700" dirty="0" smtClean="0">
                <a:sym typeface="Wingdings" pitchFamily="2" charset="2"/>
              </a:rPr>
              <a:t>dengan </a:t>
            </a:r>
            <a:r>
              <a:rPr lang="id-ID" sz="1700" b="1" dirty="0" smtClean="0">
                <a:sym typeface="Wingdings" pitchFamily="2" charset="2"/>
              </a:rPr>
              <a:t>kebutuhan</a:t>
            </a:r>
            <a:r>
              <a:rPr lang="id-ID" sz="1700" dirty="0" smtClean="0">
                <a:sym typeface="Wingdings" pitchFamily="2" charset="2"/>
              </a:rPr>
              <a:t> &amp; </a:t>
            </a:r>
            <a:r>
              <a:rPr lang="id-ID" sz="1700" b="1" dirty="0" smtClean="0">
                <a:sym typeface="Wingdings" pitchFamily="2" charset="2"/>
              </a:rPr>
              <a:t>keberlangsungan organisasi di masa yang akan datang.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Bentuk</a:t>
            </a:r>
            <a:r>
              <a:rPr lang="id-ID" sz="1700" b="1" dirty="0" smtClean="0">
                <a:sym typeface="Wingdings" pitchFamily="2" charset="2"/>
              </a:rPr>
              <a:t> penyesuaian diri organisasi </a:t>
            </a:r>
            <a:r>
              <a:rPr lang="id-ID" sz="1700" dirty="0" smtClean="0">
                <a:sym typeface="Wingdings" pitchFamily="2" charset="2"/>
              </a:rPr>
              <a:t>antara lain: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Memperkenalkan program pelatihan dalam: </a:t>
            </a:r>
            <a:r>
              <a:rPr lang="id-ID" sz="1700" b="1" dirty="0" smtClean="0">
                <a:sym typeface="Wingdings" pitchFamily="2" charset="2"/>
              </a:rPr>
              <a:t>mengelola pertambahan keanekaragaman posisi pekerjaan.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Inovasi</a:t>
            </a:r>
            <a:r>
              <a:rPr lang="id-ID" sz="1700" dirty="0" smtClean="0">
                <a:sym typeface="Wingdings" pitchFamily="2" charset="2"/>
              </a:rPr>
              <a:t> memperbaiki kualitas produk dengan: </a:t>
            </a:r>
            <a:r>
              <a:rPr lang="id-ID" sz="1700" b="1" dirty="0" smtClean="0">
                <a:sym typeface="Wingdings" pitchFamily="2" charset="2"/>
              </a:rPr>
              <a:t>mendengarkan pendapat, masukan, kritik</a:t>
            </a:r>
            <a:r>
              <a:rPr lang="id-ID" sz="1700" dirty="0" smtClean="0">
                <a:sym typeface="Wingdings" pitchFamily="2" charset="2"/>
              </a:rPr>
              <a:t> para pekerja terhadap </a:t>
            </a:r>
            <a:r>
              <a:rPr lang="id-ID" sz="1700" b="1" dirty="0" smtClean="0">
                <a:sym typeface="Wingdings" pitchFamily="2" charset="2"/>
              </a:rPr>
              <a:t>suatu produk </a:t>
            </a:r>
            <a:r>
              <a:rPr lang="id-ID" sz="1700" dirty="0" smtClean="0">
                <a:sym typeface="Wingdings" pitchFamily="2" charset="2"/>
              </a:rPr>
              <a:t>atau </a:t>
            </a:r>
            <a:r>
              <a:rPr lang="id-ID" sz="1700" b="1" dirty="0" smtClean="0">
                <a:sym typeface="Wingdings" pitchFamily="2" charset="2"/>
              </a:rPr>
              <a:t>layanan.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Melibatkan para pekerja dalam </a:t>
            </a:r>
            <a:r>
              <a:rPr lang="id-ID" sz="1700" b="1" dirty="0" smtClean="0">
                <a:sym typeface="Wingdings" pitchFamily="2" charset="2"/>
              </a:rPr>
              <a:t>mengambil keputusan. 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endParaRPr lang="id-ID" sz="13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158162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Keanekaragaman Organisasi (2)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07209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Tujuan penyesuaian diri </a:t>
            </a:r>
            <a:r>
              <a:rPr lang="id-ID" sz="1700" dirty="0" smtClean="0">
                <a:sym typeface="Wingdings" pitchFamily="2" charset="2"/>
              </a:rPr>
              <a:t>yang dilakukan organisasi untuk: mengembangkan keahlian komunikasi, efektivitas dalam menyampaikan gagasan serta memahami pendapat dan sudut pandang orang lain.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Barbara Walker berpendapat,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Seseorang akan bekerja dengan baik ketika: mereka </a:t>
            </a:r>
            <a:r>
              <a:rPr lang="id-ID" sz="1700" b="1" dirty="0" smtClean="0">
                <a:sym typeface="Wingdings" pitchFamily="2" charset="2"/>
              </a:rPr>
              <a:t>merasa dihargai.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Seseorang merasa sangat dihargai ketika: mereka </a:t>
            </a:r>
            <a:r>
              <a:rPr lang="id-ID" sz="1700" b="1" dirty="0" smtClean="0">
                <a:sym typeface="Wingdings" pitchFamily="2" charset="2"/>
              </a:rPr>
              <a:t>percaya</a:t>
            </a:r>
            <a:r>
              <a:rPr lang="id-ID" sz="1700" dirty="0" smtClean="0">
                <a:sym typeface="Wingdings" pitchFamily="2" charset="2"/>
              </a:rPr>
              <a:t> bahwa perbedaan secara pribadi maupun kelompok juga </a:t>
            </a:r>
            <a:r>
              <a:rPr lang="id-ID" sz="1700" b="1" dirty="0" smtClean="0">
                <a:sym typeface="Wingdings" pitchFamily="2" charset="2"/>
              </a:rPr>
              <a:t>diperhitungkan.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158162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Keanekaragaman Organisasi (3)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643602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Kemampuan seseorang untuk belajar dari orang lain adalah: </a:t>
            </a:r>
            <a:r>
              <a:rPr lang="id-ID" sz="1700" b="1" dirty="0" smtClean="0">
                <a:sym typeface="Wingdings" pitchFamily="2" charset="2"/>
              </a:rPr>
              <a:t>kunci atau bukti </a:t>
            </a:r>
            <a:r>
              <a:rPr lang="id-ID" sz="1700" dirty="0" smtClean="0">
                <a:sym typeface="Wingdings" pitchFamily="2" charset="2"/>
              </a:rPr>
              <a:t>bahwa ia merupakan seseorang yang </a:t>
            </a:r>
            <a:r>
              <a:rPr lang="id-ID" sz="1700" b="1" dirty="0" smtClean="0">
                <a:sym typeface="Wingdings" pitchFamily="2" charset="2"/>
              </a:rPr>
              <a:t>memiliki daya guna.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Ketika seseorang merasa dihargai &amp; diberdayakan, mereka mampu: </a:t>
            </a:r>
            <a:r>
              <a:rPr lang="id-ID" sz="1700" b="1" dirty="0" smtClean="0">
                <a:sym typeface="Wingdings" pitchFamily="2" charset="2"/>
              </a:rPr>
              <a:t>membangun hubungan, bekerja sama, saling tergantung dan saling melengkapi.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Keanekaragaman dalam organisasi akan mendorong karyawan: menggunakan gaya mereka sendiri, bukan mengharapkan seluruh karyawan mencocokan diri.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Filosofi manajemen seperti ini, akan menekankan: </a:t>
            </a:r>
            <a:r>
              <a:rPr lang="id-ID" sz="1700" b="1" dirty="0" smtClean="0">
                <a:sym typeface="Wingdings" pitchFamily="2" charset="2"/>
              </a:rPr>
              <a:t>hasil kerja, bukan cara (metode) yang digunakan untuk melakukan pekerjaan.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158162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Keanekaragaman Organisasi (4)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64360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Efektivitas keanekaragaman dalam organisasi: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Iklim </a:t>
            </a:r>
            <a:r>
              <a:rPr lang="id-ID" sz="1700" dirty="0" smtClean="0">
                <a:sym typeface="Wingdings" pitchFamily="2" charset="2"/>
              </a:rPr>
              <a:t>| persepsi umum tentang kemampuan organisasi untuk mengelola keanekaragaman.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Praktik perekrutan </a:t>
            </a:r>
            <a:r>
              <a:rPr lang="id-ID" sz="1700" dirty="0" smtClean="0">
                <a:sym typeface="Wingdings" pitchFamily="2" charset="2"/>
              </a:rPr>
              <a:t>| seseorang dengan tipe/kepribadian tertentu yang diminta untuk bergabung dalam organisasi.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Praktik promosi </a:t>
            </a:r>
            <a:r>
              <a:rPr lang="id-ID" sz="1700" dirty="0" smtClean="0">
                <a:sym typeface="Wingdings" pitchFamily="2" charset="2"/>
              </a:rPr>
              <a:t>| ragam jenis kepribadian individu yang diterima &amp; dipromosikan kedalam pekerjaan manajerial.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Pelatihan dan pengembangan </a:t>
            </a:r>
            <a:r>
              <a:rPr lang="id-ID" sz="1700" dirty="0" smtClean="0">
                <a:sym typeface="Wingdings" pitchFamily="2" charset="2"/>
              </a:rPr>
              <a:t>| jumlah serta jenis pelatihan dan bantuan yang ditawarkan kepada karyawan.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Kewajaran dan keadilan </a:t>
            </a:r>
            <a:r>
              <a:rPr lang="id-ID" sz="1700" dirty="0" smtClean="0">
                <a:sym typeface="Wingdings" pitchFamily="2" charset="2"/>
              </a:rPr>
              <a:t>| perasaan umum atas keadilan dan penghormatan.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endParaRPr lang="id-ID" sz="13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158162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Keanekaragaman Organisasi (5)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64360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Efektivitas keanekaragaman dalam organisasi: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Komitmen yang ditampakkan</a:t>
            </a:r>
            <a:r>
              <a:rPr lang="id-ID" sz="1700" dirty="0" smtClean="0">
                <a:sym typeface="Wingdings" pitchFamily="2" charset="2"/>
              </a:rPr>
              <a:t>| tercermin dari rasio gender, minoritas-mayoritas, pengakuan atas prestasi, penanda lain yang jelas &amp; nyata terhadap komitmen.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Politik ditempat kerja | </a:t>
            </a:r>
            <a:r>
              <a:rPr lang="id-ID" sz="1700" dirty="0" smtClean="0">
                <a:sym typeface="Wingdings" pitchFamily="2" charset="2"/>
              </a:rPr>
              <a:t>persepsi munculnya sikap pilih kasih.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endParaRPr lang="id-ID" sz="13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158162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Keanekaragaman Organisasi (6)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385765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Lima masalah yang dikaitkan dengan keanekaragaman: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Stereotip</a:t>
            </a:r>
            <a:r>
              <a:rPr lang="id-ID" sz="1700" dirty="0" smtClean="0">
                <a:sym typeface="Wingdings" pitchFamily="2" charset="2"/>
              </a:rPr>
              <a:t> dan </a:t>
            </a:r>
            <a:r>
              <a:rPr lang="id-ID" sz="1700" b="1" dirty="0" smtClean="0">
                <a:sym typeface="Wingdings" pitchFamily="2" charset="2"/>
              </a:rPr>
              <a:t>asumsi </a:t>
            </a:r>
            <a:r>
              <a:rPr lang="id-ID" sz="1700" dirty="0" smtClean="0">
                <a:sym typeface="Wingdings" pitchFamily="2" charset="2"/>
              </a:rPr>
              <a:t>yang terkait dengannya.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Perbedaan budaya </a:t>
            </a:r>
            <a:r>
              <a:rPr lang="id-ID" sz="1700" dirty="0" smtClean="0">
                <a:sym typeface="Wingdings" pitchFamily="2" charset="2"/>
              </a:rPr>
              <a:t>(dalam bentuk sebenarnya).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Eksklusivitas</a:t>
            </a:r>
            <a:r>
              <a:rPr lang="id-ID" sz="1700" dirty="0" smtClean="0">
                <a:sym typeface="Wingdings" pitchFamily="2" charset="2"/>
              </a:rPr>
              <a:t> – dalam hubungannya dengan akses informasi.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Aturan tidak tertulis </a:t>
            </a:r>
            <a:r>
              <a:rPr lang="id-ID" sz="1700" dirty="0" smtClean="0">
                <a:sym typeface="Wingdings" pitchFamily="2" charset="2"/>
              </a:rPr>
              <a:t>yang tidak diinformasikan secara terbuka (terutama bagi perempuan &amp; kaum minoritas).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Kurangnya komunikasi </a:t>
            </a:r>
            <a:r>
              <a:rPr lang="id-ID" sz="1700" dirty="0" smtClean="0">
                <a:sym typeface="Wingdings" pitchFamily="2" charset="2"/>
              </a:rPr>
              <a:t>tentang </a:t>
            </a:r>
            <a:r>
              <a:rPr lang="id-ID" sz="1700" b="1" dirty="0" smtClean="0">
                <a:sym typeface="Wingdings" pitchFamily="2" charset="2"/>
              </a:rPr>
              <a:t>perbedaan-perbedaan.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endParaRPr lang="id-ID" sz="13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229468" cy="809294"/>
          </a:xfrm>
        </p:spPr>
        <p:txBody>
          <a:bodyPr>
            <a:normAutofit fontScale="90000"/>
          </a:bodyPr>
          <a:lstStyle/>
          <a:p>
            <a:pPr algn="r"/>
            <a:r>
              <a:rPr lang="id-ID" b="1" dirty="0" smtClean="0"/>
              <a:t>Peran &amp; Tanggung Jawab </a:t>
            </a:r>
            <a:r>
              <a:rPr lang="id-ID" b="1" dirty="0" smtClean="0"/>
              <a:t>(4)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278608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/>
              <a:t>Bagan </a:t>
            </a:r>
            <a:r>
              <a:rPr lang="id-ID" sz="1700" dirty="0" smtClean="0"/>
              <a:t>atau struktur organisasi dapat diubah secara berkala akibat pengaruh: </a:t>
            </a:r>
            <a:r>
              <a:rPr lang="id-ID" sz="1700" b="1" dirty="0" smtClean="0"/>
              <a:t>perkembangan organisasi, pengurangan jumlah karyawan, penyesuaian diri dengan dinamika pasar.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/>
              <a:t>Perubahan struktur </a:t>
            </a:r>
            <a:r>
              <a:rPr lang="id-ID" sz="1700" dirty="0" smtClean="0"/>
              <a:t>dalam organisasi </a:t>
            </a:r>
            <a:r>
              <a:rPr lang="id-ID" sz="1700" dirty="0" smtClean="0"/>
              <a:t>menyebabkan: </a:t>
            </a:r>
            <a:r>
              <a:rPr lang="id-ID" sz="1700" b="1" dirty="0" smtClean="0"/>
              <a:t>semakin </a:t>
            </a:r>
            <a:r>
              <a:rPr lang="id-ID" sz="1700" b="1" dirty="0" smtClean="0"/>
              <a:t>banyak keputusan</a:t>
            </a:r>
            <a:r>
              <a:rPr lang="id-ID" sz="1700" dirty="0" smtClean="0"/>
              <a:t> yang dibuat oleh tingkat hierarki yang lebih rendah. 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158162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Implikasi dan Aplikasi (1)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64360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Komunikasi </a:t>
            </a:r>
            <a:r>
              <a:rPr lang="id-ID" sz="1700" dirty="0" smtClean="0">
                <a:sym typeface="Wingdings" pitchFamily="2" charset="2"/>
              </a:rPr>
              <a:t> adalah alat untuk mengungkapkan, mengidentifikasi serta memenuhi kebutuhan dan harapan individu dalam organisasi.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Setiap </a:t>
            </a:r>
            <a:r>
              <a:rPr lang="id-ID" sz="1700" dirty="0" smtClean="0">
                <a:sym typeface="Wingdings" pitchFamily="2" charset="2"/>
              </a:rPr>
              <a:t>anggota, staf, kelompok kerja atau divisi </a:t>
            </a:r>
            <a:r>
              <a:rPr lang="id-ID" sz="1700" b="1" dirty="0" smtClean="0">
                <a:sym typeface="Wingdings" pitchFamily="2" charset="2"/>
              </a:rPr>
              <a:t>memilliki kontribusi </a:t>
            </a:r>
            <a:r>
              <a:rPr lang="id-ID" sz="1700" dirty="0" smtClean="0">
                <a:sym typeface="Wingdings" pitchFamily="2" charset="2"/>
              </a:rPr>
              <a:t>dalam membuat organisasi bekerja secara keseluruhan. </a:t>
            </a:r>
            <a:endParaRPr lang="id-ID" sz="1700" b="1" dirty="0" smtClean="0">
              <a:sym typeface="Wingdings" pitchFamily="2" charset="2"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Kualitas organisasi dapat </a:t>
            </a:r>
            <a:r>
              <a:rPr lang="id-ID" sz="1700" b="1" dirty="0" smtClean="0">
                <a:sym typeface="Wingdings" pitchFamily="2" charset="2"/>
              </a:rPr>
              <a:t>di evaluasi </a:t>
            </a:r>
            <a:r>
              <a:rPr lang="id-ID" sz="1700" dirty="0" smtClean="0">
                <a:sym typeface="Wingdings" pitchFamily="2" charset="2"/>
              </a:rPr>
              <a:t>berdasarkan: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Kualitas teknis </a:t>
            </a:r>
            <a:r>
              <a:rPr lang="id-ID" sz="1700" dirty="0" smtClean="0">
                <a:sym typeface="Wingdings" pitchFamily="2" charset="2"/>
              </a:rPr>
              <a:t> kecukupan produk/jasa dan keahlian teknis para staf. 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Kualitas administrasi </a:t>
            </a:r>
            <a:r>
              <a:rPr lang="id-ID" sz="1700" dirty="0" smtClean="0">
                <a:sym typeface="Wingdings" pitchFamily="2" charset="2"/>
              </a:rPr>
              <a:t> kecukupan dalam kebijakan, tata-cara dan praktik manajemen.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Kualitas hubungan </a:t>
            </a:r>
            <a:r>
              <a:rPr lang="id-ID" sz="1700" dirty="0" smtClean="0">
                <a:sym typeface="Wingdings" pitchFamily="2" charset="2"/>
              </a:rPr>
              <a:t> kecukupan dalam komunikasi antar-pribadi dari kemampuan dalam membangun hubungan para staf.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158162" cy="809294"/>
          </a:xfrm>
        </p:spPr>
        <p:txBody>
          <a:bodyPr>
            <a:noAutofit/>
          </a:bodyPr>
          <a:lstStyle/>
          <a:p>
            <a:pPr algn="r"/>
            <a:r>
              <a:rPr lang="id-ID" sz="3800" b="1" dirty="0" smtClean="0"/>
              <a:t>Implikasi dan Aplikasi (2)</a:t>
            </a:r>
            <a:endParaRPr lang="id-ID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64360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Evaluasi organisasi (internal), </a:t>
            </a:r>
            <a:r>
              <a:rPr lang="id-ID" sz="1700" dirty="0" smtClean="0">
                <a:sym typeface="Wingdings" pitchFamily="2" charset="2"/>
              </a:rPr>
              <a:t>dirumuskan dalam bentuk: penilaian faktor teknis dan administratif.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Evaluasi organisasi (eksternal), </a:t>
            </a:r>
            <a:r>
              <a:rPr lang="id-ID" sz="1700" dirty="0" smtClean="0">
                <a:sym typeface="Wingdings" pitchFamily="2" charset="2"/>
              </a:rPr>
              <a:t>dirumuskan dalam bentuk: citra organisasi yang dengan mudah dapat dilihat &amp; pahami. Contoh: kecakapan dan kualitas hubungan/komunikasi antar-pribadi para staf.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Citra sebuah organisasi dan publik eksternal </a:t>
            </a:r>
            <a:r>
              <a:rPr lang="id-ID" sz="1700" b="1" dirty="0" smtClean="0">
                <a:sym typeface="Wingdings" pitchFamily="2" charset="2"/>
              </a:rPr>
              <a:t>dipengaruhi oleh: </a:t>
            </a:r>
            <a:r>
              <a:rPr lang="id-ID" sz="1700" dirty="0" smtClean="0">
                <a:sym typeface="Wingdings" pitchFamily="2" charset="2"/>
              </a:rPr>
              <a:t>komunikasi yang dimediasi atau tatap muka dengan perwakilan oganisasi.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Interaksi diantara perwakilan dari sebuah organisasi dengan publik eksternalnya </a:t>
            </a:r>
            <a:r>
              <a:rPr lang="id-ID" sz="1700" b="1" dirty="0" smtClean="0">
                <a:sym typeface="Wingdings" pitchFamily="2" charset="2"/>
              </a:rPr>
              <a:t>adalah</a:t>
            </a:r>
            <a:r>
              <a:rPr lang="id-ID" sz="1700" dirty="0" smtClean="0">
                <a:sym typeface="Wingdings" pitchFamily="2" charset="2"/>
              </a:rPr>
              <a:t>  sambungan komunikasi yang penting &amp; diperlukan bagi keberlangsungan hidup organisasi.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428604"/>
            <a:ext cx="7515220" cy="809294"/>
          </a:xfrm>
        </p:spPr>
        <p:txBody>
          <a:bodyPr>
            <a:normAutofit/>
          </a:bodyPr>
          <a:lstStyle/>
          <a:p>
            <a:pPr algn="r"/>
            <a:r>
              <a:rPr lang="id-ID" sz="3200" b="1" dirty="0" smtClean="0"/>
              <a:t>Contoh Bagan (Struktur) Organisasi </a:t>
            </a:r>
            <a:endParaRPr lang="id-ID" sz="3200" b="1" dirty="0"/>
          </a:p>
        </p:txBody>
      </p:sp>
      <p:pic>
        <p:nvPicPr>
          <p:cNvPr id="4" name="Content Placeholder 3" descr="CONTOH STRUKTUR ORGANISASI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28662" y="1428736"/>
            <a:ext cx="7572428" cy="4919934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8725</TotalTime>
  <Words>5109</Words>
  <Application>Microsoft Office PowerPoint</Application>
  <PresentationFormat>On-screen Show (4:3)</PresentationFormat>
  <Paragraphs>499</Paragraphs>
  <Slides>81</Slides>
  <Notes>81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82" baseType="lpstr">
      <vt:lpstr>Verve</vt:lpstr>
      <vt:lpstr>ORGANISASI</vt:lpstr>
      <vt:lpstr>Komunikasi dan Organisasi</vt:lpstr>
      <vt:lpstr>Tujuan Organisasi (1)</vt:lpstr>
      <vt:lpstr>Tujuan Organisasi (2)</vt:lpstr>
      <vt:lpstr>Peran &amp; Tanggung Jawab (1)</vt:lpstr>
      <vt:lpstr>Peran &amp; Tanggung Jawab (2)</vt:lpstr>
      <vt:lpstr>Peran &amp; Tanggung Jawab (3)</vt:lpstr>
      <vt:lpstr>Peran &amp; Tanggung Jawab (4)</vt:lpstr>
      <vt:lpstr>Contoh Bagan (Struktur) Organisasi </vt:lpstr>
      <vt:lpstr>Fungsi Manajemen (1)</vt:lpstr>
      <vt:lpstr>Fungsi Manajemen (2)</vt:lpstr>
      <vt:lpstr>Teori Organisasi</vt:lpstr>
      <vt:lpstr>Mazhab Manajemen Saintifik (1)</vt:lpstr>
      <vt:lpstr>Mazhab Manajemen Saintifik (2)</vt:lpstr>
      <vt:lpstr>Mazhab Manajemen Saintifik (3)</vt:lpstr>
      <vt:lpstr>Mazhab Manajemen Saintifik (4)</vt:lpstr>
      <vt:lpstr>Mazhab Hubungan Antar Manusia (1)</vt:lpstr>
      <vt:lpstr>Mazhab Hubungan Antar Manusia (2)</vt:lpstr>
      <vt:lpstr>Mazhab Hubungan Antar Manusia (3)</vt:lpstr>
      <vt:lpstr>Mazhab Pendekatan Sistem (1)</vt:lpstr>
      <vt:lpstr>Mazhab Pendekatan Sistem (2)</vt:lpstr>
      <vt:lpstr>Mazhab Pendekatan Sistem (3)</vt:lpstr>
      <vt:lpstr>Mazhab Kualitas (1)</vt:lpstr>
      <vt:lpstr>Mazhab Kualitas (2)</vt:lpstr>
      <vt:lpstr>Mazhab Kualitas (3)</vt:lpstr>
      <vt:lpstr>Mazhab Kualitas (4)</vt:lpstr>
      <vt:lpstr>Mazhab Kualitas (5)</vt:lpstr>
      <vt:lpstr>Mazhab Kualitas (6)</vt:lpstr>
      <vt:lpstr>Mazhab Kualitas (7)</vt:lpstr>
      <vt:lpstr>Mazhab Kualitas (8)</vt:lpstr>
      <vt:lpstr>Mazhab Kualitas (9)</vt:lpstr>
      <vt:lpstr>Mazhab Kualitas (10)</vt:lpstr>
      <vt:lpstr>Mazhab Kualitas (11)</vt:lpstr>
      <vt:lpstr>Mazhab Kualitas (12)</vt:lpstr>
      <vt:lpstr>Mazhab Kualitas (13)</vt:lpstr>
      <vt:lpstr>Mazhab Kualitas (14)</vt:lpstr>
      <vt:lpstr>Mazhab Kualitas (15)</vt:lpstr>
      <vt:lpstr>Mazhab Kualitas (16)</vt:lpstr>
      <vt:lpstr>Mazhab Kualitas (17)</vt:lpstr>
      <vt:lpstr>Mazhab Kualitas (18)</vt:lpstr>
      <vt:lpstr>Mazhab Kualitas (19)</vt:lpstr>
      <vt:lpstr>Mazhab Kualitas (20)</vt:lpstr>
      <vt:lpstr>Mazhab Kualitas (21)</vt:lpstr>
      <vt:lpstr>Mazhab Kualitas (22)</vt:lpstr>
      <vt:lpstr>Mazhab Kualitas (23)</vt:lpstr>
      <vt:lpstr>Mazhab Kualitas (24)</vt:lpstr>
      <vt:lpstr>Jaringan Komunikasi (1)</vt:lpstr>
      <vt:lpstr>Jaringan Komunikasi (2)</vt:lpstr>
      <vt:lpstr>Jaringan Komunikasi (3)</vt:lpstr>
      <vt:lpstr>Jaringan Komunikasi (4)</vt:lpstr>
      <vt:lpstr>Jaringan Komunikasi (5)</vt:lpstr>
      <vt:lpstr>Jaringan Komunikasi (6)</vt:lpstr>
      <vt:lpstr>Jaringan Komunikasi (7)</vt:lpstr>
      <vt:lpstr>Jaringan Komunikasi (8)</vt:lpstr>
      <vt:lpstr>Jaringan Komunikasi (9)</vt:lpstr>
      <vt:lpstr>Jaringan Komunikasi (10)</vt:lpstr>
      <vt:lpstr>Jaringan Komunikasi (11)</vt:lpstr>
      <vt:lpstr>Jaringan Komunikasi (12)</vt:lpstr>
      <vt:lpstr>Jaringan Komunikasi (13)</vt:lpstr>
      <vt:lpstr>Jaringan Komunikasi (14)</vt:lpstr>
      <vt:lpstr>Jaringan Komunikasi (15)</vt:lpstr>
      <vt:lpstr>Budaya Organisasi (1)</vt:lpstr>
      <vt:lpstr>Budaya Organisasi (2)</vt:lpstr>
      <vt:lpstr>Budaya Organisasi (3)</vt:lpstr>
      <vt:lpstr>Budaya Organisasi (4)</vt:lpstr>
      <vt:lpstr>Budaya Organisasi (5)</vt:lpstr>
      <vt:lpstr>Budaya Organisasi (5)</vt:lpstr>
      <vt:lpstr>Budaya Organisasi (6)</vt:lpstr>
      <vt:lpstr>Budaya Organisasi (7)</vt:lpstr>
      <vt:lpstr>Budaya Organisasi (8)</vt:lpstr>
      <vt:lpstr>Iklim Organisasi (1)</vt:lpstr>
      <vt:lpstr>Iklim Organisasi (2)</vt:lpstr>
      <vt:lpstr>Iklim Organisasi (3)</vt:lpstr>
      <vt:lpstr>Keanekaragaman Organisasi (1)</vt:lpstr>
      <vt:lpstr>Keanekaragaman Organisasi (2)</vt:lpstr>
      <vt:lpstr>Keanekaragaman Organisasi (3)</vt:lpstr>
      <vt:lpstr>Keanekaragaman Organisasi (4)</vt:lpstr>
      <vt:lpstr>Keanekaragaman Organisasi (5)</vt:lpstr>
      <vt:lpstr>Keanekaragaman Organisasi (6)</vt:lpstr>
      <vt:lpstr>Implikasi dan Aplikasi (1)</vt:lpstr>
      <vt:lpstr>Implikasi dan Aplikasi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BIDANG ILMU KOMUNIKASI</dc:title>
  <dc:creator>sony</dc:creator>
  <cp:lastModifiedBy>sony</cp:lastModifiedBy>
  <cp:revision>2231</cp:revision>
  <dcterms:created xsi:type="dcterms:W3CDTF">2019-07-15T06:59:59Z</dcterms:created>
  <dcterms:modified xsi:type="dcterms:W3CDTF">2019-10-27T08:40:47Z</dcterms:modified>
</cp:coreProperties>
</file>