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sldIdLst>
    <p:sldId id="256" r:id="rId2"/>
    <p:sldId id="257" r:id="rId3"/>
    <p:sldId id="302" r:id="rId4"/>
    <p:sldId id="258" r:id="rId5"/>
    <p:sldId id="303" r:id="rId6"/>
    <p:sldId id="259" r:id="rId7"/>
    <p:sldId id="304" r:id="rId8"/>
    <p:sldId id="260" r:id="rId9"/>
    <p:sldId id="261" r:id="rId10"/>
    <p:sldId id="305" r:id="rId11"/>
    <p:sldId id="262" r:id="rId12"/>
    <p:sldId id="307" r:id="rId13"/>
    <p:sldId id="263" r:id="rId14"/>
    <p:sldId id="308" r:id="rId15"/>
    <p:sldId id="264" r:id="rId16"/>
    <p:sldId id="265" r:id="rId17"/>
    <p:sldId id="266" r:id="rId18"/>
    <p:sldId id="267" r:id="rId19"/>
    <p:sldId id="268" r:id="rId20"/>
    <p:sldId id="269" r:id="rId21"/>
    <p:sldId id="270" r:id="rId22"/>
    <p:sldId id="271" r:id="rId23"/>
    <p:sldId id="309" r:id="rId24"/>
    <p:sldId id="310" r:id="rId25"/>
    <p:sldId id="272" r:id="rId26"/>
    <p:sldId id="311" r:id="rId27"/>
    <p:sldId id="273" r:id="rId28"/>
    <p:sldId id="312" r:id="rId29"/>
    <p:sldId id="274" r:id="rId30"/>
    <p:sldId id="313" r:id="rId31"/>
    <p:sldId id="275" r:id="rId32"/>
    <p:sldId id="314" r:id="rId33"/>
    <p:sldId id="276" r:id="rId34"/>
    <p:sldId id="315" r:id="rId35"/>
    <p:sldId id="277" r:id="rId36"/>
    <p:sldId id="316" r:id="rId37"/>
    <p:sldId id="278" r:id="rId38"/>
    <p:sldId id="279" r:id="rId39"/>
    <p:sldId id="317" r:id="rId40"/>
    <p:sldId id="280" r:id="rId41"/>
    <p:sldId id="318" r:id="rId42"/>
    <p:sldId id="281" r:id="rId43"/>
    <p:sldId id="283" r:id="rId44"/>
    <p:sldId id="282" r:id="rId45"/>
    <p:sldId id="319" r:id="rId46"/>
    <p:sldId id="284" r:id="rId47"/>
    <p:sldId id="285" r:id="rId48"/>
    <p:sldId id="286" r:id="rId49"/>
    <p:sldId id="288" r:id="rId50"/>
    <p:sldId id="289" r:id="rId51"/>
    <p:sldId id="290" r:id="rId52"/>
    <p:sldId id="320" r:id="rId53"/>
    <p:sldId id="291" r:id="rId54"/>
    <p:sldId id="321" r:id="rId55"/>
    <p:sldId id="293" r:id="rId56"/>
    <p:sldId id="322" r:id="rId57"/>
    <p:sldId id="294" r:id="rId58"/>
    <p:sldId id="323" r:id="rId59"/>
    <p:sldId id="295" r:id="rId60"/>
    <p:sldId id="296" r:id="rId61"/>
    <p:sldId id="324" r:id="rId62"/>
    <p:sldId id="297" r:id="rId63"/>
    <p:sldId id="325" r:id="rId64"/>
    <p:sldId id="299" r:id="rId65"/>
    <p:sldId id="300" r:id="rId66"/>
    <p:sldId id="326" r:id="rId67"/>
    <p:sldId id="301" r:id="rId68"/>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9"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18/10/2019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a:t>
            </a:fld>
            <a:endParaRPr lang="id-ID"/>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a:t>
            </a:fld>
            <a:endParaRPr lang="id-ID"/>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a:t>
            </a:fld>
            <a:endParaRPr lang="id-ID"/>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50</a:t>
            </a:fld>
            <a:endParaRPr lang="id-ID"/>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51</a:t>
            </a:fld>
            <a:endParaRPr lang="id-ID"/>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52</a:t>
            </a:fld>
            <a:endParaRPr lang="id-ID"/>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53</a:t>
            </a:fld>
            <a:endParaRPr lang="id-ID"/>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54</a:t>
            </a:fld>
            <a:endParaRPr lang="id-ID"/>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55</a:t>
            </a:fld>
            <a:endParaRPr lang="id-ID"/>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56</a:t>
            </a:fld>
            <a:endParaRPr lang="id-ID"/>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57</a:t>
            </a:fld>
            <a:endParaRPr lang="id-ID"/>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58</a:t>
            </a:fld>
            <a:endParaRPr lang="id-ID"/>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59</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a:t>
            </a:fld>
            <a:endParaRPr lang="id-ID"/>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60</a:t>
            </a:fld>
            <a:endParaRPr lang="id-ID"/>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61</a:t>
            </a:fld>
            <a:endParaRPr lang="id-ID"/>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62</a:t>
            </a:fld>
            <a:endParaRPr lang="id-ID"/>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63</a:t>
            </a:fld>
            <a:endParaRPr lang="id-ID"/>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64</a:t>
            </a:fld>
            <a:endParaRPr lang="id-ID"/>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65</a:t>
            </a:fld>
            <a:endParaRPr lang="id-ID"/>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66</a:t>
            </a:fld>
            <a:endParaRPr lang="id-ID"/>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67</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18/10/2019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18/10/2019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18/10/2019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18/10/2019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18/10/2019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18/10/2019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18/10/2019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18/10/2019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18/10/2019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18/10/2019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18/10/2019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18/10/2019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b="1" dirty="0" smtClean="0">
                <a:solidFill>
                  <a:schemeClr val="accent1">
                    <a:tint val="83000"/>
                    <a:satMod val="150000"/>
                  </a:schemeClr>
                </a:solidFill>
              </a:rPr>
              <a:t>KELOMPOK</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lnSpc>
                <a:spcPct val="150000"/>
              </a:lnSpc>
              <a:spcAft>
                <a:spcPts val="0"/>
              </a:spcAft>
              <a:buFont typeface="Wingdings 2"/>
              <a:buNone/>
              <a:defRPr/>
            </a:pPr>
            <a:r>
              <a:rPr lang="id-ID" b="1" dirty="0" smtClean="0"/>
              <a:t>MK “Komunikasi dan Perilaku Manusia”</a:t>
            </a:r>
          </a:p>
          <a:p>
            <a:pPr eaLnBrk="1" fontAlgn="auto" hangingPunct="1">
              <a:lnSpc>
                <a:spcPct val="150000"/>
              </a:lnSpc>
              <a:spcAft>
                <a:spcPts val="0"/>
              </a:spcAft>
              <a:buFont typeface="Wingdings 2"/>
              <a:buNone/>
              <a:defRPr/>
            </a:pPr>
            <a:r>
              <a:rPr lang="id-ID" sz="2300" b="1" dirty="0" smtClean="0"/>
              <a:t>Nathaniel Antonio Parulian, S.Psi, M.I.Kom</a:t>
            </a:r>
          </a:p>
          <a:p>
            <a:pPr algn="l"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68" y="267494"/>
            <a:ext cx="5114932" cy="804052"/>
          </a:xfrm>
        </p:spPr>
        <p:txBody>
          <a:bodyPr>
            <a:normAutofit/>
          </a:bodyPr>
          <a:lstStyle/>
          <a:p>
            <a:pPr algn="r"/>
            <a:r>
              <a:rPr lang="id-ID" sz="4000" b="1" dirty="0" smtClean="0"/>
              <a:t>Jenis Kelompok (3)</a:t>
            </a:r>
            <a:endParaRPr lang="id-ID" sz="4000" b="1" dirty="0"/>
          </a:p>
        </p:txBody>
      </p:sp>
      <p:sp>
        <p:nvSpPr>
          <p:cNvPr id="3" name="Content Placeholder 2"/>
          <p:cNvSpPr>
            <a:spLocks noGrp="1"/>
          </p:cNvSpPr>
          <p:nvPr>
            <p:ph idx="1"/>
          </p:nvPr>
        </p:nvSpPr>
        <p:spPr>
          <a:xfrm>
            <a:off x="714348" y="1285860"/>
            <a:ext cx="8015286" cy="3357586"/>
          </a:xfrm>
        </p:spPr>
        <p:txBody>
          <a:bodyPr/>
          <a:lstStyle/>
          <a:p>
            <a:pPr>
              <a:lnSpc>
                <a:spcPct val="200000"/>
              </a:lnSpc>
              <a:spcBef>
                <a:spcPts val="600"/>
              </a:spcBef>
            </a:pPr>
            <a:r>
              <a:rPr lang="id-ID" sz="1700" b="1" dirty="0" smtClean="0"/>
              <a:t>Tugas dan dimensi sosial: Produktivitas &amp; Semangat Juang (3) – </a:t>
            </a:r>
            <a:r>
              <a:rPr lang="id-ID" sz="1700" dirty="0" smtClean="0"/>
              <a:t>Didalam setiap kelompok apapun, memerlukan </a:t>
            </a:r>
            <a:r>
              <a:rPr lang="id-ID" sz="1700" b="1" dirty="0" smtClean="0"/>
              <a:t>keseimbangan </a:t>
            </a:r>
            <a:r>
              <a:rPr lang="id-ID" sz="1700" dirty="0" smtClean="0"/>
              <a:t>antara </a:t>
            </a:r>
            <a:r>
              <a:rPr lang="id-ID" sz="1700" b="1" dirty="0" smtClean="0"/>
              <a:t>kepedulian terhadap produktivitas dan moralitas. </a:t>
            </a:r>
          </a:p>
          <a:p>
            <a:pPr>
              <a:lnSpc>
                <a:spcPct val="200000"/>
              </a:lnSpc>
              <a:spcBef>
                <a:spcPts val="600"/>
              </a:spcBef>
            </a:pPr>
            <a:r>
              <a:rPr lang="id-ID" sz="1700" dirty="0" smtClean="0"/>
              <a:t>Dengan tujuan: agar dapat melaksanakan kegiatan kelompok, mendorong </a:t>
            </a:r>
            <a:r>
              <a:rPr lang="id-ID" sz="1700" b="1" dirty="0" smtClean="0"/>
              <a:t>partisipasi penuh</a:t>
            </a:r>
            <a:r>
              <a:rPr lang="id-ID" sz="1700" dirty="0" smtClean="0"/>
              <a:t>, mendorong </a:t>
            </a:r>
            <a:r>
              <a:rPr lang="id-ID" sz="1700" b="1" dirty="0" smtClean="0"/>
              <a:t>perasaan positif </a:t>
            </a:r>
            <a:r>
              <a:rPr lang="id-ID" sz="1700" dirty="0" smtClean="0"/>
              <a:t>terhadap </a:t>
            </a:r>
            <a:r>
              <a:rPr lang="id-ID" sz="1700" b="1" dirty="0" smtClean="0"/>
              <a:t>anggota kelompok </a:t>
            </a:r>
            <a:r>
              <a:rPr lang="id-ID" sz="1700" dirty="0" smtClean="0"/>
              <a:t>satu sama lain.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44" y="267494"/>
            <a:ext cx="4972056" cy="804052"/>
          </a:xfrm>
        </p:spPr>
        <p:txBody>
          <a:bodyPr>
            <a:normAutofit/>
          </a:bodyPr>
          <a:lstStyle/>
          <a:p>
            <a:pPr algn="r"/>
            <a:r>
              <a:rPr lang="id-ID" sz="4000" b="1" dirty="0" smtClean="0"/>
              <a:t>Jenis Kelompok (4)</a:t>
            </a:r>
            <a:endParaRPr lang="id-ID" sz="4000" b="1" dirty="0"/>
          </a:p>
        </p:txBody>
      </p:sp>
      <p:sp>
        <p:nvSpPr>
          <p:cNvPr id="3" name="Content Placeholder 2"/>
          <p:cNvSpPr>
            <a:spLocks noGrp="1"/>
          </p:cNvSpPr>
          <p:nvPr>
            <p:ph idx="1"/>
          </p:nvPr>
        </p:nvSpPr>
        <p:spPr>
          <a:xfrm>
            <a:off x="714348" y="1357298"/>
            <a:ext cx="8015286" cy="2928958"/>
          </a:xfrm>
        </p:spPr>
        <p:txBody>
          <a:bodyPr/>
          <a:lstStyle/>
          <a:p>
            <a:pPr>
              <a:lnSpc>
                <a:spcPct val="200000"/>
              </a:lnSpc>
              <a:spcBef>
                <a:spcPts val="600"/>
              </a:spcBef>
            </a:pPr>
            <a:r>
              <a:rPr lang="id-ID" sz="1700" b="1" dirty="0" smtClean="0"/>
              <a:t>Kelompok diciptakan &amp; Kelompok alamiah (1) – </a:t>
            </a:r>
            <a:r>
              <a:rPr lang="id-ID" sz="1700" dirty="0" smtClean="0"/>
              <a:t>kelompok yang diciptakan adalah: </a:t>
            </a:r>
            <a:r>
              <a:rPr lang="id-ID" sz="1700" b="1" dirty="0" smtClean="0"/>
              <a:t>kelompok yang dibentuk untuk tujuan yang spesifik. </a:t>
            </a:r>
          </a:p>
          <a:p>
            <a:pPr>
              <a:lnSpc>
                <a:spcPct val="200000"/>
              </a:lnSpc>
              <a:spcBef>
                <a:spcPts val="600"/>
              </a:spcBef>
            </a:pPr>
            <a:r>
              <a:rPr lang="id-ID" sz="1700" dirty="0" smtClean="0"/>
              <a:t>Misalnya: </a:t>
            </a:r>
            <a:r>
              <a:rPr lang="id-ID" sz="1700" b="1" dirty="0" smtClean="0"/>
              <a:t>melayani masyarakat, menyelesaikan suatu program kerja &amp; mendukung kandidat politik.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44" y="267494"/>
            <a:ext cx="4972056" cy="804052"/>
          </a:xfrm>
        </p:spPr>
        <p:txBody>
          <a:bodyPr>
            <a:normAutofit/>
          </a:bodyPr>
          <a:lstStyle/>
          <a:p>
            <a:pPr algn="r"/>
            <a:r>
              <a:rPr lang="id-ID" sz="4000" b="1" dirty="0" smtClean="0"/>
              <a:t>Jenis Kelompok (5)</a:t>
            </a:r>
            <a:endParaRPr lang="id-ID" sz="4000" b="1" dirty="0"/>
          </a:p>
        </p:txBody>
      </p:sp>
      <p:sp>
        <p:nvSpPr>
          <p:cNvPr id="3" name="Content Placeholder 2"/>
          <p:cNvSpPr>
            <a:spLocks noGrp="1"/>
          </p:cNvSpPr>
          <p:nvPr>
            <p:ph idx="1"/>
          </p:nvPr>
        </p:nvSpPr>
        <p:spPr>
          <a:xfrm>
            <a:off x="714348" y="1357298"/>
            <a:ext cx="8015286" cy="5000660"/>
          </a:xfrm>
        </p:spPr>
        <p:txBody>
          <a:bodyPr/>
          <a:lstStyle/>
          <a:p>
            <a:pPr>
              <a:lnSpc>
                <a:spcPct val="200000"/>
              </a:lnSpc>
              <a:spcBef>
                <a:spcPts val="600"/>
              </a:spcBef>
            </a:pPr>
            <a:r>
              <a:rPr lang="id-ID" sz="1700" b="1" dirty="0" smtClean="0"/>
              <a:t>Kelompok diciptakan &amp; Kelompok alamiah (2) – </a:t>
            </a:r>
            <a:r>
              <a:rPr lang="id-ID" sz="1700" dirty="0" smtClean="0"/>
              <a:t>Selain itu, ada beberapa kelompok yang muncul </a:t>
            </a:r>
            <a:r>
              <a:rPr lang="id-ID" sz="1700" b="1" dirty="0" smtClean="0"/>
              <a:t>dengan sendirinya </a:t>
            </a:r>
            <a:r>
              <a:rPr lang="id-ID" sz="1700" b="1" i="1" dirty="0" smtClean="0"/>
              <a:t>(emergent) </a:t>
            </a:r>
            <a:r>
              <a:rPr lang="id-ID" sz="1700" i="1" dirty="0" smtClean="0"/>
              <a:t>dan </a:t>
            </a:r>
            <a:r>
              <a:rPr lang="id-ID" sz="1700" dirty="0" smtClean="0"/>
              <a:t>terbentuk dari </a:t>
            </a:r>
            <a:r>
              <a:rPr lang="id-ID" sz="1700" b="1" dirty="0" smtClean="0"/>
              <a:t>kegiatan spontan individu. </a:t>
            </a:r>
          </a:p>
          <a:p>
            <a:pPr>
              <a:lnSpc>
                <a:spcPct val="200000"/>
              </a:lnSpc>
              <a:spcBef>
                <a:spcPts val="600"/>
              </a:spcBef>
            </a:pPr>
            <a:r>
              <a:rPr lang="id-ID" sz="1700" dirty="0" smtClean="0"/>
              <a:t>Misalnya, kenalan yang menjadi teman </a:t>
            </a:r>
            <a:r>
              <a:rPr lang="id-ID" sz="1700" dirty="0" smtClean="0">
                <a:sym typeface="Wingdings" pitchFamily="2" charset="2"/>
              </a:rPr>
              <a:t> mulai bepergian bersama ke berbagai tempat  saling membantu satu sama lain. </a:t>
            </a:r>
          </a:p>
          <a:p>
            <a:pPr>
              <a:lnSpc>
                <a:spcPct val="200000"/>
              </a:lnSpc>
              <a:spcBef>
                <a:spcPts val="600"/>
              </a:spcBef>
            </a:pPr>
            <a:r>
              <a:rPr lang="id-ID" sz="1700" dirty="0" smtClean="0">
                <a:sym typeface="Wingdings" pitchFamily="2" charset="2"/>
              </a:rPr>
              <a:t>Dalam kehidupan sehari-hari, ada kelompok yang awalnya bersifat alamiah </a:t>
            </a:r>
            <a:r>
              <a:rPr lang="id-ID" sz="1700" b="1" dirty="0" smtClean="0">
                <a:sym typeface="Wingdings" pitchFamily="2" charset="2"/>
              </a:rPr>
              <a:t>bergeser</a:t>
            </a:r>
            <a:r>
              <a:rPr lang="id-ID" sz="1700" dirty="0" smtClean="0">
                <a:sym typeface="Wingdings" pitchFamily="2" charset="2"/>
              </a:rPr>
              <a:t> menjadi </a:t>
            </a:r>
            <a:r>
              <a:rPr lang="id-ID" sz="1700" b="1" dirty="0" smtClean="0">
                <a:sym typeface="Wingdings" pitchFamily="2" charset="2"/>
              </a:rPr>
              <a:t>kelompok yang diciptakan. </a:t>
            </a:r>
          </a:p>
          <a:p>
            <a:pPr>
              <a:lnSpc>
                <a:spcPct val="200000"/>
              </a:lnSpc>
              <a:spcBef>
                <a:spcPts val="600"/>
              </a:spcBef>
            </a:pPr>
            <a:r>
              <a:rPr lang="id-ID" sz="1700" dirty="0" smtClean="0">
                <a:sym typeface="Wingdings" pitchFamily="2" charset="2"/>
              </a:rPr>
              <a:t>Misalnya, beberapa kenalan  memutuskan membentuk sebuah kelompok kerja atau kelompok wisata. </a:t>
            </a:r>
            <a:endParaRPr lang="id-ID" sz="17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67494"/>
            <a:ext cx="7686700" cy="1018366"/>
          </a:xfrm>
        </p:spPr>
        <p:txBody>
          <a:bodyPr>
            <a:normAutofit/>
          </a:bodyPr>
          <a:lstStyle/>
          <a:p>
            <a:pPr algn="r"/>
            <a:r>
              <a:rPr lang="id-ID" sz="4000" b="1" dirty="0" smtClean="0"/>
              <a:t>Pengembangan Kelompok (1)</a:t>
            </a:r>
            <a:endParaRPr lang="id-ID" sz="4000" b="1" dirty="0"/>
          </a:p>
        </p:txBody>
      </p:sp>
      <p:sp>
        <p:nvSpPr>
          <p:cNvPr id="3" name="Content Placeholder 2"/>
          <p:cNvSpPr>
            <a:spLocks noGrp="1"/>
          </p:cNvSpPr>
          <p:nvPr>
            <p:ph idx="1"/>
          </p:nvPr>
        </p:nvSpPr>
        <p:spPr>
          <a:xfrm>
            <a:off x="714348" y="1357298"/>
            <a:ext cx="8015286" cy="2857520"/>
          </a:xfrm>
        </p:spPr>
        <p:txBody>
          <a:bodyPr/>
          <a:lstStyle/>
          <a:p>
            <a:pPr>
              <a:lnSpc>
                <a:spcPct val="200000"/>
              </a:lnSpc>
              <a:spcBef>
                <a:spcPts val="600"/>
              </a:spcBef>
            </a:pPr>
            <a:r>
              <a:rPr lang="id-ID" sz="1700" b="1" dirty="0" smtClean="0"/>
              <a:t>Jaringan Komunikasi Kelompok (1) – </a:t>
            </a:r>
            <a:r>
              <a:rPr lang="id-ID" sz="1700" dirty="0" smtClean="0"/>
              <a:t>dalam hubungan dua orang terdapat hanya </a:t>
            </a:r>
            <a:r>
              <a:rPr lang="id-ID" sz="1700" b="1" dirty="0" smtClean="0"/>
              <a:t>satu hubungan </a:t>
            </a:r>
            <a:r>
              <a:rPr lang="id-ID" sz="1700" dirty="0" smtClean="0"/>
              <a:t>komunikasi </a:t>
            </a:r>
            <a:r>
              <a:rPr lang="id-ID" sz="1700" b="1" dirty="0" smtClean="0"/>
              <a:t>timbal balik. </a:t>
            </a:r>
          </a:p>
          <a:p>
            <a:pPr>
              <a:lnSpc>
                <a:spcPct val="200000"/>
              </a:lnSpc>
              <a:spcBef>
                <a:spcPts val="600"/>
              </a:spcBef>
            </a:pPr>
            <a:r>
              <a:rPr lang="id-ID" sz="1700" dirty="0" smtClean="0"/>
              <a:t>Dengan bertambahnya anggota kelompok sebanyak tiga, empat, lima orang, maka: </a:t>
            </a:r>
            <a:r>
              <a:rPr lang="id-ID" sz="1700" b="1" dirty="0" smtClean="0"/>
              <a:t>menambah potensi/peluang hubungan komunikasi yang lebih banyak lagi.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67494"/>
            <a:ext cx="7829576" cy="1018366"/>
          </a:xfrm>
        </p:spPr>
        <p:txBody>
          <a:bodyPr>
            <a:normAutofit/>
          </a:bodyPr>
          <a:lstStyle/>
          <a:p>
            <a:pPr algn="r"/>
            <a:r>
              <a:rPr lang="id-ID" sz="4000" b="1" dirty="0" smtClean="0"/>
              <a:t>Pengembangan Kelompok (2)</a:t>
            </a:r>
            <a:endParaRPr lang="id-ID" sz="4000" b="1" dirty="0"/>
          </a:p>
        </p:txBody>
      </p:sp>
      <p:sp>
        <p:nvSpPr>
          <p:cNvPr id="3" name="Content Placeholder 2"/>
          <p:cNvSpPr>
            <a:spLocks noGrp="1"/>
          </p:cNvSpPr>
          <p:nvPr>
            <p:ph idx="1"/>
          </p:nvPr>
        </p:nvSpPr>
        <p:spPr>
          <a:xfrm>
            <a:off x="714348" y="1357298"/>
            <a:ext cx="8015286" cy="4572032"/>
          </a:xfrm>
        </p:spPr>
        <p:txBody>
          <a:bodyPr/>
          <a:lstStyle/>
          <a:p>
            <a:pPr>
              <a:lnSpc>
                <a:spcPct val="200000"/>
              </a:lnSpc>
              <a:spcBef>
                <a:spcPts val="600"/>
              </a:spcBef>
            </a:pPr>
            <a:r>
              <a:rPr lang="id-ID" sz="1700" b="1" dirty="0" smtClean="0"/>
              <a:t>Jaringan Komunikasi Kelompok (2) – </a:t>
            </a:r>
            <a:r>
              <a:rPr lang="id-ID" sz="1700" dirty="0" smtClean="0"/>
              <a:t>didalam kelompok ilmiah, hubungan pengolahan pesan timbal balik </a:t>
            </a:r>
            <a:r>
              <a:rPr lang="id-ID" sz="1700" b="1" dirty="0" smtClean="0"/>
              <a:t>(jaringan) </a:t>
            </a:r>
            <a:r>
              <a:rPr lang="id-ID" sz="1700" dirty="0" smtClean="0"/>
              <a:t>berkembang secara alami &amp; spontan. </a:t>
            </a:r>
          </a:p>
          <a:p>
            <a:pPr>
              <a:lnSpc>
                <a:spcPct val="200000"/>
              </a:lnSpc>
              <a:spcBef>
                <a:spcPts val="600"/>
              </a:spcBef>
            </a:pPr>
            <a:r>
              <a:rPr lang="id-ID" sz="1700" dirty="0" smtClean="0"/>
              <a:t>Jaringan tersebut mulai terbentuk saat: </a:t>
            </a:r>
            <a:r>
              <a:rPr lang="id-ID" sz="1700" b="1" dirty="0" smtClean="0"/>
              <a:t>individu bertemu dan berupaya untuk mengenal satu sama lain</a:t>
            </a:r>
            <a:r>
              <a:rPr lang="id-ID" sz="1700" dirty="0" smtClean="0"/>
              <a:t> – jaringan akan </a:t>
            </a:r>
            <a:r>
              <a:rPr lang="id-ID" sz="1700" b="1" dirty="0" smtClean="0"/>
              <a:t>bertambah</a:t>
            </a:r>
            <a:r>
              <a:rPr lang="id-ID" sz="1700" dirty="0" smtClean="0"/>
              <a:t> baik, setelah berjalannya </a:t>
            </a:r>
            <a:r>
              <a:rPr lang="id-ID" sz="1700" b="1" dirty="0" smtClean="0"/>
              <a:t>waktu. </a:t>
            </a:r>
          </a:p>
          <a:p>
            <a:pPr>
              <a:lnSpc>
                <a:spcPct val="200000"/>
              </a:lnSpc>
              <a:spcBef>
                <a:spcPts val="600"/>
              </a:spcBef>
            </a:pPr>
            <a:r>
              <a:rPr lang="id-ID" sz="1700" dirty="0" smtClean="0"/>
              <a:t>Dalam praktik dikehidupan sehari-hari, ada sejumlah </a:t>
            </a:r>
            <a:r>
              <a:rPr lang="id-ID" sz="1700" b="1" u="sng" dirty="0" smtClean="0"/>
              <a:t>pola hubungan </a:t>
            </a:r>
            <a:r>
              <a:rPr lang="id-ID" sz="1700" dirty="0" smtClean="0"/>
              <a:t>yang terjadi didalam </a:t>
            </a:r>
            <a:r>
              <a:rPr lang="id-ID" sz="1700" b="1" u="sng" dirty="0" smtClean="0"/>
              <a:t>kelompok: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id-ID" sz="4000" b="1" dirty="0" smtClean="0"/>
              <a:t>Jaringan Komunikasi Lingkaran </a:t>
            </a:r>
            <a:r>
              <a:rPr lang="id-ID" sz="4000" b="1" i="1" dirty="0" smtClean="0"/>
              <a:t>(Circle)</a:t>
            </a:r>
            <a:endParaRPr lang="id-ID" sz="4000" b="1" i="1" dirty="0"/>
          </a:p>
        </p:txBody>
      </p:sp>
      <p:pic>
        <p:nvPicPr>
          <p:cNvPr id="7" name="Content Placeholder 6" descr="JARINGAN KOMUNIKASI (2).jpg"/>
          <p:cNvPicPr>
            <a:picLocks noGrp="1" noChangeAspect="1"/>
          </p:cNvPicPr>
          <p:nvPr>
            <p:ph sz="half" idx="1"/>
          </p:nvPr>
        </p:nvPicPr>
        <p:blipFill>
          <a:blip r:embed="rId3"/>
          <a:srcRect l="6867" t="24414" r="67956" b="29809"/>
          <a:stretch>
            <a:fillRect/>
          </a:stretch>
        </p:blipFill>
        <p:spPr>
          <a:xfrm>
            <a:off x="785786" y="1714488"/>
            <a:ext cx="3286148" cy="4481111"/>
          </a:xfrm>
        </p:spPr>
      </p:pic>
      <p:sp>
        <p:nvSpPr>
          <p:cNvPr id="6" name="Content Placeholder 5"/>
          <p:cNvSpPr>
            <a:spLocks noGrp="1"/>
          </p:cNvSpPr>
          <p:nvPr>
            <p:ph sz="half" idx="2"/>
          </p:nvPr>
        </p:nvSpPr>
        <p:spPr>
          <a:xfrm>
            <a:off x="4572000" y="1643050"/>
            <a:ext cx="4038600" cy="4929222"/>
          </a:xfrm>
        </p:spPr>
        <p:txBody>
          <a:bodyPr/>
          <a:lstStyle/>
          <a:p>
            <a:pPr>
              <a:lnSpc>
                <a:spcPct val="200000"/>
              </a:lnSpc>
              <a:spcBef>
                <a:spcPts val="600"/>
              </a:spcBef>
            </a:pPr>
            <a:r>
              <a:rPr lang="id-ID" sz="1700" dirty="0" smtClean="0"/>
              <a:t>Dalam jaringan </a:t>
            </a:r>
            <a:r>
              <a:rPr lang="id-ID" sz="1700" b="1" dirty="0" smtClean="0"/>
              <a:t>komunikasi lingkaran </a:t>
            </a:r>
            <a:r>
              <a:rPr lang="id-ID" sz="1700" b="1" i="1" dirty="0" smtClean="0"/>
              <a:t>(circle)</a:t>
            </a:r>
            <a:r>
              <a:rPr lang="id-ID" sz="1700" i="1" dirty="0" smtClean="0"/>
              <a:t>, </a:t>
            </a:r>
            <a:r>
              <a:rPr lang="id-ID" sz="1700" dirty="0" smtClean="0"/>
              <a:t>setiap anggota kelompok </a:t>
            </a:r>
            <a:r>
              <a:rPr lang="id-ID" sz="1700" b="1" dirty="0" smtClean="0"/>
              <a:t>berinteraksi dengan dua orang.</a:t>
            </a:r>
          </a:p>
          <a:p>
            <a:pPr>
              <a:lnSpc>
                <a:spcPct val="200000"/>
              </a:lnSpc>
              <a:spcBef>
                <a:spcPts val="600"/>
              </a:spcBef>
            </a:pPr>
            <a:r>
              <a:rPr lang="id-ID" sz="1700" dirty="0" smtClean="0"/>
              <a:t>Individu A berinteraksi dengan individu B dan individu E. </a:t>
            </a:r>
          </a:p>
          <a:p>
            <a:pPr>
              <a:lnSpc>
                <a:spcPct val="200000"/>
              </a:lnSpc>
              <a:spcBef>
                <a:spcPts val="600"/>
              </a:spcBef>
            </a:pPr>
            <a:r>
              <a:rPr lang="id-ID" sz="1700" dirty="0" smtClean="0"/>
              <a:t>Individu B berinteraksi dengan individu A dan individu C. </a:t>
            </a:r>
          </a:p>
          <a:p>
            <a:pPr>
              <a:lnSpc>
                <a:spcPct val="200000"/>
              </a:lnSpc>
              <a:spcBef>
                <a:spcPts val="600"/>
              </a:spcBef>
            </a:pPr>
            <a:r>
              <a:rPr lang="id-ID" sz="1700" dirty="0" smtClean="0"/>
              <a:t>Begitu seterusnya. </a:t>
            </a:r>
          </a:p>
          <a:p>
            <a:endParaRPr lang="id-ID" sz="1700" dirty="0"/>
          </a:p>
        </p:txBody>
      </p:sp>
      <p:sp>
        <p:nvSpPr>
          <p:cNvPr id="8" name="Rectangle 7"/>
          <p:cNvSpPr/>
          <p:nvPr/>
        </p:nvSpPr>
        <p:spPr>
          <a:xfrm>
            <a:off x="785786" y="1714488"/>
            <a:ext cx="3286148" cy="4500594"/>
          </a:xfrm>
          <a:prstGeom prst="rect">
            <a:avLst/>
          </a:prstGeom>
          <a:solidFill>
            <a:schemeClr val="bg1">
              <a:alpha val="0"/>
            </a:schemeClr>
          </a:solidFill>
          <a:ln w="6985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8289"/>
            <a:ext cx="8229600" cy="874695"/>
          </a:xfrm>
        </p:spPr>
        <p:txBody>
          <a:bodyPr>
            <a:normAutofit/>
          </a:bodyPr>
          <a:lstStyle/>
          <a:p>
            <a:pPr algn="r"/>
            <a:r>
              <a:rPr lang="id-ID" sz="3600" b="1" dirty="0" smtClean="0"/>
              <a:t>Jaringan Komunikasi Roda </a:t>
            </a:r>
            <a:r>
              <a:rPr lang="id-ID" sz="3600" b="1" i="1" dirty="0" smtClean="0"/>
              <a:t>(Wheel)</a:t>
            </a:r>
            <a:endParaRPr lang="id-ID" sz="3600" b="1" i="1" dirty="0"/>
          </a:p>
        </p:txBody>
      </p:sp>
      <p:sp>
        <p:nvSpPr>
          <p:cNvPr id="6" name="Content Placeholder 5"/>
          <p:cNvSpPr>
            <a:spLocks noGrp="1"/>
          </p:cNvSpPr>
          <p:nvPr>
            <p:ph sz="half" idx="2"/>
          </p:nvPr>
        </p:nvSpPr>
        <p:spPr>
          <a:xfrm>
            <a:off x="4500562" y="1000108"/>
            <a:ext cx="4038600" cy="5715040"/>
          </a:xfrm>
        </p:spPr>
        <p:txBody>
          <a:bodyPr/>
          <a:lstStyle/>
          <a:p>
            <a:pPr>
              <a:lnSpc>
                <a:spcPct val="200000"/>
              </a:lnSpc>
              <a:spcBef>
                <a:spcPts val="0"/>
              </a:spcBef>
            </a:pPr>
            <a:r>
              <a:rPr lang="id-ID" sz="1700" dirty="0" smtClean="0"/>
              <a:t>Konfigurasi roda, menggambarkan sebuah situasi dimana </a:t>
            </a:r>
            <a:r>
              <a:rPr lang="id-ID" sz="1700" b="1" dirty="0" smtClean="0"/>
              <a:t>seluruh pesan mengalir berasal dari satu individu</a:t>
            </a:r>
            <a:r>
              <a:rPr lang="id-ID" sz="1700" dirty="0" smtClean="0"/>
              <a:t>, yaitu </a:t>
            </a:r>
            <a:r>
              <a:rPr lang="id-ID" sz="1700" b="1" dirty="0" smtClean="0"/>
              <a:t>C. </a:t>
            </a:r>
          </a:p>
          <a:p>
            <a:pPr>
              <a:lnSpc>
                <a:spcPct val="200000"/>
              </a:lnSpc>
              <a:spcBef>
                <a:spcPts val="0"/>
              </a:spcBef>
            </a:pPr>
            <a:r>
              <a:rPr lang="id-ID" sz="1700" dirty="0" smtClean="0"/>
              <a:t>Individu C </a:t>
            </a:r>
            <a:r>
              <a:rPr lang="id-ID" sz="1700" b="1" dirty="0" smtClean="0"/>
              <a:t>berinteraksi secara langsung dengan seluruh anggota kelompok. </a:t>
            </a:r>
          </a:p>
          <a:p>
            <a:pPr>
              <a:lnSpc>
                <a:spcPct val="200000"/>
              </a:lnSpc>
              <a:spcBef>
                <a:spcPts val="0"/>
              </a:spcBef>
            </a:pPr>
            <a:r>
              <a:rPr lang="id-ID" sz="1700" b="1" dirty="0" smtClean="0"/>
              <a:t>Tidak satu individu-pun </a:t>
            </a:r>
            <a:r>
              <a:rPr lang="id-ID" sz="1700" dirty="0" smtClean="0"/>
              <a:t>yang  </a:t>
            </a:r>
            <a:r>
              <a:rPr lang="id-ID" sz="1700" b="1" dirty="0" smtClean="0"/>
              <a:t>berinteraksi</a:t>
            </a:r>
            <a:r>
              <a:rPr lang="id-ID" sz="1700" dirty="0" smtClean="0"/>
              <a:t> satu sama lain. secara </a:t>
            </a:r>
            <a:r>
              <a:rPr lang="id-ID" sz="1700" b="1" dirty="0" smtClean="0"/>
              <a:t>langsung. </a:t>
            </a:r>
            <a:endParaRPr lang="id-ID" sz="1700" b="1" dirty="0"/>
          </a:p>
        </p:txBody>
      </p:sp>
      <p:pic>
        <p:nvPicPr>
          <p:cNvPr id="16" name="Content Placeholder 15" descr="JARINGAN KOMUNIKASI (2).jpg"/>
          <p:cNvPicPr>
            <a:picLocks noGrp="1" noChangeAspect="1"/>
          </p:cNvPicPr>
          <p:nvPr>
            <p:ph sz="half" idx="1"/>
          </p:nvPr>
        </p:nvPicPr>
        <p:blipFill>
          <a:blip r:embed="rId3"/>
          <a:srcRect l="69073" t="26230" r="3461" b="34097"/>
          <a:stretch>
            <a:fillRect/>
          </a:stretch>
        </p:blipFill>
        <p:spPr>
          <a:xfrm>
            <a:off x="642910" y="2000240"/>
            <a:ext cx="3494966" cy="3786214"/>
          </a:xfrm>
        </p:spPr>
      </p:pic>
      <p:sp>
        <p:nvSpPr>
          <p:cNvPr id="17" name="Rectangle 16"/>
          <p:cNvSpPr/>
          <p:nvPr/>
        </p:nvSpPr>
        <p:spPr>
          <a:xfrm>
            <a:off x="642910" y="1928802"/>
            <a:ext cx="3500462" cy="3929090"/>
          </a:xfrm>
          <a:prstGeom prst="rect">
            <a:avLst/>
          </a:prstGeom>
          <a:solidFill>
            <a:schemeClr val="accent1">
              <a:alpha val="0"/>
            </a:schemeClr>
          </a:solid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id-ID" sz="4000" b="1" dirty="0" smtClean="0"/>
              <a:t>Jaringan Komunikasi Rantai </a:t>
            </a:r>
            <a:r>
              <a:rPr lang="id-ID" sz="4000" b="1" i="1" dirty="0" smtClean="0"/>
              <a:t>(Chain)</a:t>
            </a:r>
            <a:endParaRPr lang="id-ID" sz="4000" b="1" i="1" dirty="0"/>
          </a:p>
        </p:txBody>
      </p:sp>
      <p:sp>
        <p:nvSpPr>
          <p:cNvPr id="6" name="Content Placeholder 5"/>
          <p:cNvSpPr>
            <a:spLocks noGrp="1"/>
          </p:cNvSpPr>
          <p:nvPr>
            <p:ph sz="half" idx="2"/>
          </p:nvPr>
        </p:nvSpPr>
        <p:spPr>
          <a:xfrm>
            <a:off x="4500562" y="2428868"/>
            <a:ext cx="4038600" cy="2214578"/>
          </a:xfrm>
        </p:spPr>
        <p:txBody>
          <a:bodyPr/>
          <a:lstStyle/>
          <a:p>
            <a:pPr>
              <a:lnSpc>
                <a:spcPct val="200000"/>
              </a:lnSpc>
              <a:spcBef>
                <a:spcPts val="600"/>
              </a:spcBef>
            </a:pPr>
            <a:r>
              <a:rPr lang="id-ID" sz="1700" dirty="0" smtClean="0"/>
              <a:t>Dalam sebuah konfigurasi rantai, anggota-anggota </a:t>
            </a:r>
            <a:r>
              <a:rPr lang="id-ID" sz="1700" b="1" dirty="0" smtClean="0"/>
              <a:t>berinteraksi secara serial </a:t>
            </a:r>
            <a:r>
              <a:rPr lang="id-ID" sz="1700" dirty="0" smtClean="0"/>
              <a:t>pada garis lurus. </a:t>
            </a:r>
          </a:p>
          <a:p>
            <a:pPr>
              <a:lnSpc>
                <a:spcPct val="150000"/>
              </a:lnSpc>
              <a:spcBef>
                <a:spcPts val="600"/>
              </a:spcBef>
            </a:pPr>
            <a:endParaRPr lang="id-ID" sz="1700" dirty="0"/>
          </a:p>
        </p:txBody>
      </p:sp>
      <p:pic>
        <p:nvPicPr>
          <p:cNvPr id="8" name="Content Placeholder 7" descr="JARINGAN KOMUNIKASI (3).jpg"/>
          <p:cNvPicPr>
            <a:picLocks noGrp="1" noChangeAspect="1"/>
          </p:cNvPicPr>
          <p:nvPr>
            <p:ph sz="half" idx="1"/>
          </p:nvPr>
        </p:nvPicPr>
        <p:blipFill>
          <a:blip r:embed="rId3"/>
          <a:srcRect l="18750" t="12641" r="56486"/>
          <a:stretch>
            <a:fillRect/>
          </a:stretch>
        </p:blipFill>
        <p:spPr>
          <a:xfrm>
            <a:off x="642910" y="2428868"/>
            <a:ext cx="3661823" cy="2928958"/>
          </a:xfrm>
        </p:spPr>
      </p:pic>
      <p:sp>
        <p:nvSpPr>
          <p:cNvPr id="9" name="Rectangle 8"/>
          <p:cNvSpPr/>
          <p:nvPr/>
        </p:nvSpPr>
        <p:spPr>
          <a:xfrm>
            <a:off x="642910" y="2428868"/>
            <a:ext cx="3714776" cy="3000396"/>
          </a:xfrm>
          <a:prstGeom prst="rect">
            <a:avLst/>
          </a:prstGeom>
          <a:solidFill>
            <a:schemeClr val="accent1">
              <a:alpha val="0"/>
            </a:schemeClr>
          </a:solid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1398587"/>
          </a:xfrm>
        </p:spPr>
        <p:txBody>
          <a:bodyPr>
            <a:normAutofit/>
          </a:bodyPr>
          <a:lstStyle/>
          <a:p>
            <a:pPr algn="r"/>
            <a:r>
              <a:rPr lang="id-ID" sz="4000" b="1" dirty="0" smtClean="0"/>
              <a:t>Jaringan Komunikasi Semua Saluran </a:t>
            </a:r>
            <a:r>
              <a:rPr lang="id-ID" sz="4000" b="1" i="1" dirty="0" smtClean="0"/>
              <a:t>(All-Channel)</a:t>
            </a:r>
            <a:endParaRPr lang="id-ID" sz="4000" b="1" i="1" dirty="0"/>
          </a:p>
        </p:txBody>
      </p:sp>
      <p:sp>
        <p:nvSpPr>
          <p:cNvPr id="6" name="Content Placeholder 5"/>
          <p:cNvSpPr>
            <a:spLocks noGrp="1"/>
          </p:cNvSpPr>
          <p:nvPr>
            <p:ph sz="half" idx="2"/>
          </p:nvPr>
        </p:nvSpPr>
        <p:spPr>
          <a:xfrm>
            <a:off x="4500562" y="1714488"/>
            <a:ext cx="4038600" cy="4857784"/>
          </a:xfrm>
        </p:spPr>
        <p:txBody>
          <a:bodyPr/>
          <a:lstStyle/>
          <a:p>
            <a:pPr>
              <a:lnSpc>
                <a:spcPct val="150000"/>
              </a:lnSpc>
              <a:spcBef>
                <a:spcPts val="0"/>
              </a:spcBef>
            </a:pPr>
            <a:r>
              <a:rPr lang="id-ID" sz="1600" dirty="0" smtClean="0"/>
              <a:t>Konfigurasi semua-saluran menunjukkan sebuah jaringan, dimana: </a:t>
            </a:r>
            <a:r>
              <a:rPr lang="id-ID" sz="1600" b="1" dirty="0" smtClean="0"/>
              <a:t>setiap anggota kelompok mengirim pesan </a:t>
            </a:r>
            <a:r>
              <a:rPr lang="id-ID" sz="1600" dirty="0" smtClean="0"/>
              <a:t>dan </a:t>
            </a:r>
            <a:r>
              <a:rPr lang="id-ID" sz="1600" b="1" dirty="0" smtClean="0"/>
              <a:t>menerima pesan </a:t>
            </a:r>
            <a:r>
              <a:rPr lang="id-ID" sz="1600" dirty="0" smtClean="0"/>
              <a:t>kepada setiap anggota kelompok lainnya. </a:t>
            </a:r>
          </a:p>
          <a:p>
            <a:pPr>
              <a:lnSpc>
                <a:spcPct val="150000"/>
              </a:lnSpc>
              <a:spcBef>
                <a:spcPts val="0"/>
              </a:spcBef>
            </a:pPr>
            <a:r>
              <a:rPr lang="id-ID" sz="1600" dirty="0" smtClean="0"/>
              <a:t>Peran individu dalam jaringan komunikasi ini bervariasi, ada yang berperan </a:t>
            </a:r>
            <a:r>
              <a:rPr lang="id-ID" sz="1600" b="1" dirty="0" smtClean="0"/>
              <a:t>sedikit </a:t>
            </a:r>
            <a:r>
              <a:rPr lang="id-ID" sz="1600" dirty="0" smtClean="0"/>
              <a:t>&amp; ada yang berperan </a:t>
            </a:r>
            <a:r>
              <a:rPr lang="id-ID" sz="1600" b="1" dirty="0" smtClean="0"/>
              <a:t>lebih</a:t>
            </a:r>
            <a:r>
              <a:rPr lang="id-ID" sz="1600" dirty="0" smtClean="0"/>
              <a:t> </a:t>
            </a:r>
            <a:r>
              <a:rPr lang="id-ID" sz="1600" b="1" dirty="0" smtClean="0"/>
              <a:t>banyak. </a:t>
            </a:r>
          </a:p>
          <a:p>
            <a:pPr>
              <a:lnSpc>
                <a:spcPct val="150000"/>
              </a:lnSpc>
              <a:spcBef>
                <a:spcPts val="0"/>
              </a:spcBef>
            </a:pPr>
            <a:r>
              <a:rPr lang="id-ID" sz="1600" dirty="0" smtClean="0"/>
              <a:t>Peran-peran itu antara lain: </a:t>
            </a:r>
            <a:r>
              <a:rPr lang="id-ID" sz="1600" b="1" dirty="0" smtClean="0"/>
              <a:t>pusat jaringan, pinggiran jaringan, atau terisolasi dalam jaringan. </a:t>
            </a:r>
          </a:p>
          <a:p>
            <a:pPr>
              <a:lnSpc>
                <a:spcPct val="150000"/>
              </a:lnSpc>
              <a:spcBef>
                <a:spcPts val="600"/>
              </a:spcBef>
            </a:pPr>
            <a:endParaRPr lang="id-ID" sz="1700" dirty="0"/>
          </a:p>
        </p:txBody>
      </p:sp>
      <p:pic>
        <p:nvPicPr>
          <p:cNvPr id="14" name="Content Placeholder 13" descr="JARINGAN KOMUNIKASI (4).jpg"/>
          <p:cNvPicPr>
            <a:picLocks noGrp="1" noChangeAspect="1"/>
          </p:cNvPicPr>
          <p:nvPr>
            <p:ph sz="half" idx="1"/>
          </p:nvPr>
        </p:nvPicPr>
        <p:blipFill>
          <a:blip r:embed="rId3"/>
          <a:srcRect l="73585" r="1854"/>
          <a:stretch>
            <a:fillRect/>
          </a:stretch>
        </p:blipFill>
        <p:spPr>
          <a:xfrm>
            <a:off x="1071538" y="1785926"/>
            <a:ext cx="2786082" cy="3929090"/>
          </a:xfrm>
        </p:spPr>
      </p:pic>
      <p:sp>
        <p:nvSpPr>
          <p:cNvPr id="15" name="Rectangle 14"/>
          <p:cNvSpPr/>
          <p:nvPr/>
        </p:nvSpPr>
        <p:spPr>
          <a:xfrm>
            <a:off x="1000100" y="1785926"/>
            <a:ext cx="2857520" cy="3929090"/>
          </a:xfrm>
          <a:prstGeom prst="rect">
            <a:avLst/>
          </a:prstGeom>
          <a:solidFill>
            <a:schemeClr val="accent1">
              <a:alpha val="0"/>
            </a:schemeClr>
          </a:solid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85852" y="268289"/>
            <a:ext cx="7400948" cy="874696"/>
          </a:xfrm>
        </p:spPr>
        <p:txBody>
          <a:bodyPr>
            <a:normAutofit/>
          </a:bodyPr>
          <a:lstStyle/>
          <a:p>
            <a:pPr algn="r"/>
            <a:r>
              <a:rPr lang="id-ID" sz="3600" b="1" dirty="0" smtClean="0"/>
              <a:t>Jaringan Komunikasi Bentuk “Y”</a:t>
            </a:r>
            <a:endParaRPr lang="id-ID" sz="3600" b="1" i="1" dirty="0"/>
          </a:p>
        </p:txBody>
      </p:sp>
      <p:sp>
        <p:nvSpPr>
          <p:cNvPr id="6" name="Content Placeholder 5"/>
          <p:cNvSpPr>
            <a:spLocks noGrp="1"/>
          </p:cNvSpPr>
          <p:nvPr>
            <p:ph sz="half" idx="2"/>
          </p:nvPr>
        </p:nvSpPr>
        <p:spPr>
          <a:xfrm>
            <a:off x="4429124" y="1071546"/>
            <a:ext cx="4038600" cy="5357850"/>
          </a:xfrm>
        </p:spPr>
        <p:txBody>
          <a:bodyPr/>
          <a:lstStyle/>
          <a:p>
            <a:pPr>
              <a:lnSpc>
                <a:spcPct val="200000"/>
              </a:lnSpc>
              <a:spcBef>
                <a:spcPts val="0"/>
              </a:spcBef>
            </a:pPr>
            <a:r>
              <a:rPr lang="id-ID" sz="1700" dirty="0" smtClean="0"/>
              <a:t>Konfigurasi pada jaringan komunikasi dengan bentuk huruf “Y”, memiliki pola komunikasi antara </a:t>
            </a:r>
            <a:r>
              <a:rPr lang="id-ID" sz="1700" b="1" dirty="0" smtClean="0"/>
              <a:t>3 (tiga) orang </a:t>
            </a:r>
            <a:r>
              <a:rPr lang="id-ID" sz="1700" dirty="0" smtClean="0"/>
              <a:t>yang dapat berhubungan dengan orang disampingnya. </a:t>
            </a:r>
          </a:p>
          <a:p>
            <a:pPr>
              <a:lnSpc>
                <a:spcPct val="200000"/>
              </a:lnSpc>
              <a:spcBef>
                <a:spcPts val="0"/>
              </a:spcBef>
            </a:pPr>
            <a:r>
              <a:rPr lang="id-ID" sz="1700" dirty="0" smtClean="0"/>
              <a:t>Hanya ada </a:t>
            </a:r>
            <a:r>
              <a:rPr lang="id-ID" sz="1700" b="1" dirty="0" smtClean="0"/>
              <a:t>2 (dua) orang </a:t>
            </a:r>
            <a:r>
              <a:rPr lang="id-ID" sz="1700" dirty="0" smtClean="0"/>
              <a:t>saja </a:t>
            </a:r>
            <a:r>
              <a:rPr lang="id-ID" sz="1700" b="1" dirty="0" smtClean="0"/>
              <a:t>yang dapat berkomunikasi </a:t>
            </a:r>
            <a:r>
              <a:rPr lang="id-ID" sz="1700" dirty="0" smtClean="0"/>
              <a:t>dengan seseorang yang berada disampingnya. </a:t>
            </a:r>
            <a:endParaRPr lang="id-ID" sz="1700" dirty="0"/>
          </a:p>
        </p:txBody>
      </p:sp>
      <p:pic>
        <p:nvPicPr>
          <p:cNvPr id="8" name="Content Placeholder 7" descr="JARINGAN KOMUNIKASI (2).jpg"/>
          <p:cNvPicPr>
            <a:picLocks noGrp="1" noChangeAspect="1"/>
          </p:cNvPicPr>
          <p:nvPr>
            <p:ph sz="half" idx="1"/>
          </p:nvPr>
        </p:nvPicPr>
        <p:blipFill>
          <a:blip r:embed="rId3"/>
          <a:srcRect l="50762" t="26230" r="30927" b="27993"/>
          <a:stretch>
            <a:fillRect/>
          </a:stretch>
        </p:blipFill>
        <p:spPr>
          <a:xfrm>
            <a:off x="785786" y="1571612"/>
            <a:ext cx="3286148" cy="4000528"/>
          </a:xfrm>
        </p:spPr>
      </p:pic>
      <p:sp>
        <p:nvSpPr>
          <p:cNvPr id="9" name="Rectangle 8"/>
          <p:cNvSpPr/>
          <p:nvPr/>
        </p:nvSpPr>
        <p:spPr>
          <a:xfrm>
            <a:off x="714348" y="1571612"/>
            <a:ext cx="3429024" cy="4071966"/>
          </a:xfrm>
          <a:prstGeom prst="rect">
            <a:avLst/>
          </a:prstGeom>
          <a:solidFill>
            <a:schemeClr val="accent1">
              <a:alpha val="0"/>
            </a:schemeClr>
          </a:solid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2" y="267494"/>
            <a:ext cx="3829048" cy="732614"/>
          </a:xfrm>
        </p:spPr>
        <p:txBody>
          <a:bodyPr/>
          <a:lstStyle/>
          <a:p>
            <a:pPr algn="r"/>
            <a:r>
              <a:rPr lang="id-ID" b="1" dirty="0" smtClean="0"/>
              <a:t>Pengantar (1)</a:t>
            </a:r>
            <a:endParaRPr lang="id-ID" b="1" dirty="0"/>
          </a:p>
        </p:txBody>
      </p:sp>
      <p:sp>
        <p:nvSpPr>
          <p:cNvPr id="3" name="Content Placeholder 2"/>
          <p:cNvSpPr>
            <a:spLocks noGrp="1"/>
          </p:cNvSpPr>
          <p:nvPr>
            <p:ph idx="1"/>
          </p:nvPr>
        </p:nvSpPr>
        <p:spPr>
          <a:xfrm>
            <a:off x="428596" y="1285860"/>
            <a:ext cx="8229600" cy="3357586"/>
          </a:xfrm>
        </p:spPr>
        <p:txBody>
          <a:bodyPr/>
          <a:lstStyle/>
          <a:p>
            <a:pPr>
              <a:lnSpc>
                <a:spcPct val="200000"/>
              </a:lnSpc>
              <a:spcBef>
                <a:spcPts val="600"/>
              </a:spcBef>
            </a:pPr>
            <a:r>
              <a:rPr lang="id-ID" sz="1700" dirty="0" smtClean="0"/>
              <a:t>Setiap dari kita menghabiskan banyak waktu dalam berbagai jenis kelompok – </a:t>
            </a:r>
            <a:r>
              <a:rPr lang="id-ID" sz="1700" b="1" dirty="0" smtClean="0"/>
              <a:t>anggota keluarga, kelompok sebaya, klub, kelompok kerja atau tim, kelompok agama &amp; sosial. </a:t>
            </a:r>
          </a:p>
          <a:p>
            <a:pPr>
              <a:lnSpc>
                <a:spcPct val="200000"/>
              </a:lnSpc>
              <a:spcBef>
                <a:spcPts val="600"/>
              </a:spcBef>
            </a:pPr>
            <a:r>
              <a:rPr lang="id-ID" sz="1700" dirty="0" smtClean="0"/>
              <a:t>Sebagai individu yang menjadi bagian dalam kelompok, melahirkan: </a:t>
            </a:r>
            <a:r>
              <a:rPr lang="id-ID" sz="1700" b="1" dirty="0" smtClean="0"/>
              <a:t>tuntutan</a:t>
            </a:r>
            <a:r>
              <a:rPr lang="id-ID" sz="1700" dirty="0" smtClean="0"/>
              <a:t>, dan </a:t>
            </a:r>
            <a:r>
              <a:rPr lang="id-ID" sz="1700" b="1" dirty="0" smtClean="0"/>
              <a:t>proses penyesuaian diri </a:t>
            </a:r>
            <a:r>
              <a:rPr lang="id-ID" sz="1700" dirty="0" smtClean="0"/>
              <a:t>menjadi: </a:t>
            </a:r>
            <a:r>
              <a:rPr lang="id-ID" sz="1700" b="1" dirty="0" smtClean="0"/>
              <a:t>lebih berkembang, berubah dan tumbuh.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43042" y="0"/>
            <a:ext cx="7043758" cy="875490"/>
          </a:xfrm>
        </p:spPr>
        <p:txBody>
          <a:bodyPr>
            <a:normAutofit/>
          </a:bodyPr>
          <a:lstStyle/>
          <a:p>
            <a:pPr algn="r"/>
            <a:r>
              <a:rPr lang="id-ID" sz="3600" b="1" dirty="0" smtClean="0"/>
              <a:t>Pengembangan Kelompok (2)</a:t>
            </a:r>
            <a:endParaRPr lang="id-ID" sz="3600" b="1" dirty="0"/>
          </a:p>
        </p:txBody>
      </p:sp>
      <p:sp>
        <p:nvSpPr>
          <p:cNvPr id="6" name="Content Placeholder 5"/>
          <p:cNvSpPr>
            <a:spLocks noGrp="1"/>
          </p:cNvSpPr>
          <p:nvPr>
            <p:ph idx="1"/>
          </p:nvPr>
        </p:nvSpPr>
        <p:spPr>
          <a:xfrm>
            <a:off x="571472" y="714356"/>
            <a:ext cx="8229600" cy="6000792"/>
          </a:xfrm>
        </p:spPr>
        <p:txBody>
          <a:bodyPr/>
          <a:lstStyle/>
          <a:p>
            <a:pPr>
              <a:lnSpc>
                <a:spcPct val="200000"/>
              </a:lnSpc>
              <a:spcBef>
                <a:spcPts val="600"/>
              </a:spcBef>
            </a:pPr>
            <a:r>
              <a:rPr lang="id-ID" sz="1700" b="1" dirty="0" smtClean="0"/>
              <a:t>Tahap pengembangan (1) </a:t>
            </a:r>
            <a:r>
              <a:rPr lang="id-ID" sz="1700" dirty="0" smtClean="0"/>
              <a:t>– </a:t>
            </a:r>
            <a:r>
              <a:rPr lang="id-ID" sz="1700" b="1" dirty="0" smtClean="0"/>
              <a:t>pengembangan kelompok </a:t>
            </a:r>
            <a:r>
              <a:rPr lang="id-ID" sz="1700" dirty="0" smtClean="0"/>
              <a:t>yang berorientasi pada tugas, menujukkan bahwa mereka bergerak melalui </a:t>
            </a:r>
            <a:r>
              <a:rPr lang="id-ID" sz="1700" b="1" dirty="0" smtClean="0"/>
              <a:t>tahapan</a:t>
            </a:r>
            <a:r>
              <a:rPr lang="id-ID" sz="1700" dirty="0" smtClean="0"/>
              <a:t> sebagai berikut:</a:t>
            </a:r>
          </a:p>
          <a:p>
            <a:pPr lvl="1">
              <a:lnSpc>
                <a:spcPct val="200000"/>
              </a:lnSpc>
              <a:spcBef>
                <a:spcPts val="600"/>
              </a:spcBef>
            </a:pPr>
            <a:r>
              <a:rPr lang="id-ID" sz="1700" b="1" dirty="0" smtClean="0"/>
              <a:t>Tahap Orientasi </a:t>
            </a:r>
            <a:r>
              <a:rPr lang="id-ID" sz="1700" dirty="0" smtClean="0"/>
              <a:t>– terdiri dari tindakan </a:t>
            </a:r>
            <a:r>
              <a:rPr lang="id-ID" sz="1700" b="1" dirty="0" smtClean="0"/>
              <a:t>berkenalan, mengungkapkan titik pandang awal, membentuk jaringan terkait dengan tugas yang harus segera dikerjakan. </a:t>
            </a:r>
          </a:p>
          <a:p>
            <a:pPr lvl="1">
              <a:lnSpc>
                <a:spcPct val="200000"/>
              </a:lnSpc>
              <a:spcBef>
                <a:spcPts val="600"/>
              </a:spcBef>
            </a:pPr>
            <a:r>
              <a:rPr lang="id-ID" sz="1700" dirty="0" smtClean="0"/>
              <a:t>Pada tahap awal kerja dalam kelompok ini, diskusi cenderung terpusat pada </a:t>
            </a:r>
            <a:r>
              <a:rPr lang="id-ID" sz="1700" b="1" dirty="0" smtClean="0"/>
              <a:t>“pembicaraan ringan” </a:t>
            </a:r>
            <a:r>
              <a:rPr lang="id-ID" sz="1700" dirty="0" smtClean="0"/>
              <a:t>– suasana lingkungan, cuaca &amp; tujuan kelompok. </a:t>
            </a:r>
          </a:p>
          <a:p>
            <a:pPr lvl="1">
              <a:lnSpc>
                <a:spcPct val="200000"/>
              </a:lnSpc>
              <a:spcBef>
                <a:spcPts val="600"/>
              </a:spcBef>
            </a:pPr>
            <a:r>
              <a:rPr lang="id-ID" sz="1700" b="1" dirty="0" smtClean="0"/>
              <a:t>Tahap Konflik </a:t>
            </a:r>
            <a:r>
              <a:rPr lang="id-ID" sz="1700" dirty="0" smtClean="0"/>
              <a:t>– mulai terjadi: </a:t>
            </a:r>
            <a:r>
              <a:rPr lang="id-ID" sz="1700" b="1" dirty="0" smtClean="0"/>
              <a:t>ekspresi diri, sudut pandang yang berbeda antara anggota/sub kelompok &amp; terjadi polarisasi.  </a:t>
            </a:r>
            <a:endParaRPr lang="id-ID" sz="17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43042" y="142852"/>
            <a:ext cx="7086592" cy="946928"/>
          </a:xfrm>
        </p:spPr>
        <p:txBody>
          <a:bodyPr>
            <a:normAutofit/>
          </a:bodyPr>
          <a:lstStyle/>
          <a:p>
            <a:pPr algn="r"/>
            <a:r>
              <a:rPr lang="id-ID" sz="3600" b="1" dirty="0" smtClean="0"/>
              <a:t>Pengembangan Kelompok (3)</a:t>
            </a:r>
            <a:endParaRPr lang="id-ID" sz="3600" b="1" dirty="0"/>
          </a:p>
        </p:txBody>
      </p:sp>
      <p:sp>
        <p:nvSpPr>
          <p:cNvPr id="6" name="Content Placeholder 5"/>
          <p:cNvSpPr>
            <a:spLocks noGrp="1"/>
          </p:cNvSpPr>
          <p:nvPr>
            <p:ph idx="1"/>
          </p:nvPr>
        </p:nvSpPr>
        <p:spPr>
          <a:xfrm>
            <a:off x="500034" y="1000108"/>
            <a:ext cx="8229600" cy="5000660"/>
          </a:xfrm>
        </p:spPr>
        <p:txBody>
          <a:bodyPr/>
          <a:lstStyle/>
          <a:p>
            <a:pPr>
              <a:lnSpc>
                <a:spcPct val="200000"/>
              </a:lnSpc>
              <a:spcBef>
                <a:spcPts val="600"/>
              </a:spcBef>
            </a:pPr>
            <a:r>
              <a:rPr lang="id-ID" sz="1700" b="1" dirty="0" smtClean="0"/>
              <a:t>Tahap pengembangan (2) </a:t>
            </a:r>
            <a:r>
              <a:rPr lang="id-ID" sz="1700" dirty="0" smtClean="0"/>
              <a:t>– </a:t>
            </a:r>
          </a:p>
          <a:p>
            <a:pPr lvl="1">
              <a:lnSpc>
                <a:spcPct val="200000"/>
              </a:lnSpc>
              <a:spcBef>
                <a:spcPts val="600"/>
              </a:spcBef>
            </a:pPr>
            <a:r>
              <a:rPr lang="id-ID" sz="1700" b="1" dirty="0" smtClean="0"/>
              <a:t>Tahap Pemunculan </a:t>
            </a:r>
            <a:r>
              <a:rPr lang="id-ID" sz="1700" dirty="0" smtClean="0"/>
              <a:t>– permulaan kelompok </a:t>
            </a:r>
            <a:r>
              <a:rPr lang="id-ID" sz="1700" b="1" dirty="0" smtClean="0"/>
              <a:t>membentuk identitasnya </a:t>
            </a:r>
            <a:r>
              <a:rPr lang="id-ID" sz="1700" dirty="0" smtClean="0"/>
              <a:t>sendiri.</a:t>
            </a:r>
          </a:p>
          <a:p>
            <a:pPr lvl="1">
              <a:lnSpc>
                <a:spcPct val="200000"/>
              </a:lnSpc>
              <a:spcBef>
                <a:spcPts val="600"/>
              </a:spcBef>
            </a:pPr>
            <a:r>
              <a:rPr lang="id-ID" sz="1700" b="1" dirty="0" smtClean="0"/>
              <a:t>Tahap penguatan </a:t>
            </a:r>
            <a:r>
              <a:rPr lang="id-ID" sz="1700" dirty="0" smtClean="0"/>
              <a:t>– jika kelompok mendekati penyelesaian, kerjasama antar individu dalam jaringan meningkat – </a:t>
            </a:r>
            <a:r>
              <a:rPr lang="id-ID" sz="1700" b="1" u="sng" dirty="0" smtClean="0"/>
              <a:t>saling mendukung </a:t>
            </a:r>
            <a:r>
              <a:rPr lang="id-ID" sz="1700" dirty="0" smtClean="0"/>
              <a:t>terhadap pemecahan masalah kelompok. </a:t>
            </a:r>
          </a:p>
          <a:p>
            <a:pPr>
              <a:lnSpc>
                <a:spcPct val="200000"/>
              </a:lnSpc>
              <a:spcBef>
                <a:spcPts val="600"/>
              </a:spcBef>
            </a:pPr>
            <a:r>
              <a:rPr lang="id-ID" sz="1700" dirty="0" smtClean="0"/>
              <a:t>Tidak semua kelompok mengikuti tahapan secara </a:t>
            </a:r>
            <a:r>
              <a:rPr lang="id-ID" sz="1700" b="1" dirty="0" smtClean="0"/>
              <a:t>tepat dan berurut</a:t>
            </a:r>
            <a:r>
              <a:rPr lang="id-ID" sz="1700" dirty="0" smtClean="0"/>
              <a:t>, melainkan kelompok akan: </a:t>
            </a:r>
            <a:r>
              <a:rPr lang="id-ID" sz="1700" b="1" dirty="0" smtClean="0"/>
              <a:t>berpindah dari satu tahap ke tahap lainnya &amp; kembali lagi, begitu seterusnya.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1041866"/>
          </a:xfrm>
        </p:spPr>
        <p:txBody>
          <a:bodyPr>
            <a:normAutofit/>
          </a:bodyPr>
          <a:lstStyle/>
          <a:p>
            <a:pPr algn="r"/>
            <a:r>
              <a:rPr lang="id-ID" sz="3600" b="1" dirty="0" smtClean="0"/>
              <a:t>Pengembangan Kelompok (4)</a:t>
            </a:r>
            <a:endParaRPr lang="id-ID" sz="3600" b="1" dirty="0"/>
          </a:p>
        </p:txBody>
      </p:sp>
      <p:sp>
        <p:nvSpPr>
          <p:cNvPr id="6" name="Content Placeholder 5"/>
          <p:cNvSpPr>
            <a:spLocks noGrp="1"/>
          </p:cNvSpPr>
          <p:nvPr>
            <p:ph idx="1"/>
          </p:nvPr>
        </p:nvSpPr>
        <p:spPr>
          <a:xfrm>
            <a:off x="500034" y="1071546"/>
            <a:ext cx="8229600" cy="4857784"/>
          </a:xfrm>
        </p:spPr>
        <p:txBody>
          <a:bodyPr/>
          <a:lstStyle/>
          <a:p>
            <a:pPr>
              <a:lnSpc>
                <a:spcPct val="200000"/>
              </a:lnSpc>
              <a:spcBef>
                <a:spcPts val="600"/>
              </a:spcBef>
            </a:pPr>
            <a:r>
              <a:rPr lang="id-ID" sz="1700" b="1" dirty="0" smtClean="0"/>
              <a:t>Tahap pengembangan (3) </a:t>
            </a:r>
            <a:r>
              <a:rPr lang="id-ID" sz="1700" dirty="0" smtClean="0"/>
              <a:t>– ada sejumlah faktor yang mempengaruhi </a:t>
            </a:r>
            <a:r>
              <a:rPr lang="id-ID" sz="1700" b="1" u="sng" dirty="0" smtClean="0"/>
              <a:t>dinamika kelompok </a:t>
            </a:r>
            <a:r>
              <a:rPr lang="id-ID" sz="1700" dirty="0" smtClean="0"/>
              <a:t>saat berkembang. </a:t>
            </a:r>
          </a:p>
          <a:p>
            <a:pPr>
              <a:lnSpc>
                <a:spcPct val="200000"/>
              </a:lnSpc>
              <a:spcBef>
                <a:spcPts val="600"/>
              </a:spcBef>
            </a:pPr>
            <a:r>
              <a:rPr lang="id-ID" sz="1700" dirty="0" smtClean="0"/>
              <a:t>Faktor tersebut </a:t>
            </a:r>
            <a:r>
              <a:rPr lang="id-ID" sz="1700" b="1" dirty="0" smtClean="0"/>
              <a:t>antara lain</a:t>
            </a:r>
            <a:r>
              <a:rPr lang="id-ID" sz="1700" dirty="0" smtClean="0"/>
              <a:t>: </a:t>
            </a:r>
          </a:p>
          <a:p>
            <a:pPr lvl="1">
              <a:lnSpc>
                <a:spcPct val="200000"/>
              </a:lnSpc>
              <a:spcBef>
                <a:spcPts val="600"/>
              </a:spcBef>
            </a:pPr>
            <a:r>
              <a:rPr lang="id-ID" sz="1700" b="1" dirty="0" smtClean="0"/>
              <a:t>Jumlah struktur </a:t>
            </a:r>
            <a:r>
              <a:rPr lang="id-ID" sz="1700" dirty="0" smtClean="0"/>
              <a:t>dalam kelompok.</a:t>
            </a:r>
          </a:p>
          <a:p>
            <a:pPr lvl="1">
              <a:lnSpc>
                <a:spcPct val="200000"/>
              </a:lnSpc>
              <a:spcBef>
                <a:spcPts val="600"/>
              </a:spcBef>
            </a:pPr>
            <a:r>
              <a:rPr lang="id-ID" sz="1700" b="1" dirty="0" smtClean="0"/>
              <a:t>Waktu yang tersedia </a:t>
            </a:r>
            <a:r>
              <a:rPr lang="id-ID" sz="1700" dirty="0" smtClean="0"/>
              <a:t>bagi kelompok untuk: menyelesaikan tugas. </a:t>
            </a:r>
          </a:p>
          <a:p>
            <a:pPr lvl="1">
              <a:lnSpc>
                <a:spcPct val="200000"/>
              </a:lnSpc>
              <a:spcBef>
                <a:spcPts val="600"/>
              </a:spcBef>
            </a:pPr>
            <a:r>
              <a:rPr lang="id-ID" sz="1700" b="1" dirty="0" smtClean="0"/>
              <a:t>Besaran</a:t>
            </a:r>
            <a:r>
              <a:rPr lang="id-ID" sz="1700" dirty="0" smtClean="0"/>
              <a:t> kelompok. </a:t>
            </a:r>
          </a:p>
          <a:p>
            <a:pPr lvl="1">
              <a:lnSpc>
                <a:spcPct val="200000"/>
              </a:lnSpc>
              <a:spcBef>
                <a:spcPts val="600"/>
              </a:spcBef>
            </a:pPr>
            <a:r>
              <a:rPr lang="id-ID" sz="1700" b="1" dirty="0" smtClean="0"/>
              <a:t>Sikap dan perasaan </a:t>
            </a:r>
            <a:r>
              <a:rPr lang="id-ID" sz="1700" dirty="0" smtClean="0"/>
              <a:t>anggota kelompok terhadap: </a:t>
            </a:r>
            <a:r>
              <a:rPr lang="id-ID" sz="1700" b="1" dirty="0" smtClean="0"/>
              <a:t>tugas, topik, sesama anggota, dan hakikat tugas.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71604" y="142852"/>
            <a:ext cx="7086592" cy="857256"/>
          </a:xfrm>
        </p:spPr>
        <p:txBody>
          <a:bodyPr>
            <a:normAutofit/>
          </a:bodyPr>
          <a:lstStyle/>
          <a:p>
            <a:pPr algn="r"/>
            <a:r>
              <a:rPr lang="id-ID" sz="3600" b="1" dirty="0" smtClean="0"/>
              <a:t>Pengembangan Kelompok (5)</a:t>
            </a:r>
            <a:endParaRPr lang="id-ID" sz="3600" b="1" dirty="0"/>
          </a:p>
        </p:txBody>
      </p:sp>
      <p:sp>
        <p:nvSpPr>
          <p:cNvPr id="6" name="Content Placeholder 5"/>
          <p:cNvSpPr>
            <a:spLocks noGrp="1"/>
          </p:cNvSpPr>
          <p:nvPr>
            <p:ph idx="1"/>
          </p:nvPr>
        </p:nvSpPr>
        <p:spPr>
          <a:xfrm>
            <a:off x="571472" y="928670"/>
            <a:ext cx="8229600" cy="5786454"/>
          </a:xfrm>
        </p:spPr>
        <p:txBody>
          <a:bodyPr/>
          <a:lstStyle/>
          <a:p>
            <a:pPr>
              <a:lnSpc>
                <a:spcPct val="200000"/>
              </a:lnSpc>
              <a:spcBef>
                <a:spcPts val="0"/>
              </a:spcBef>
            </a:pPr>
            <a:r>
              <a:rPr lang="id-ID" sz="1700" b="1" dirty="0" smtClean="0"/>
              <a:t>Tahap pengembangan (3) </a:t>
            </a:r>
            <a:r>
              <a:rPr lang="id-ID" sz="1700" dirty="0" smtClean="0"/>
              <a:t>– Ciri-ciri tugas berikut bernilai penting bagi </a:t>
            </a:r>
            <a:r>
              <a:rPr lang="id-ID" sz="1700" b="1" u="sng" dirty="0" smtClean="0"/>
              <a:t>kemajuan </a:t>
            </a:r>
            <a:r>
              <a:rPr lang="id-ID" sz="1700" dirty="0" smtClean="0"/>
              <a:t>suatu kelompok: </a:t>
            </a:r>
          </a:p>
          <a:p>
            <a:pPr lvl="1">
              <a:lnSpc>
                <a:spcPct val="200000"/>
              </a:lnSpc>
              <a:spcBef>
                <a:spcPts val="0"/>
              </a:spcBef>
            </a:pPr>
            <a:r>
              <a:rPr lang="id-ID" sz="1700" b="1" dirty="0" smtClean="0"/>
              <a:t>Tingkat kesulitan tugas </a:t>
            </a:r>
            <a:r>
              <a:rPr lang="id-ID" sz="1700" dirty="0" smtClean="0"/>
              <a:t>– jumlah usaha yang diperlukan untuk menyelesaikan pekerjaan. </a:t>
            </a:r>
          </a:p>
          <a:p>
            <a:pPr lvl="1">
              <a:lnSpc>
                <a:spcPct val="200000"/>
              </a:lnSpc>
              <a:spcBef>
                <a:spcPts val="0"/>
              </a:spcBef>
            </a:pPr>
            <a:r>
              <a:rPr lang="id-ID" sz="1700" b="1" dirty="0" smtClean="0"/>
              <a:t>Keberagaman solusi </a:t>
            </a:r>
            <a:r>
              <a:rPr lang="id-ID" sz="1700" dirty="0" smtClean="0"/>
              <a:t>– jumlah alternatif solusi yang masuk akal yang tersedia untuk memecahkan masalah. </a:t>
            </a:r>
          </a:p>
          <a:p>
            <a:pPr lvl="1">
              <a:lnSpc>
                <a:spcPct val="200000"/>
              </a:lnSpc>
              <a:spcBef>
                <a:spcPts val="0"/>
              </a:spcBef>
            </a:pPr>
            <a:r>
              <a:rPr lang="id-ID" sz="1700" b="1" dirty="0" smtClean="0"/>
              <a:t>Motivasi &amp; ketertarikan </a:t>
            </a:r>
            <a:r>
              <a:rPr lang="id-ID" sz="1700" dirty="0" smtClean="0"/>
              <a:t>– daya tarik yang dihasilkan oleh tugas.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71604" y="142852"/>
            <a:ext cx="7086592" cy="857256"/>
          </a:xfrm>
        </p:spPr>
        <p:txBody>
          <a:bodyPr>
            <a:normAutofit/>
          </a:bodyPr>
          <a:lstStyle/>
          <a:p>
            <a:pPr algn="r"/>
            <a:r>
              <a:rPr lang="id-ID" sz="3600" b="1" dirty="0" smtClean="0"/>
              <a:t>Pengembangan Kelompok (6)</a:t>
            </a:r>
            <a:endParaRPr lang="id-ID" sz="3600" b="1" dirty="0"/>
          </a:p>
        </p:txBody>
      </p:sp>
      <p:sp>
        <p:nvSpPr>
          <p:cNvPr id="6" name="Content Placeholder 5"/>
          <p:cNvSpPr>
            <a:spLocks noGrp="1"/>
          </p:cNvSpPr>
          <p:nvPr>
            <p:ph idx="1"/>
          </p:nvPr>
        </p:nvSpPr>
        <p:spPr>
          <a:xfrm>
            <a:off x="571472" y="1071546"/>
            <a:ext cx="8229600" cy="2857520"/>
          </a:xfrm>
        </p:spPr>
        <p:txBody>
          <a:bodyPr/>
          <a:lstStyle/>
          <a:p>
            <a:pPr lvl="1">
              <a:lnSpc>
                <a:spcPct val="200000"/>
              </a:lnSpc>
              <a:spcBef>
                <a:spcPts val="0"/>
              </a:spcBef>
            </a:pPr>
            <a:r>
              <a:rPr lang="id-ID" sz="1700" b="1" dirty="0" smtClean="0"/>
              <a:t>Tingkat kerjasama yang disyaratkan </a:t>
            </a:r>
            <a:r>
              <a:rPr lang="id-ID" sz="1700" dirty="0" smtClean="0"/>
              <a:t>– tingkat dimana kerja sama dengan anggota kelompok yang diperlukan untuk menyelesaikan tugas. </a:t>
            </a:r>
          </a:p>
          <a:p>
            <a:pPr lvl="1">
              <a:lnSpc>
                <a:spcPct val="200000"/>
              </a:lnSpc>
              <a:spcBef>
                <a:spcPts val="0"/>
              </a:spcBef>
            </a:pPr>
            <a:r>
              <a:rPr lang="id-ID" sz="1700" b="1" dirty="0" smtClean="0"/>
              <a:t>Keakraban</a:t>
            </a:r>
            <a:r>
              <a:rPr lang="id-ID" sz="1700" dirty="0" smtClean="0"/>
              <a:t> – sejauhmana kelompok sudah familiar &amp; memiliki pengalaman dengan tugas tertentu.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4348" y="142852"/>
            <a:ext cx="7943848" cy="1256180"/>
          </a:xfrm>
        </p:spPr>
        <p:txBody>
          <a:bodyPr>
            <a:normAutofit/>
          </a:bodyPr>
          <a:lstStyle/>
          <a:p>
            <a:pPr algn="r"/>
            <a:r>
              <a:rPr lang="id-ID" sz="3600" b="1" dirty="0" smtClean="0"/>
              <a:t>Budaya Kelompok: </a:t>
            </a:r>
            <a:br>
              <a:rPr lang="id-ID" sz="3600" b="1" dirty="0" smtClean="0"/>
            </a:br>
            <a:r>
              <a:rPr lang="id-ID" sz="3600" b="1" dirty="0" smtClean="0"/>
              <a:t>Simbol, Kaidah dan Aturan (1)</a:t>
            </a:r>
            <a:endParaRPr lang="id-ID" sz="3600" b="1" dirty="0"/>
          </a:p>
        </p:txBody>
      </p:sp>
      <p:sp>
        <p:nvSpPr>
          <p:cNvPr id="6" name="Content Placeholder 5"/>
          <p:cNvSpPr>
            <a:spLocks noGrp="1"/>
          </p:cNvSpPr>
          <p:nvPr>
            <p:ph idx="1"/>
          </p:nvPr>
        </p:nvSpPr>
        <p:spPr>
          <a:xfrm>
            <a:off x="500034" y="1500174"/>
            <a:ext cx="8229600" cy="3786214"/>
          </a:xfrm>
        </p:spPr>
        <p:txBody>
          <a:bodyPr/>
          <a:lstStyle/>
          <a:p>
            <a:pPr>
              <a:lnSpc>
                <a:spcPct val="200000"/>
              </a:lnSpc>
              <a:spcBef>
                <a:spcPts val="600"/>
              </a:spcBef>
            </a:pPr>
            <a:r>
              <a:rPr lang="id-ID" sz="1700" dirty="0" smtClean="0"/>
              <a:t>Ketika jaringan berkembang, berbagai jenis simbol, aturan, dan hukum muncul melalui proses komunikasi </a:t>
            </a:r>
            <a:r>
              <a:rPr lang="id-ID" sz="1700" dirty="0" smtClean="0">
                <a:sym typeface="Wingdings" pitchFamily="2" charset="2"/>
              </a:rPr>
              <a:t> </a:t>
            </a:r>
            <a:r>
              <a:rPr lang="id-ID" sz="1700" b="1" dirty="0" smtClean="0"/>
              <a:t>budaya kelompok. </a:t>
            </a:r>
          </a:p>
          <a:p>
            <a:pPr>
              <a:lnSpc>
                <a:spcPct val="200000"/>
              </a:lnSpc>
              <a:spcBef>
                <a:spcPts val="600"/>
              </a:spcBef>
            </a:pPr>
            <a:r>
              <a:rPr lang="id-ID" sz="1700" dirty="0" smtClean="0"/>
              <a:t>Aspek dari budaya kelompok berkembang secara alami – perkembangan istilah bahasa &amp; aturan berpakaian. </a:t>
            </a:r>
          </a:p>
          <a:p>
            <a:pPr>
              <a:lnSpc>
                <a:spcPct val="200000"/>
              </a:lnSpc>
              <a:spcBef>
                <a:spcPts val="600"/>
              </a:spcBef>
            </a:pPr>
            <a:r>
              <a:rPr lang="id-ID" sz="1700" dirty="0" smtClean="0"/>
              <a:t>Simbol, aturan dan kaidah diciptakan untuk: </a:t>
            </a:r>
            <a:r>
              <a:rPr lang="id-ID" sz="1700" b="1" dirty="0" smtClean="0"/>
              <a:t>memberi identitas kelompok</a:t>
            </a:r>
            <a:r>
              <a:rPr lang="id-ID" sz="1700" dirty="0" smtClean="0"/>
              <a:t> dan untuk: </a:t>
            </a:r>
            <a:r>
              <a:rPr lang="id-ID" sz="1700" b="1" dirty="0" smtClean="0"/>
              <a:t>membedakan sub-kelompok tertentu dari unit kelompok yang lebih besar </a:t>
            </a:r>
            <a:r>
              <a:rPr lang="id-ID" sz="1700" dirty="0" smtClean="0"/>
              <a:t>– contoh: nama tim &amp; logo.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1399032"/>
          </a:xfrm>
        </p:spPr>
        <p:txBody>
          <a:bodyPr>
            <a:normAutofit/>
          </a:bodyPr>
          <a:lstStyle/>
          <a:p>
            <a:pPr algn="r"/>
            <a:r>
              <a:rPr lang="id-ID" sz="3600" b="1" dirty="0" smtClean="0"/>
              <a:t>Budaya Kelompok: </a:t>
            </a:r>
            <a:br>
              <a:rPr lang="id-ID" sz="3600" b="1" dirty="0" smtClean="0"/>
            </a:br>
            <a:r>
              <a:rPr lang="id-ID" sz="3600" b="1" dirty="0" smtClean="0"/>
              <a:t>Simbol, Kaidah dan Aturan (1)</a:t>
            </a:r>
            <a:endParaRPr lang="id-ID" sz="3600" b="1" dirty="0"/>
          </a:p>
        </p:txBody>
      </p:sp>
      <p:sp>
        <p:nvSpPr>
          <p:cNvPr id="6" name="Content Placeholder 5"/>
          <p:cNvSpPr>
            <a:spLocks noGrp="1"/>
          </p:cNvSpPr>
          <p:nvPr>
            <p:ph idx="1"/>
          </p:nvPr>
        </p:nvSpPr>
        <p:spPr>
          <a:xfrm>
            <a:off x="500034" y="1500174"/>
            <a:ext cx="8229600" cy="2928958"/>
          </a:xfrm>
        </p:spPr>
        <p:txBody>
          <a:bodyPr/>
          <a:lstStyle/>
          <a:p>
            <a:pPr>
              <a:lnSpc>
                <a:spcPct val="200000"/>
              </a:lnSpc>
              <a:spcBef>
                <a:spcPts val="600"/>
              </a:spcBef>
            </a:pPr>
            <a:r>
              <a:rPr lang="id-ID" sz="1700" dirty="0" smtClean="0"/>
              <a:t>Budaya memainkan peranan yang penting dalam dinamika kelompok, antara lain berperan bagi: </a:t>
            </a:r>
            <a:r>
              <a:rPr lang="id-ID" sz="1700" b="1" dirty="0" smtClean="0"/>
              <a:t>pengembangan keteraturan, struktur, dan keterpaduan dalam operasi keseluruhan sistem. </a:t>
            </a:r>
          </a:p>
          <a:p>
            <a:pPr>
              <a:lnSpc>
                <a:spcPct val="200000"/>
              </a:lnSpc>
              <a:spcBef>
                <a:spcPts val="600"/>
              </a:spcBef>
            </a:pPr>
            <a:r>
              <a:rPr lang="id-ID" sz="1700" b="1" dirty="0" smtClean="0"/>
              <a:t>Terrence Deal</a:t>
            </a:r>
            <a:r>
              <a:rPr lang="id-ID" sz="1700" dirty="0" smtClean="0"/>
              <a:t> dan </a:t>
            </a:r>
            <a:r>
              <a:rPr lang="id-ID" sz="1700" b="1" dirty="0" smtClean="0"/>
              <a:t>Allen Kennedy </a:t>
            </a:r>
            <a:r>
              <a:rPr lang="id-ID" sz="1700" dirty="0" smtClean="0">
                <a:sym typeface="Wingdings" pitchFamily="2" charset="2"/>
              </a:rPr>
              <a:t> mereka memaparkan nilai, tokoh-tokoh, dan tata-cara, dan upacara (ritual) setiap kebudayaan. </a:t>
            </a:r>
            <a:endParaRPr lang="id-ID" sz="17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8662" y="0"/>
            <a:ext cx="7729534" cy="1399032"/>
          </a:xfrm>
        </p:spPr>
        <p:txBody>
          <a:bodyPr>
            <a:normAutofit/>
          </a:bodyPr>
          <a:lstStyle/>
          <a:p>
            <a:pPr algn="r"/>
            <a:r>
              <a:rPr lang="id-ID" sz="3600" b="1" dirty="0" smtClean="0"/>
              <a:t>Budaya Kelompok: </a:t>
            </a:r>
            <a:br>
              <a:rPr lang="id-ID" sz="3600" b="1" dirty="0" smtClean="0"/>
            </a:br>
            <a:r>
              <a:rPr lang="id-ID" sz="3600" b="1" dirty="0" smtClean="0"/>
              <a:t>Simbol, Kaidah dan Aturan (2)</a:t>
            </a:r>
            <a:endParaRPr lang="id-ID" sz="3600" b="1" dirty="0"/>
          </a:p>
        </p:txBody>
      </p:sp>
      <p:sp>
        <p:nvSpPr>
          <p:cNvPr id="6" name="Content Placeholder 5"/>
          <p:cNvSpPr>
            <a:spLocks noGrp="1"/>
          </p:cNvSpPr>
          <p:nvPr>
            <p:ph idx="1"/>
          </p:nvPr>
        </p:nvSpPr>
        <p:spPr>
          <a:xfrm>
            <a:off x="500034" y="1285860"/>
            <a:ext cx="8229600" cy="5429288"/>
          </a:xfrm>
        </p:spPr>
        <p:txBody>
          <a:bodyPr/>
          <a:lstStyle/>
          <a:p>
            <a:pPr>
              <a:lnSpc>
                <a:spcPct val="200000"/>
              </a:lnSpc>
              <a:spcBef>
                <a:spcPts val="0"/>
              </a:spcBef>
            </a:pPr>
            <a:r>
              <a:rPr lang="id-ID" sz="1700" b="1" dirty="0" smtClean="0"/>
              <a:t>Nilai –  </a:t>
            </a:r>
            <a:r>
              <a:rPr lang="id-ID" sz="1700" dirty="0" smtClean="0"/>
              <a:t>adalah: </a:t>
            </a:r>
            <a:r>
              <a:rPr lang="id-ID" sz="1700" b="1" dirty="0" smtClean="0"/>
              <a:t>konsep-konsep dasar </a:t>
            </a:r>
            <a:r>
              <a:rPr lang="id-ID" sz="1700" dirty="0" smtClean="0"/>
              <a:t>dan </a:t>
            </a:r>
            <a:r>
              <a:rPr lang="id-ID" sz="1700" b="1" dirty="0" smtClean="0"/>
              <a:t>keyakinan</a:t>
            </a:r>
            <a:r>
              <a:rPr lang="id-ID" sz="1700" dirty="0" smtClean="0"/>
              <a:t> suatu kelompok. </a:t>
            </a:r>
          </a:p>
          <a:p>
            <a:pPr>
              <a:lnSpc>
                <a:spcPct val="200000"/>
              </a:lnSpc>
              <a:spcBef>
                <a:spcPts val="0"/>
              </a:spcBef>
            </a:pPr>
            <a:r>
              <a:rPr lang="id-ID" sz="1700" dirty="0" smtClean="0"/>
              <a:t>Mereka membentuk </a:t>
            </a:r>
            <a:r>
              <a:rPr lang="id-ID" sz="1700" b="1" dirty="0" smtClean="0"/>
              <a:t>jantung budaya kelompok </a:t>
            </a:r>
            <a:r>
              <a:rPr lang="id-ID" sz="1700" dirty="0" smtClean="0"/>
              <a:t>dan </a:t>
            </a:r>
            <a:r>
              <a:rPr lang="id-ID" sz="1700" b="1" dirty="0" smtClean="0"/>
              <a:t>menetapkan standar keberhasilan. </a:t>
            </a:r>
          </a:p>
          <a:p>
            <a:pPr>
              <a:lnSpc>
                <a:spcPct val="200000"/>
              </a:lnSpc>
              <a:spcBef>
                <a:spcPts val="0"/>
              </a:spcBef>
            </a:pPr>
            <a:r>
              <a:rPr lang="id-ID" sz="1700" b="1" dirty="0" smtClean="0"/>
              <a:t>Nilai inti </a:t>
            </a:r>
            <a:r>
              <a:rPr lang="id-ID" sz="1700" dirty="0" smtClean="0"/>
              <a:t>menujukkan: apa yang dianggap penting bagi sebuah kelompok. </a:t>
            </a:r>
          </a:p>
          <a:p>
            <a:pPr>
              <a:lnSpc>
                <a:spcPct val="200000"/>
              </a:lnSpc>
              <a:spcBef>
                <a:spcPts val="0"/>
              </a:spcBef>
            </a:pPr>
            <a:r>
              <a:rPr lang="id-ID" sz="1700" dirty="0" smtClean="0"/>
              <a:t>Budaya kelompok sering memiliki seorang tokoh yang menjadi: </a:t>
            </a:r>
            <a:r>
              <a:rPr lang="id-ID" sz="1700" b="1" dirty="0" smtClean="0"/>
              <a:t>model peran </a:t>
            </a:r>
            <a:r>
              <a:rPr lang="id-ID" sz="1700" b="1" i="1" dirty="0" smtClean="0"/>
              <a:t>(role model) </a:t>
            </a:r>
            <a:r>
              <a:rPr lang="id-ID" sz="1700" dirty="0" smtClean="0"/>
              <a:t>yang </a:t>
            </a:r>
            <a:r>
              <a:rPr lang="id-ID" sz="1700" b="1" dirty="0" smtClean="0"/>
              <a:t>mampu mewujudkan nilai-nilai kelompok. </a:t>
            </a:r>
          </a:p>
          <a:p>
            <a:pPr>
              <a:lnSpc>
                <a:spcPct val="200000"/>
              </a:lnSpc>
              <a:spcBef>
                <a:spcPts val="0"/>
              </a:spcBef>
            </a:pPr>
            <a:r>
              <a:rPr lang="id-ID" sz="1700" dirty="0" smtClean="0"/>
              <a:t>Tokoh-tokoh ini dikenal sebagai: </a:t>
            </a:r>
            <a:r>
              <a:rPr lang="id-ID" sz="1700" b="1" dirty="0" smtClean="0"/>
              <a:t>pelopor sebuah kelompok/organisasi yang dianggap sukses mengatasi suatu masa sulit dalam kehidupan kelompok.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1399032"/>
          </a:xfrm>
        </p:spPr>
        <p:txBody>
          <a:bodyPr>
            <a:normAutofit/>
          </a:bodyPr>
          <a:lstStyle/>
          <a:p>
            <a:pPr algn="r"/>
            <a:r>
              <a:rPr lang="id-ID" sz="3600" b="1" dirty="0" smtClean="0"/>
              <a:t>Budaya Kelompok: </a:t>
            </a:r>
            <a:br>
              <a:rPr lang="id-ID" sz="3600" b="1" dirty="0" smtClean="0"/>
            </a:br>
            <a:r>
              <a:rPr lang="id-ID" sz="3600" b="1" dirty="0" smtClean="0"/>
              <a:t>Simbol, Kaidah dan Aturan (3)</a:t>
            </a:r>
            <a:endParaRPr lang="id-ID" sz="3600" b="1" dirty="0"/>
          </a:p>
        </p:txBody>
      </p:sp>
      <p:sp>
        <p:nvSpPr>
          <p:cNvPr id="6" name="Content Placeholder 5"/>
          <p:cNvSpPr>
            <a:spLocks noGrp="1"/>
          </p:cNvSpPr>
          <p:nvPr>
            <p:ph idx="1"/>
          </p:nvPr>
        </p:nvSpPr>
        <p:spPr>
          <a:xfrm>
            <a:off x="500034" y="1500174"/>
            <a:ext cx="8229600" cy="2857520"/>
          </a:xfrm>
        </p:spPr>
        <p:txBody>
          <a:bodyPr/>
          <a:lstStyle/>
          <a:p>
            <a:pPr>
              <a:lnSpc>
                <a:spcPct val="200000"/>
              </a:lnSpc>
              <a:spcBef>
                <a:spcPts val="600"/>
              </a:spcBef>
            </a:pPr>
            <a:r>
              <a:rPr lang="id-ID" sz="1700" dirty="0" smtClean="0"/>
              <a:t>Ritus dan ritual adalah: </a:t>
            </a:r>
            <a:r>
              <a:rPr lang="id-ID" sz="1700" b="1" dirty="0" smtClean="0"/>
              <a:t>rutinitas kehidupan sehari-hari </a:t>
            </a:r>
            <a:r>
              <a:rPr lang="id-ID" sz="1700" dirty="0" smtClean="0"/>
              <a:t>dalam </a:t>
            </a:r>
            <a:r>
              <a:rPr lang="id-ID" sz="1700" b="1" dirty="0" smtClean="0"/>
              <a:t>kelompok </a:t>
            </a:r>
            <a:r>
              <a:rPr lang="id-ID" sz="1700" dirty="0" smtClean="0"/>
              <a:t>atau kegiatan yang dilakukan: </a:t>
            </a:r>
            <a:r>
              <a:rPr lang="id-ID" sz="1700" b="1" dirty="0" smtClean="0"/>
              <a:t>memperkuat nilai-nilai </a:t>
            </a:r>
            <a:r>
              <a:rPr lang="id-ID" sz="1700" dirty="0" smtClean="0"/>
              <a:t>dalam kelompok. </a:t>
            </a:r>
          </a:p>
          <a:p>
            <a:pPr>
              <a:lnSpc>
                <a:spcPct val="200000"/>
              </a:lnSpc>
              <a:spcBef>
                <a:spcPts val="600"/>
              </a:spcBef>
            </a:pPr>
            <a:r>
              <a:rPr lang="id-ID" sz="1700" dirty="0" smtClean="0"/>
              <a:t>Setiap kelompok hendaknya </a:t>
            </a:r>
            <a:r>
              <a:rPr lang="id-ID" sz="1700" b="1" dirty="0" smtClean="0"/>
              <a:t>mengadaptasi ritus dan ritual </a:t>
            </a:r>
            <a:r>
              <a:rPr lang="id-ID" sz="1700" dirty="0" smtClean="0"/>
              <a:t>yang terjadi sejalan dengan </a:t>
            </a:r>
            <a:r>
              <a:rPr lang="id-ID" sz="1700" b="1" dirty="0" smtClean="0"/>
              <a:t>perubahan sikap </a:t>
            </a:r>
            <a:r>
              <a:rPr lang="id-ID" sz="1700" dirty="0" smtClean="0"/>
              <a:t>masyarakat tentang berbagai kepercayaan yang berkembang – contoh: kegiatan perploncoan.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0166" y="285728"/>
            <a:ext cx="7158030" cy="857256"/>
          </a:xfrm>
        </p:spPr>
        <p:txBody>
          <a:bodyPr>
            <a:noAutofit/>
          </a:bodyPr>
          <a:lstStyle/>
          <a:p>
            <a:pPr algn="r"/>
            <a:r>
              <a:rPr lang="id-ID" sz="4000" b="1" dirty="0" smtClean="0"/>
              <a:t>Pengambilan Keputusan (1)</a:t>
            </a:r>
            <a:endParaRPr lang="id-ID" sz="4000" b="1" dirty="0"/>
          </a:p>
        </p:txBody>
      </p:sp>
      <p:sp>
        <p:nvSpPr>
          <p:cNvPr id="6" name="Content Placeholder 5"/>
          <p:cNvSpPr>
            <a:spLocks noGrp="1"/>
          </p:cNvSpPr>
          <p:nvPr>
            <p:ph idx="1"/>
          </p:nvPr>
        </p:nvSpPr>
        <p:spPr>
          <a:xfrm>
            <a:off x="500034" y="1214422"/>
            <a:ext cx="8229600" cy="3357586"/>
          </a:xfrm>
        </p:spPr>
        <p:txBody>
          <a:bodyPr/>
          <a:lstStyle/>
          <a:p>
            <a:pPr>
              <a:lnSpc>
                <a:spcPct val="200000"/>
              </a:lnSpc>
              <a:spcBef>
                <a:spcPts val="600"/>
              </a:spcBef>
            </a:pPr>
            <a:r>
              <a:rPr lang="id-ID" sz="1700" dirty="0" smtClean="0"/>
              <a:t>Kegiatan utama dalam suatu kelompok antara lain: </a:t>
            </a:r>
            <a:r>
              <a:rPr lang="id-ID" sz="1700" b="1" dirty="0" smtClean="0"/>
              <a:t>pengambilan keputusan.</a:t>
            </a:r>
          </a:p>
          <a:p>
            <a:pPr>
              <a:lnSpc>
                <a:spcPct val="200000"/>
              </a:lnSpc>
              <a:spcBef>
                <a:spcPts val="600"/>
              </a:spcBef>
            </a:pPr>
            <a:r>
              <a:rPr lang="id-ID" sz="1700" dirty="0" smtClean="0"/>
              <a:t>Jenis keputusan yang diambil terdiri dari: keputusan yang bersifat </a:t>
            </a:r>
            <a:r>
              <a:rPr lang="id-ID" sz="1700" b="1" dirty="0" smtClean="0"/>
              <a:t>sederhana</a:t>
            </a:r>
            <a:r>
              <a:rPr lang="id-ID" sz="1700" dirty="0" smtClean="0"/>
              <a:t> </a:t>
            </a:r>
            <a:r>
              <a:rPr lang="id-ID" sz="1700" dirty="0" smtClean="0">
                <a:sym typeface="Wingdings" pitchFamily="2" charset="2"/>
              </a:rPr>
              <a:t> seseorang yang ditugaskan untuk: </a:t>
            </a:r>
            <a:r>
              <a:rPr lang="id-ID" sz="1700" b="1" dirty="0" smtClean="0">
                <a:sym typeface="Wingdings" pitchFamily="2" charset="2"/>
              </a:rPr>
              <a:t>membuat jadwal pertemuan</a:t>
            </a:r>
            <a:r>
              <a:rPr lang="id-ID" sz="1700" dirty="0" smtClean="0">
                <a:sym typeface="Wingdings" pitchFamily="2" charset="2"/>
              </a:rPr>
              <a:t>, sampai keputusan yang lebih kompleks  </a:t>
            </a:r>
            <a:r>
              <a:rPr lang="id-ID" sz="1700" b="1" dirty="0" smtClean="0">
                <a:sym typeface="Wingdings" pitchFamily="2" charset="2"/>
              </a:rPr>
              <a:t>penyusunan kegiatan &amp; penyusunan kebijakan.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314" y="142852"/>
            <a:ext cx="3900486" cy="732614"/>
          </a:xfrm>
        </p:spPr>
        <p:txBody>
          <a:bodyPr/>
          <a:lstStyle/>
          <a:p>
            <a:pPr algn="r"/>
            <a:r>
              <a:rPr lang="id-ID" b="1" dirty="0" smtClean="0"/>
              <a:t>Pengantar (2)</a:t>
            </a:r>
            <a:endParaRPr lang="id-ID" b="1" dirty="0"/>
          </a:p>
        </p:txBody>
      </p:sp>
      <p:sp>
        <p:nvSpPr>
          <p:cNvPr id="3" name="Content Placeholder 2"/>
          <p:cNvSpPr>
            <a:spLocks noGrp="1"/>
          </p:cNvSpPr>
          <p:nvPr>
            <p:ph idx="1"/>
          </p:nvPr>
        </p:nvSpPr>
        <p:spPr>
          <a:xfrm>
            <a:off x="428596" y="928670"/>
            <a:ext cx="8229600" cy="5572164"/>
          </a:xfrm>
        </p:spPr>
        <p:txBody>
          <a:bodyPr/>
          <a:lstStyle/>
          <a:p>
            <a:pPr>
              <a:lnSpc>
                <a:spcPct val="200000"/>
              </a:lnSpc>
              <a:spcBef>
                <a:spcPts val="600"/>
              </a:spcBef>
            </a:pPr>
            <a:r>
              <a:rPr lang="id-ID" sz="1700" dirty="0" smtClean="0"/>
              <a:t>Interaksi komunikasi </a:t>
            </a:r>
            <a:r>
              <a:rPr lang="id-ID" sz="1700" b="1" dirty="0" smtClean="0"/>
              <a:t>berbeda </a:t>
            </a:r>
            <a:r>
              <a:rPr lang="id-ID" sz="1700" dirty="0" smtClean="0"/>
              <a:t>antara: individu dalam </a:t>
            </a:r>
            <a:r>
              <a:rPr lang="id-ID" sz="1700" b="1" dirty="0" smtClean="0"/>
              <a:t>hubungan</a:t>
            </a:r>
            <a:r>
              <a:rPr lang="id-ID" sz="1700" dirty="0" smtClean="0"/>
              <a:t> dan interaksi yang terjadi dalam </a:t>
            </a:r>
            <a:r>
              <a:rPr lang="id-ID" sz="1700" b="1" dirty="0" smtClean="0"/>
              <a:t>kelompok. </a:t>
            </a:r>
          </a:p>
          <a:p>
            <a:pPr>
              <a:lnSpc>
                <a:spcPct val="200000"/>
              </a:lnSpc>
              <a:spcBef>
                <a:spcPts val="600"/>
              </a:spcBef>
            </a:pPr>
            <a:r>
              <a:rPr lang="id-ID" sz="1700" b="1" dirty="0" smtClean="0"/>
              <a:t>Semakin bertambahnya individu </a:t>
            </a:r>
            <a:r>
              <a:rPr lang="id-ID" sz="1700" dirty="0" smtClean="0"/>
              <a:t>dalam satu wadah, maka dinamika </a:t>
            </a:r>
            <a:r>
              <a:rPr lang="id-ID" sz="1700" b="1" dirty="0" smtClean="0"/>
              <a:t>komunikasi akan menjadi kompleks. </a:t>
            </a:r>
          </a:p>
          <a:p>
            <a:pPr>
              <a:lnSpc>
                <a:spcPct val="200000"/>
              </a:lnSpc>
              <a:spcBef>
                <a:spcPts val="600"/>
              </a:spcBef>
            </a:pPr>
            <a:r>
              <a:rPr lang="id-ID" sz="1700" dirty="0" smtClean="0"/>
              <a:t>Didalamnya </a:t>
            </a:r>
            <a:r>
              <a:rPr lang="id-ID" sz="1700" b="1" dirty="0" smtClean="0"/>
              <a:t>terkandung: </a:t>
            </a:r>
          </a:p>
          <a:p>
            <a:pPr lvl="1">
              <a:lnSpc>
                <a:spcPct val="200000"/>
              </a:lnSpc>
              <a:spcBef>
                <a:spcPts val="600"/>
              </a:spcBef>
            </a:pPr>
            <a:r>
              <a:rPr lang="id-ID" sz="1700" dirty="0" smtClean="0"/>
              <a:t>Beragam persoalan, pekerjaan, pemecahan masalah. </a:t>
            </a:r>
          </a:p>
          <a:p>
            <a:pPr lvl="1">
              <a:lnSpc>
                <a:spcPct val="200000"/>
              </a:lnSpc>
              <a:spcBef>
                <a:spcPts val="600"/>
              </a:spcBef>
            </a:pPr>
            <a:r>
              <a:rPr lang="id-ID" sz="1700" dirty="0" smtClean="0"/>
              <a:t>Mengatur </a:t>
            </a:r>
            <a:r>
              <a:rPr lang="id-ID" sz="1700" b="1" dirty="0" smtClean="0"/>
              <a:t>peran &amp; tanggung jawab</a:t>
            </a:r>
            <a:r>
              <a:rPr lang="id-ID" sz="1700" dirty="0" smtClean="0"/>
              <a:t>, mempersiapkan </a:t>
            </a:r>
            <a:r>
              <a:rPr lang="id-ID" sz="1700" b="1" dirty="0" smtClean="0"/>
              <a:t>pemimpin </a:t>
            </a:r>
            <a:r>
              <a:rPr lang="id-ID" sz="1700" dirty="0" smtClean="0"/>
              <a:t>yang tepat, menciptakan </a:t>
            </a:r>
            <a:r>
              <a:rPr lang="id-ID" sz="1700" b="1" dirty="0" smtClean="0"/>
              <a:t>keterpaduan </a:t>
            </a:r>
            <a:r>
              <a:rPr lang="id-ID" sz="1700" b="1" i="1" dirty="0" smtClean="0"/>
              <a:t>(kohesivitas). </a:t>
            </a:r>
            <a:endParaRPr lang="id-ID" sz="1700" b="1" dirty="0" smtClean="0"/>
          </a:p>
          <a:p>
            <a:pPr lvl="1">
              <a:lnSpc>
                <a:spcPct val="200000"/>
              </a:lnSpc>
              <a:spcBef>
                <a:spcPts val="600"/>
              </a:spcBef>
            </a:pPr>
            <a:r>
              <a:rPr lang="id-ID" sz="1700" b="1" dirty="0" smtClean="0"/>
              <a:t>Menghindari tekanan </a:t>
            </a:r>
            <a:r>
              <a:rPr lang="id-ID" sz="1700" dirty="0" smtClean="0"/>
              <a:t>berlebihan kepada individu demi menjaga </a:t>
            </a:r>
            <a:r>
              <a:rPr lang="id-ID" sz="1700" b="1" dirty="0" smtClean="0"/>
              <a:t>kecocokan </a:t>
            </a:r>
            <a:r>
              <a:rPr lang="id-ID" sz="1700" b="1" i="1" dirty="0" smtClean="0"/>
              <a:t>(konformitas).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0166" y="214290"/>
            <a:ext cx="7158030" cy="1041866"/>
          </a:xfrm>
        </p:spPr>
        <p:txBody>
          <a:bodyPr>
            <a:noAutofit/>
          </a:bodyPr>
          <a:lstStyle/>
          <a:p>
            <a:pPr algn="r"/>
            <a:r>
              <a:rPr lang="id-ID" sz="4000" b="1" dirty="0" smtClean="0"/>
              <a:t>Pengambilan Keputusan (2)</a:t>
            </a:r>
            <a:endParaRPr lang="id-ID" sz="4000" b="1" dirty="0"/>
          </a:p>
        </p:txBody>
      </p:sp>
      <p:sp>
        <p:nvSpPr>
          <p:cNvPr id="6" name="Content Placeholder 5"/>
          <p:cNvSpPr>
            <a:spLocks noGrp="1"/>
          </p:cNvSpPr>
          <p:nvPr>
            <p:ph idx="1"/>
          </p:nvPr>
        </p:nvSpPr>
        <p:spPr>
          <a:xfrm>
            <a:off x="500034" y="1285860"/>
            <a:ext cx="8229600" cy="4000528"/>
          </a:xfrm>
        </p:spPr>
        <p:txBody>
          <a:bodyPr/>
          <a:lstStyle/>
          <a:p>
            <a:pPr>
              <a:lnSpc>
                <a:spcPct val="200000"/>
              </a:lnSpc>
              <a:spcBef>
                <a:spcPts val="600"/>
              </a:spcBef>
            </a:pPr>
            <a:r>
              <a:rPr lang="id-ID" sz="1700" b="1" dirty="0" smtClean="0">
                <a:sym typeface="Wingdings" pitchFamily="2" charset="2"/>
              </a:rPr>
              <a:t>Rapat</a:t>
            </a:r>
            <a:r>
              <a:rPr lang="id-ID" sz="1700" dirty="0" smtClean="0">
                <a:sym typeface="Wingdings" pitchFamily="2" charset="2"/>
              </a:rPr>
              <a:t>  adalah kegiatan pengambilan keputusan kelompok, yang umumnya dilakukan melalui </a:t>
            </a:r>
            <a:r>
              <a:rPr lang="id-ID" sz="1700" b="1" dirty="0" smtClean="0">
                <a:sym typeface="Wingdings" pitchFamily="2" charset="2"/>
              </a:rPr>
              <a:t>undangan pertemuan. </a:t>
            </a:r>
          </a:p>
          <a:p>
            <a:pPr>
              <a:lnSpc>
                <a:spcPct val="200000"/>
              </a:lnSpc>
              <a:spcBef>
                <a:spcPts val="600"/>
              </a:spcBef>
            </a:pPr>
            <a:r>
              <a:rPr lang="id-ID" sz="1700" dirty="0" smtClean="0"/>
              <a:t>Perilaku individu akan tampak mengikuti aturan sesuai </a:t>
            </a:r>
            <a:r>
              <a:rPr lang="id-ID" sz="1700" b="1" dirty="0" smtClean="0"/>
              <a:t>prosedur atau yang bersifat spontan. </a:t>
            </a:r>
          </a:p>
          <a:p>
            <a:pPr>
              <a:lnSpc>
                <a:spcPct val="200000"/>
              </a:lnSpc>
              <a:spcBef>
                <a:spcPts val="600"/>
              </a:spcBef>
            </a:pPr>
            <a:r>
              <a:rPr lang="id-ID" sz="1700" dirty="0" smtClean="0"/>
              <a:t>Beberapa metode dalam membuat keputusan dalam kelompok, antara lain: </a:t>
            </a:r>
            <a:r>
              <a:rPr lang="id-ID" sz="1700" b="1" dirty="0" smtClean="0"/>
              <a:t>konsensus, kompromi, suara mayoritas, keputusan oleh pemimpin dan arbitrase.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0"/>
            <a:ext cx="8229600" cy="1399032"/>
          </a:xfrm>
        </p:spPr>
        <p:txBody>
          <a:bodyPr>
            <a:normAutofit/>
          </a:bodyPr>
          <a:lstStyle/>
          <a:p>
            <a:pPr algn="r"/>
            <a:r>
              <a:rPr lang="id-ID" sz="3600" b="1" dirty="0" smtClean="0"/>
              <a:t>Pengambilan Keputusan (3)</a:t>
            </a:r>
            <a:endParaRPr lang="id-ID" sz="3600" b="1" dirty="0"/>
          </a:p>
        </p:txBody>
      </p:sp>
      <p:sp>
        <p:nvSpPr>
          <p:cNvPr id="6" name="Content Placeholder 5"/>
          <p:cNvSpPr>
            <a:spLocks noGrp="1"/>
          </p:cNvSpPr>
          <p:nvPr>
            <p:ph idx="1"/>
          </p:nvPr>
        </p:nvSpPr>
        <p:spPr>
          <a:xfrm>
            <a:off x="500034" y="1071546"/>
            <a:ext cx="8229600" cy="5357850"/>
          </a:xfrm>
        </p:spPr>
        <p:txBody>
          <a:bodyPr/>
          <a:lstStyle/>
          <a:p>
            <a:pPr>
              <a:lnSpc>
                <a:spcPct val="200000"/>
              </a:lnSpc>
              <a:spcBef>
                <a:spcPts val="0"/>
              </a:spcBef>
            </a:pPr>
            <a:r>
              <a:rPr lang="id-ID" sz="1700" b="1" dirty="0" smtClean="0"/>
              <a:t>Konsensus (1) </a:t>
            </a:r>
            <a:r>
              <a:rPr lang="id-ID" sz="1700" dirty="0" smtClean="0"/>
              <a:t>– konsensus atau mufakat adalah: </a:t>
            </a:r>
            <a:r>
              <a:rPr lang="id-ID" sz="1700" b="1" dirty="0" smtClean="0"/>
              <a:t>suatu proses </a:t>
            </a:r>
            <a:r>
              <a:rPr lang="id-ID" sz="1700" dirty="0" smtClean="0"/>
              <a:t>yang mengharuskan kelompok </a:t>
            </a:r>
            <a:r>
              <a:rPr lang="id-ID" sz="1700" b="1" u="sng" dirty="0" smtClean="0"/>
              <a:t>sampai pada suatu keputusan bersama </a:t>
            </a:r>
            <a:r>
              <a:rPr lang="id-ID" sz="1700" dirty="0" smtClean="0"/>
              <a:t>yang benar-benar </a:t>
            </a:r>
            <a:r>
              <a:rPr lang="id-ID" sz="1700" b="1" u="sng" dirty="0" smtClean="0"/>
              <a:t>disetujui </a:t>
            </a:r>
            <a:r>
              <a:rPr lang="id-ID" sz="1700" dirty="0" smtClean="0"/>
              <a:t>oleh anggota. </a:t>
            </a:r>
          </a:p>
          <a:p>
            <a:pPr>
              <a:lnSpc>
                <a:spcPct val="200000"/>
              </a:lnSpc>
              <a:spcBef>
                <a:spcPts val="0"/>
              </a:spcBef>
            </a:pPr>
            <a:r>
              <a:rPr lang="id-ID" sz="1700" dirty="0" smtClean="0"/>
              <a:t>Beberapa aturan untuk membantu kelompok untuk mencapai </a:t>
            </a:r>
            <a:r>
              <a:rPr lang="id-ID" sz="1700" b="1" dirty="0" smtClean="0"/>
              <a:t>kata mufakat: </a:t>
            </a:r>
          </a:p>
          <a:p>
            <a:pPr lvl="1">
              <a:lnSpc>
                <a:spcPct val="200000"/>
              </a:lnSpc>
              <a:spcBef>
                <a:spcPts val="0"/>
              </a:spcBef>
            </a:pPr>
            <a:r>
              <a:rPr lang="id-ID" sz="1700" dirty="0" smtClean="0"/>
              <a:t>Anggota hendaknya </a:t>
            </a:r>
            <a:r>
              <a:rPr lang="id-ID" sz="1700" b="1" dirty="0" smtClean="0"/>
              <a:t>menghindari perdebatan. </a:t>
            </a:r>
          </a:p>
          <a:p>
            <a:pPr lvl="1">
              <a:lnSpc>
                <a:spcPct val="200000"/>
              </a:lnSpc>
              <a:spcBef>
                <a:spcPts val="0"/>
              </a:spcBef>
            </a:pPr>
            <a:r>
              <a:rPr lang="id-ID" sz="1700" dirty="0" smtClean="0"/>
              <a:t>Kelompok hendaknya </a:t>
            </a:r>
            <a:r>
              <a:rPr lang="id-ID" sz="1700" b="1" dirty="0" smtClean="0"/>
              <a:t>menghindari istilah “menang-kalah”</a:t>
            </a:r>
            <a:r>
              <a:rPr lang="id-ID" sz="1700" dirty="0" smtClean="0"/>
              <a:t> dalam penyelesaian sengketa. </a:t>
            </a:r>
          </a:p>
          <a:p>
            <a:pPr lvl="1">
              <a:lnSpc>
                <a:spcPct val="200000"/>
              </a:lnSpc>
              <a:spcBef>
                <a:spcPts val="0"/>
              </a:spcBef>
            </a:pPr>
            <a:r>
              <a:rPr lang="id-ID" sz="1700" dirty="0" smtClean="0"/>
              <a:t>Anggota hendaknya tidak ikut dalam </a:t>
            </a:r>
            <a:r>
              <a:rPr lang="id-ID" sz="1700" b="1" dirty="0" smtClean="0"/>
              <a:t>kelompok mayoritas </a:t>
            </a:r>
            <a:r>
              <a:rPr lang="id-ID" sz="1700" dirty="0" smtClean="0"/>
              <a:t>hanya untuk </a:t>
            </a:r>
            <a:r>
              <a:rPr lang="id-ID" sz="1700" b="1" dirty="0" smtClean="0"/>
              <a:t>menghindari konflik. </a:t>
            </a:r>
          </a:p>
          <a:p>
            <a:pPr lvl="1">
              <a:lnSpc>
                <a:spcPct val="150000"/>
              </a:lnSpc>
              <a:spcBef>
                <a:spcPts val="0"/>
              </a:spcBef>
            </a:pPr>
            <a:endParaRPr lang="id-ID" sz="1600" dirty="0" smtClean="0"/>
          </a:p>
          <a:p>
            <a:pPr lvl="1">
              <a:lnSpc>
                <a:spcPct val="150000"/>
              </a:lnSpc>
              <a:spcBef>
                <a:spcPts val="0"/>
              </a:spcBef>
            </a:pPr>
            <a:endParaRPr lang="id-ID" sz="12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0"/>
            <a:ext cx="8229600" cy="1399032"/>
          </a:xfrm>
        </p:spPr>
        <p:txBody>
          <a:bodyPr>
            <a:normAutofit/>
          </a:bodyPr>
          <a:lstStyle/>
          <a:p>
            <a:pPr algn="r"/>
            <a:r>
              <a:rPr lang="id-ID" sz="3600" b="1" dirty="0" smtClean="0"/>
              <a:t>Pengambilan Keputusan (4)</a:t>
            </a:r>
            <a:endParaRPr lang="id-ID" sz="3600" b="1" dirty="0"/>
          </a:p>
        </p:txBody>
      </p:sp>
      <p:sp>
        <p:nvSpPr>
          <p:cNvPr id="6" name="Content Placeholder 5"/>
          <p:cNvSpPr>
            <a:spLocks noGrp="1"/>
          </p:cNvSpPr>
          <p:nvPr>
            <p:ph idx="1"/>
          </p:nvPr>
        </p:nvSpPr>
        <p:spPr>
          <a:xfrm>
            <a:off x="500034" y="1071546"/>
            <a:ext cx="8229600" cy="3357586"/>
          </a:xfrm>
        </p:spPr>
        <p:txBody>
          <a:bodyPr/>
          <a:lstStyle/>
          <a:p>
            <a:pPr lvl="1">
              <a:lnSpc>
                <a:spcPct val="200000"/>
              </a:lnSpc>
              <a:spcBef>
                <a:spcPts val="600"/>
              </a:spcBef>
            </a:pPr>
            <a:r>
              <a:rPr lang="id-ID" sz="1700" dirty="0" smtClean="0"/>
              <a:t>Kelompok hendaknya </a:t>
            </a:r>
            <a:r>
              <a:rPr lang="id-ID" sz="1700" b="1" dirty="0" smtClean="0"/>
              <a:t>tidak menggunakan banyak aturan </a:t>
            </a:r>
            <a:r>
              <a:rPr lang="id-ID" sz="1700" dirty="0" smtClean="0"/>
              <a:t>untuk pengambilan keputusan. </a:t>
            </a:r>
          </a:p>
          <a:p>
            <a:pPr lvl="1">
              <a:lnSpc>
                <a:spcPct val="200000"/>
              </a:lnSpc>
              <a:spcBef>
                <a:spcPts val="600"/>
              </a:spcBef>
            </a:pPr>
            <a:r>
              <a:rPr lang="id-ID" sz="1700" dirty="0" smtClean="0"/>
              <a:t>Kelompok harus melihat </a:t>
            </a:r>
            <a:r>
              <a:rPr lang="id-ID" sz="1700" b="1" dirty="0" smtClean="0"/>
              <a:t>perbedaan pendapat </a:t>
            </a:r>
            <a:r>
              <a:rPr lang="id-ID" sz="1700" dirty="0" smtClean="0"/>
              <a:t>diantara anggota sebagai sesuatu yang alamiah &amp; bermanfaat. </a:t>
            </a:r>
          </a:p>
          <a:p>
            <a:pPr lvl="1">
              <a:lnSpc>
                <a:spcPct val="200000"/>
              </a:lnSpc>
              <a:spcBef>
                <a:spcPts val="600"/>
              </a:spcBef>
            </a:pPr>
            <a:r>
              <a:rPr lang="id-ID" sz="1700" dirty="0" smtClean="0"/>
              <a:t>Anggota seharusnya punya </a:t>
            </a:r>
            <a:r>
              <a:rPr lang="id-ID" sz="1700" b="1" dirty="0" smtClean="0"/>
              <a:t>pertimbangan awal </a:t>
            </a:r>
            <a:r>
              <a:rPr lang="id-ID" sz="1700" dirty="0" smtClean="0"/>
              <a:t>perihal kesepakatan yang diambil – apakah </a:t>
            </a:r>
            <a:r>
              <a:rPr lang="id-ID" sz="1700" b="1" dirty="0" smtClean="0"/>
              <a:t>terlalu cepat atau lambat? </a:t>
            </a:r>
          </a:p>
          <a:p>
            <a:pPr lvl="1">
              <a:lnSpc>
                <a:spcPct val="150000"/>
              </a:lnSpc>
              <a:spcBef>
                <a:spcPts val="0"/>
              </a:spcBef>
            </a:pPr>
            <a:endParaRPr lang="id-ID" sz="1600" dirty="0" smtClean="0"/>
          </a:p>
          <a:p>
            <a:pPr lvl="1">
              <a:lnSpc>
                <a:spcPct val="150000"/>
              </a:lnSpc>
              <a:spcBef>
                <a:spcPts val="0"/>
              </a:spcBef>
            </a:pPr>
            <a:endParaRPr lang="id-ID" sz="12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71604" y="357166"/>
            <a:ext cx="7086592" cy="785818"/>
          </a:xfrm>
        </p:spPr>
        <p:txBody>
          <a:bodyPr>
            <a:noAutofit/>
          </a:bodyPr>
          <a:lstStyle/>
          <a:p>
            <a:pPr algn="r"/>
            <a:r>
              <a:rPr lang="id-ID" sz="4000" b="1" dirty="0" smtClean="0"/>
              <a:t>Pengambilan Keputusan (5)</a:t>
            </a:r>
            <a:endParaRPr lang="id-ID" sz="4000" b="1" dirty="0"/>
          </a:p>
        </p:txBody>
      </p:sp>
      <p:sp>
        <p:nvSpPr>
          <p:cNvPr id="6" name="Content Placeholder 5"/>
          <p:cNvSpPr>
            <a:spLocks noGrp="1"/>
          </p:cNvSpPr>
          <p:nvPr>
            <p:ph idx="1"/>
          </p:nvPr>
        </p:nvSpPr>
        <p:spPr>
          <a:xfrm>
            <a:off x="500034" y="1428736"/>
            <a:ext cx="8229600" cy="2928958"/>
          </a:xfrm>
        </p:spPr>
        <p:txBody>
          <a:bodyPr/>
          <a:lstStyle/>
          <a:p>
            <a:pPr>
              <a:lnSpc>
                <a:spcPct val="200000"/>
              </a:lnSpc>
              <a:spcBef>
                <a:spcPts val="600"/>
              </a:spcBef>
            </a:pPr>
            <a:r>
              <a:rPr lang="id-ID" sz="1700" b="1" dirty="0" smtClean="0"/>
              <a:t>Kompromi </a:t>
            </a:r>
            <a:r>
              <a:rPr lang="id-ID" sz="1700" dirty="0" smtClean="0"/>
              <a:t>– adalah: </a:t>
            </a:r>
            <a:r>
              <a:rPr lang="id-ID" sz="1700" b="1" dirty="0" smtClean="0"/>
              <a:t>proses negosiasi/perundingan </a:t>
            </a:r>
            <a:r>
              <a:rPr lang="id-ID" sz="1700" dirty="0" smtClean="0"/>
              <a:t>dalam upaya saling memberi &amp; menerima untuk sampai pada posisi yang mempertimbangkan. </a:t>
            </a:r>
          </a:p>
          <a:p>
            <a:pPr>
              <a:lnSpc>
                <a:spcPct val="200000"/>
              </a:lnSpc>
              <a:spcBef>
                <a:spcPts val="600"/>
              </a:spcBef>
            </a:pPr>
            <a:r>
              <a:rPr lang="id-ID" sz="1700" dirty="0" smtClean="0"/>
              <a:t>Pengambilan keputusan dengan cara kompromi, </a:t>
            </a:r>
            <a:r>
              <a:rPr lang="id-ID" sz="1700" b="1" dirty="0" smtClean="0"/>
              <a:t>tidak harus sepenuhnya konsisten </a:t>
            </a:r>
            <a:r>
              <a:rPr lang="id-ID" sz="1700" dirty="0" smtClean="0"/>
              <a:t>dengan pilihan setiap anggota kelompok.  </a:t>
            </a:r>
          </a:p>
          <a:p>
            <a:pPr>
              <a:lnSpc>
                <a:spcPct val="150000"/>
              </a:lnSpc>
              <a:spcBef>
                <a:spcPts val="600"/>
              </a:spcBef>
            </a:pPr>
            <a:endParaRPr lang="id-ID" sz="1600" dirty="0" smtClean="0"/>
          </a:p>
          <a:p>
            <a:pPr lvl="1">
              <a:lnSpc>
                <a:spcPct val="150000"/>
              </a:lnSpc>
              <a:spcBef>
                <a:spcPts val="0"/>
              </a:spcBef>
            </a:pPr>
            <a:endParaRPr lang="id-ID" sz="12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57290" y="285728"/>
            <a:ext cx="7300906" cy="1113304"/>
          </a:xfrm>
        </p:spPr>
        <p:txBody>
          <a:bodyPr>
            <a:noAutofit/>
          </a:bodyPr>
          <a:lstStyle/>
          <a:p>
            <a:pPr algn="r"/>
            <a:r>
              <a:rPr lang="id-ID" sz="4000" b="1" dirty="0" smtClean="0"/>
              <a:t>Pengambilan Keputusan (6)</a:t>
            </a:r>
            <a:endParaRPr lang="id-ID" sz="4000" b="1" dirty="0"/>
          </a:p>
        </p:txBody>
      </p:sp>
      <p:sp>
        <p:nvSpPr>
          <p:cNvPr id="6" name="Content Placeholder 5"/>
          <p:cNvSpPr>
            <a:spLocks noGrp="1"/>
          </p:cNvSpPr>
          <p:nvPr>
            <p:ph idx="1"/>
          </p:nvPr>
        </p:nvSpPr>
        <p:spPr>
          <a:xfrm>
            <a:off x="500034" y="1428736"/>
            <a:ext cx="8229600" cy="4071966"/>
          </a:xfrm>
        </p:spPr>
        <p:txBody>
          <a:bodyPr/>
          <a:lstStyle/>
          <a:p>
            <a:pPr>
              <a:lnSpc>
                <a:spcPct val="200000"/>
              </a:lnSpc>
              <a:spcBef>
                <a:spcPts val="600"/>
              </a:spcBef>
            </a:pPr>
            <a:r>
              <a:rPr lang="id-ID" sz="1700" b="1" dirty="0" smtClean="0"/>
              <a:t>Suara mayoritas </a:t>
            </a:r>
            <a:r>
              <a:rPr lang="id-ID" sz="1700" dirty="0" smtClean="0"/>
              <a:t>– adalah: metode untuk sampai pada </a:t>
            </a:r>
            <a:r>
              <a:rPr lang="id-ID" sz="1700" b="1" dirty="0" smtClean="0"/>
              <a:t>keputusan kelompok</a:t>
            </a:r>
            <a:r>
              <a:rPr lang="id-ID" sz="1700" dirty="0" smtClean="0"/>
              <a:t> secara </a:t>
            </a:r>
            <a:r>
              <a:rPr lang="id-ID" sz="1700" b="1" dirty="0" smtClean="0"/>
              <a:t>matematis.</a:t>
            </a:r>
          </a:p>
          <a:p>
            <a:pPr>
              <a:lnSpc>
                <a:spcPct val="200000"/>
              </a:lnSpc>
              <a:spcBef>
                <a:spcPts val="600"/>
              </a:spcBef>
            </a:pPr>
            <a:r>
              <a:rPr lang="id-ID" sz="1700" dirty="0" smtClean="0"/>
              <a:t>Keputusan dibuat bila didukung oleh: </a:t>
            </a:r>
            <a:r>
              <a:rPr lang="id-ID" sz="1700" b="1" dirty="0" smtClean="0"/>
              <a:t>mayoritas anggota. </a:t>
            </a:r>
          </a:p>
          <a:p>
            <a:pPr>
              <a:lnSpc>
                <a:spcPct val="200000"/>
              </a:lnSpc>
              <a:spcBef>
                <a:spcPts val="600"/>
              </a:spcBef>
            </a:pPr>
            <a:r>
              <a:rPr lang="id-ID" sz="1700" dirty="0" smtClean="0"/>
              <a:t>Dalam kelompok yang sangat formal seperti dalam rapat-rapat kerja parlemen, terdapat </a:t>
            </a:r>
            <a:r>
              <a:rPr lang="id-ID" sz="1700" b="1" dirty="0" smtClean="0"/>
              <a:t>definisi khusus </a:t>
            </a:r>
            <a:r>
              <a:rPr lang="id-ID" sz="1700" dirty="0" smtClean="0"/>
              <a:t>dalam pengambilan keputusan dengan metode suara mayoritas. </a:t>
            </a:r>
          </a:p>
          <a:p>
            <a:pPr>
              <a:lnSpc>
                <a:spcPct val="200000"/>
              </a:lnSpc>
              <a:spcBef>
                <a:spcPts val="600"/>
              </a:spcBef>
            </a:pPr>
            <a:r>
              <a:rPr lang="id-ID" sz="1700" dirty="0" smtClean="0"/>
              <a:t>Rumus pengambilan keputusan </a:t>
            </a:r>
            <a:r>
              <a:rPr lang="id-ID" sz="1700" dirty="0" smtClean="0">
                <a:sym typeface="Wingdings" pitchFamily="2" charset="2"/>
              </a:rPr>
              <a:t> </a:t>
            </a:r>
            <a:r>
              <a:rPr lang="id-ID" sz="1700" b="1" dirty="0" smtClean="0">
                <a:sym typeface="Wingdings" pitchFamily="2" charset="2"/>
              </a:rPr>
              <a:t>50% suara + 1 suara atau 2/3 suara. </a:t>
            </a:r>
            <a:endParaRPr lang="id-ID" sz="1700" b="1" dirty="0" smtClean="0"/>
          </a:p>
          <a:p>
            <a:pPr lvl="1">
              <a:lnSpc>
                <a:spcPct val="150000"/>
              </a:lnSpc>
              <a:spcBef>
                <a:spcPts val="0"/>
              </a:spcBef>
            </a:pPr>
            <a:endParaRPr lang="id-ID" sz="12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728" y="142852"/>
            <a:ext cx="7229468" cy="1113304"/>
          </a:xfrm>
        </p:spPr>
        <p:txBody>
          <a:bodyPr>
            <a:noAutofit/>
          </a:bodyPr>
          <a:lstStyle/>
          <a:p>
            <a:pPr algn="r"/>
            <a:r>
              <a:rPr lang="id-ID" sz="4000" b="1" dirty="0" smtClean="0"/>
              <a:t>Pengambilan Keputusan (7)</a:t>
            </a:r>
            <a:endParaRPr lang="id-ID" sz="4000" b="1" dirty="0"/>
          </a:p>
        </p:txBody>
      </p:sp>
      <p:sp>
        <p:nvSpPr>
          <p:cNvPr id="6" name="Content Placeholder 5"/>
          <p:cNvSpPr>
            <a:spLocks noGrp="1"/>
          </p:cNvSpPr>
          <p:nvPr>
            <p:ph idx="1"/>
          </p:nvPr>
        </p:nvSpPr>
        <p:spPr>
          <a:xfrm>
            <a:off x="500034" y="1214422"/>
            <a:ext cx="8229600" cy="3000396"/>
          </a:xfrm>
        </p:spPr>
        <p:txBody>
          <a:bodyPr/>
          <a:lstStyle/>
          <a:p>
            <a:pPr>
              <a:lnSpc>
                <a:spcPct val="200000"/>
              </a:lnSpc>
              <a:spcBef>
                <a:spcPts val="600"/>
              </a:spcBef>
            </a:pPr>
            <a:r>
              <a:rPr lang="id-ID" sz="1700" b="1" dirty="0" smtClean="0"/>
              <a:t>Keputusan oleh Pemimpin </a:t>
            </a:r>
            <a:r>
              <a:rPr lang="id-ID" sz="1700" dirty="0" smtClean="0"/>
              <a:t>–  pengambilan keputusan oleh pemimpin </a:t>
            </a:r>
            <a:r>
              <a:rPr lang="id-ID" sz="1700" b="1" dirty="0" smtClean="0"/>
              <a:t>melibatkan penetapan resolusi oleh pemimpin kelompok.</a:t>
            </a:r>
          </a:p>
          <a:p>
            <a:pPr>
              <a:lnSpc>
                <a:spcPct val="200000"/>
              </a:lnSpc>
              <a:spcBef>
                <a:spcPts val="600"/>
              </a:spcBef>
            </a:pPr>
            <a:r>
              <a:rPr lang="id-ID" sz="1700" dirty="0" smtClean="0"/>
              <a:t>Keputusan oleh pemimpin seperti ini disebut: </a:t>
            </a:r>
            <a:r>
              <a:rPr lang="id-ID" sz="1700" b="1" dirty="0" smtClean="0"/>
              <a:t>proklamasi. </a:t>
            </a:r>
          </a:p>
          <a:p>
            <a:pPr>
              <a:lnSpc>
                <a:spcPct val="200000"/>
              </a:lnSpc>
              <a:spcBef>
                <a:spcPts val="600"/>
              </a:spcBef>
            </a:pPr>
            <a:r>
              <a:rPr lang="id-ID" sz="1700" dirty="0" smtClean="0"/>
              <a:t>Contoh: pemimpin </a:t>
            </a:r>
            <a:r>
              <a:rPr lang="id-ID" sz="1700" b="1" dirty="0" smtClean="0"/>
              <a:t>membuat keputusan </a:t>
            </a:r>
            <a:r>
              <a:rPr lang="id-ID" sz="1700" dirty="0" smtClean="0"/>
              <a:t>bahwa acara malam dana, dibatalkan. </a:t>
            </a:r>
          </a:p>
          <a:p>
            <a:pPr lvl="1">
              <a:lnSpc>
                <a:spcPct val="150000"/>
              </a:lnSpc>
              <a:spcBef>
                <a:spcPts val="0"/>
              </a:spcBef>
            </a:pPr>
            <a:endParaRPr lang="id-ID" sz="12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7158" y="142852"/>
            <a:ext cx="8229600" cy="1041866"/>
          </a:xfrm>
        </p:spPr>
        <p:txBody>
          <a:bodyPr>
            <a:normAutofit/>
          </a:bodyPr>
          <a:lstStyle/>
          <a:p>
            <a:pPr algn="r"/>
            <a:r>
              <a:rPr lang="id-ID" sz="4000" b="1" dirty="0" smtClean="0"/>
              <a:t>Pengambilan Keputusan (8)</a:t>
            </a:r>
            <a:endParaRPr lang="id-ID" sz="4000" b="1" dirty="0"/>
          </a:p>
        </p:txBody>
      </p:sp>
      <p:sp>
        <p:nvSpPr>
          <p:cNvPr id="6" name="Content Placeholder 5"/>
          <p:cNvSpPr>
            <a:spLocks noGrp="1"/>
          </p:cNvSpPr>
          <p:nvPr>
            <p:ph idx="1"/>
          </p:nvPr>
        </p:nvSpPr>
        <p:spPr>
          <a:xfrm>
            <a:off x="500034" y="1214422"/>
            <a:ext cx="8229600" cy="5286412"/>
          </a:xfrm>
        </p:spPr>
        <p:txBody>
          <a:bodyPr/>
          <a:lstStyle/>
          <a:p>
            <a:pPr>
              <a:lnSpc>
                <a:spcPct val="200000"/>
              </a:lnSpc>
              <a:spcBef>
                <a:spcPts val="0"/>
              </a:spcBef>
            </a:pPr>
            <a:r>
              <a:rPr lang="id-ID" sz="1700" b="1" dirty="0" smtClean="0"/>
              <a:t>Arbitrase </a:t>
            </a:r>
            <a:r>
              <a:rPr lang="id-ID" sz="1700" dirty="0" smtClean="0"/>
              <a:t>– adalah: </a:t>
            </a:r>
            <a:r>
              <a:rPr lang="id-ID" sz="1700" b="1" dirty="0" smtClean="0"/>
              <a:t>persetujuan</a:t>
            </a:r>
            <a:r>
              <a:rPr lang="id-ID" sz="1700" dirty="0" smtClean="0"/>
              <a:t> melalui </a:t>
            </a:r>
            <a:r>
              <a:rPr lang="id-ID" sz="1700" b="1" dirty="0" smtClean="0"/>
              <a:t>perundingan resmi </a:t>
            </a:r>
            <a:r>
              <a:rPr lang="id-ID" sz="1700" dirty="0" smtClean="0"/>
              <a:t>antara pihak yang tidak mampu mencapai keputusan, dengan melibatkan pihak lain. </a:t>
            </a:r>
          </a:p>
          <a:p>
            <a:pPr>
              <a:lnSpc>
                <a:spcPct val="200000"/>
              </a:lnSpc>
              <a:spcBef>
                <a:spcPts val="0"/>
              </a:spcBef>
            </a:pPr>
            <a:r>
              <a:rPr lang="id-ID" sz="1700" dirty="0" smtClean="0"/>
              <a:t>Arbitrase sering digunakan untuk: </a:t>
            </a:r>
            <a:r>
              <a:rPr lang="id-ID" sz="1700" b="1" dirty="0" smtClean="0"/>
              <a:t>menyelesaikan konflik </a:t>
            </a:r>
            <a:r>
              <a:rPr lang="id-ID" sz="1700" dirty="0" smtClean="0"/>
              <a:t>antar-kelompok. </a:t>
            </a:r>
          </a:p>
          <a:p>
            <a:pPr>
              <a:lnSpc>
                <a:spcPct val="200000"/>
              </a:lnSpc>
              <a:spcBef>
                <a:spcPts val="0"/>
              </a:spcBef>
            </a:pPr>
            <a:r>
              <a:rPr lang="id-ID" sz="1700" dirty="0" smtClean="0"/>
              <a:t>Misalnya, konflik antara: buruh-pemilik usaha soal kontrak kerja yang tidak mendapatkan titik temu. </a:t>
            </a:r>
          </a:p>
          <a:p>
            <a:pPr>
              <a:lnSpc>
                <a:spcPct val="200000"/>
              </a:lnSpc>
              <a:spcBef>
                <a:spcPts val="0"/>
              </a:spcBef>
            </a:pPr>
            <a:r>
              <a:rPr lang="id-ID" sz="1700" dirty="0" smtClean="0"/>
              <a:t>Ketika menggunakan arbitrase sebagai </a:t>
            </a:r>
            <a:r>
              <a:rPr lang="id-ID" sz="1700" b="1" dirty="0" smtClean="0"/>
              <a:t>“jembatan” </a:t>
            </a:r>
            <a:r>
              <a:rPr lang="id-ID" sz="1700" dirty="0" smtClean="0"/>
              <a:t>antara kedua kelompok yang bertikai, umumnya pihak ketiga memiliki </a:t>
            </a:r>
            <a:r>
              <a:rPr lang="id-ID" sz="1700" b="1" dirty="0" smtClean="0"/>
              <a:t>aturan khusus </a:t>
            </a:r>
            <a:r>
              <a:rPr lang="id-ID" sz="1700" dirty="0" smtClean="0"/>
              <a:t>yang </a:t>
            </a:r>
            <a:r>
              <a:rPr lang="id-ID" sz="1700" b="1" dirty="0" smtClean="0"/>
              <a:t>disepakati bersama </a:t>
            </a:r>
            <a:r>
              <a:rPr lang="id-ID" sz="1700" dirty="0" smtClean="0"/>
              <a:t>oleh </a:t>
            </a:r>
            <a:r>
              <a:rPr lang="id-ID" sz="1700" b="1" dirty="0" smtClean="0"/>
              <a:t>kedua belah pihak. </a:t>
            </a:r>
          </a:p>
          <a:p>
            <a:pPr lvl="1">
              <a:lnSpc>
                <a:spcPct val="150000"/>
              </a:lnSpc>
              <a:spcBef>
                <a:spcPts val="0"/>
              </a:spcBef>
            </a:pPr>
            <a:endParaRPr lang="id-ID" sz="17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4348" y="142852"/>
            <a:ext cx="7943848" cy="1184742"/>
          </a:xfrm>
        </p:spPr>
        <p:txBody>
          <a:bodyPr>
            <a:noAutofit/>
          </a:bodyPr>
          <a:lstStyle/>
          <a:p>
            <a:pPr algn="r"/>
            <a:r>
              <a:rPr lang="id-ID" sz="4000" b="1" dirty="0" smtClean="0"/>
              <a:t>Peran dan Tanggung Jawab (1)</a:t>
            </a:r>
            <a:endParaRPr lang="id-ID" sz="4000" b="1" dirty="0"/>
          </a:p>
        </p:txBody>
      </p:sp>
      <p:sp>
        <p:nvSpPr>
          <p:cNvPr id="6" name="Content Placeholder 5"/>
          <p:cNvSpPr>
            <a:spLocks noGrp="1"/>
          </p:cNvSpPr>
          <p:nvPr>
            <p:ph idx="1"/>
          </p:nvPr>
        </p:nvSpPr>
        <p:spPr>
          <a:xfrm>
            <a:off x="500034" y="1214422"/>
            <a:ext cx="8229600" cy="5286412"/>
          </a:xfrm>
        </p:spPr>
        <p:txBody>
          <a:bodyPr/>
          <a:lstStyle/>
          <a:p>
            <a:pPr>
              <a:lnSpc>
                <a:spcPct val="200000"/>
              </a:lnSpc>
              <a:spcBef>
                <a:spcPts val="0"/>
              </a:spcBef>
            </a:pPr>
            <a:r>
              <a:rPr lang="id-ID" sz="1700" dirty="0" smtClean="0"/>
              <a:t>Dalam kelompok informal yang kecil, peran dan tanggung jawab anggota berasal </a:t>
            </a:r>
            <a:r>
              <a:rPr lang="id-ID" sz="1700" dirty="0" smtClean="0"/>
              <a:t>dari: </a:t>
            </a:r>
            <a:r>
              <a:rPr lang="id-ID" sz="1700" b="1" dirty="0" smtClean="0"/>
              <a:t>hasil </a:t>
            </a:r>
            <a:r>
              <a:rPr lang="id-ID" sz="1700" b="1" dirty="0" smtClean="0"/>
              <a:t>kesepakatan informal </a:t>
            </a:r>
            <a:r>
              <a:rPr lang="id-ID" sz="1700" dirty="0" smtClean="0"/>
              <a:t>&amp; umumnya </a:t>
            </a:r>
            <a:r>
              <a:rPr lang="id-ID" sz="1700" b="1" dirty="0" smtClean="0"/>
              <a:t>tidak disampaikan </a:t>
            </a:r>
            <a:r>
              <a:rPr lang="id-ID" sz="1700" dirty="0" smtClean="0"/>
              <a:t>dalam bentuk verbal. </a:t>
            </a:r>
          </a:p>
          <a:p>
            <a:pPr>
              <a:lnSpc>
                <a:spcPct val="200000"/>
              </a:lnSpc>
              <a:spcBef>
                <a:spcPts val="0"/>
              </a:spcBef>
            </a:pPr>
            <a:r>
              <a:rPr lang="id-ID" sz="1700" dirty="0" smtClean="0"/>
              <a:t>Sementara dalam kelompok yang lebih besar, peran dan tanggung jawab tiap individu disampaikan secara </a:t>
            </a:r>
            <a:r>
              <a:rPr lang="id-ID" sz="1700" b="1" dirty="0" smtClean="0"/>
              <a:t>eksplisit (terbuka). </a:t>
            </a:r>
          </a:p>
          <a:p>
            <a:pPr>
              <a:lnSpc>
                <a:spcPct val="200000"/>
              </a:lnSpc>
              <a:spcBef>
                <a:spcPts val="0"/>
              </a:spcBef>
            </a:pPr>
            <a:r>
              <a:rPr lang="id-ID" sz="1700" b="1" dirty="0" smtClean="0"/>
              <a:t>Benne dan Sheats </a:t>
            </a:r>
            <a:r>
              <a:rPr lang="id-ID" sz="1700" dirty="0" smtClean="0">
                <a:sym typeface="Wingdings" pitchFamily="2" charset="2"/>
              </a:rPr>
              <a:t> membagi </a:t>
            </a:r>
            <a:r>
              <a:rPr lang="id-ID" sz="1700" b="1" u="sng" dirty="0" smtClean="0">
                <a:sym typeface="Wingdings" pitchFamily="2" charset="2"/>
              </a:rPr>
              <a:t>tiga jenis peran </a:t>
            </a:r>
            <a:r>
              <a:rPr lang="id-ID" sz="1700" dirty="0" smtClean="0">
                <a:sym typeface="Wingdings" pitchFamily="2" charset="2"/>
              </a:rPr>
              <a:t>yang berkembang dalam kelompok sepanjang waktu </a:t>
            </a:r>
            <a:r>
              <a:rPr lang="id-ID" sz="1700" dirty="0" smtClean="0">
                <a:sym typeface="Wingdings" pitchFamily="2" charset="2"/>
              </a:rPr>
              <a:t>perjalanannya, antara lain: </a:t>
            </a:r>
            <a:endParaRPr lang="id-ID" sz="1700" dirty="0" smtClean="0">
              <a:sym typeface="Wingdings" pitchFamily="2" charset="2"/>
            </a:endParaRPr>
          </a:p>
          <a:p>
            <a:pPr lvl="1">
              <a:lnSpc>
                <a:spcPct val="200000"/>
              </a:lnSpc>
              <a:spcBef>
                <a:spcPts val="0"/>
              </a:spcBef>
            </a:pPr>
            <a:r>
              <a:rPr lang="id-ID" sz="1700" dirty="0" smtClean="0">
                <a:sym typeface="Wingdings" pitchFamily="2" charset="2"/>
              </a:rPr>
              <a:t>Peran yang terkait dengan </a:t>
            </a:r>
            <a:r>
              <a:rPr lang="id-ID" sz="1700" b="1" dirty="0" smtClean="0">
                <a:sym typeface="Wingdings" pitchFamily="2" charset="2"/>
              </a:rPr>
              <a:t>penyelesaian tugas. </a:t>
            </a:r>
          </a:p>
          <a:p>
            <a:pPr lvl="1">
              <a:lnSpc>
                <a:spcPct val="200000"/>
              </a:lnSpc>
              <a:spcBef>
                <a:spcPts val="0"/>
              </a:spcBef>
            </a:pPr>
            <a:r>
              <a:rPr lang="id-ID" sz="1700" dirty="0" smtClean="0">
                <a:sym typeface="Wingdings" pitchFamily="2" charset="2"/>
              </a:rPr>
              <a:t>Peran yang terkait untuk </a:t>
            </a:r>
            <a:r>
              <a:rPr lang="id-ID" sz="1700" b="1" dirty="0" smtClean="0">
                <a:sym typeface="Wingdings" pitchFamily="2" charset="2"/>
              </a:rPr>
              <a:t>membangun dan mendukung kelompok. </a:t>
            </a:r>
          </a:p>
          <a:p>
            <a:pPr lvl="1">
              <a:lnSpc>
                <a:spcPct val="200000"/>
              </a:lnSpc>
              <a:spcBef>
                <a:spcPts val="0"/>
              </a:spcBef>
            </a:pPr>
            <a:r>
              <a:rPr lang="id-ID" sz="1700" dirty="0" smtClean="0">
                <a:sym typeface="Wingdings" pitchFamily="2" charset="2"/>
              </a:rPr>
              <a:t>Peran-peran </a:t>
            </a:r>
            <a:r>
              <a:rPr lang="id-ID" sz="1700" b="1" dirty="0" smtClean="0">
                <a:sym typeface="Wingdings" pitchFamily="2" charset="2"/>
              </a:rPr>
              <a:t>individualistis. </a:t>
            </a:r>
            <a:endParaRPr lang="id-ID" sz="17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4348" y="142852"/>
            <a:ext cx="8015286" cy="1113304"/>
          </a:xfrm>
        </p:spPr>
        <p:txBody>
          <a:bodyPr>
            <a:noAutofit/>
          </a:bodyPr>
          <a:lstStyle/>
          <a:p>
            <a:pPr algn="r"/>
            <a:r>
              <a:rPr lang="id-ID" sz="4000" b="1" dirty="0" smtClean="0"/>
              <a:t>Peran dan Tanggung Jawab (2)</a:t>
            </a:r>
            <a:endParaRPr lang="id-ID" sz="4000" b="1" dirty="0"/>
          </a:p>
        </p:txBody>
      </p:sp>
      <p:sp>
        <p:nvSpPr>
          <p:cNvPr id="6" name="Content Placeholder 5"/>
          <p:cNvSpPr>
            <a:spLocks noGrp="1"/>
          </p:cNvSpPr>
          <p:nvPr>
            <p:ph idx="1"/>
          </p:nvPr>
        </p:nvSpPr>
        <p:spPr>
          <a:xfrm>
            <a:off x="500034" y="1357298"/>
            <a:ext cx="8229600" cy="3786214"/>
          </a:xfrm>
        </p:spPr>
        <p:txBody>
          <a:bodyPr/>
          <a:lstStyle/>
          <a:p>
            <a:pPr>
              <a:lnSpc>
                <a:spcPct val="200000"/>
              </a:lnSpc>
              <a:spcBef>
                <a:spcPts val="0"/>
              </a:spcBef>
            </a:pPr>
            <a:r>
              <a:rPr lang="id-ID" sz="1700" b="1" dirty="0" smtClean="0"/>
              <a:t>Peran ber-orientasi tugas (1) -  </a:t>
            </a:r>
          </a:p>
          <a:p>
            <a:pPr lvl="1">
              <a:lnSpc>
                <a:spcPct val="200000"/>
              </a:lnSpc>
              <a:spcBef>
                <a:spcPts val="0"/>
              </a:spcBef>
            </a:pPr>
            <a:r>
              <a:rPr lang="id-ID" sz="1700" b="1" dirty="0" smtClean="0"/>
              <a:t>Inisiator-kontributor </a:t>
            </a:r>
            <a:r>
              <a:rPr lang="id-ID" sz="1700" dirty="0" smtClean="0"/>
              <a:t>– </a:t>
            </a:r>
            <a:r>
              <a:rPr lang="id-ID" sz="1700" b="1" dirty="0" smtClean="0"/>
              <a:t>menyarankan</a:t>
            </a:r>
            <a:r>
              <a:rPr lang="id-ID" sz="1700" dirty="0" smtClean="0"/>
              <a:t> atau </a:t>
            </a:r>
            <a:r>
              <a:rPr lang="id-ID" sz="1700" b="1" dirty="0" smtClean="0"/>
              <a:t>mengusulkan</a:t>
            </a:r>
            <a:r>
              <a:rPr lang="id-ID" sz="1700" dirty="0" smtClean="0"/>
              <a:t> ide-ide baru, atau </a:t>
            </a:r>
            <a:r>
              <a:rPr lang="id-ID" sz="1700" b="1" dirty="0" smtClean="0"/>
              <a:t>mengubah cara-cara </a:t>
            </a:r>
            <a:r>
              <a:rPr lang="id-ID" sz="1700" dirty="0" smtClean="0"/>
              <a:t>menangani masalah atau </a:t>
            </a:r>
            <a:r>
              <a:rPr lang="id-ID" sz="1700" b="1" dirty="0" smtClean="0"/>
              <a:t>tujuan kelompok. </a:t>
            </a:r>
          </a:p>
          <a:p>
            <a:pPr lvl="1">
              <a:lnSpc>
                <a:spcPct val="200000"/>
              </a:lnSpc>
              <a:spcBef>
                <a:spcPts val="0"/>
              </a:spcBef>
            </a:pPr>
            <a:r>
              <a:rPr lang="id-ID" sz="1700" b="1" dirty="0" smtClean="0"/>
              <a:t>Pencari informasi – meminta klarifikasi </a:t>
            </a:r>
            <a:r>
              <a:rPr lang="id-ID" sz="1700" dirty="0" smtClean="0"/>
              <a:t>mengenai saran yang telah dibuat dalam hal kecukupan faktual dan untuk keabsahan informasi &amp; fakta-fakta terkait masalah yang sedang dibahas.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4348" y="214290"/>
            <a:ext cx="7943848" cy="1113304"/>
          </a:xfrm>
        </p:spPr>
        <p:txBody>
          <a:bodyPr>
            <a:noAutofit/>
          </a:bodyPr>
          <a:lstStyle/>
          <a:p>
            <a:pPr algn="r"/>
            <a:r>
              <a:rPr lang="id-ID" sz="4000" b="1" dirty="0" smtClean="0"/>
              <a:t>Peran dan Tanggung Jawab </a:t>
            </a:r>
            <a:r>
              <a:rPr lang="id-ID" sz="4000" b="1" dirty="0" smtClean="0"/>
              <a:t>(3)</a:t>
            </a:r>
            <a:endParaRPr lang="id-ID" sz="4000" b="1" dirty="0"/>
          </a:p>
        </p:txBody>
      </p:sp>
      <p:sp>
        <p:nvSpPr>
          <p:cNvPr id="6" name="Content Placeholder 5"/>
          <p:cNvSpPr>
            <a:spLocks noGrp="1"/>
          </p:cNvSpPr>
          <p:nvPr>
            <p:ph idx="1"/>
          </p:nvPr>
        </p:nvSpPr>
        <p:spPr>
          <a:xfrm>
            <a:off x="500034" y="1357298"/>
            <a:ext cx="8229600" cy="4286280"/>
          </a:xfrm>
        </p:spPr>
        <p:txBody>
          <a:bodyPr/>
          <a:lstStyle/>
          <a:p>
            <a:pPr>
              <a:lnSpc>
                <a:spcPct val="200000"/>
              </a:lnSpc>
              <a:spcBef>
                <a:spcPts val="0"/>
              </a:spcBef>
            </a:pPr>
            <a:r>
              <a:rPr lang="id-ID" sz="1700" b="1" dirty="0" smtClean="0"/>
              <a:t>Peran ber-orientasi tugas (1) -  </a:t>
            </a:r>
          </a:p>
          <a:p>
            <a:pPr lvl="1">
              <a:lnSpc>
                <a:spcPct val="200000"/>
              </a:lnSpc>
              <a:spcBef>
                <a:spcPts val="0"/>
              </a:spcBef>
            </a:pPr>
            <a:r>
              <a:rPr lang="id-ID" sz="1700" b="1" dirty="0" smtClean="0"/>
              <a:t>Pencari </a:t>
            </a:r>
            <a:r>
              <a:rPr lang="id-ID" sz="1700" b="1" dirty="0" smtClean="0"/>
              <a:t>opini – meminta klarifikasi </a:t>
            </a:r>
            <a:r>
              <a:rPr lang="id-ID" sz="1700" dirty="0" smtClean="0"/>
              <a:t>mengenai: nilai </a:t>
            </a:r>
            <a:r>
              <a:rPr lang="id-ID" sz="1700" dirty="0" smtClean="0"/>
              <a:t>yang terkait dengan apa yang sedang ditangani </a:t>
            </a:r>
            <a:r>
              <a:rPr lang="id-ID" sz="1700" dirty="0" smtClean="0"/>
              <a:t>kelompok, tentang </a:t>
            </a:r>
            <a:r>
              <a:rPr lang="id-ID" sz="1700" dirty="0" smtClean="0"/>
              <a:t>nilai yang dikandung dalam saran yang diusulkan, atau tentang nilai dalam saran-saran alternatif. </a:t>
            </a:r>
          </a:p>
          <a:p>
            <a:pPr lvl="1">
              <a:lnSpc>
                <a:spcPct val="200000"/>
              </a:lnSpc>
              <a:spcBef>
                <a:spcPts val="0"/>
              </a:spcBef>
            </a:pPr>
            <a:r>
              <a:rPr lang="id-ID" sz="1700" b="1" dirty="0" smtClean="0"/>
              <a:t>Pemberi informasi – memberi fakta </a:t>
            </a:r>
            <a:r>
              <a:rPr lang="id-ID" sz="1700" dirty="0" smtClean="0"/>
              <a:t>atau generalisasi yang “absah” atau fakta berdasar pengalamannya sendiri terkait masalah kelompok.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67494"/>
            <a:ext cx="7901014" cy="732614"/>
          </a:xfrm>
        </p:spPr>
        <p:txBody>
          <a:bodyPr/>
          <a:lstStyle/>
          <a:p>
            <a:pPr algn="r"/>
            <a:r>
              <a:rPr lang="id-ID" b="1" dirty="0" smtClean="0"/>
              <a:t>Kelompok: Fiksi dan Fakta (1)</a:t>
            </a:r>
            <a:endParaRPr lang="id-ID" b="1" dirty="0"/>
          </a:p>
        </p:txBody>
      </p:sp>
      <p:sp>
        <p:nvSpPr>
          <p:cNvPr id="3" name="Content Placeholder 2"/>
          <p:cNvSpPr>
            <a:spLocks noGrp="1"/>
          </p:cNvSpPr>
          <p:nvPr>
            <p:ph idx="1"/>
          </p:nvPr>
        </p:nvSpPr>
        <p:spPr>
          <a:xfrm>
            <a:off x="642910" y="1357298"/>
            <a:ext cx="8015286" cy="3214710"/>
          </a:xfrm>
        </p:spPr>
        <p:txBody>
          <a:bodyPr/>
          <a:lstStyle/>
          <a:p>
            <a:pPr>
              <a:lnSpc>
                <a:spcPct val="200000"/>
              </a:lnSpc>
              <a:spcBef>
                <a:spcPts val="0"/>
              </a:spcBef>
            </a:pPr>
            <a:r>
              <a:rPr lang="id-ID" sz="1700" dirty="0" smtClean="0"/>
              <a:t>Setiap kelompok memiliki: </a:t>
            </a:r>
            <a:r>
              <a:rPr lang="id-ID" sz="1700" b="1" dirty="0" smtClean="0"/>
              <a:t>agenda atau rencana.</a:t>
            </a:r>
          </a:p>
          <a:p>
            <a:pPr>
              <a:lnSpc>
                <a:spcPct val="200000"/>
              </a:lnSpc>
              <a:spcBef>
                <a:spcPts val="0"/>
              </a:spcBef>
            </a:pPr>
            <a:r>
              <a:rPr lang="id-ID" sz="1700" dirty="0" smtClean="0"/>
              <a:t>Keputusan harus </a:t>
            </a:r>
            <a:r>
              <a:rPr lang="id-ID" sz="1700" b="1" dirty="0" smtClean="0"/>
              <a:t>dibuat bersama </a:t>
            </a:r>
            <a:r>
              <a:rPr lang="id-ID" sz="1700" dirty="0" smtClean="0"/>
              <a:t>dengan rekomendasi yang telah pasti. </a:t>
            </a:r>
          </a:p>
          <a:p>
            <a:pPr>
              <a:lnSpc>
                <a:spcPct val="200000"/>
              </a:lnSpc>
              <a:spcBef>
                <a:spcPts val="0"/>
              </a:spcBef>
            </a:pPr>
            <a:r>
              <a:rPr lang="id-ID" sz="1700" dirty="0" smtClean="0"/>
              <a:t>Anggota akan menyumbangkan: </a:t>
            </a:r>
            <a:r>
              <a:rPr lang="id-ID" sz="1700" b="1" dirty="0" smtClean="0"/>
              <a:t>pendapat dan informasi</a:t>
            </a:r>
            <a:r>
              <a:rPr lang="id-ID" sz="1700" dirty="0" smtClean="0"/>
              <a:t>, serta bersama-sama </a:t>
            </a:r>
            <a:r>
              <a:rPr lang="id-ID" sz="1700" b="1" dirty="0" smtClean="0"/>
              <a:t>memulai perencanaan </a:t>
            </a:r>
            <a:r>
              <a:rPr lang="id-ID" sz="1700" dirty="0" smtClean="0"/>
              <a:t>untuk </a:t>
            </a:r>
            <a:r>
              <a:rPr lang="id-ID" sz="1700" b="1" dirty="0" smtClean="0"/>
              <a:t>mencapai tujuan bersama. </a:t>
            </a:r>
          </a:p>
          <a:p>
            <a:pPr>
              <a:lnSpc>
                <a:spcPct val="150000"/>
              </a:lnSpc>
              <a:spcBef>
                <a:spcPts val="600"/>
              </a:spcBef>
              <a:buNone/>
            </a:pPr>
            <a:endParaRPr lang="id-ID"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0"/>
            <a:ext cx="8229600" cy="857256"/>
          </a:xfrm>
        </p:spPr>
        <p:txBody>
          <a:bodyPr>
            <a:normAutofit/>
          </a:bodyPr>
          <a:lstStyle/>
          <a:p>
            <a:pPr algn="r"/>
            <a:r>
              <a:rPr lang="id-ID" sz="3600" b="1" dirty="0" smtClean="0"/>
              <a:t>Peran dan Tanggung Jawab </a:t>
            </a:r>
            <a:r>
              <a:rPr lang="id-ID" sz="3600" b="1" dirty="0" smtClean="0"/>
              <a:t>(4)</a:t>
            </a:r>
            <a:endParaRPr lang="id-ID" sz="3600" b="1" dirty="0"/>
          </a:p>
        </p:txBody>
      </p:sp>
      <p:sp>
        <p:nvSpPr>
          <p:cNvPr id="6" name="Content Placeholder 5"/>
          <p:cNvSpPr>
            <a:spLocks noGrp="1"/>
          </p:cNvSpPr>
          <p:nvPr>
            <p:ph idx="1"/>
          </p:nvPr>
        </p:nvSpPr>
        <p:spPr>
          <a:xfrm>
            <a:off x="428596" y="571480"/>
            <a:ext cx="8229600" cy="6286520"/>
          </a:xfrm>
        </p:spPr>
        <p:txBody>
          <a:bodyPr/>
          <a:lstStyle/>
          <a:p>
            <a:pPr>
              <a:lnSpc>
                <a:spcPct val="200000"/>
              </a:lnSpc>
              <a:spcBef>
                <a:spcPts val="0"/>
              </a:spcBef>
            </a:pPr>
            <a:r>
              <a:rPr lang="id-ID" sz="1700" b="1" dirty="0" smtClean="0"/>
              <a:t>Peran ber-orientasi tugas (2) -  </a:t>
            </a:r>
          </a:p>
          <a:p>
            <a:pPr lvl="1">
              <a:lnSpc>
                <a:spcPct val="200000"/>
              </a:lnSpc>
              <a:spcBef>
                <a:spcPts val="0"/>
              </a:spcBef>
            </a:pPr>
            <a:r>
              <a:rPr lang="id-ID" sz="1700" b="1" dirty="0" smtClean="0"/>
              <a:t>Elabolator – menjabarkan saran-saran </a:t>
            </a:r>
            <a:r>
              <a:rPr lang="id-ID" sz="1700" dirty="0" smtClean="0"/>
              <a:t>melalui contoh-contoh dalam memberikan pembenaran kepada saran-saran yang dibuat sebelumnya &amp; mencoba </a:t>
            </a:r>
            <a:r>
              <a:rPr lang="id-ID" sz="1700" b="1" dirty="0" smtClean="0"/>
              <a:t>memahami</a:t>
            </a:r>
            <a:r>
              <a:rPr lang="id-ID" sz="1700" dirty="0" smtClean="0"/>
              <a:t> bagaimana sebuah ide atau saran akan berhasil diterapkan jika diadopsi oleh kelompok. </a:t>
            </a:r>
          </a:p>
          <a:p>
            <a:pPr lvl="1">
              <a:lnSpc>
                <a:spcPct val="200000"/>
              </a:lnSpc>
              <a:spcBef>
                <a:spcPts val="0"/>
              </a:spcBef>
            </a:pPr>
            <a:r>
              <a:rPr lang="id-ID" sz="1700" b="1" dirty="0" smtClean="0"/>
              <a:t>Koordinator</a:t>
            </a:r>
            <a:r>
              <a:rPr lang="id-ID" sz="1700" dirty="0" smtClean="0"/>
              <a:t> – </a:t>
            </a:r>
            <a:r>
              <a:rPr lang="id-ID" sz="1700" b="1" dirty="0" smtClean="0"/>
              <a:t>menunjukkan </a:t>
            </a:r>
            <a:r>
              <a:rPr lang="id-ID" sz="1700" dirty="0" smtClean="0"/>
              <a:t>atau </a:t>
            </a:r>
            <a:r>
              <a:rPr lang="id-ID" sz="1700" b="1" dirty="0" smtClean="0"/>
              <a:t>menjelaskan</a:t>
            </a:r>
            <a:r>
              <a:rPr lang="id-ID" sz="1700" dirty="0" smtClean="0"/>
              <a:t> hubungan antar berbagai </a:t>
            </a:r>
            <a:r>
              <a:rPr lang="id-ID" sz="1700" b="1" dirty="0" smtClean="0"/>
              <a:t>ide, saran, </a:t>
            </a:r>
            <a:r>
              <a:rPr lang="id-ID" sz="1700" dirty="0" smtClean="0"/>
              <a:t>yang dibuat atau </a:t>
            </a:r>
            <a:r>
              <a:rPr lang="id-ID" sz="1700" b="1" dirty="0" smtClean="0"/>
              <a:t>saran-saran alternatif. </a:t>
            </a:r>
            <a:endParaRPr lang="id-ID" sz="1700" b="1" dirty="0" smtClean="0"/>
          </a:p>
          <a:p>
            <a:pPr lvl="1">
              <a:lnSpc>
                <a:spcPct val="200000"/>
              </a:lnSpc>
              <a:spcBef>
                <a:spcPts val="0"/>
              </a:spcBef>
            </a:pPr>
            <a:r>
              <a:rPr lang="id-ID" sz="1700" b="1" dirty="0" smtClean="0"/>
              <a:t>Orienter </a:t>
            </a:r>
            <a:r>
              <a:rPr lang="id-ID" sz="1700" dirty="0" smtClean="0"/>
              <a:t>– mendefinisikan posisi kelompok sehubungan dengan tujuannya dengan merangkum apa yang telah terjadi, menunjukkan poin-poin yang telah disepakati, arah-tujuan, atau </a:t>
            </a:r>
            <a:r>
              <a:rPr lang="id-ID" sz="1700" b="1" dirty="0" smtClean="0"/>
              <a:t>mengangkat pertanyaan </a:t>
            </a:r>
            <a:r>
              <a:rPr lang="id-ID" sz="1700" dirty="0" smtClean="0"/>
              <a:t>tentang arah diskusi yang sedang dilakukan kelompok. </a:t>
            </a:r>
          </a:p>
          <a:p>
            <a:pPr lvl="1">
              <a:lnSpc>
                <a:spcPct val="200000"/>
              </a:lnSpc>
              <a:spcBef>
                <a:spcPts val="0"/>
              </a:spcBef>
            </a:pPr>
            <a:endParaRPr lang="id-ID" sz="17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7158" y="142852"/>
            <a:ext cx="8229600" cy="857232"/>
          </a:xfrm>
        </p:spPr>
        <p:txBody>
          <a:bodyPr>
            <a:normAutofit/>
          </a:bodyPr>
          <a:lstStyle/>
          <a:p>
            <a:pPr algn="r"/>
            <a:r>
              <a:rPr lang="id-ID" sz="4000" b="1" dirty="0" smtClean="0"/>
              <a:t>Peran dan Tanggung Jawab </a:t>
            </a:r>
            <a:r>
              <a:rPr lang="id-ID" sz="4000" b="1" dirty="0" smtClean="0"/>
              <a:t>(5)</a:t>
            </a:r>
            <a:endParaRPr lang="id-ID" sz="4000" b="1" dirty="0"/>
          </a:p>
        </p:txBody>
      </p:sp>
      <p:sp>
        <p:nvSpPr>
          <p:cNvPr id="6" name="Content Placeholder 5"/>
          <p:cNvSpPr>
            <a:spLocks noGrp="1"/>
          </p:cNvSpPr>
          <p:nvPr>
            <p:ph idx="1"/>
          </p:nvPr>
        </p:nvSpPr>
        <p:spPr>
          <a:xfrm>
            <a:off x="571472" y="1000108"/>
            <a:ext cx="8229600" cy="4000528"/>
          </a:xfrm>
        </p:spPr>
        <p:txBody>
          <a:bodyPr/>
          <a:lstStyle/>
          <a:p>
            <a:pPr>
              <a:lnSpc>
                <a:spcPct val="200000"/>
              </a:lnSpc>
              <a:spcBef>
                <a:spcPts val="0"/>
              </a:spcBef>
            </a:pPr>
            <a:r>
              <a:rPr lang="id-ID" sz="1700" b="1" dirty="0" smtClean="0"/>
              <a:t>Peran ber-orientasi tugas </a:t>
            </a:r>
            <a:r>
              <a:rPr lang="id-ID" sz="1700" b="1" dirty="0" smtClean="0"/>
              <a:t>(3) </a:t>
            </a:r>
            <a:r>
              <a:rPr lang="id-ID" sz="1700" b="1" dirty="0" smtClean="0"/>
              <a:t>-  </a:t>
            </a:r>
          </a:p>
          <a:p>
            <a:pPr lvl="1">
              <a:lnSpc>
                <a:spcPct val="200000"/>
              </a:lnSpc>
              <a:spcBef>
                <a:spcPts val="600"/>
              </a:spcBef>
            </a:pPr>
            <a:r>
              <a:rPr lang="id-ID" sz="1700" b="1" dirty="0" smtClean="0"/>
              <a:t>Evaluator-kritik</a:t>
            </a:r>
            <a:r>
              <a:rPr lang="id-ID" sz="1700" dirty="0" smtClean="0"/>
              <a:t> </a:t>
            </a:r>
            <a:r>
              <a:rPr lang="id-ID" sz="1700" dirty="0" smtClean="0"/>
              <a:t>– mengarahkan </a:t>
            </a:r>
            <a:r>
              <a:rPr lang="id-ID" sz="1700" b="1" dirty="0" smtClean="0"/>
              <a:t>penyelesaian tugas </a:t>
            </a:r>
            <a:r>
              <a:rPr lang="id-ID" sz="1700" dirty="0" smtClean="0"/>
              <a:t>kelompok. </a:t>
            </a:r>
          </a:p>
          <a:p>
            <a:pPr lvl="1">
              <a:lnSpc>
                <a:spcPct val="200000"/>
              </a:lnSpc>
              <a:spcBef>
                <a:spcPts val="600"/>
              </a:spcBef>
            </a:pPr>
            <a:r>
              <a:rPr lang="id-ID" sz="1700" b="1" dirty="0" smtClean="0"/>
              <a:t>Teknisi-prosedural </a:t>
            </a:r>
            <a:r>
              <a:rPr lang="id-ID" sz="1700" dirty="0" smtClean="0"/>
              <a:t>– mempercepat gerakan kelompok dengan </a:t>
            </a:r>
            <a:r>
              <a:rPr lang="id-ID" sz="1700" b="1" dirty="0" smtClean="0"/>
              <a:t>melakukan apa-pun </a:t>
            </a:r>
            <a:r>
              <a:rPr lang="id-ID" sz="1700" dirty="0" smtClean="0"/>
              <a:t>untuk kelompok, melakukan tugas rutin (menyebarkan materi, mengatur barang-barang, dsb). </a:t>
            </a:r>
          </a:p>
          <a:p>
            <a:pPr lvl="1">
              <a:lnSpc>
                <a:spcPct val="200000"/>
              </a:lnSpc>
              <a:spcBef>
                <a:spcPts val="600"/>
              </a:spcBef>
            </a:pPr>
            <a:r>
              <a:rPr lang="id-ID" sz="1700" b="1" dirty="0" smtClean="0"/>
              <a:t>Perekam</a:t>
            </a:r>
            <a:r>
              <a:rPr lang="id-ID" sz="1700" dirty="0" smtClean="0"/>
              <a:t> – mencatat </a:t>
            </a:r>
            <a:r>
              <a:rPr lang="id-ID" sz="1700" b="1" dirty="0" smtClean="0"/>
              <a:t>saran-saran,</a:t>
            </a:r>
            <a:r>
              <a:rPr lang="id-ID" sz="1700" dirty="0" smtClean="0"/>
              <a:t> membuat rekaman keputusan kelompok, atau </a:t>
            </a:r>
            <a:r>
              <a:rPr lang="id-ID" sz="1700" b="1" dirty="0" smtClean="0"/>
              <a:t>menuliskan hasil diskusi. </a:t>
            </a:r>
          </a:p>
          <a:p>
            <a:pPr lvl="1">
              <a:lnSpc>
                <a:spcPct val="200000"/>
              </a:lnSpc>
              <a:spcBef>
                <a:spcPts val="600"/>
              </a:spcBef>
            </a:pPr>
            <a:endParaRPr lang="id-ID" sz="1700" dirty="0" smtClean="0"/>
          </a:p>
          <a:p>
            <a:pPr lvl="1">
              <a:lnSpc>
                <a:spcPct val="200000"/>
              </a:lnSpc>
              <a:spcBef>
                <a:spcPts val="600"/>
              </a:spcBef>
            </a:pPr>
            <a:endParaRPr lang="id-ID" sz="17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2910" y="0"/>
            <a:ext cx="8015286" cy="857256"/>
          </a:xfrm>
        </p:spPr>
        <p:txBody>
          <a:bodyPr>
            <a:normAutofit/>
          </a:bodyPr>
          <a:lstStyle/>
          <a:p>
            <a:pPr algn="r"/>
            <a:r>
              <a:rPr lang="id-ID" sz="4000" b="1" dirty="0" smtClean="0"/>
              <a:t>Peran dan Tanggung Jawab </a:t>
            </a:r>
            <a:r>
              <a:rPr lang="id-ID" sz="4000" b="1" dirty="0" smtClean="0"/>
              <a:t>(6)</a:t>
            </a:r>
            <a:endParaRPr lang="id-ID" sz="4000" b="1" dirty="0"/>
          </a:p>
        </p:txBody>
      </p:sp>
      <p:sp>
        <p:nvSpPr>
          <p:cNvPr id="6" name="Content Placeholder 5"/>
          <p:cNvSpPr>
            <a:spLocks noGrp="1"/>
          </p:cNvSpPr>
          <p:nvPr>
            <p:ph idx="1"/>
          </p:nvPr>
        </p:nvSpPr>
        <p:spPr>
          <a:xfrm>
            <a:off x="500034" y="642918"/>
            <a:ext cx="8229600" cy="6215082"/>
          </a:xfrm>
        </p:spPr>
        <p:txBody>
          <a:bodyPr/>
          <a:lstStyle/>
          <a:p>
            <a:pPr>
              <a:lnSpc>
                <a:spcPct val="200000"/>
              </a:lnSpc>
              <a:spcBef>
                <a:spcPts val="0"/>
              </a:spcBef>
            </a:pPr>
            <a:r>
              <a:rPr lang="id-ID" sz="1700" b="1" dirty="0" smtClean="0"/>
              <a:t>Pembangunan </a:t>
            </a:r>
            <a:r>
              <a:rPr lang="id-ID" sz="1700" b="1" dirty="0" smtClean="0"/>
              <a:t>kelompok &amp; peran dukungan (1) </a:t>
            </a:r>
            <a:r>
              <a:rPr lang="id-ID" sz="1700" dirty="0" smtClean="0"/>
              <a:t>– </a:t>
            </a:r>
          </a:p>
          <a:p>
            <a:pPr lvl="1">
              <a:lnSpc>
                <a:spcPct val="200000"/>
              </a:lnSpc>
              <a:spcBef>
                <a:spcPts val="0"/>
              </a:spcBef>
            </a:pPr>
            <a:r>
              <a:rPr lang="id-ID" sz="1700" b="1" dirty="0" smtClean="0"/>
              <a:t>Encourager</a:t>
            </a:r>
            <a:r>
              <a:rPr lang="id-ID" sz="1700" dirty="0" smtClean="0"/>
              <a:t> – memuji, memberikan persetujuan, dan menerima kontribusi yang lain. </a:t>
            </a:r>
          </a:p>
          <a:p>
            <a:pPr lvl="1">
              <a:lnSpc>
                <a:spcPct val="200000"/>
              </a:lnSpc>
              <a:spcBef>
                <a:spcPts val="0"/>
              </a:spcBef>
            </a:pPr>
            <a:r>
              <a:rPr lang="id-ID" sz="1700" b="1" dirty="0" smtClean="0"/>
              <a:t>Harmonizer</a:t>
            </a:r>
            <a:r>
              <a:rPr lang="id-ID" sz="1700" dirty="0" smtClean="0"/>
              <a:t> – menengahi perbedaan anggota lain, berupaya untuk mendamaikan perbedaan pendapat, mengurangi ketegangan dalam konflik melalui lelucon. </a:t>
            </a:r>
            <a:endParaRPr lang="id-ID" sz="1700" dirty="0" smtClean="0"/>
          </a:p>
          <a:p>
            <a:pPr lvl="1">
              <a:lnSpc>
                <a:spcPct val="200000"/>
              </a:lnSpc>
              <a:spcBef>
                <a:spcPts val="0"/>
              </a:spcBef>
            </a:pPr>
            <a:r>
              <a:rPr lang="id-ID" sz="1700" b="1" dirty="0" smtClean="0"/>
              <a:t>Kompromis </a:t>
            </a:r>
            <a:r>
              <a:rPr lang="id-ID" sz="1700" dirty="0" smtClean="0"/>
              <a:t>– berupaya keluar dari konflik internal dengan menawarkan persetujuan bersama, mengakui kesalahan atau bergerak ke posisi yang lain. </a:t>
            </a:r>
          </a:p>
          <a:p>
            <a:pPr lvl="1">
              <a:lnSpc>
                <a:spcPct val="200000"/>
              </a:lnSpc>
              <a:spcBef>
                <a:spcPts val="0"/>
              </a:spcBef>
            </a:pPr>
            <a:r>
              <a:rPr lang="id-ID" sz="1700" b="1" dirty="0" smtClean="0"/>
              <a:t>Penjaga gerbang/ekspenditur </a:t>
            </a:r>
            <a:r>
              <a:rPr lang="id-ID" sz="1700" dirty="0" smtClean="0"/>
              <a:t>– berupaya menjaga saluran komunikasi tetap terbuka dengan mendorong atau memfasilitasi partisipasi orang lain atau dengan mengatur arus komunikasi. </a:t>
            </a:r>
          </a:p>
          <a:p>
            <a:pPr lvl="1">
              <a:lnSpc>
                <a:spcPct val="150000"/>
              </a:lnSpc>
              <a:spcBef>
                <a:spcPts val="600"/>
              </a:spcBef>
            </a:pPr>
            <a:endParaRPr lang="id-ID" sz="1600" dirty="0" smtClean="0"/>
          </a:p>
          <a:p>
            <a:pPr lvl="1">
              <a:lnSpc>
                <a:spcPct val="150000"/>
              </a:lnSpc>
              <a:spcBef>
                <a:spcPts val="600"/>
              </a:spcBef>
            </a:pPr>
            <a:endParaRPr lang="id-ID" sz="1600" dirty="0" smtClean="0"/>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928694"/>
          </a:xfrm>
        </p:spPr>
        <p:txBody>
          <a:bodyPr>
            <a:normAutofit/>
          </a:bodyPr>
          <a:lstStyle/>
          <a:p>
            <a:pPr algn="r"/>
            <a:r>
              <a:rPr lang="id-ID" sz="4000" b="1" dirty="0" smtClean="0"/>
              <a:t>Peran dan Tanggung Jawab </a:t>
            </a:r>
            <a:r>
              <a:rPr lang="id-ID" sz="4000" b="1" dirty="0" smtClean="0"/>
              <a:t>(7)</a:t>
            </a:r>
            <a:endParaRPr lang="id-ID" sz="4000" b="1" dirty="0"/>
          </a:p>
        </p:txBody>
      </p:sp>
      <p:sp>
        <p:nvSpPr>
          <p:cNvPr id="6" name="Content Placeholder 5"/>
          <p:cNvSpPr>
            <a:spLocks noGrp="1"/>
          </p:cNvSpPr>
          <p:nvPr>
            <p:ph idx="1"/>
          </p:nvPr>
        </p:nvSpPr>
        <p:spPr>
          <a:xfrm>
            <a:off x="500034" y="857232"/>
            <a:ext cx="8229600" cy="5786502"/>
          </a:xfrm>
        </p:spPr>
        <p:txBody>
          <a:bodyPr/>
          <a:lstStyle/>
          <a:p>
            <a:pPr>
              <a:lnSpc>
                <a:spcPct val="200000"/>
              </a:lnSpc>
              <a:spcBef>
                <a:spcPts val="0"/>
              </a:spcBef>
            </a:pPr>
            <a:r>
              <a:rPr lang="id-ID" sz="1700" b="1" dirty="0" smtClean="0"/>
              <a:t>Pembangunan kelompok &amp; peran dukungan (2) -  </a:t>
            </a:r>
          </a:p>
          <a:p>
            <a:pPr lvl="1">
              <a:lnSpc>
                <a:spcPct val="200000"/>
              </a:lnSpc>
              <a:spcBef>
                <a:spcPts val="0"/>
              </a:spcBef>
            </a:pPr>
            <a:r>
              <a:rPr lang="id-ID" sz="1700" b="1" dirty="0" smtClean="0"/>
              <a:t>Pengingat </a:t>
            </a:r>
            <a:r>
              <a:rPr lang="id-ID" sz="1700" b="1" dirty="0" smtClean="0"/>
              <a:t>standar </a:t>
            </a:r>
            <a:r>
              <a:rPr lang="id-ID" sz="1700" dirty="0" smtClean="0"/>
              <a:t>– memperlihatkan standar evaluasi dan standar kualitas bagi proses-proses dalam kelompok. </a:t>
            </a:r>
          </a:p>
          <a:p>
            <a:pPr lvl="1">
              <a:lnSpc>
                <a:spcPct val="200000"/>
              </a:lnSpc>
              <a:spcBef>
                <a:spcPts val="0"/>
              </a:spcBef>
            </a:pPr>
            <a:r>
              <a:rPr lang="id-ID" sz="1700" b="1" dirty="0" smtClean="0"/>
              <a:t>Kelompok pengamat </a:t>
            </a:r>
            <a:r>
              <a:rPr lang="id-ID" sz="1700" dirty="0" smtClean="0"/>
              <a:t>– menyimpan catatan mengenai berbagai aspek proses kelompok, lalu memanfaatkan dan menginterpretasi data, untuk diusulkan sebagai evaluasi kelompok terhadap prosedurnya sendiri. </a:t>
            </a:r>
          </a:p>
          <a:p>
            <a:pPr lvl="1">
              <a:lnSpc>
                <a:spcPct val="200000"/>
              </a:lnSpc>
              <a:spcBef>
                <a:spcPts val="0"/>
              </a:spcBef>
            </a:pPr>
            <a:r>
              <a:rPr lang="id-ID" sz="1700" b="1" dirty="0" smtClean="0"/>
              <a:t>Pengikut </a:t>
            </a:r>
            <a:r>
              <a:rPr lang="id-ID" sz="1700" dirty="0" smtClean="0"/>
              <a:t>– bergerak sejalan dengan gerakan kelompok, kurang lebih bersikap pasif dalam menerima gagasan orang lain, tampil sebagai penonton dalam diskusi kelompok atau pengambil keputusan. </a:t>
            </a:r>
          </a:p>
          <a:p>
            <a:pPr lvl="1">
              <a:lnSpc>
                <a:spcPct val="150000"/>
              </a:lnSpc>
              <a:spcBef>
                <a:spcPts val="600"/>
              </a:spcBef>
            </a:pPr>
            <a:endParaRPr lang="id-ID" sz="1600" dirty="0" smtClean="0"/>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827552"/>
          </a:xfrm>
        </p:spPr>
        <p:txBody>
          <a:bodyPr>
            <a:normAutofit/>
          </a:bodyPr>
          <a:lstStyle/>
          <a:p>
            <a:pPr algn="r"/>
            <a:r>
              <a:rPr lang="id-ID" sz="4000" b="1" dirty="0" smtClean="0"/>
              <a:t>Peran dan Tanggung Jawab </a:t>
            </a:r>
            <a:r>
              <a:rPr lang="id-ID" sz="4000" b="1" dirty="0" smtClean="0"/>
              <a:t>(8)</a:t>
            </a:r>
            <a:endParaRPr lang="id-ID" sz="4000" b="1" dirty="0"/>
          </a:p>
        </p:txBody>
      </p:sp>
      <p:sp>
        <p:nvSpPr>
          <p:cNvPr id="6" name="Content Placeholder 5"/>
          <p:cNvSpPr>
            <a:spLocks noGrp="1"/>
          </p:cNvSpPr>
          <p:nvPr>
            <p:ph idx="1"/>
          </p:nvPr>
        </p:nvSpPr>
        <p:spPr>
          <a:xfrm>
            <a:off x="500034" y="857232"/>
            <a:ext cx="8229600" cy="5786478"/>
          </a:xfrm>
        </p:spPr>
        <p:txBody>
          <a:bodyPr/>
          <a:lstStyle/>
          <a:p>
            <a:pPr>
              <a:lnSpc>
                <a:spcPct val="200000"/>
              </a:lnSpc>
              <a:spcBef>
                <a:spcPts val="600"/>
              </a:spcBef>
            </a:pPr>
            <a:r>
              <a:rPr lang="id-ID" sz="1700" b="1" dirty="0" smtClean="0"/>
              <a:t>Peran individu (1) -  </a:t>
            </a:r>
          </a:p>
          <a:p>
            <a:pPr lvl="1">
              <a:lnSpc>
                <a:spcPct val="200000"/>
              </a:lnSpc>
              <a:spcBef>
                <a:spcPts val="600"/>
              </a:spcBef>
            </a:pPr>
            <a:r>
              <a:rPr lang="id-ID" sz="1700" b="1" dirty="0" smtClean="0"/>
              <a:t>Penyerang</a:t>
            </a:r>
            <a:r>
              <a:rPr lang="id-ID" sz="1700" dirty="0" smtClean="0"/>
              <a:t> – bekerja dengan cara-cara negatif, </a:t>
            </a:r>
            <a:r>
              <a:rPr lang="id-ID" sz="1700" b="1" dirty="0" smtClean="0"/>
              <a:t>menjatuhkan status </a:t>
            </a:r>
            <a:r>
              <a:rPr lang="id-ID" sz="1700" dirty="0" smtClean="0"/>
              <a:t>orang lain, memperlihatkan </a:t>
            </a:r>
            <a:r>
              <a:rPr lang="id-ID" sz="1700" b="1" dirty="0" smtClean="0"/>
              <a:t>sikap tidak sepakat </a:t>
            </a:r>
            <a:r>
              <a:rPr lang="id-ID" sz="1700" dirty="0" smtClean="0"/>
              <a:t>terhadap nilai-nilai, perasaan dan tindakan orang lain, </a:t>
            </a:r>
            <a:r>
              <a:rPr lang="id-ID" sz="1700" b="1" dirty="0" smtClean="0"/>
              <a:t>menyerang kelompok </a:t>
            </a:r>
            <a:r>
              <a:rPr lang="id-ID" sz="1700" dirty="0" smtClean="0"/>
              <a:t>atau </a:t>
            </a:r>
            <a:r>
              <a:rPr lang="id-ID" sz="1700" b="1" dirty="0" smtClean="0"/>
              <a:t>masalah </a:t>
            </a:r>
            <a:r>
              <a:rPr lang="id-ID" sz="1700" dirty="0" smtClean="0"/>
              <a:t>yang sedang berjalan, </a:t>
            </a:r>
            <a:r>
              <a:rPr lang="id-ID" sz="1700" b="1" dirty="0" smtClean="0"/>
              <a:t>canda-tawa </a:t>
            </a:r>
            <a:r>
              <a:rPr lang="id-ID" sz="1700" dirty="0" smtClean="0"/>
              <a:t>secara </a:t>
            </a:r>
            <a:r>
              <a:rPr lang="id-ID" sz="1700" dirty="0" smtClean="0"/>
              <a:t>agresif, </a:t>
            </a:r>
            <a:r>
              <a:rPr lang="id-ID" sz="1700" b="1" dirty="0" smtClean="0"/>
              <a:t>iri terhadap kontribusi orang lain</a:t>
            </a:r>
            <a:r>
              <a:rPr lang="id-ID" sz="1700" dirty="0" smtClean="0"/>
              <a:t>, berusaha </a:t>
            </a:r>
            <a:r>
              <a:rPr lang="id-ID" sz="1700" b="1" dirty="0" smtClean="0"/>
              <a:t>menonjolkan jasa-jasanya </a:t>
            </a:r>
            <a:r>
              <a:rPr lang="id-ID" sz="1700" dirty="0" smtClean="0"/>
              <a:t>sendiri. </a:t>
            </a:r>
          </a:p>
          <a:p>
            <a:pPr lvl="1">
              <a:lnSpc>
                <a:spcPct val="200000"/>
              </a:lnSpc>
              <a:spcBef>
                <a:spcPts val="600"/>
              </a:spcBef>
            </a:pPr>
            <a:r>
              <a:rPr lang="id-ID" sz="1700" b="1" dirty="0" smtClean="0"/>
              <a:t>Penghalang</a:t>
            </a:r>
            <a:r>
              <a:rPr lang="id-ID" sz="1700" dirty="0" smtClean="0"/>
              <a:t> – </a:t>
            </a:r>
            <a:r>
              <a:rPr lang="id-ID" sz="1700" b="1" dirty="0" smtClean="0"/>
              <a:t>cenderung negatif </a:t>
            </a:r>
            <a:r>
              <a:rPr lang="id-ID" sz="1700" dirty="0" smtClean="0"/>
              <a:t>dan </a:t>
            </a:r>
            <a:r>
              <a:rPr lang="id-ID" sz="1700" b="1" dirty="0" smtClean="0"/>
              <a:t>melawan</a:t>
            </a:r>
            <a:r>
              <a:rPr lang="id-ID" sz="1700" dirty="0" smtClean="0"/>
              <a:t> dengan keras kepala, </a:t>
            </a:r>
            <a:r>
              <a:rPr lang="id-ID" sz="1700" b="1" dirty="0" smtClean="0"/>
              <a:t>tidak setuju &amp; menentang </a:t>
            </a:r>
            <a:r>
              <a:rPr lang="id-ID" sz="1700" dirty="0" smtClean="0"/>
              <a:t>tanpa alasan atau diluar jangkauan akal sehat. Mencoba mempertahankan atau membawa kembali suatu masalah setelah kelompok menolaknya. </a:t>
            </a:r>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0"/>
            <a:ext cx="8158162" cy="1184742"/>
          </a:xfrm>
        </p:spPr>
        <p:txBody>
          <a:bodyPr>
            <a:noAutofit/>
          </a:bodyPr>
          <a:lstStyle/>
          <a:p>
            <a:pPr algn="r"/>
            <a:r>
              <a:rPr lang="id-ID" sz="4000" b="1" dirty="0" smtClean="0"/>
              <a:t>Peran dan Tanggung Jawab </a:t>
            </a:r>
            <a:r>
              <a:rPr lang="id-ID" sz="4000" b="1" dirty="0" smtClean="0"/>
              <a:t>(9)</a:t>
            </a:r>
            <a:endParaRPr lang="id-ID" sz="4000" b="1" dirty="0"/>
          </a:p>
        </p:txBody>
      </p:sp>
      <p:sp>
        <p:nvSpPr>
          <p:cNvPr id="6" name="Content Placeholder 5"/>
          <p:cNvSpPr>
            <a:spLocks noGrp="1"/>
          </p:cNvSpPr>
          <p:nvPr>
            <p:ph idx="1"/>
          </p:nvPr>
        </p:nvSpPr>
        <p:spPr>
          <a:xfrm>
            <a:off x="500034" y="1071546"/>
            <a:ext cx="8229600" cy="4500594"/>
          </a:xfrm>
        </p:spPr>
        <p:txBody>
          <a:bodyPr/>
          <a:lstStyle/>
          <a:p>
            <a:pPr>
              <a:lnSpc>
                <a:spcPct val="200000"/>
              </a:lnSpc>
              <a:spcBef>
                <a:spcPts val="600"/>
              </a:spcBef>
            </a:pPr>
            <a:r>
              <a:rPr lang="id-ID" sz="1700" b="1" dirty="0" smtClean="0"/>
              <a:t>Peran individu </a:t>
            </a:r>
            <a:r>
              <a:rPr lang="id-ID" sz="1700" b="1" dirty="0" smtClean="0"/>
              <a:t>(2) </a:t>
            </a:r>
            <a:r>
              <a:rPr lang="id-ID" sz="1700" b="1" dirty="0" smtClean="0"/>
              <a:t>-  </a:t>
            </a:r>
          </a:p>
          <a:p>
            <a:pPr lvl="1">
              <a:lnSpc>
                <a:spcPct val="200000"/>
              </a:lnSpc>
              <a:spcBef>
                <a:spcPts val="600"/>
              </a:spcBef>
            </a:pPr>
            <a:r>
              <a:rPr lang="id-ID" sz="1700" b="1" dirty="0" smtClean="0"/>
              <a:t>Pencari </a:t>
            </a:r>
            <a:r>
              <a:rPr lang="id-ID" sz="1700" b="1" dirty="0" smtClean="0"/>
              <a:t>pengakuan </a:t>
            </a:r>
            <a:r>
              <a:rPr lang="id-ID" sz="1700" dirty="0" smtClean="0"/>
              <a:t>– berusaha menarik perhatian &amp; berjuang untuk ditempatkan pada posisi “inferior”. </a:t>
            </a:r>
          </a:p>
          <a:p>
            <a:pPr lvl="1">
              <a:lnSpc>
                <a:spcPct val="200000"/>
              </a:lnSpc>
              <a:spcBef>
                <a:spcPts val="600"/>
              </a:spcBef>
            </a:pPr>
            <a:r>
              <a:rPr lang="id-ID" sz="1700" b="1" dirty="0" smtClean="0"/>
              <a:t>Pengaku dosa </a:t>
            </a:r>
            <a:r>
              <a:rPr lang="id-ID" sz="1700" dirty="0" smtClean="0"/>
              <a:t>– memanfaatkan kesempatan untuk menyampaikan perasaan pribadi yang bukan kepentingan kelompok. </a:t>
            </a:r>
            <a:endParaRPr lang="id-ID" sz="1700" dirty="0" smtClean="0"/>
          </a:p>
          <a:p>
            <a:pPr lvl="1">
              <a:lnSpc>
                <a:spcPct val="200000"/>
              </a:lnSpc>
              <a:spcBef>
                <a:spcPts val="600"/>
              </a:spcBef>
            </a:pPr>
            <a:r>
              <a:rPr lang="id-ID" sz="1700" b="1" dirty="0" smtClean="0"/>
              <a:t>Penguasa – </a:t>
            </a:r>
            <a:r>
              <a:rPr lang="id-ID" sz="1700" dirty="0" smtClean="0"/>
              <a:t>mencoba untuk menegaskan otoritas atau superioritas dengan memanipulasi kelompok atau anggota tertentu dari kelompok. </a:t>
            </a:r>
          </a:p>
          <a:p>
            <a:pPr lvl="1">
              <a:lnSpc>
                <a:spcPct val="200000"/>
              </a:lnSpc>
              <a:spcBef>
                <a:spcPts val="600"/>
              </a:spcBef>
            </a:pPr>
            <a:endParaRPr lang="id-ID" sz="1700" dirty="0" smtClean="0"/>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142852"/>
            <a:ext cx="8229600" cy="1000132"/>
          </a:xfrm>
        </p:spPr>
        <p:txBody>
          <a:bodyPr>
            <a:normAutofit/>
          </a:bodyPr>
          <a:lstStyle/>
          <a:p>
            <a:pPr algn="r"/>
            <a:r>
              <a:rPr lang="id-ID" sz="4000" b="1" dirty="0" smtClean="0"/>
              <a:t>Peran dan Tanggung Jawab (10)</a:t>
            </a:r>
            <a:endParaRPr lang="id-ID" sz="4000" b="1" dirty="0"/>
          </a:p>
        </p:txBody>
      </p:sp>
      <p:sp>
        <p:nvSpPr>
          <p:cNvPr id="6" name="Content Placeholder 5"/>
          <p:cNvSpPr>
            <a:spLocks noGrp="1"/>
          </p:cNvSpPr>
          <p:nvPr>
            <p:ph idx="1"/>
          </p:nvPr>
        </p:nvSpPr>
        <p:spPr>
          <a:xfrm>
            <a:off x="500034" y="1071546"/>
            <a:ext cx="8229600" cy="3357586"/>
          </a:xfrm>
        </p:spPr>
        <p:txBody>
          <a:bodyPr/>
          <a:lstStyle/>
          <a:p>
            <a:pPr>
              <a:lnSpc>
                <a:spcPct val="200000"/>
              </a:lnSpc>
              <a:spcBef>
                <a:spcPts val="600"/>
              </a:spcBef>
            </a:pPr>
            <a:r>
              <a:rPr lang="id-ID" sz="1600" b="1" dirty="0" smtClean="0"/>
              <a:t>Peran individu </a:t>
            </a:r>
            <a:r>
              <a:rPr lang="id-ID" sz="1600" b="1" dirty="0" smtClean="0"/>
              <a:t>(3) </a:t>
            </a:r>
            <a:r>
              <a:rPr lang="id-ID" sz="1600" b="1" dirty="0" smtClean="0"/>
              <a:t>-  </a:t>
            </a:r>
            <a:endParaRPr lang="id-ID" sz="1200" b="1" dirty="0" smtClean="0"/>
          </a:p>
          <a:p>
            <a:pPr lvl="1">
              <a:lnSpc>
                <a:spcPct val="200000"/>
              </a:lnSpc>
              <a:spcBef>
                <a:spcPts val="600"/>
              </a:spcBef>
            </a:pPr>
            <a:r>
              <a:rPr lang="id-ID" sz="1600" b="1" dirty="0" smtClean="0"/>
              <a:t>Pencari </a:t>
            </a:r>
            <a:r>
              <a:rPr lang="id-ID" sz="1600" b="1" dirty="0" smtClean="0"/>
              <a:t>bantuan </a:t>
            </a:r>
            <a:r>
              <a:rPr lang="id-ID" sz="1600" dirty="0" smtClean="0"/>
              <a:t>– upaya untuk membangkitkan tanggapan </a:t>
            </a:r>
            <a:r>
              <a:rPr lang="id-ID" sz="1600" b="1" dirty="0" smtClean="0"/>
              <a:t>“simpati” </a:t>
            </a:r>
            <a:r>
              <a:rPr lang="id-ID" sz="1600" dirty="0" smtClean="0"/>
              <a:t>dari anggota kelompok lainnya atau dari seluruh kelompok. </a:t>
            </a:r>
          </a:p>
          <a:p>
            <a:pPr lvl="1">
              <a:lnSpc>
                <a:spcPct val="200000"/>
              </a:lnSpc>
              <a:spcBef>
                <a:spcPts val="600"/>
              </a:spcBef>
            </a:pPr>
            <a:r>
              <a:rPr lang="id-ID" sz="1600" b="1" dirty="0" smtClean="0"/>
              <a:t>Pembela kepentingan khusus </a:t>
            </a:r>
            <a:r>
              <a:rPr lang="id-ID" sz="1600" dirty="0" smtClean="0"/>
              <a:t>– berbicara atas nama </a:t>
            </a:r>
            <a:r>
              <a:rPr lang="id-ID" sz="1600" b="1" dirty="0" smtClean="0"/>
              <a:t>“pemilik usaha kecil”</a:t>
            </a:r>
            <a:r>
              <a:rPr lang="id-ID" sz="1600" dirty="0" smtClean="0"/>
              <a:t>, “masyarakat akar rumput” &amp; diselubungi </a:t>
            </a:r>
            <a:r>
              <a:rPr lang="id-ID" sz="1600" b="1" dirty="0" smtClean="0"/>
              <a:t>prasangka</a:t>
            </a:r>
            <a:r>
              <a:rPr lang="id-ID" sz="1600" dirty="0" smtClean="0"/>
              <a:t> atau </a:t>
            </a:r>
            <a:r>
              <a:rPr lang="id-ID" sz="1600" b="1" dirty="0" smtClean="0"/>
              <a:t>stereotip</a:t>
            </a:r>
            <a:r>
              <a:rPr lang="id-ID" sz="1600" dirty="0" smtClean="0"/>
              <a:t> sesuai dengan kepentingannya sendiri. </a:t>
            </a:r>
          </a:p>
          <a:p>
            <a:pPr lvl="1">
              <a:lnSpc>
                <a:spcPct val="150000"/>
              </a:lnSpc>
              <a:spcBef>
                <a:spcPts val="600"/>
              </a:spcBef>
            </a:pPr>
            <a:endParaRPr lang="id-ID" sz="1600" dirty="0" smtClean="0"/>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14744" y="0"/>
            <a:ext cx="4943452" cy="1184742"/>
          </a:xfrm>
        </p:spPr>
        <p:txBody>
          <a:bodyPr>
            <a:normAutofit/>
          </a:bodyPr>
          <a:lstStyle/>
          <a:p>
            <a:pPr algn="r"/>
            <a:r>
              <a:rPr lang="id-ID" sz="4000" b="1" dirty="0" smtClean="0"/>
              <a:t>Kepemimpinan (1)</a:t>
            </a:r>
            <a:endParaRPr lang="id-ID" sz="4000" b="1" dirty="0"/>
          </a:p>
        </p:txBody>
      </p:sp>
      <p:sp>
        <p:nvSpPr>
          <p:cNvPr id="6" name="Content Placeholder 5"/>
          <p:cNvSpPr>
            <a:spLocks noGrp="1"/>
          </p:cNvSpPr>
          <p:nvPr>
            <p:ph idx="1"/>
          </p:nvPr>
        </p:nvSpPr>
        <p:spPr>
          <a:xfrm>
            <a:off x="500034" y="1071546"/>
            <a:ext cx="8229600" cy="5429288"/>
          </a:xfrm>
        </p:spPr>
        <p:txBody>
          <a:bodyPr/>
          <a:lstStyle/>
          <a:p>
            <a:pPr>
              <a:lnSpc>
                <a:spcPct val="200000"/>
              </a:lnSpc>
              <a:spcBef>
                <a:spcPts val="600"/>
              </a:spcBef>
            </a:pPr>
            <a:r>
              <a:rPr lang="id-ID" sz="1700" dirty="0" smtClean="0"/>
              <a:t>Pemimpin </a:t>
            </a:r>
            <a:r>
              <a:rPr lang="id-ID" sz="1700" dirty="0" smtClean="0"/>
              <a:t>adalah: </a:t>
            </a:r>
            <a:r>
              <a:rPr lang="id-ID" sz="1700" b="1" dirty="0" smtClean="0"/>
              <a:t>sosok </a:t>
            </a:r>
            <a:r>
              <a:rPr lang="id-ID" sz="1700" b="1" dirty="0" smtClean="0"/>
              <a:t>yang paling banyak menyedot perhatian. </a:t>
            </a:r>
          </a:p>
          <a:p>
            <a:pPr>
              <a:lnSpc>
                <a:spcPct val="200000"/>
              </a:lnSpc>
              <a:spcBef>
                <a:spcPts val="600"/>
              </a:spcBef>
            </a:pPr>
            <a:r>
              <a:rPr lang="id-ID" sz="1700" dirty="0" smtClean="0"/>
              <a:t>Peran dasar seorang pemimpin: </a:t>
            </a:r>
            <a:r>
              <a:rPr lang="id-ID" sz="1700" b="1" dirty="0" smtClean="0"/>
              <a:t>mengkoordinasikan kegiatan </a:t>
            </a:r>
            <a:r>
              <a:rPr lang="id-ID" sz="1700" dirty="0" smtClean="0"/>
              <a:t>dalam kelompok &amp; individu. </a:t>
            </a:r>
          </a:p>
          <a:p>
            <a:pPr>
              <a:lnSpc>
                <a:spcPct val="200000"/>
              </a:lnSpc>
              <a:spcBef>
                <a:spcPts val="600"/>
              </a:spcBef>
            </a:pPr>
            <a:r>
              <a:rPr lang="id-ID" sz="1700" dirty="0" smtClean="0"/>
              <a:t>Setiap pemimpin berkontribusi </a:t>
            </a:r>
            <a:r>
              <a:rPr lang="id-ID" sz="1700" dirty="0" smtClean="0"/>
              <a:t>kepada: </a:t>
            </a:r>
            <a:r>
              <a:rPr lang="id-ID" sz="1700" b="1" dirty="0" smtClean="0"/>
              <a:t>tujuan </a:t>
            </a:r>
            <a:r>
              <a:rPr lang="id-ID" sz="1700" b="1" dirty="0" smtClean="0"/>
              <a:t>kelompok </a:t>
            </a:r>
            <a:r>
              <a:rPr lang="id-ID" sz="1700" dirty="0" smtClean="0"/>
              <a:t>secara </a:t>
            </a:r>
            <a:r>
              <a:rPr lang="id-ID" sz="1700" b="1" dirty="0" smtClean="0"/>
              <a:t>keseluruhan.</a:t>
            </a:r>
          </a:p>
          <a:p>
            <a:pPr>
              <a:lnSpc>
                <a:spcPct val="200000"/>
              </a:lnSpc>
              <a:spcBef>
                <a:spcPts val="600"/>
              </a:spcBef>
            </a:pPr>
            <a:r>
              <a:rPr lang="id-ID" sz="1700" dirty="0" smtClean="0"/>
              <a:t>Pola kepemimpinan dalam kelompok  </a:t>
            </a:r>
            <a:r>
              <a:rPr lang="id-ID" sz="1700" dirty="0" smtClean="0">
                <a:sym typeface="Wingdings" pitchFamily="2" charset="2"/>
              </a:rPr>
              <a:t> </a:t>
            </a:r>
            <a:r>
              <a:rPr lang="id-ID" sz="1700" dirty="0" smtClean="0"/>
              <a:t>hasil dari </a:t>
            </a:r>
            <a:r>
              <a:rPr lang="id-ID" sz="1700" b="1" dirty="0" smtClean="0"/>
              <a:t>kebutuhan,</a:t>
            </a:r>
            <a:r>
              <a:rPr lang="id-ID" sz="1700" dirty="0" smtClean="0"/>
              <a:t> </a:t>
            </a:r>
            <a:r>
              <a:rPr lang="id-ID" sz="1700" b="1" dirty="0" smtClean="0"/>
              <a:t>preferensi &amp; gaya komunikasi </a:t>
            </a:r>
            <a:r>
              <a:rPr lang="id-ID" sz="1700" dirty="0" smtClean="0"/>
              <a:t>tiap-tiap individu dalam kelompok . </a:t>
            </a:r>
          </a:p>
          <a:p>
            <a:pPr>
              <a:lnSpc>
                <a:spcPct val="200000"/>
              </a:lnSpc>
              <a:spcBef>
                <a:spcPts val="600"/>
              </a:spcBef>
            </a:pPr>
            <a:r>
              <a:rPr lang="id-ID" sz="1700" dirty="0" smtClean="0"/>
              <a:t>Kepemimpinan adalah elemen penting dalam melaksanakan fungsi sehari-hari: </a:t>
            </a:r>
            <a:r>
              <a:rPr lang="id-ID" sz="1700" b="1" dirty="0" smtClean="0"/>
              <a:t>perancangan, penerapan, pengawasan, kebijakan – untuk mewujudkan koordinasi kegiatan dalam kelompok. </a:t>
            </a:r>
          </a:p>
          <a:p>
            <a:pPr lvl="1">
              <a:lnSpc>
                <a:spcPct val="150000"/>
              </a:lnSpc>
              <a:spcBef>
                <a:spcPts val="600"/>
              </a:spcBef>
            </a:pPr>
            <a:endParaRPr lang="id-ID" sz="12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14678" y="0"/>
            <a:ext cx="5443518" cy="1231886"/>
          </a:xfrm>
        </p:spPr>
        <p:txBody>
          <a:bodyPr>
            <a:noAutofit/>
          </a:bodyPr>
          <a:lstStyle/>
          <a:p>
            <a:pPr algn="r"/>
            <a:r>
              <a:rPr lang="id-ID" sz="3600" b="1" dirty="0" smtClean="0"/>
              <a:t>Fungsi Kepemimpinan: </a:t>
            </a:r>
            <a:r>
              <a:rPr lang="id-ID" sz="3600" b="1" dirty="0" smtClean="0"/>
              <a:t/>
            </a:r>
            <a:br>
              <a:rPr lang="id-ID" sz="3600" b="1" dirty="0" smtClean="0"/>
            </a:br>
            <a:r>
              <a:rPr lang="id-ID" sz="3600" b="1" dirty="0" smtClean="0"/>
              <a:t>Baird </a:t>
            </a:r>
            <a:r>
              <a:rPr lang="id-ID" sz="3600" b="1" dirty="0" smtClean="0"/>
              <a:t>dan Weinberg</a:t>
            </a:r>
            <a:endParaRPr lang="id-ID" sz="3600" b="1" dirty="0"/>
          </a:p>
        </p:txBody>
      </p:sp>
      <p:sp>
        <p:nvSpPr>
          <p:cNvPr id="6" name="Content Placeholder 5"/>
          <p:cNvSpPr>
            <a:spLocks noGrp="1"/>
          </p:cNvSpPr>
          <p:nvPr>
            <p:ph sz="half" idx="1"/>
          </p:nvPr>
        </p:nvSpPr>
        <p:spPr>
          <a:xfrm>
            <a:off x="428596" y="1285860"/>
            <a:ext cx="4038600" cy="5143536"/>
          </a:xfrm>
        </p:spPr>
        <p:txBody>
          <a:bodyPr/>
          <a:lstStyle/>
          <a:p>
            <a:pPr>
              <a:lnSpc>
                <a:spcPct val="150000"/>
              </a:lnSpc>
              <a:spcBef>
                <a:spcPts val="0"/>
              </a:spcBef>
            </a:pPr>
            <a:r>
              <a:rPr lang="id-ID" sz="1700" b="1" dirty="0" smtClean="0"/>
              <a:t>Fungsi pemeliharaan kelompok: </a:t>
            </a:r>
          </a:p>
          <a:p>
            <a:pPr lvl="1">
              <a:lnSpc>
                <a:spcPct val="150000"/>
              </a:lnSpc>
              <a:spcBef>
                <a:spcPts val="0"/>
              </a:spcBef>
            </a:pPr>
            <a:r>
              <a:rPr lang="id-ID" sz="1700" dirty="0" smtClean="0"/>
              <a:t>Mempromosikan partisipasi. </a:t>
            </a:r>
          </a:p>
          <a:p>
            <a:pPr lvl="1">
              <a:lnSpc>
                <a:spcPct val="150000"/>
              </a:lnSpc>
              <a:spcBef>
                <a:spcPts val="0"/>
              </a:spcBef>
            </a:pPr>
            <a:r>
              <a:rPr lang="id-ID" sz="1700" dirty="0" smtClean="0"/>
              <a:t>Mengatur interaksi.</a:t>
            </a:r>
          </a:p>
          <a:p>
            <a:pPr lvl="1">
              <a:lnSpc>
                <a:spcPct val="150000"/>
              </a:lnSpc>
              <a:spcBef>
                <a:spcPts val="0"/>
              </a:spcBef>
            </a:pPr>
            <a:r>
              <a:rPr lang="id-ID" sz="1700" dirty="0" smtClean="0"/>
              <a:t>Mempromosikan kepuasan kebutuhan. </a:t>
            </a:r>
          </a:p>
          <a:p>
            <a:pPr lvl="1">
              <a:lnSpc>
                <a:spcPct val="150000"/>
              </a:lnSpc>
              <a:spcBef>
                <a:spcPts val="0"/>
              </a:spcBef>
            </a:pPr>
            <a:r>
              <a:rPr lang="id-ID" sz="1700" dirty="0" smtClean="0"/>
              <a:t>Meningkatkan kerjasama.</a:t>
            </a:r>
          </a:p>
          <a:p>
            <a:pPr lvl="1">
              <a:lnSpc>
                <a:spcPct val="150000"/>
              </a:lnSpc>
              <a:spcBef>
                <a:spcPts val="0"/>
              </a:spcBef>
            </a:pPr>
            <a:r>
              <a:rPr lang="id-ID" sz="1700" dirty="0" smtClean="0"/>
              <a:t>Menengahi konflik.</a:t>
            </a:r>
          </a:p>
          <a:p>
            <a:pPr lvl="1">
              <a:lnSpc>
                <a:spcPct val="150000"/>
              </a:lnSpc>
              <a:spcBef>
                <a:spcPts val="0"/>
              </a:spcBef>
            </a:pPr>
            <a:r>
              <a:rPr lang="id-ID" sz="1700" dirty="0" smtClean="0"/>
              <a:t>Melindungi hak-hak individu.</a:t>
            </a:r>
          </a:p>
          <a:p>
            <a:pPr lvl="1">
              <a:lnSpc>
                <a:spcPct val="150000"/>
              </a:lnSpc>
              <a:spcBef>
                <a:spcPts val="0"/>
              </a:spcBef>
            </a:pPr>
            <a:r>
              <a:rPr lang="id-ID" sz="1700" dirty="0" smtClean="0"/>
              <a:t>Memberikan contoh perilaku.</a:t>
            </a:r>
          </a:p>
          <a:p>
            <a:pPr lvl="1">
              <a:lnSpc>
                <a:spcPct val="150000"/>
              </a:lnSpc>
              <a:spcBef>
                <a:spcPts val="0"/>
              </a:spcBef>
            </a:pPr>
            <a:r>
              <a:rPr lang="id-ID" sz="1700" dirty="0" smtClean="0"/>
              <a:t>Memikul tanggung jawab atas kegagalan kelompok. </a:t>
            </a:r>
          </a:p>
          <a:p>
            <a:pPr lvl="1">
              <a:lnSpc>
                <a:spcPct val="150000"/>
              </a:lnSpc>
              <a:spcBef>
                <a:spcPts val="0"/>
              </a:spcBef>
            </a:pPr>
            <a:r>
              <a:rPr lang="id-ID" sz="1700" dirty="0" smtClean="0"/>
              <a:t>Mempromosikan pengembangan kelompok. </a:t>
            </a:r>
          </a:p>
          <a:p>
            <a:pPr lvl="1">
              <a:lnSpc>
                <a:spcPct val="150000"/>
              </a:lnSpc>
              <a:spcBef>
                <a:spcPts val="600"/>
              </a:spcBef>
            </a:pPr>
            <a:endParaRPr lang="id-ID" sz="1300" b="1" dirty="0" smtClean="0"/>
          </a:p>
          <a:p>
            <a:pPr>
              <a:lnSpc>
                <a:spcPct val="150000"/>
              </a:lnSpc>
              <a:spcBef>
                <a:spcPts val="600"/>
              </a:spcBef>
              <a:buNone/>
            </a:pPr>
            <a:endParaRPr lang="id-ID" sz="1700" b="1" dirty="0" smtClean="0"/>
          </a:p>
          <a:p>
            <a:pPr>
              <a:lnSpc>
                <a:spcPct val="150000"/>
              </a:lnSpc>
              <a:spcBef>
                <a:spcPts val="600"/>
              </a:spcBef>
            </a:pPr>
            <a:endParaRPr lang="id-ID" sz="1700" b="1" dirty="0" smtClean="0"/>
          </a:p>
          <a:p>
            <a:pPr>
              <a:lnSpc>
                <a:spcPct val="150000"/>
              </a:lnSpc>
              <a:spcBef>
                <a:spcPts val="600"/>
              </a:spcBef>
              <a:buNone/>
            </a:pPr>
            <a:endParaRPr lang="id-ID" sz="1200" dirty="0" smtClean="0"/>
          </a:p>
          <a:p>
            <a:pPr lvl="1">
              <a:lnSpc>
                <a:spcPct val="150000"/>
              </a:lnSpc>
              <a:spcBef>
                <a:spcPts val="0"/>
              </a:spcBef>
            </a:pPr>
            <a:endParaRPr lang="id-ID" sz="1600" b="1" dirty="0" smtClean="0"/>
          </a:p>
        </p:txBody>
      </p:sp>
      <p:sp>
        <p:nvSpPr>
          <p:cNvPr id="7" name="Content Placeholder 6"/>
          <p:cNvSpPr>
            <a:spLocks noGrp="1"/>
          </p:cNvSpPr>
          <p:nvPr>
            <p:ph sz="half" idx="2"/>
          </p:nvPr>
        </p:nvSpPr>
        <p:spPr>
          <a:xfrm>
            <a:off x="4572000" y="1357298"/>
            <a:ext cx="4038600" cy="4857784"/>
          </a:xfrm>
        </p:spPr>
        <p:txBody>
          <a:bodyPr/>
          <a:lstStyle/>
          <a:p>
            <a:pPr>
              <a:lnSpc>
                <a:spcPct val="150000"/>
              </a:lnSpc>
              <a:spcBef>
                <a:spcPts val="600"/>
              </a:spcBef>
            </a:pPr>
            <a:r>
              <a:rPr lang="id-ID" sz="1700" b="1" dirty="0" smtClean="0"/>
              <a:t>Fungsi Prestasi kelompok:</a:t>
            </a:r>
          </a:p>
          <a:p>
            <a:pPr lvl="1">
              <a:lnSpc>
                <a:spcPct val="150000"/>
              </a:lnSpc>
              <a:spcBef>
                <a:spcPts val="600"/>
              </a:spcBef>
            </a:pPr>
            <a:r>
              <a:rPr lang="id-ID" sz="1700" dirty="0" smtClean="0"/>
              <a:t>Menginformasikan. </a:t>
            </a:r>
          </a:p>
          <a:p>
            <a:pPr lvl="1">
              <a:lnSpc>
                <a:spcPct val="150000"/>
              </a:lnSpc>
              <a:spcBef>
                <a:spcPts val="600"/>
              </a:spcBef>
            </a:pPr>
            <a:r>
              <a:rPr lang="id-ID" sz="1700" dirty="0" smtClean="0"/>
              <a:t>Merencanakan. </a:t>
            </a:r>
          </a:p>
          <a:p>
            <a:pPr lvl="1">
              <a:lnSpc>
                <a:spcPct val="150000"/>
              </a:lnSpc>
              <a:spcBef>
                <a:spcPts val="600"/>
              </a:spcBef>
            </a:pPr>
            <a:r>
              <a:rPr lang="id-ID" sz="1700" dirty="0" smtClean="0"/>
              <a:t>Mengorientasikan. </a:t>
            </a:r>
          </a:p>
          <a:p>
            <a:pPr lvl="1">
              <a:lnSpc>
                <a:spcPct val="150000"/>
              </a:lnSpc>
              <a:spcBef>
                <a:spcPts val="600"/>
              </a:spcBef>
            </a:pPr>
            <a:r>
              <a:rPr lang="id-ID" sz="1700" dirty="0" smtClean="0"/>
              <a:t>Mengintegrasikan. </a:t>
            </a:r>
          </a:p>
          <a:p>
            <a:pPr lvl="1">
              <a:lnSpc>
                <a:spcPct val="150000"/>
              </a:lnSpc>
              <a:spcBef>
                <a:spcPts val="600"/>
              </a:spcBef>
            </a:pPr>
            <a:r>
              <a:rPr lang="id-ID" sz="1700" dirty="0" smtClean="0"/>
              <a:t>Mewakili. </a:t>
            </a:r>
          </a:p>
          <a:p>
            <a:pPr lvl="1">
              <a:lnSpc>
                <a:spcPct val="150000"/>
              </a:lnSpc>
              <a:spcBef>
                <a:spcPts val="600"/>
              </a:spcBef>
            </a:pPr>
            <a:r>
              <a:rPr lang="id-ID" sz="1700" dirty="0" smtClean="0"/>
              <a:t>Menyelaraskan.</a:t>
            </a:r>
          </a:p>
          <a:p>
            <a:pPr lvl="1">
              <a:lnSpc>
                <a:spcPct val="150000"/>
              </a:lnSpc>
              <a:spcBef>
                <a:spcPts val="600"/>
              </a:spcBef>
            </a:pPr>
            <a:r>
              <a:rPr lang="id-ID" sz="1700" dirty="0" smtClean="0"/>
              <a:t>Memperjelas.</a:t>
            </a:r>
          </a:p>
          <a:p>
            <a:pPr lvl="1">
              <a:lnSpc>
                <a:spcPct val="150000"/>
              </a:lnSpc>
              <a:spcBef>
                <a:spcPts val="600"/>
              </a:spcBef>
            </a:pPr>
            <a:r>
              <a:rPr lang="id-ID" sz="1700" dirty="0" smtClean="0"/>
              <a:t>Mengevaluasi.</a:t>
            </a:r>
          </a:p>
          <a:p>
            <a:pPr lvl="1">
              <a:lnSpc>
                <a:spcPct val="150000"/>
              </a:lnSpc>
              <a:spcBef>
                <a:spcPts val="600"/>
              </a:spcBef>
            </a:pPr>
            <a:r>
              <a:rPr lang="id-ID" sz="1700" dirty="0" smtClean="0"/>
              <a:t>Membangkitkan semangat. </a:t>
            </a:r>
            <a:endParaRPr lang="id-ID" sz="17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86182" y="0"/>
            <a:ext cx="4872014" cy="1000108"/>
          </a:xfrm>
        </p:spPr>
        <p:txBody>
          <a:bodyPr>
            <a:normAutofit/>
          </a:bodyPr>
          <a:lstStyle/>
          <a:p>
            <a:pPr algn="r"/>
            <a:r>
              <a:rPr lang="id-ID" sz="4000" b="1" dirty="0" smtClean="0"/>
              <a:t>Kepemimpinan </a:t>
            </a:r>
            <a:r>
              <a:rPr lang="id-ID" sz="4000" b="1" dirty="0" smtClean="0"/>
              <a:t>(2)</a:t>
            </a:r>
            <a:endParaRPr lang="id-ID" sz="4000" b="1" dirty="0"/>
          </a:p>
        </p:txBody>
      </p:sp>
      <p:sp>
        <p:nvSpPr>
          <p:cNvPr id="6" name="Content Placeholder 5"/>
          <p:cNvSpPr>
            <a:spLocks noGrp="1"/>
          </p:cNvSpPr>
          <p:nvPr>
            <p:ph idx="1"/>
          </p:nvPr>
        </p:nvSpPr>
        <p:spPr>
          <a:xfrm>
            <a:off x="500034" y="785794"/>
            <a:ext cx="8229600" cy="5929354"/>
          </a:xfrm>
        </p:spPr>
        <p:txBody>
          <a:bodyPr/>
          <a:lstStyle/>
          <a:p>
            <a:pPr>
              <a:lnSpc>
                <a:spcPct val="200000"/>
              </a:lnSpc>
              <a:spcBef>
                <a:spcPts val="600"/>
              </a:spcBef>
            </a:pPr>
            <a:r>
              <a:rPr lang="id-ID" sz="1700" b="1" dirty="0" smtClean="0"/>
              <a:t>Pendekatan atau teori kepemimpinan </a:t>
            </a:r>
            <a:r>
              <a:rPr lang="id-ID" sz="1700" dirty="0" smtClean="0"/>
              <a:t>– pemimpin yang efektif </a:t>
            </a:r>
            <a:r>
              <a:rPr lang="id-ID" sz="1700" b="1" dirty="0" smtClean="0"/>
              <a:t>merencanakan &amp; membantu</a:t>
            </a:r>
            <a:r>
              <a:rPr lang="id-ID" sz="1700" dirty="0" smtClean="0"/>
              <a:t> organisasi atau kelompok mencapai tujuan mereka. </a:t>
            </a:r>
          </a:p>
          <a:p>
            <a:pPr>
              <a:lnSpc>
                <a:spcPct val="200000"/>
              </a:lnSpc>
              <a:spcBef>
                <a:spcPts val="600"/>
              </a:spcBef>
            </a:pPr>
            <a:r>
              <a:rPr lang="id-ID" sz="1700" dirty="0" smtClean="0"/>
              <a:t>Membantu setiap individu </a:t>
            </a:r>
            <a:r>
              <a:rPr lang="id-ID" sz="1700" dirty="0" smtClean="0"/>
              <a:t>untuk: </a:t>
            </a:r>
            <a:r>
              <a:rPr lang="id-ID" sz="1700" b="1" dirty="0" smtClean="0"/>
              <a:t>menyelesaikan </a:t>
            </a:r>
            <a:r>
              <a:rPr lang="id-ID" sz="1700" b="1" dirty="0" smtClean="0"/>
              <a:t>tugas </a:t>
            </a:r>
            <a:r>
              <a:rPr lang="id-ID" sz="1700" dirty="0" smtClean="0"/>
              <a:t>serta memahami kendala yang mereka hadapi. </a:t>
            </a:r>
          </a:p>
          <a:p>
            <a:pPr lvl="1">
              <a:lnSpc>
                <a:spcPct val="200000"/>
              </a:lnSpc>
              <a:spcBef>
                <a:spcPts val="600"/>
              </a:spcBef>
            </a:pPr>
            <a:r>
              <a:rPr lang="id-ID" sz="1700" b="1" dirty="0" smtClean="0"/>
              <a:t>Sudut pandang kehadiran seorang pemimpin yang baik -</a:t>
            </a:r>
          </a:p>
          <a:p>
            <a:pPr lvl="2">
              <a:lnSpc>
                <a:spcPct val="200000"/>
              </a:lnSpc>
              <a:spcBef>
                <a:spcPts val="600"/>
              </a:spcBef>
            </a:pPr>
            <a:r>
              <a:rPr lang="id-ID" sz="1700" dirty="0" smtClean="0"/>
              <a:t>Kepemimpinan adalah kemampuan yang diwarisi dari orang-tuanya </a:t>
            </a:r>
            <a:r>
              <a:rPr lang="id-ID" sz="1700" dirty="0" smtClean="0">
                <a:sym typeface="Wingdings" pitchFamily="2" charset="2"/>
              </a:rPr>
              <a:t> kualitas kepemimpinan </a:t>
            </a:r>
            <a:r>
              <a:rPr lang="id-ID" sz="1700" b="1" dirty="0" smtClean="0">
                <a:sym typeface="Wingdings" pitchFamily="2" charset="2"/>
              </a:rPr>
              <a:t>melekat</a:t>
            </a:r>
            <a:r>
              <a:rPr lang="id-ID" sz="1700" dirty="0" smtClean="0">
                <a:sym typeface="Wingdings" pitchFamily="2" charset="2"/>
              </a:rPr>
              <a:t> didalam kepribadiannya. </a:t>
            </a:r>
          </a:p>
          <a:p>
            <a:pPr lvl="2">
              <a:lnSpc>
                <a:spcPct val="200000"/>
              </a:lnSpc>
              <a:spcBef>
                <a:spcPts val="600"/>
              </a:spcBef>
            </a:pPr>
            <a:r>
              <a:rPr lang="id-ID" sz="1700" dirty="0" smtClean="0">
                <a:sym typeface="Wingdings" pitchFamily="2" charset="2"/>
              </a:rPr>
              <a:t>Perspektif ini kerap digunakan </a:t>
            </a:r>
            <a:r>
              <a:rPr lang="id-ID" sz="1700" dirty="0" smtClean="0">
                <a:sym typeface="Wingdings" pitchFamily="2" charset="2"/>
              </a:rPr>
              <a:t>untuk: </a:t>
            </a:r>
            <a:r>
              <a:rPr lang="id-ID" sz="1700" b="1" dirty="0" smtClean="0">
                <a:sym typeface="Wingdings" pitchFamily="2" charset="2"/>
              </a:rPr>
              <a:t>menjaga </a:t>
            </a:r>
            <a:r>
              <a:rPr lang="id-ID" sz="1700" b="1" dirty="0" smtClean="0">
                <a:sym typeface="Wingdings" pitchFamily="2" charset="2"/>
              </a:rPr>
              <a:t>kelompok </a:t>
            </a:r>
            <a:r>
              <a:rPr lang="id-ID" sz="1700" dirty="0" smtClean="0">
                <a:sym typeface="Wingdings" pitchFamily="2" charset="2"/>
              </a:rPr>
              <a:t>untuk tetap berada pada posisi kepemimpinan.</a:t>
            </a:r>
            <a:endParaRPr lang="id-ID" sz="1700" dirty="0" smtClean="0"/>
          </a:p>
          <a:p>
            <a:pPr lvl="1">
              <a:lnSpc>
                <a:spcPct val="150000"/>
              </a:lnSpc>
              <a:spcBef>
                <a:spcPts val="0"/>
              </a:spcBef>
            </a:pPr>
            <a:endParaRPr lang="id-ID"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290"/>
            <a:ext cx="7872410" cy="928694"/>
          </a:xfrm>
        </p:spPr>
        <p:txBody>
          <a:bodyPr/>
          <a:lstStyle/>
          <a:p>
            <a:pPr algn="r"/>
            <a:r>
              <a:rPr lang="id-ID" b="1" dirty="0" smtClean="0"/>
              <a:t>Kelompok: Fiksi dan Fakta (2)</a:t>
            </a:r>
            <a:endParaRPr lang="id-ID" b="1" dirty="0"/>
          </a:p>
        </p:txBody>
      </p:sp>
      <p:sp>
        <p:nvSpPr>
          <p:cNvPr id="3" name="Content Placeholder 2"/>
          <p:cNvSpPr>
            <a:spLocks noGrp="1"/>
          </p:cNvSpPr>
          <p:nvPr>
            <p:ph idx="1"/>
          </p:nvPr>
        </p:nvSpPr>
        <p:spPr>
          <a:xfrm>
            <a:off x="642910" y="1357298"/>
            <a:ext cx="8015286" cy="3857652"/>
          </a:xfrm>
        </p:spPr>
        <p:txBody>
          <a:bodyPr/>
          <a:lstStyle/>
          <a:p>
            <a:pPr>
              <a:lnSpc>
                <a:spcPct val="200000"/>
              </a:lnSpc>
              <a:spcBef>
                <a:spcPts val="600"/>
              </a:spcBef>
            </a:pPr>
            <a:r>
              <a:rPr lang="id-ID" sz="1700" dirty="0" smtClean="0"/>
              <a:t>Dalam bentuk abstrak, kita cenderung memberikan penilaian kepada kelompok sebagai: </a:t>
            </a:r>
            <a:r>
              <a:rPr lang="id-ID" sz="1700" b="1" dirty="0" smtClean="0"/>
              <a:t>kumpulan orang yang aktif</a:t>
            </a:r>
            <a:r>
              <a:rPr lang="id-ID" sz="1700" dirty="0" smtClean="0"/>
              <a:t>, </a:t>
            </a:r>
            <a:r>
              <a:rPr lang="id-ID" sz="1700" b="1" dirty="0" smtClean="0"/>
              <a:t>antusias, saling mendukung dan mampu bekerjasama secara rasional dan tanpa emosi untuk mencapai tujuan bersama. </a:t>
            </a:r>
          </a:p>
          <a:p>
            <a:pPr>
              <a:lnSpc>
                <a:spcPct val="200000"/>
              </a:lnSpc>
              <a:spcBef>
                <a:spcPts val="600"/>
              </a:spcBef>
            </a:pPr>
            <a:r>
              <a:rPr lang="id-ID" sz="1700" dirty="0" smtClean="0"/>
              <a:t>Namun kenyataannya, kelompok terdiri dari: individu dengan </a:t>
            </a:r>
            <a:r>
              <a:rPr lang="id-ID" sz="1700" b="1" dirty="0" smtClean="0"/>
              <a:t>ragam motivasi, emosi, kasih sayang, perspektif dan kebutuhan yang bergabung bersama kedalamnya.</a:t>
            </a:r>
          </a:p>
          <a:p>
            <a:pPr>
              <a:lnSpc>
                <a:spcPct val="150000"/>
              </a:lnSpc>
              <a:spcBef>
                <a:spcPts val="600"/>
              </a:spcBef>
            </a:pPr>
            <a:endParaRPr lang="id-ID" sz="16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7620" y="0"/>
            <a:ext cx="4872014" cy="1000108"/>
          </a:xfrm>
        </p:spPr>
        <p:txBody>
          <a:bodyPr>
            <a:normAutofit/>
          </a:bodyPr>
          <a:lstStyle/>
          <a:p>
            <a:pPr algn="r"/>
            <a:r>
              <a:rPr lang="id-ID" sz="4000" b="1" dirty="0" smtClean="0"/>
              <a:t>Kepemimpinan (3)</a:t>
            </a:r>
            <a:endParaRPr lang="id-ID" sz="4000" b="1" dirty="0"/>
          </a:p>
        </p:txBody>
      </p:sp>
      <p:sp>
        <p:nvSpPr>
          <p:cNvPr id="6" name="Content Placeholder 5"/>
          <p:cNvSpPr>
            <a:spLocks noGrp="1"/>
          </p:cNvSpPr>
          <p:nvPr>
            <p:ph idx="1"/>
          </p:nvPr>
        </p:nvSpPr>
        <p:spPr>
          <a:xfrm>
            <a:off x="500034" y="785794"/>
            <a:ext cx="8229600" cy="5857916"/>
          </a:xfrm>
        </p:spPr>
        <p:txBody>
          <a:bodyPr/>
          <a:lstStyle/>
          <a:p>
            <a:pPr lvl="1">
              <a:lnSpc>
                <a:spcPct val="200000"/>
              </a:lnSpc>
              <a:spcBef>
                <a:spcPts val="600"/>
              </a:spcBef>
            </a:pPr>
            <a:r>
              <a:rPr lang="id-ID" sz="1700" b="1" dirty="0" smtClean="0"/>
              <a:t>Pendekatan gaya kepemimpinan  - </a:t>
            </a:r>
            <a:r>
              <a:rPr lang="id-ID" sz="1700" dirty="0" smtClean="0"/>
              <a:t>gaya kepemimpinan terdiri dari tiga jenis: </a:t>
            </a:r>
            <a:r>
              <a:rPr lang="id-ID" sz="1700" b="1" dirty="0" smtClean="0"/>
              <a:t>otokratis, demokratis/partisipatoris, laissez-faire.</a:t>
            </a:r>
          </a:p>
          <a:p>
            <a:pPr lvl="2">
              <a:lnSpc>
                <a:spcPct val="200000"/>
              </a:lnSpc>
              <a:spcBef>
                <a:spcPts val="600"/>
              </a:spcBef>
            </a:pPr>
            <a:r>
              <a:rPr lang="id-ID" sz="1700" b="1" u="sng" dirty="0" smtClean="0"/>
              <a:t>Otokratis</a:t>
            </a:r>
          </a:p>
          <a:p>
            <a:pPr lvl="2">
              <a:lnSpc>
                <a:spcPct val="200000"/>
              </a:lnSpc>
              <a:spcBef>
                <a:spcPts val="0"/>
              </a:spcBef>
              <a:buFont typeface="Wingdings" pitchFamily="2" charset="2"/>
              <a:buChar char="v"/>
            </a:pPr>
            <a:r>
              <a:rPr lang="id-ID" sz="1700" b="1" dirty="0" smtClean="0">
                <a:sym typeface="Wingdings" pitchFamily="2" charset="2"/>
              </a:rPr>
              <a:t> </a:t>
            </a:r>
            <a:r>
              <a:rPr lang="id-ID" sz="1700" dirty="0" smtClean="0">
                <a:sym typeface="Wingdings" pitchFamily="2" charset="2"/>
              </a:rPr>
              <a:t>Menggunakan </a:t>
            </a:r>
            <a:r>
              <a:rPr lang="id-ID" sz="1700" b="1" dirty="0" smtClean="0">
                <a:sym typeface="Wingdings" pitchFamily="2" charset="2"/>
              </a:rPr>
              <a:t>otoritas</a:t>
            </a:r>
            <a:r>
              <a:rPr lang="id-ID" sz="1700" dirty="0" smtClean="0">
                <a:sym typeface="Wingdings" pitchFamily="2" charset="2"/>
              </a:rPr>
              <a:t> untuk mengarahkan kegiatan kelompok.</a:t>
            </a:r>
          </a:p>
          <a:p>
            <a:pPr lvl="2">
              <a:lnSpc>
                <a:spcPct val="200000"/>
              </a:lnSpc>
              <a:spcBef>
                <a:spcPts val="0"/>
              </a:spcBef>
              <a:buFont typeface="Wingdings" pitchFamily="2" charset="2"/>
              <a:buChar char="v"/>
            </a:pPr>
            <a:r>
              <a:rPr lang="id-ID" sz="1700" dirty="0" smtClean="0">
                <a:sym typeface="Wingdings" pitchFamily="2" charset="2"/>
              </a:rPr>
              <a:t> Pemimpin secara </a:t>
            </a:r>
            <a:r>
              <a:rPr lang="id-ID" sz="1700" b="1" dirty="0" smtClean="0">
                <a:sym typeface="Wingdings" pitchFamily="2" charset="2"/>
              </a:rPr>
              <a:t>ketat</a:t>
            </a:r>
            <a:r>
              <a:rPr lang="id-ID" sz="1700" dirty="0" smtClean="0">
                <a:sym typeface="Wingdings" pitchFamily="2" charset="2"/>
              </a:rPr>
              <a:t> </a:t>
            </a:r>
            <a:r>
              <a:rPr lang="id-ID" sz="1700" dirty="0" smtClean="0">
                <a:sym typeface="Wingdings" pitchFamily="2" charset="2"/>
              </a:rPr>
              <a:t>mengontrol </a:t>
            </a:r>
            <a:r>
              <a:rPr lang="id-ID" sz="1700" dirty="0" smtClean="0">
                <a:sym typeface="Wingdings" pitchFamily="2" charset="2"/>
              </a:rPr>
              <a:t>informasi didalam kelompok.</a:t>
            </a:r>
          </a:p>
          <a:p>
            <a:pPr lvl="2">
              <a:lnSpc>
                <a:spcPct val="200000"/>
              </a:lnSpc>
              <a:spcBef>
                <a:spcPts val="0"/>
              </a:spcBef>
              <a:buFont typeface="Wingdings" pitchFamily="2" charset="2"/>
              <a:buChar char="v"/>
            </a:pPr>
            <a:r>
              <a:rPr lang="id-ID" sz="1700" dirty="0" smtClean="0">
                <a:sym typeface="Wingdings" pitchFamily="2" charset="2"/>
              </a:rPr>
              <a:t> Menugaskan </a:t>
            </a:r>
            <a:r>
              <a:rPr lang="id-ID" sz="1700" b="1" dirty="0" smtClean="0">
                <a:sym typeface="Wingdings" pitchFamily="2" charset="2"/>
              </a:rPr>
              <a:t>peran</a:t>
            </a:r>
            <a:r>
              <a:rPr lang="id-ID" sz="1700" dirty="0" smtClean="0">
                <a:sym typeface="Wingdings" pitchFamily="2" charset="2"/>
              </a:rPr>
              <a:t> dan </a:t>
            </a:r>
            <a:r>
              <a:rPr lang="id-ID" sz="1700" b="1" dirty="0" smtClean="0">
                <a:sym typeface="Wingdings" pitchFamily="2" charset="2"/>
              </a:rPr>
              <a:t>tanggung jawab </a:t>
            </a:r>
            <a:r>
              <a:rPr lang="id-ID" sz="1700" dirty="0" smtClean="0">
                <a:sym typeface="Wingdings" pitchFamily="2" charset="2"/>
              </a:rPr>
              <a:t>kepada </a:t>
            </a:r>
            <a:r>
              <a:rPr lang="id-ID" sz="1700" b="1" dirty="0" smtClean="0">
                <a:sym typeface="Wingdings" pitchFamily="2" charset="2"/>
              </a:rPr>
              <a:t>anggota. </a:t>
            </a:r>
          </a:p>
          <a:p>
            <a:pPr lvl="2">
              <a:lnSpc>
                <a:spcPct val="200000"/>
              </a:lnSpc>
              <a:spcBef>
                <a:spcPts val="0"/>
              </a:spcBef>
              <a:buFont typeface="Wingdings" pitchFamily="2" charset="2"/>
              <a:buChar char="v"/>
            </a:pPr>
            <a:r>
              <a:rPr lang="id-ID" sz="1700" dirty="0" smtClean="0">
                <a:sym typeface="Wingdings" pitchFamily="2" charset="2"/>
              </a:rPr>
              <a:t> Memiliki </a:t>
            </a:r>
            <a:r>
              <a:rPr lang="id-ID" sz="1700" b="1" dirty="0" smtClean="0">
                <a:sym typeface="Wingdings" pitchFamily="2" charset="2"/>
              </a:rPr>
              <a:t>sistem </a:t>
            </a:r>
            <a:r>
              <a:rPr lang="id-ID" sz="1700" b="1" dirty="0" smtClean="0">
                <a:sym typeface="Wingdings" pitchFamily="2" charset="2"/>
              </a:rPr>
              <a:t>pertanggung jawaban </a:t>
            </a:r>
            <a:r>
              <a:rPr lang="id-ID" sz="1700" dirty="0" smtClean="0">
                <a:sym typeface="Wingdings" pitchFamily="2" charset="2"/>
              </a:rPr>
              <a:t>yang </a:t>
            </a:r>
            <a:r>
              <a:rPr lang="id-ID" sz="1700" b="1" dirty="0" smtClean="0">
                <a:sym typeface="Wingdings" pitchFamily="2" charset="2"/>
              </a:rPr>
              <a:t>resmi.</a:t>
            </a:r>
          </a:p>
          <a:p>
            <a:pPr lvl="2">
              <a:lnSpc>
                <a:spcPct val="200000"/>
              </a:lnSpc>
              <a:spcBef>
                <a:spcPts val="600"/>
              </a:spcBef>
              <a:buFont typeface="Arial" pitchFamily="34" charset="0"/>
              <a:buChar char="•"/>
            </a:pPr>
            <a:r>
              <a:rPr lang="id-ID" sz="1700" b="1" u="sng" dirty="0" smtClean="0">
                <a:sym typeface="Wingdings" pitchFamily="2" charset="2"/>
              </a:rPr>
              <a:t>Demokratis/partisipatoris </a:t>
            </a:r>
          </a:p>
          <a:p>
            <a:pPr lvl="2">
              <a:lnSpc>
                <a:spcPct val="200000"/>
              </a:lnSpc>
              <a:spcBef>
                <a:spcPts val="0"/>
              </a:spcBef>
              <a:buFont typeface="Wingdings" pitchFamily="2" charset="2"/>
              <a:buChar char="v"/>
            </a:pPr>
            <a:r>
              <a:rPr lang="id-ID" sz="1700" dirty="0" smtClean="0">
                <a:sym typeface="Wingdings" pitchFamily="2" charset="2"/>
              </a:rPr>
              <a:t> Membawa anggota untuk terlibat didalam pengambilan keputusan. </a:t>
            </a:r>
          </a:p>
          <a:p>
            <a:pPr lvl="2">
              <a:lnSpc>
                <a:spcPct val="200000"/>
              </a:lnSpc>
              <a:spcBef>
                <a:spcPts val="0"/>
              </a:spcBef>
              <a:buFont typeface="Wingdings" pitchFamily="2" charset="2"/>
              <a:buChar char="v"/>
            </a:pPr>
            <a:r>
              <a:rPr lang="id-ID" sz="1700" dirty="0" smtClean="0">
                <a:sym typeface="Wingdings" pitchFamily="2" charset="2"/>
              </a:rPr>
              <a:t>Terbuka dalam berbagi informasi. </a:t>
            </a:r>
            <a:r>
              <a:rPr lang="id-ID" sz="900" dirty="0" smtClean="0">
                <a:sym typeface="Wingdings" pitchFamily="2" charset="2"/>
              </a:rPr>
              <a:t> </a:t>
            </a:r>
            <a:endParaRPr lang="id-ID" sz="9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29058" y="0"/>
            <a:ext cx="4800576" cy="1041866"/>
          </a:xfrm>
        </p:spPr>
        <p:txBody>
          <a:bodyPr>
            <a:noAutofit/>
          </a:bodyPr>
          <a:lstStyle/>
          <a:p>
            <a:pPr algn="r"/>
            <a:r>
              <a:rPr lang="id-ID" sz="4000" b="1" dirty="0" smtClean="0"/>
              <a:t>Kepemimpinan </a:t>
            </a:r>
            <a:r>
              <a:rPr lang="id-ID" sz="4000" b="1" dirty="0" smtClean="0"/>
              <a:t>(4)</a:t>
            </a:r>
            <a:endParaRPr lang="id-ID" sz="4000" b="1" dirty="0"/>
          </a:p>
        </p:txBody>
      </p:sp>
      <p:sp>
        <p:nvSpPr>
          <p:cNvPr id="6" name="Content Placeholder 5"/>
          <p:cNvSpPr>
            <a:spLocks noGrp="1"/>
          </p:cNvSpPr>
          <p:nvPr>
            <p:ph idx="1"/>
          </p:nvPr>
        </p:nvSpPr>
        <p:spPr>
          <a:xfrm>
            <a:off x="500034" y="1071546"/>
            <a:ext cx="8229600" cy="3929090"/>
          </a:xfrm>
        </p:spPr>
        <p:txBody>
          <a:bodyPr/>
          <a:lstStyle/>
          <a:p>
            <a:pPr lvl="1">
              <a:lnSpc>
                <a:spcPct val="200000"/>
              </a:lnSpc>
              <a:spcBef>
                <a:spcPts val="600"/>
              </a:spcBef>
            </a:pPr>
            <a:r>
              <a:rPr lang="id-ID" sz="1700" b="1" dirty="0" smtClean="0"/>
              <a:t>Pendekatan gaya kepemimpinan - </a:t>
            </a:r>
          </a:p>
          <a:p>
            <a:pPr lvl="2">
              <a:lnSpc>
                <a:spcPct val="200000"/>
              </a:lnSpc>
              <a:spcBef>
                <a:spcPts val="600"/>
              </a:spcBef>
              <a:buFont typeface="Arial" pitchFamily="34" charset="0"/>
              <a:buChar char="•"/>
            </a:pPr>
            <a:r>
              <a:rPr lang="id-ID" sz="1700" b="1" dirty="0" smtClean="0">
                <a:sym typeface="Wingdings" pitchFamily="2" charset="2"/>
              </a:rPr>
              <a:t>Demokratis/partisipatoris </a:t>
            </a:r>
            <a:endParaRPr lang="id-ID" sz="1700" dirty="0" smtClean="0">
              <a:sym typeface="Wingdings" pitchFamily="2" charset="2"/>
            </a:endParaRPr>
          </a:p>
          <a:p>
            <a:pPr lvl="2">
              <a:lnSpc>
                <a:spcPct val="200000"/>
              </a:lnSpc>
              <a:spcBef>
                <a:spcPts val="600"/>
              </a:spcBef>
              <a:buFont typeface="Wingdings" pitchFamily="2" charset="2"/>
              <a:buChar char="v"/>
            </a:pPr>
            <a:r>
              <a:rPr lang="id-ID" sz="1700" dirty="0" smtClean="0">
                <a:sym typeface="Wingdings" pitchFamily="2" charset="2"/>
              </a:rPr>
              <a:t> Peran dan tanggung jawab ditentukan oleh kelompok. </a:t>
            </a:r>
          </a:p>
          <a:p>
            <a:pPr lvl="2">
              <a:lnSpc>
                <a:spcPct val="200000"/>
              </a:lnSpc>
              <a:spcBef>
                <a:spcPts val="600"/>
              </a:spcBef>
              <a:buFont typeface="Arial" pitchFamily="34" charset="0"/>
              <a:buChar char="•"/>
            </a:pPr>
            <a:r>
              <a:rPr lang="id-ID" sz="1700" b="1" dirty="0" smtClean="0">
                <a:sym typeface="Wingdings" pitchFamily="2" charset="2"/>
              </a:rPr>
              <a:t>Laissez-faire</a:t>
            </a:r>
          </a:p>
          <a:p>
            <a:pPr lvl="2">
              <a:lnSpc>
                <a:spcPct val="200000"/>
              </a:lnSpc>
              <a:spcBef>
                <a:spcPts val="600"/>
              </a:spcBef>
              <a:buFont typeface="Wingdings" pitchFamily="2" charset="2"/>
              <a:buChar char="v"/>
            </a:pPr>
            <a:r>
              <a:rPr lang="id-ID" sz="1700" dirty="0" smtClean="0">
                <a:sym typeface="Wingdings" pitchFamily="2" charset="2"/>
              </a:rPr>
              <a:t> Gaya kepemimpinan “lepas-tangan”.</a:t>
            </a:r>
          </a:p>
          <a:p>
            <a:pPr lvl="2">
              <a:lnSpc>
                <a:spcPct val="200000"/>
              </a:lnSpc>
              <a:spcBef>
                <a:spcPts val="600"/>
              </a:spcBef>
              <a:buFont typeface="Wingdings" pitchFamily="2" charset="2"/>
              <a:buChar char="v"/>
            </a:pPr>
            <a:r>
              <a:rPr lang="id-ID" sz="1700" dirty="0" smtClean="0">
                <a:sym typeface="Wingdings" pitchFamily="2" charset="2"/>
              </a:rPr>
              <a:t> Tidak ada kewenangan yang dipaksakan pimpinan.</a:t>
            </a: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7620" y="0"/>
            <a:ext cx="4800576" cy="1214422"/>
          </a:xfrm>
        </p:spPr>
        <p:txBody>
          <a:bodyPr>
            <a:normAutofit/>
          </a:bodyPr>
          <a:lstStyle/>
          <a:p>
            <a:pPr algn="r"/>
            <a:r>
              <a:rPr lang="id-ID" sz="4000" b="1" dirty="0" smtClean="0"/>
              <a:t>Kepemimpinan </a:t>
            </a:r>
            <a:r>
              <a:rPr lang="id-ID" sz="4000" b="1" dirty="0" smtClean="0"/>
              <a:t>(5)</a:t>
            </a:r>
            <a:endParaRPr lang="id-ID" sz="4000" b="1" dirty="0"/>
          </a:p>
        </p:txBody>
      </p:sp>
      <p:sp>
        <p:nvSpPr>
          <p:cNvPr id="6" name="Content Placeholder 5"/>
          <p:cNvSpPr>
            <a:spLocks noGrp="1"/>
          </p:cNvSpPr>
          <p:nvPr>
            <p:ph idx="1"/>
          </p:nvPr>
        </p:nvSpPr>
        <p:spPr>
          <a:xfrm>
            <a:off x="500034" y="1071546"/>
            <a:ext cx="8229600" cy="4572032"/>
          </a:xfrm>
        </p:spPr>
        <p:txBody>
          <a:bodyPr/>
          <a:lstStyle/>
          <a:p>
            <a:pPr>
              <a:lnSpc>
                <a:spcPct val="200000"/>
              </a:lnSpc>
              <a:spcBef>
                <a:spcPts val="600"/>
              </a:spcBef>
            </a:pPr>
            <a:r>
              <a:rPr lang="id-ID" sz="1700" b="1" dirty="0" smtClean="0"/>
              <a:t>Cecil </a:t>
            </a:r>
            <a:r>
              <a:rPr lang="id-ID" sz="1700" b="1" dirty="0" smtClean="0"/>
              <a:t>dan Gibb (1969) </a:t>
            </a:r>
            <a:r>
              <a:rPr lang="id-ID" sz="1700" dirty="0" smtClean="0"/>
              <a:t>– berpendapat bahwa gaya kepemimpinan </a:t>
            </a:r>
            <a:r>
              <a:rPr lang="id-ID" sz="1700" b="1" dirty="0" smtClean="0"/>
              <a:t>demokratis</a:t>
            </a:r>
            <a:r>
              <a:rPr lang="id-ID" sz="1700" dirty="0" smtClean="0"/>
              <a:t> </a:t>
            </a:r>
            <a:r>
              <a:rPr lang="id-ID" sz="1700" b="1" u="sng" dirty="0" smtClean="0"/>
              <a:t>dianggap efektif </a:t>
            </a:r>
            <a:r>
              <a:rPr lang="id-ID" sz="1700" dirty="0" smtClean="0"/>
              <a:t>apabila: </a:t>
            </a:r>
          </a:p>
          <a:p>
            <a:pPr lvl="1">
              <a:lnSpc>
                <a:spcPct val="200000"/>
              </a:lnSpc>
              <a:spcBef>
                <a:spcPts val="600"/>
              </a:spcBef>
            </a:pPr>
            <a:r>
              <a:rPr lang="id-ID" sz="1700" dirty="0" smtClean="0"/>
              <a:t>Tidak ada anggota kelompok yang merasa dirinya </a:t>
            </a:r>
            <a:r>
              <a:rPr lang="id-ID" sz="1700" b="1" dirty="0" smtClean="0"/>
              <a:t>lebih mampu </a:t>
            </a:r>
            <a:r>
              <a:rPr lang="id-ID" sz="1700" dirty="0" smtClean="0"/>
              <a:t>mengatasi persoalan daripada kelompok yang lain. </a:t>
            </a:r>
          </a:p>
          <a:p>
            <a:pPr lvl="1">
              <a:lnSpc>
                <a:spcPct val="200000"/>
              </a:lnSpc>
              <a:spcBef>
                <a:spcPts val="600"/>
              </a:spcBef>
            </a:pPr>
            <a:r>
              <a:rPr lang="id-ID" sz="1700" dirty="0" smtClean="0"/>
              <a:t>Bila metode komunikasi yang tepat belum diketahui &amp; belum dipahami. </a:t>
            </a:r>
          </a:p>
          <a:p>
            <a:pPr lvl="1">
              <a:lnSpc>
                <a:spcPct val="200000"/>
              </a:lnSpc>
              <a:spcBef>
                <a:spcPts val="600"/>
              </a:spcBef>
            </a:pPr>
            <a:r>
              <a:rPr lang="id-ID" sz="1700" dirty="0" smtClean="0"/>
              <a:t>Bila semua anggota kelompok </a:t>
            </a:r>
            <a:r>
              <a:rPr lang="id-ID" sz="1700" b="1" dirty="0" smtClean="0"/>
              <a:t>mempertahankan hak-hak </a:t>
            </a:r>
            <a:r>
              <a:rPr lang="id-ID" sz="1700" dirty="0" smtClean="0"/>
              <a:t>individual mereka. </a:t>
            </a:r>
          </a:p>
          <a:p>
            <a:pPr lvl="2">
              <a:lnSpc>
                <a:spcPct val="20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7620" y="0"/>
            <a:ext cx="4800576" cy="1000108"/>
          </a:xfrm>
        </p:spPr>
        <p:txBody>
          <a:bodyPr>
            <a:normAutofit/>
          </a:bodyPr>
          <a:lstStyle/>
          <a:p>
            <a:pPr algn="r"/>
            <a:r>
              <a:rPr lang="id-ID" sz="4000" b="1" dirty="0" smtClean="0"/>
              <a:t>Kepemimpinan </a:t>
            </a:r>
            <a:r>
              <a:rPr lang="id-ID" sz="4000" b="1" dirty="0" smtClean="0"/>
              <a:t>(6)</a:t>
            </a:r>
            <a:endParaRPr lang="id-ID" sz="4000" b="1" dirty="0"/>
          </a:p>
        </p:txBody>
      </p:sp>
      <p:sp>
        <p:nvSpPr>
          <p:cNvPr id="6" name="Content Placeholder 5"/>
          <p:cNvSpPr>
            <a:spLocks noGrp="1"/>
          </p:cNvSpPr>
          <p:nvPr>
            <p:ph idx="1"/>
          </p:nvPr>
        </p:nvSpPr>
        <p:spPr>
          <a:xfrm>
            <a:off x="500034" y="1142984"/>
            <a:ext cx="8229600" cy="3857652"/>
          </a:xfrm>
        </p:spPr>
        <p:txBody>
          <a:bodyPr/>
          <a:lstStyle/>
          <a:p>
            <a:pPr lvl="1">
              <a:lnSpc>
                <a:spcPct val="200000"/>
              </a:lnSpc>
              <a:spcBef>
                <a:spcPts val="600"/>
              </a:spcBef>
            </a:pPr>
            <a:r>
              <a:rPr lang="id-ID" sz="1700" dirty="0" smtClean="0"/>
              <a:t>Gaya kepemimpinan </a:t>
            </a:r>
            <a:r>
              <a:rPr lang="id-ID" sz="1700" b="1" dirty="0" smtClean="0"/>
              <a:t>otorkratis </a:t>
            </a:r>
            <a:r>
              <a:rPr lang="id-ID" sz="1700" b="1" u="sng" dirty="0" smtClean="0"/>
              <a:t>dianggap efektif </a:t>
            </a:r>
            <a:r>
              <a:rPr lang="id-ID" sz="1700" dirty="0" smtClean="0"/>
              <a:t>apabila: </a:t>
            </a:r>
            <a:r>
              <a:rPr lang="id-ID" sz="1700" b="1" dirty="0" smtClean="0"/>
              <a:t>Kecepatan, efisiensi </a:t>
            </a:r>
            <a:r>
              <a:rPr lang="id-ID" sz="1700" dirty="0" smtClean="0"/>
              <a:t>dalam pekerjaan jauh </a:t>
            </a:r>
            <a:r>
              <a:rPr lang="id-ID" sz="1700" b="1" dirty="0" smtClean="0"/>
              <a:t>lebih penting </a:t>
            </a:r>
            <a:r>
              <a:rPr lang="id-ID" sz="1700" dirty="0" smtClean="0"/>
              <a:t>daripada </a:t>
            </a:r>
            <a:r>
              <a:rPr lang="id-ID" sz="1700" b="1" dirty="0" smtClean="0"/>
              <a:t>perundingan</a:t>
            </a:r>
            <a:r>
              <a:rPr lang="id-ID" sz="1700" dirty="0" smtClean="0"/>
              <a:t> – dalam situasi darurat &amp; anggota memerlukan arahan dari pemimpin. </a:t>
            </a:r>
          </a:p>
          <a:p>
            <a:pPr lvl="1">
              <a:lnSpc>
                <a:spcPct val="200000"/>
              </a:lnSpc>
              <a:spcBef>
                <a:spcPts val="600"/>
              </a:spcBef>
            </a:pPr>
            <a:r>
              <a:rPr lang="id-ID" sz="1700" b="1" dirty="0" smtClean="0"/>
              <a:t>Kesimpulan </a:t>
            </a:r>
            <a:r>
              <a:rPr lang="id-ID" sz="1700" dirty="0" smtClean="0"/>
              <a:t>- tidak ada </a:t>
            </a:r>
            <a:r>
              <a:rPr lang="id-ID" sz="1700" b="1" dirty="0" smtClean="0"/>
              <a:t>gaya kepemimpinan yang ideal </a:t>
            </a:r>
            <a:r>
              <a:rPr lang="id-ID" sz="1700" dirty="0" smtClean="0"/>
              <a:t>bagi semua kelompok, melainkan kesesuaian gaya kepemimpinan tergantung pada </a:t>
            </a:r>
            <a:r>
              <a:rPr lang="id-ID" sz="1700" b="1" dirty="0" smtClean="0"/>
              <a:t>sifat &amp; tujuan </a:t>
            </a:r>
            <a:r>
              <a:rPr lang="id-ID" sz="1700" dirty="0" smtClean="0"/>
              <a:t>kelompok itu sendiri. </a:t>
            </a:r>
          </a:p>
          <a:p>
            <a:pPr lvl="1">
              <a:lnSpc>
                <a:spcPct val="150000"/>
              </a:lnSpc>
              <a:spcBef>
                <a:spcPts val="1200"/>
              </a:spcBef>
              <a:buNone/>
            </a:pPr>
            <a:endParaRPr lang="id-ID" sz="1300" dirty="0" smtClean="0"/>
          </a:p>
          <a:p>
            <a:pPr lvl="2">
              <a:lnSpc>
                <a:spcPct val="150000"/>
              </a:lnSpc>
              <a:spcBef>
                <a:spcPts val="600"/>
              </a:spcBef>
              <a:buFont typeface="Arial" pitchFamily="34" charset="0"/>
              <a:buChar char="•"/>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0"/>
            <a:ext cx="8229600" cy="1399032"/>
          </a:xfrm>
        </p:spPr>
        <p:txBody>
          <a:bodyPr>
            <a:normAutofit/>
          </a:bodyPr>
          <a:lstStyle/>
          <a:p>
            <a:pPr algn="r"/>
            <a:r>
              <a:rPr lang="id-ID" sz="4000" b="1" dirty="0" smtClean="0"/>
              <a:t>Kepemimpinan </a:t>
            </a:r>
            <a:r>
              <a:rPr lang="id-ID" sz="4000" b="1" dirty="0" smtClean="0"/>
              <a:t>(7)</a:t>
            </a:r>
            <a:endParaRPr lang="id-ID" sz="4000" b="1" dirty="0"/>
          </a:p>
        </p:txBody>
      </p:sp>
      <p:sp>
        <p:nvSpPr>
          <p:cNvPr id="6" name="Content Placeholder 5"/>
          <p:cNvSpPr>
            <a:spLocks noGrp="1"/>
          </p:cNvSpPr>
          <p:nvPr>
            <p:ph idx="1"/>
          </p:nvPr>
        </p:nvSpPr>
        <p:spPr>
          <a:xfrm>
            <a:off x="500034" y="1071546"/>
            <a:ext cx="8229600" cy="4786346"/>
          </a:xfrm>
        </p:spPr>
        <p:txBody>
          <a:bodyPr/>
          <a:lstStyle/>
          <a:p>
            <a:pPr lvl="1">
              <a:lnSpc>
                <a:spcPct val="200000"/>
              </a:lnSpc>
              <a:spcBef>
                <a:spcPts val="0"/>
              </a:spcBef>
            </a:pPr>
            <a:r>
              <a:rPr lang="id-ID" sz="1700" b="1" dirty="0" smtClean="0"/>
              <a:t>Pendekatan </a:t>
            </a:r>
            <a:r>
              <a:rPr lang="id-ID" sz="1700" b="1" dirty="0" smtClean="0"/>
              <a:t>kontekstual (1) </a:t>
            </a:r>
            <a:r>
              <a:rPr lang="id-ID" sz="1700" dirty="0" smtClean="0"/>
              <a:t>– </a:t>
            </a:r>
            <a:r>
              <a:rPr lang="id-ID" sz="1700" b="1" dirty="0" smtClean="0"/>
              <a:t>kepemimpinan</a:t>
            </a:r>
            <a:r>
              <a:rPr lang="id-ID" sz="1700" dirty="0" smtClean="0"/>
              <a:t> dianggap sebagai </a:t>
            </a:r>
            <a:r>
              <a:rPr lang="id-ID" sz="1700" b="1" dirty="0" smtClean="0"/>
              <a:t>hasil </a:t>
            </a:r>
            <a:r>
              <a:rPr lang="id-ID" sz="1700" b="1" dirty="0" smtClean="0"/>
              <a:t>dari</a:t>
            </a:r>
            <a:r>
              <a:rPr lang="id-ID" sz="1700" dirty="0" smtClean="0"/>
              <a:t>: kemampuan </a:t>
            </a:r>
            <a:r>
              <a:rPr lang="id-ID" sz="1700" dirty="0" smtClean="0"/>
              <a:t>individu (bakat&amp;belajar), tujuan kelompok, tekanan dari luar terhadap kelompok &amp; cara-cara para anggota dalam kelompok berbicara, bekerja atau berhubungan satu sama lain. </a:t>
            </a:r>
            <a:endParaRPr lang="id-ID" sz="1700" dirty="0" smtClean="0"/>
          </a:p>
          <a:p>
            <a:pPr lvl="1">
              <a:lnSpc>
                <a:spcPct val="200000"/>
              </a:lnSpc>
              <a:spcBef>
                <a:spcPts val="0"/>
              </a:spcBef>
            </a:pPr>
            <a:r>
              <a:rPr lang="id-ID" sz="1700" b="1" dirty="0" smtClean="0"/>
              <a:t>Bormann dan Bormann </a:t>
            </a:r>
            <a:r>
              <a:rPr lang="id-ID" sz="1700" dirty="0" smtClean="0"/>
              <a:t>– berpendapat, kepemimpinan adalah cara seseorang untuk menjadi pimpinan &amp; tergantung kepada apa yang </a:t>
            </a:r>
            <a:r>
              <a:rPr lang="id-ID" sz="1700" b="1" dirty="0" smtClean="0"/>
              <a:t>mereka pikirkan mengenai kelompok </a:t>
            </a:r>
            <a:r>
              <a:rPr lang="id-ID" sz="1700" dirty="0" smtClean="0"/>
              <a:t>– menunjukan </a:t>
            </a:r>
            <a:r>
              <a:rPr lang="id-ID" sz="1700" b="1" dirty="0" smtClean="0"/>
              <a:t>potensi, keterampilan &amp; bakat-bakatnya. </a:t>
            </a:r>
          </a:p>
          <a:p>
            <a:pPr lvl="1">
              <a:lnSpc>
                <a:spcPct val="200000"/>
              </a:lnSpc>
              <a:spcBef>
                <a:spcPts val="0"/>
              </a:spcBef>
            </a:pPr>
            <a:endParaRPr lang="id-ID" sz="1700" dirty="0" smtClean="0"/>
          </a:p>
          <a:p>
            <a:pPr lvl="1">
              <a:lnSpc>
                <a:spcPct val="150000"/>
              </a:lnSpc>
              <a:spcBef>
                <a:spcPts val="1200"/>
              </a:spcBef>
              <a:buNone/>
            </a:pPr>
            <a:endParaRPr lang="id-ID" sz="1300" dirty="0" smtClean="0"/>
          </a:p>
          <a:p>
            <a:pPr lvl="2">
              <a:lnSpc>
                <a:spcPct val="150000"/>
              </a:lnSpc>
              <a:spcBef>
                <a:spcPts val="600"/>
              </a:spcBef>
              <a:buFont typeface="Arial" pitchFamily="34" charset="0"/>
              <a:buChar char="•"/>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7620" y="0"/>
            <a:ext cx="4800576" cy="1214422"/>
          </a:xfrm>
        </p:spPr>
        <p:txBody>
          <a:bodyPr>
            <a:normAutofit/>
          </a:bodyPr>
          <a:lstStyle/>
          <a:p>
            <a:pPr algn="r"/>
            <a:r>
              <a:rPr lang="id-ID" sz="4000" b="1" dirty="0" smtClean="0"/>
              <a:t>Kepemimpinan </a:t>
            </a:r>
            <a:r>
              <a:rPr lang="id-ID" sz="4000" b="1" dirty="0" smtClean="0"/>
              <a:t>(8)</a:t>
            </a:r>
            <a:endParaRPr lang="id-ID" sz="4000" b="1" dirty="0"/>
          </a:p>
        </p:txBody>
      </p:sp>
      <p:sp>
        <p:nvSpPr>
          <p:cNvPr id="6" name="Content Placeholder 5"/>
          <p:cNvSpPr>
            <a:spLocks noGrp="1"/>
          </p:cNvSpPr>
          <p:nvPr>
            <p:ph idx="1"/>
          </p:nvPr>
        </p:nvSpPr>
        <p:spPr>
          <a:xfrm>
            <a:off x="500034" y="1071546"/>
            <a:ext cx="8229600" cy="3643338"/>
          </a:xfrm>
        </p:spPr>
        <p:txBody>
          <a:bodyPr/>
          <a:lstStyle/>
          <a:p>
            <a:pPr>
              <a:lnSpc>
                <a:spcPct val="200000"/>
              </a:lnSpc>
              <a:spcBef>
                <a:spcPts val="600"/>
              </a:spcBef>
            </a:pPr>
            <a:r>
              <a:rPr lang="id-ID" sz="1700" b="1" dirty="0" smtClean="0"/>
              <a:t>Masalah pengikut dan anggota </a:t>
            </a:r>
            <a:r>
              <a:rPr lang="id-ID" sz="1700" b="1" dirty="0" smtClean="0"/>
              <a:t>(1) </a:t>
            </a:r>
            <a:r>
              <a:rPr lang="id-ID" sz="1700" dirty="0" smtClean="0"/>
              <a:t>– </a:t>
            </a:r>
            <a:r>
              <a:rPr lang="id-ID" sz="1700" dirty="0" smtClean="0"/>
              <a:t>menjadi seorang peserta didalam suatu kelompok melibatkan </a:t>
            </a:r>
            <a:r>
              <a:rPr lang="id-ID" sz="1700" b="1" dirty="0" smtClean="0"/>
              <a:t>inisiasi </a:t>
            </a:r>
            <a:r>
              <a:rPr lang="id-ID" sz="1700" dirty="0" smtClean="0"/>
              <a:t>kedalam pola dan budaya komunikasi. </a:t>
            </a:r>
          </a:p>
          <a:p>
            <a:pPr>
              <a:lnSpc>
                <a:spcPct val="200000"/>
              </a:lnSpc>
              <a:spcBef>
                <a:spcPts val="600"/>
              </a:spcBef>
            </a:pPr>
            <a:r>
              <a:rPr lang="id-ID" sz="1700" dirty="0" smtClean="0"/>
              <a:t>Sebagai contoh: keanggotaan kita dalam kelompok (keluarga) – banyak </a:t>
            </a:r>
            <a:r>
              <a:rPr lang="id-ID" sz="1700" dirty="0" smtClean="0"/>
              <a:t>memerlukan: </a:t>
            </a:r>
            <a:r>
              <a:rPr lang="id-ID" sz="1700" b="1" dirty="0" smtClean="0"/>
              <a:t>kompromi</a:t>
            </a:r>
            <a:r>
              <a:rPr lang="id-ID" sz="1700" b="1" dirty="0" smtClean="0"/>
              <a:t>, akomodasi dan pencocokan. </a:t>
            </a:r>
          </a:p>
          <a:p>
            <a:pPr>
              <a:lnSpc>
                <a:spcPct val="200000"/>
              </a:lnSpc>
              <a:spcBef>
                <a:spcPts val="600"/>
              </a:spcBef>
            </a:pPr>
            <a:r>
              <a:rPr lang="id-ID" sz="1700" dirty="0" smtClean="0"/>
              <a:t>Banyak </a:t>
            </a:r>
            <a:r>
              <a:rPr lang="id-ID" sz="1700" b="1" dirty="0" smtClean="0"/>
              <a:t>pembelajaran</a:t>
            </a:r>
            <a:r>
              <a:rPr lang="id-ID" sz="1700" dirty="0" smtClean="0"/>
              <a:t> tentang </a:t>
            </a:r>
            <a:r>
              <a:rPr lang="id-ID" sz="1700" b="1" dirty="0" smtClean="0"/>
              <a:t>aturan-aturan</a:t>
            </a:r>
            <a:r>
              <a:rPr lang="id-ID" sz="1700" dirty="0" smtClean="0"/>
              <a:t> keluarga. </a:t>
            </a:r>
          </a:p>
          <a:p>
            <a:pPr lvl="1">
              <a:lnSpc>
                <a:spcPct val="150000"/>
              </a:lnSpc>
              <a:spcBef>
                <a:spcPts val="1200"/>
              </a:spcBef>
              <a:buNone/>
            </a:pPr>
            <a:endParaRPr lang="id-ID" sz="1300" dirty="0" smtClean="0"/>
          </a:p>
          <a:p>
            <a:pPr lvl="2">
              <a:lnSpc>
                <a:spcPct val="150000"/>
              </a:lnSpc>
              <a:spcBef>
                <a:spcPts val="600"/>
              </a:spcBef>
              <a:buFont typeface="Arial" pitchFamily="34" charset="0"/>
              <a:buChar char="•"/>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7620" y="0"/>
            <a:ext cx="4800576" cy="1071546"/>
          </a:xfrm>
        </p:spPr>
        <p:txBody>
          <a:bodyPr>
            <a:normAutofit/>
          </a:bodyPr>
          <a:lstStyle/>
          <a:p>
            <a:pPr algn="r"/>
            <a:r>
              <a:rPr lang="id-ID" sz="4000" b="1" dirty="0" smtClean="0"/>
              <a:t>Kepemimpinan </a:t>
            </a:r>
            <a:r>
              <a:rPr lang="id-ID" sz="4000" b="1" dirty="0" smtClean="0"/>
              <a:t>(9)</a:t>
            </a:r>
            <a:endParaRPr lang="id-ID" sz="4000" b="1" dirty="0"/>
          </a:p>
        </p:txBody>
      </p:sp>
      <p:sp>
        <p:nvSpPr>
          <p:cNvPr id="6" name="Content Placeholder 5"/>
          <p:cNvSpPr>
            <a:spLocks noGrp="1"/>
          </p:cNvSpPr>
          <p:nvPr>
            <p:ph idx="1"/>
          </p:nvPr>
        </p:nvSpPr>
        <p:spPr>
          <a:xfrm>
            <a:off x="500034" y="1071546"/>
            <a:ext cx="8229600" cy="4572032"/>
          </a:xfrm>
        </p:spPr>
        <p:txBody>
          <a:bodyPr/>
          <a:lstStyle/>
          <a:p>
            <a:pPr>
              <a:lnSpc>
                <a:spcPct val="200000"/>
              </a:lnSpc>
              <a:spcBef>
                <a:spcPts val="600"/>
              </a:spcBef>
            </a:pPr>
            <a:r>
              <a:rPr lang="id-ID" sz="1700" b="1" dirty="0" smtClean="0"/>
              <a:t>Masalah pengikut dan anggota </a:t>
            </a:r>
            <a:r>
              <a:rPr lang="id-ID" sz="1700" b="1" dirty="0" smtClean="0"/>
              <a:t>(2) </a:t>
            </a:r>
            <a:r>
              <a:rPr lang="id-ID" sz="1700" dirty="0" smtClean="0"/>
              <a:t>– Masuk </a:t>
            </a:r>
            <a:r>
              <a:rPr lang="id-ID" sz="1700" dirty="0" smtClean="0"/>
              <a:t>kekelompok tertentu </a:t>
            </a:r>
            <a:r>
              <a:rPr lang="id-ID" sz="1700" dirty="0" smtClean="0">
                <a:sym typeface="Wingdings" pitchFamily="2" charset="2"/>
              </a:rPr>
              <a:t> setiap individu harus </a:t>
            </a:r>
            <a:r>
              <a:rPr lang="id-ID" sz="1700" b="1" dirty="0" smtClean="0">
                <a:sym typeface="Wingdings" pitchFamily="2" charset="2"/>
              </a:rPr>
              <a:t>patuh</a:t>
            </a:r>
            <a:r>
              <a:rPr lang="id-ID" sz="1700" dirty="0" smtClean="0">
                <a:sym typeface="Wingdings" pitchFamily="2" charset="2"/>
              </a:rPr>
              <a:t> dengan aturan dan realitas kelompok agar </a:t>
            </a:r>
            <a:r>
              <a:rPr lang="id-ID" sz="1700" b="1" dirty="0" smtClean="0">
                <a:sym typeface="Wingdings" pitchFamily="2" charset="2"/>
              </a:rPr>
              <a:t>bisa diterima &amp; berfungsi </a:t>
            </a:r>
            <a:r>
              <a:rPr lang="id-ID" sz="1700" dirty="0" smtClean="0">
                <a:sym typeface="Wingdings" pitchFamily="2" charset="2"/>
              </a:rPr>
              <a:t>secara efektif sebagai anggota. </a:t>
            </a:r>
          </a:p>
          <a:p>
            <a:pPr>
              <a:lnSpc>
                <a:spcPct val="200000"/>
              </a:lnSpc>
              <a:spcBef>
                <a:spcPts val="600"/>
              </a:spcBef>
            </a:pPr>
            <a:r>
              <a:rPr lang="id-ID" sz="1700" dirty="0" smtClean="0">
                <a:sym typeface="Wingdings" pitchFamily="2" charset="2"/>
              </a:rPr>
              <a:t>Dengan demikian, setiap individu memerlukan </a:t>
            </a:r>
            <a:r>
              <a:rPr lang="id-ID" sz="1700" b="1" dirty="0" smtClean="0">
                <a:sym typeface="Wingdings" pitchFamily="2" charset="2"/>
              </a:rPr>
              <a:t>penyesuaian diri </a:t>
            </a:r>
            <a:r>
              <a:rPr lang="id-ID" sz="1700" dirty="0" smtClean="0">
                <a:sym typeface="Wingdings" pitchFamily="2" charset="2"/>
              </a:rPr>
              <a:t>dengan situasi terhadap aturan yang dibuat oleh orang lain.</a:t>
            </a:r>
          </a:p>
          <a:p>
            <a:pPr>
              <a:lnSpc>
                <a:spcPct val="200000"/>
              </a:lnSpc>
              <a:spcBef>
                <a:spcPts val="600"/>
              </a:spcBef>
            </a:pPr>
            <a:r>
              <a:rPr lang="id-ID" sz="1700" dirty="0" smtClean="0">
                <a:sym typeface="Wingdings" pitchFamily="2" charset="2"/>
              </a:rPr>
              <a:t>Tujuannya  menghindari adanya proses komunikasi yang </a:t>
            </a:r>
            <a:r>
              <a:rPr lang="id-ID" sz="1700" b="1" dirty="0" smtClean="0">
                <a:sym typeface="Wingdings" pitchFamily="2" charset="2"/>
              </a:rPr>
              <a:t>kurang kreatif &amp; kurang aktif </a:t>
            </a:r>
            <a:r>
              <a:rPr lang="id-ID" sz="1700" dirty="0" smtClean="0">
                <a:sym typeface="Wingdings" pitchFamily="2" charset="2"/>
              </a:rPr>
              <a:t> yang menyebabkan individu mengalami frustrasi. </a:t>
            </a:r>
            <a:endParaRPr lang="id-ID" sz="1700" dirty="0" smtClean="0"/>
          </a:p>
          <a:p>
            <a:pPr lvl="1">
              <a:lnSpc>
                <a:spcPct val="150000"/>
              </a:lnSpc>
              <a:spcBef>
                <a:spcPts val="1200"/>
              </a:spcBef>
              <a:buNone/>
            </a:pPr>
            <a:endParaRPr lang="id-ID" sz="1300" dirty="0" smtClean="0"/>
          </a:p>
          <a:p>
            <a:pPr lvl="2">
              <a:lnSpc>
                <a:spcPct val="150000"/>
              </a:lnSpc>
              <a:spcBef>
                <a:spcPts val="600"/>
              </a:spcBef>
              <a:buFont typeface="Arial" pitchFamily="34" charset="0"/>
              <a:buChar char="•"/>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29124" y="142852"/>
            <a:ext cx="4229072" cy="970428"/>
          </a:xfrm>
        </p:spPr>
        <p:txBody>
          <a:bodyPr>
            <a:normAutofit/>
          </a:bodyPr>
          <a:lstStyle/>
          <a:p>
            <a:pPr algn="r"/>
            <a:r>
              <a:rPr lang="id-ID" sz="4000" b="1" dirty="0" smtClean="0"/>
              <a:t>Keterpaduan (1)</a:t>
            </a:r>
            <a:endParaRPr lang="id-ID" sz="4000" b="1" dirty="0"/>
          </a:p>
        </p:txBody>
      </p:sp>
      <p:sp>
        <p:nvSpPr>
          <p:cNvPr id="6" name="Content Placeholder 5"/>
          <p:cNvSpPr>
            <a:spLocks noGrp="1"/>
          </p:cNvSpPr>
          <p:nvPr>
            <p:ph idx="1"/>
          </p:nvPr>
        </p:nvSpPr>
        <p:spPr>
          <a:xfrm>
            <a:off x="500034" y="1071546"/>
            <a:ext cx="8229600" cy="3429024"/>
          </a:xfrm>
        </p:spPr>
        <p:txBody>
          <a:bodyPr/>
          <a:lstStyle/>
          <a:p>
            <a:pPr>
              <a:lnSpc>
                <a:spcPct val="200000"/>
              </a:lnSpc>
              <a:spcBef>
                <a:spcPts val="600"/>
              </a:spcBef>
            </a:pPr>
            <a:r>
              <a:rPr lang="id-ID" sz="1700" b="1" dirty="0" smtClean="0"/>
              <a:t>Keterpaduan (kohesivitas) </a:t>
            </a:r>
            <a:r>
              <a:rPr lang="id-ID" sz="1700" b="1" dirty="0" smtClean="0"/>
              <a:t>(1) – </a:t>
            </a:r>
            <a:r>
              <a:rPr lang="id-ID" sz="1700" dirty="0" smtClean="0"/>
              <a:t>merujuk kepada </a:t>
            </a:r>
            <a:r>
              <a:rPr lang="id-ID" sz="1700" b="1" dirty="0" smtClean="0"/>
              <a:t>loyalitas</a:t>
            </a:r>
            <a:r>
              <a:rPr lang="id-ID" sz="1700" dirty="0" smtClean="0"/>
              <a:t> kelompok. </a:t>
            </a:r>
          </a:p>
          <a:p>
            <a:pPr>
              <a:lnSpc>
                <a:spcPct val="200000"/>
              </a:lnSpc>
              <a:spcBef>
                <a:spcPts val="600"/>
              </a:spcBef>
            </a:pPr>
            <a:r>
              <a:rPr lang="id-ID" sz="1700" b="1" dirty="0" smtClean="0"/>
              <a:t>Keterpaduan</a:t>
            </a:r>
            <a:r>
              <a:rPr lang="id-ID" sz="1700" dirty="0" smtClean="0"/>
              <a:t> </a:t>
            </a:r>
            <a:r>
              <a:rPr lang="id-ID" sz="1700" dirty="0" smtClean="0">
                <a:sym typeface="Wingdings" pitchFamily="2" charset="2"/>
              </a:rPr>
              <a:t> kesatuan &amp; </a:t>
            </a:r>
            <a:r>
              <a:rPr lang="id-ID" sz="1700" b="1" dirty="0" smtClean="0">
                <a:sym typeface="Wingdings" pitchFamily="2" charset="2"/>
              </a:rPr>
              <a:t>komitmen</a:t>
            </a:r>
            <a:r>
              <a:rPr lang="id-ID" sz="1700" dirty="0" smtClean="0">
                <a:sym typeface="Wingdings" pitchFamily="2" charset="2"/>
              </a:rPr>
              <a:t> anggota terhadap kesejahteraan kelompok. </a:t>
            </a:r>
            <a:r>
              <a:rPr lang="id-ID" sz="1700" dirty="0" smtClean="0"/>
              <a:t> </a:t>
            </a:r>
          </a:p>
          <a:p>
            <a:pPr>
              <a:lnSpc>
                <a:spcPct val="200000"/>
              </a:lnSpc>
              <a:spcBef>
                <a:spcPts val="600"/>
              </a:spcBef>
            </a:pPr>
            <a:r>
              <a:rPr lang="id-ID" sz="1700" dirty="0" smtClean="0"/>
              <a:t>Keterpaduan mendorong </a:t>
            </a:r>
            <a:r>
              <a:rPr lang="id-ID" sz="1700" b="1" dirty="0" smtClean="0"/>
              <a:t>produktivitas</a:t>
            </a:r>
            <a:r>
              <a:rPr lang="id-ID" sz="1700" dirty="0" smtClean="0"/>
              <a:t> individu yang </a:t>
            </a:r>
            <a:r>
              <a:rPr lang="id-ID" sz="1700" b="1" dirty="0" smtClean="0"/>
              <a:t>lebih baik </a:t>
            </a:r>
            <a:r>
              <a:rPr lang="id-ID" sz="1700" dirty="0" smtClean="0"/>
              <a:t>– kerja-sama sesama anggota kelompok, </a:t>
            </a:r>
            <a:r>
              <a:rPr lang="id-ID" sz="1700" b="1" dirty="0" smtClean="0"/>
              <a:t>berbagi beban kerja </a:t>
            </a:r>
            <a:r>
              <a:rPr lang="id-ID" sz="1700" dirty="0" smtClean="0"/>
              <a:t>&amp; menggunakan waktu secara </a:t>
            </a:r>
            <a:r>
              <a:rPr lang="id-ID" sz="1700" b="1" dirty="0" smtClean="0"/>
              <a:t>efisien. </a:t>
            </a:r>
          </a:p>
          <a:p>
            <a:pPr>
              <a:lnSpc>
                <a:spcPct val="150000"/>
              </a:lnSpc>
              <a:spcBef>
                <a:spcPts val="0"/>
              </a:spcBef>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48" y="214290"/>
            <a:ext cx="4300510" cy="857256"/>
          </a:xfrm>
        </p:spPr>
        <p:txBody>
          <a:bodyPr>
            <a:normAutofit/>
          </a:bodyPr>
          <a:lstStyle/>
          <a:p>
            <a:pPr algn="r"/>
            <a:r>
              <a:rPr lang="id-ID" sz="4000" b="1" dirty="0" smtClean="0"/>
              <a:t>Keterpaduan </a:t>
            </a:r>
            <a:r>
              <a:rPr lang="id-ID" sz="4000" b="1" dirty="0" smtClean="0"/>
              <a:t>(2)</a:t>
            </a:r>
            <a:endParaRPr lang="id-ID" sz="4000" b="1" dirty="0"/>
          </a:p>
        </p:txBody>
      </p:sp>
      <p:sp>
        <p:nvSpPr>
          <p:cNvPr id="6" name="Content Placeholder 5"/>
          <p:cNvSpPr>
            <a:spLocks noGrp="1"/>
          </p:cNvSpPr>
          <p:nvPr>
            <p:ph idx="1"/>
          </p:nvPr>
        </p:nvSpPr>
        <p:spPr>
          <a:xfrm>
            <a:off x="500034" y="1071546"/>
            <a:ext cx="8229600" cy="4429156"/>
          </a:xfrm>
        </p:spPr>
        <p:txBody>
          <a:bodyPr/>
          <a:lstStyle/>
          <a:p>
            <a:pPr>
              <a:lnSpc>
                <a:spcPct val="200000"/>
              </a:lnSpc>
              <a:spcBef>
                <a:spcPts val="600"/>
              </a:spcBef>
            </a:pPr>
            <a:r>
              <a:rPr lang="id-ID" sz="1700" b="1" dirty="0" smtClean="0"/>
              <a:t>Keterpaduan (kohesivitas</a:t>
            </a:r>
            <a:r>
              <a:rPr lang="id-ID" sz="1700" b="1" dirty="0" smtClean="0"/>
              <a:t>) (2) – </a:t>
            </a:r>
            <a:r>
              <a:rPr lang="id-ID" sz="1700" dirty="0" smtClean="0"/>
              <a:t>Kelompok </a:t>
            </a:r>
            <a:r>
              <a:rPr lang="id-ID" sz="1700" dirty="0" smtClean="0"/>
              <a:t>yang </a:t>
            </a:r>
            <a:r>
              <a:rPr lang="id-ID" sz="1700" b="1" dirty="0" smtClean="0"/>
              <a:t>padu</a:t>
            </a:r>
            <a:r>
              <a:rPr lang="id-ID" sz="1700" dirty="0" smtClean="0"/>
              <a:t> memiliki </a:t>
            </a:r>
            <a:r>
              <a:rPr lang="id-ID" sz="1700" b="1" dirty="0" smtClean="0"/>
              <a:t>moralitas yang lebih tinggi </a:t>
            </a:r>
            <a:r>
              <a:rPr lang="id-ID" sz="1700" dirty="0" smtClean="0"/>
              <a:t>– terdapat </a:t>
            </a:r>
            <a:r>
              <a:rPr lang="id-ID" sz="1700" b="1" dirty="0" smtClean="0"/>
              <a:t>nilai-nilai positif </a:t>
            </a:r>
            <a:r>
              <a:rPr lang="id-ID" sz="1700" dirty="0" smtClean="0"/>
              <a:t>yang menjadi bagian dari kelompok: memberi perhatian, </a:t>
            </a:r>
            <a:r>
              <a:rPr lang="id-ID" sz="1700" dirty="0" smtClean="0"/>
              <a:t>saling </a:t>
            </a:r>
            <a:r>
              <a:rPr lang="id-ID" sz="1700" dirty="0" smtClean="0"/>
              <a:t>menghargai, berbagi </a:t>
            </a:r>
            <a:r>
              <a:rPr lang="id-ID" sz="1700" dirty="0" smtClean="0"/>
              <a:t>kesuksesan </a:t>
            </a:r>
            <a:r>
              <a:rPr lang="id-ID" sz="1700" dirty="0" smtClean="0"/>
              <a:t>&amp; </a:t>
            </a:r>
            <a:r>
              <a:rPr lang="id-ID" sz="1700" dirty="0" smtClean="0"/>
              <a:t>kegagalan</a:t>
            </a:r>
            <a:r>
              <a:rPr lang="id-ID" sz="1700" dirty="0" smtClean="0"/>
              <a:t>. </a:t>
            </a:r>
          </a:p>
          <a:p>
            <a:pPr>
              <a:lnSpc>
                <a:spcPct val="200000"/>
              </a:lnSpc>
              <a:spcBef>
                <a:spcPts val="600"/>
              </a:spcBef>
            </a:pPr>
            <a:r>
              <a:rPr lang="id-ID" sz="1700" dirty="0" smtClean="0"/>
              <a:t>Kelompok yang padu memiliki komunikasi yang efektif dan efisien – </a:t>
            </a:r>
            <a:r>
              <a:rPr lang="id-ID" sz="1700" b="1" dirty="0" smtClean="0"/>
              <a:t>keterbukaan</a:t>
            </a:r>
            <a:r>
              <a:rPr lang="id-ID" sz="1700" dirty="0" smtClean="0"/>
              <a:t> &amp; </a:t>
            </a:r>
            <a:r>
              <a:rPr lang="id-ID" sz="1700" b="1" dirty="0" smtClean="0"/>
              <a:t>saling menerima </a:t>
            </a:r>
            <a:r>
              <a:rPr lang="id-ID" sz="1700" dirty="0" smtClean="0"/>
              <a:t>sesama anggota. </a:t>
            </a:r>
            <a:endParaRPr lang="id-ID" sz="1300" dirty="0" smtClean="0"/>
          </a:p>
          <a:p>
            <a:pPr>
              <a:lnSpc>
                <a:spcPct val="200000"/>
              </a:lnSpc>
              <a:spcBef>
                <a:spcPts val="600"/>
              </a:spcBef>
            </a:pPr>
            <a:r>
              <a:rPr lang="id-ID" sz="1700" dirty="0" smtClean="0"/>
              <a:t>Keterpaduan/ketidak-terpaduan dipupuk </a:t>
            </a:r>
            <a:r>
              <a:rPr lang="id-ID" sz="1700" dirty="0" smtClean="0"/>
              <a:t>melalui: </a:t>
            </a:r>
            <a:r>
              <a:rPr lang="id-ID" sz="1700" b="1" dirty="0" smtClean="0"/>
              <a:t>proses </a:t>
            </a:r>
            <a:r>
              <a:rPr lang="id-ID" sz="1700" b="1" dirty="0" smtClean="0"/>
              <a:t>komunikasi </a:t>
            </a:r>
            <a:r>
              <a:rPr lang="id-ID" sz="1700" dirty="0" smtClean="0"/>
              <a:t>&amp; mempengaruhi </a:t>
            </a:r>
            <a:r>
              <a:rPr lang="id-ID" sz="1700" b="1" dirty="0" smtClean="0"/>
              <a:t>pola dan kualitas komunikasi </a:t>
            </a:r>
            <a:r>
              <a:rPr lang="id-ID" sz="1700" dirty="0" smtClean="0"/>
              <a:t>didalam kelompok. </a:t>
            </a:r>
          </a:p>
          <a:p>
            <a:pPr>
              <a:lnSpc>
                <a:spcPct val="150000"/>
              </a:lnSpc>
              <a:spcBef>
                <a:spcPts val="0"/>
              </a:spcBef>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48" y="285728"/>
            <a:ext cx="4371948" cy="1000132"/>
          </a:xfrm>
        </p:spPr>
        <p:txBody>
          <a:bodyPr>
            <a:normAutofit/>
          </a:bodyPr>
          <a:lstStyle/>
          <a:p>
            <a:pPr algn="r"/>
            <a:r>
              <a:rPr lang="id-ID" sz="4000" b="1" dirty="0" smtClean="0"/>
              <a:t>Keterpaduan </a:t>
            </a:r>
            <a:r>
              <a:rPr lang="id-ID" sz="4000" b="1" dirty="0" smtClean="0"/>
              <a:t>(3)</a:t>
            </a:r>
            <a:endParaRPr lang="id-ID" sz="4000" b="1" dirty="0"/>
          </a:p>
        </p:txBody>
      </p:sp>
      <p:sp>
        <p:nvSpPr>
          <p:cNvPr id="6" name="Content Placeholder 5"/>
          <p:cNvSpPr>
            <a:spLocks noGrp="1"/>
          </p:cNvSpPr>
          <p:nvPr>
            <p:ph idx="1"/>
          </p:nvPr>
        </p:nvSpPr>
        <p:spPr>
          <a:xfrm>
            <a:off x="428596" y="1285860"/>
            <a:ext cx="8229600" cy="2928958"/>
          </a:xfrm>
        </p:spPr>
        <p:txBody>
          <a:bodyPr/>
          <a:lstStyle/>
          <a:p>
            <a:pPr>
              <a:lnSpc>
                <a:spcPct val="200000"/>
              </a:lnSpc>
              <a:spcBef>
                <a:spcPts val="600"/>
              </a:spcBef>
            </a:pPr>
            <a:r>
              <a:rPr lang="id-ID" sz="1700" b="1" dirty="0" smtClean="0">
                <a:sym typeface="Wingdings" pitchFamily="2" charset="2"/>
              </a:rPr>
              <a:t>Gejala keterpaduan yang terlalu </a:t>
            </a:r>
            <a:r>
              <a:rPr lang="id-ID" sz="1700" b="1" dirty="0" smtClean="0">
                <a:sym typeface="Wingdings" pitchFamily="2" charset="2"/>
              </a:rPr>
              <a:t>kecil: kebosanan </a:t>
            </a:r>
            <a:r>
              <a:rPr lang="id-ID" sz="1700" b="1" dirty="0" smtClean="0">
                <a:sym typeface="Wingdings" pitchFamily="2" charset="2"/>
              </a:rPr>
              <a:t>dan ketidakpedulian (1) – </a:t>
            </a:r>
            <a:r>
              <a:rPr lang="id-ID" sz="1700" dirty="0" smtClean="0">
                <a:sym typeface="Wingdings" pitchFamily="2" charset="2"/>
              </a:rPr>
              <a:t>gejala yang tampak: </a:t>
            </a:r>
            <a:r>
              <a:rPr lang="id-ID" sz="1700" b="1" dirty="0" smtClean="0">
                <a:sym typeface="Wingdings" pitchFamily="2" charset="2"/>
              </a:rPr>
              <a:t>keterlibatan yang kurang</a:t>
            </a:r>
            <a:r>
              <a:rPr lang="id-ID" sz="1700" dirty="0" smtClean="0">
                <a:sym typeface="Wingdings" pitchFamily="2" charset="2"/>
              </a:rPr>
              <a:t>, tidak adanya </a:t>
            </a:r>
            <a:r>
              <a:rPr lang="id-ID" sz="1700" b="1" dirty="0" smtClean="0">
                <a:sym typeface="Wingdings" pitchFamily="2" charset="2"/>
              </a:rPr>
              <a:t>antusiasme</a:t>
            </a:r>
            <a:r>
              <a:rPr lang="id-ID" sz="1700" dirty="0" smtClean="0">
                <a:sym typeface="Wingdings" pitchFamily="2" charset="2"/>
              </a:rPr>
              <a:t>, dan </a:t>
            </a:r>
            <a:r>
              <a:rPr lang="id-ID" sz="1700" b="1" dirty="0" smtClean="0">
                <a:sym typeface="Wingdings" pitchFamily="2" charset="2"/>
              </a:rPr>
              <a:t>minimnya pertanyaan </a:t>
            </a:r>
            <a:r>
              <a:rPr lang="id-ID" sz="1700" dirty="0" smtClean="0">
                <a:sym typeface="Wingdings" pitchFamily="2" charset="2"/>
              </a:rPr>
              <a:t>yang diajukan. </a:t>
            </a:r>
          </a:p>
          <a:p>
            <a:pPr>
              <a:lnSpc>
                <a:spcPct val="200000"/>
              </a:lnSpc>
              <a:spcBef>
                <a:spcPts val="600"/>
              </a:spcBef>
            </a:pPr>
            <a:r>
              <a:rPr lang="id-ID" sz="1700" dirty="0" smtClean="0">
                <a:sym typeface="Wingdings" pitchFamily="2" charset="2"/>
              </a:rPr>
              <a:t>Rapat berlangsung tenang-membosankan  anggota rapat berperilaku sopan tetapi </a:t>
            </a:r>
            <a:r>
              <a:rPr lang="id-ID" sz="1700" b="1" dirty="0" smtClean="0">
                <a:sym typeface="Wingdings" pitchFamily="2" charset="2"/>
              </a:rPr>
              <a:t>apatis. </a:t>
            </a:r>
          </a:p>
          <a:p>
            <a:pPr>
              <a:lnSpc>
                <a:spcPct val="150000"/>
              </a:lnSpc>
              <a:spcBef>
                <a:spcPts val="0"/>
              </a:spcBef>
            </a:pPr>
            <a:endParaRPr lang="id-ID" sz="1700" dirty="0" smtClean="0">
              <a:sym typeface="Wingdings" pitchFamily="2" charset="2"/>
            </a:endParaRPr>
          </a:p>
          <a:p>
            <a:pPr>
              <a:lnSpc>
                <a:spcPct val="150000"/>
              </a:lnSpc>
              <a:spcBef>
                <a:spcPts val="600"/>
              </a:spcBef>
              <a:buNone/>
            </a:pP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142852"/>
            <a:ext cx="7329510" cy="1399032"/>
          </a:xfrm>
        </p:spPr>
        <p:txBody>
          <a:bodyPr>
            <a:noAutofit/>
          </a:bodyPr>
          <a:lstStyle/>
          <a:p>
            <a:pPr algn="r"/>
            <a:r>
              <a:rPr lang="id-ID" sz="4000" b="1" dirty="0" smtClean="0"/>
              <a:t>Mengapa Orang Bergabung dalam Kelompok (1)</a:t>
            </a:r>
            <a:endParaRPr lang="id-ID" sz="4000" b="1" dirty="0"/>
          </a:p>
        </p:txBody>
      </p:sp>
      <p:sp>
        <p:nvSpPr>
          <p:cNvPr id="3" name="Content Placeholder 2"/>
          <p:cNvSpPr>
            <a:spLocks noGrp="1"/>
          </p:cNvSpPr>
          <p:nvPr>
            <p:ph idx="1"/>
          </p:nvPr>
        </p:nvSpPr>
        <p:spPr>
          <a:xfrm>
            <a:off x="642910" y="1643050"/>
            <a:ext cx="8015286" cy="2857520"/>
          </a:xfrm>
        </p:spPr>
        <p:txBody>
          <a:bodyPr/>
          <a:lstStyle/>
          <a:p>
            <a:pPr>
              <a:lnSpc>
                <a:spcPct val="200000"/>
              </a:lnSpc>
              <a:spcBef>
                <a:spcPts val="600"/>
              </a:spcBef>
            </a:pPr>
            <a:r>
              <a:rPr lang="id-ID" sz="1700" dirty="0" smtClean="0"/>
              <a:t>Mengejar </a:t>
            </a:r>
            <a:r>
              <a:rPr lang="id-ID" sz="1700" b="1" dirty="0" smtClean="0"/>
              <a:t>kebutuhan individu dalam konteks sosial. </a:t>
            </a:r>
          </a:p>
          <a:p>
            <a:pPr>
              <a:lnSpc>
                <a:spcPct val="200000"/>
              </a:lnSpc>
              <a:spcBef>
                <a:spcPts val="600"/>
              </a:spcBef>
            </a:pPr>
            <a:r>
              <a:rPr lang="id-ID" sz="1700" dirty="0" smtClean="0"/>
              <a:t>Kelompok membantu individu dalam memenuhi sejumlah tujuan: </a:t>
            </a:r>
            <a:r>
              <a:rPr lang="id-ID" sz="1700" b="1" dirty="0" smtClean="0"/>
              <a:t>bergaul, bersahabat, memperoleh dukungan untuk perubahan dan pengembangan diri, pertumbuhan rohaniah, dan keuntungan ekonomi.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29124" y="0"/>
            <a:ext cx="4229072" cy="1399032"/>
          </a:xfrm>
        </p:spPr>
        <p:txBody>
          <a:bodyPr>
            <a:normAutofit/>
          </a:bodyPr>
          <a:lstStyle/>
          <a:p>
            <a:pPr algn="r"/>
            <a:r>
              <a:rPr lang="id-ID" sz="4000" b="1" dirty="0" smtClean="0"/>
              <a:t>Keterpaduan </a:t>
            </a:r>
            <a:r>
              <a:rPr lang="id-ID" sz="4000" b="1" dirty="0" smtClean="0"/>
              <a:t>(4)</a:t>
            </a:r>
            <a:endParaRPr lang="id-ID" sz="4000" b="1" dirty="0"/>
          </a:p>
        </p:txBody>
      </p:sp>
      <p:sp>
        <p:nvSpPr>
          <p:cNvPr id="6" name="Content Placeholder 5"/>
          <p:cNvSpPr>
            <a:spLocks noGrp="1"/>
          </p:cNvSpPr>
          <p:nvPr>
            <p:ph idx="1"/>
          </p:nvPr>
        </p:nvSpPr>
        <p:spPr>
          <a:xfrm>
            <a:off x="500034" y="1214422"/>
            <a:ext cx="8229600" cy="4357718"/>
          </a:xfrm>
        </p:spPr>
        <p:txBody>
          <a:bodyPr/>
          <a:lstStyle/>
          <a:p>
            <a:pPr>
              <a:lnSpc>
                <a:spcPct val="200000"/>
              </a:lnSpc>
              <a:spcBef>
                <a:spcPts val="0"/>
              </a:spcBef>
            </a:pPr>
            <a:r>
              <a:rPr lang="id-ID" sz="1700" b="1" dirty="0" smtClean="0">
                <a:sym typeface="Wingdings" pitchFamily="2" charset="2"/>
              </a:rPr>
              <a:t>Gejala keterpaduan yang terlalu tinggi: sindrom berpikir kelompok </a:t>
            </a:r>
            <a:r>
              <a:rPr lang="id-ID" sz="1700" b="1" i="1" dirty="0" smtClean="0">
                <a:sym typeface="Wingdings" pitchFamily="2" charset="2"/>
              </a:rPr>
              <a:t>(groupthink syndrome) </a:t>
            </a:r>
            <a:r>
              <a:rPr lang="id-ID" sz="1700" b="1" dirty="0" smtClean="0">
                <a:sym typeface="Wingdings" pitchFamily="2" charset="2"/>
              </a:rPr>
              <a:t>(1) – </a:t>
            </a:r>
            <a:r>
              <a:rPr lang="id-ID" sz="1700" dirty="0" smtClean="0">
                <a:sym typeface="Wingdings" pitchFamily="2" charset="2"/>
              </a:rPr>
              <a:t>dalam kelompok yang sangat padu, atau sangat kohesif, tekanan untuk setuju dengan kelompok menjadi </a:t>
            </a:r>
            <a:r>
              <a:rPr lang="id-ID" sz="1700" b="1" dirty="0" smtClean="0">
                <a:sym typeface="Wingdings" pitchFamily="2" charset="2"/>
              </a:rPr>
              <a:t>sangat kuat. </a:t>
            </a:r>
          </a:p>
          <a:p>
            <a:pPr>
              <a:lnSpc>
                <a:spcPct val="200000"/>
              </a:lnSpc>
              <a:spcBef>
                <a:spcPts val="0"/>
              </a:spcBef>
            </a:pPr>
            <a:r>
              <a:rPr lang="id-ID" sz="1700" dirty="0" smtClean="0">
                <a:sym typeface="Wingdings" pitchFamily="2" charset="2"/>
              </a:rPr>
              <a:t>Sebuah norma, standar penerimaan, atau menghindari ketidaksetujuan bisa </a:t>
            </a:r>
            <a:r>
              <a:rPr lang="id-ID" sz="1700" b="1" dirty="0" smtClean="0">
                <a:sym typeface="Wingdings" pitchFamily="2" charset="2"/>
              </a:rPr>
              <a:t>berkembang. </a:t>
            </a:r>
          </a:p>
          <a:p>
            <a:pPr>
              <a:lnSpc>
                <a:spcPct val="200000"/>
              </a:lnSpc>
              <a:spcBef>
                <a:spcPts val="0"/>
              </a:spcBef>
            </a:pPr>
            <a:r>
              <a:rPr lang="id-ID" sz="1700" dirty="0" smtClean="0">
                <a:sym typeface="Wingdings" pitchFamily="2" charset="2"/>
              </a:rPr>
              <a:t>Pendapat yang </a:t>
            </a:r>
            <a:r>
              <a:rPr lang="id-ID" sz="1700" b="1" dirty="0" smtClean="0">
                <a:sym typeface="Wingdings" pitchFamily="2" charset="2"/>
              </a:rPr>
              <a:t>bertentangan</a:t>
            </a:r>
            <a:r>
              <a:rPr lang="id-ID" sz="1700" dirty="0" smtClean="0">
                <a:sym typeface="Wingdings" pitchFamily="2" charset="2"/>
              </a:rPr>
              <a:t> dengan </a:t>
            </a:r>
            <a:r>
              <a:rPr lang="id-ID" sz="1700" b="1" dirty="0" smtClean="0">
                <a:sym typeface="Wingdings" pitchFamily="2" charset="2"/>
              </a:rPr>
              <a:t>pandangan mayoritas </a:t>
            </a:r>
            <a:r>
              <a:rPr lang="id-ID" sz="1700" b="1" dirty="0" smtClean="0">
                <a:sym typeface="Wingdings" pitchFamily="2" charset="2"/>
              </a:rPr>
              <a:t> </a:t>
            </a:r>
            <a:r>
              <a:rPr lang="id-ID" sz="1700" dirty="0" smtClean="0">
                <a:sym typeface="Wingdings" pitchFamily="2" charset="2"/>
              </a:rPr>
              <a:t>bisa </a:t>
            </a:r>
            <a:r>
              <a:rPr lang="id-ID" sz="1700" dirty="0" smtClean="0">
                <a:sym typeface="Wingdings" pitchFamily="2" charset="2"/>
              </a:rPr>
              <a:t>tidak diperhatikan dan/atau secara tidak sengaja diabaikan. </a:t>
            </a: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57686" y="214290"/>
            <a:ext cx="4300510" cy="928694"/>
          </a:xfrm>
        </p:spPr>
        <p:txBody>
          <a:bodyPr>
            <a:normAutofit/>
          </a:bodyPr>
          <a:lstStyle/>
          <a:p>
            <a:pPr algn="r"/>
            <a:r>
              <a:rPr lang="id-ID" sz="4000" b="1" dirty="0" smtClean="0"/>
              <a:t>Keterpaduan </a:t>
            </a:r>
            <a:r>
              <a:rPr lang="id-ID" sz="4000" b="1" dirty="0" smtClean="0"/>
              <a:t>(5)</a:t>
            </a:r>
            <a:endParaRPr lang="id-ID" sz="4000" b="1" dirty="0"/>
          </a:p>
        </p:txBody>
      </p:sp>
      <p:sp>
        <p:nvSpPr>
          <p:cNvPr id="6" name="Content Placeholder 5"/>
          <p:cNvSpPr>
            <a:spLocks noGrp="1"/>
          </p:cNvSpPr>
          <p:nvPr>
            <p:ph idx="1"/>
          </p:nvPr>
        </p:nvSpPr>
        <p:spPr>
          <a:xfrm>
            <a:off x="500034" y="1071546"/>
            <a:ext cx="8229600" cy="3786214"/>
          </a:xfrm>
        </p:spPr>
        <p:txBody>
          <a:bodyPr/>
          <a:lstStyle/>
          <a:p>
            <a:pPr>
              <a:lnSpc>
                <a:spcPct val="200000"/>
              </a:lnSpc>
              <a:spcBef>
                <a:spcPts val="600"/>
              </a:spcBef>
            </a:pPr>
            <a:r>
              <a:rPr lang="id-ID" sz="1700" b="1" dirty="0" smtClean="0">
                <a:sym typeface="Wingdings" pitchFamily="2" charset="2"/>
              </a:rPr>
              <a:t>Gejala keterpaduan yang terlalu tinggi: sindrom berpikir kelompok </a:t>
            </a:r>
            <a:r>
              <a:rPr lang="id-ID" sz="1700" b="1" i="1" dirty="0" smtClean="0">
                <a:sym typeface="Wingdings" pitchFamily="2" charset="2"/>
              </a:rPr>
              <a:t>(groupthink syndrome) </a:t>
            </a:r>
            <a:r>
              <a:rPr lang="id-ID" sz="1700" b="1" dirty="0" smtClean="0">
                <a:sym typeface="Wingdings" pitchFamily="2" charset="2"/>
              </a:rPr>
              <a:t>(2) – </a:t>
            </a:r>
            <a:r>
              <a:rPr lang="id-ID" sz="1700" dirty="0" smtClean="0">
                <a:sym typeface="Wingdings" pitchFamily="2" charset="2"/>
              </a:rPr>
              <a:t>sindrom berpikir kelompok </a:t>
            </a:r>
            <a:r>
              <a:rPr lang="id-ID" sz="1700" dirty="0" smtClean="0">
                <a:sym typeface="Wingdings" pitchFamily="2" charset="2"/>
              </a:rPr>
              <a:t>atau </a:t>
            </a:r>
            <a:r>
              <a:rPr lang="id-ID" sz="1700" i="1" dirty="0" smtClean="0">
                <a:sym typeface="Wingdings" pitchFamily="2" charset="2"/>
              </a:rPr>
              <a:t>group-think</a:t>
            </a:r>
            <a:r>
              <a:rPr lang="id-ID" sz="1700" dirty="0" smtClean="0">
                <a:sym typeface="Wingdings" pitchFamily="2" charset="2"/>
              </a:rPr>
              <a:t> terjadi </a:t>
            </a:r>
            <a:r>
              <a:rPr lang="id-ID" sz="1700" dirty="0" smtClean="0">
                <a:sym typeface="Wingdings" pitchFamily="2" charset="2"/>
              </a:rPr>
              <a:t>karena: anggota </a:t>
            </a:r>
            <a:r>
              <a:rPr lang="id-ID" sz="1700" dirty="0" smtClean="0">
                <a:sym typeface="Wingdings" pitchFamily="2" charset="2"/>
              </a:rPr>
              <a:t>menempatkan </a:t>
            </a:r>
            <a:r>
              <a:rPr lang="id-ID" sz="1700" b="1" dirty="0" smtClean="0">
                <a:sym typeface="Wingdings" pitchFamily="2" charset="2"/>
              </a:rPr>
              <a:t>nilai utama pada loyalitas </a:t>
            </a:r>
            <a:r>
              <a:rPr lang="id-ID" sz="1700" dirty="0" smtClean="0">
                <a:sym typeface="Wingdings" pitchFamily="2" charset="2"/>
              </a:rPr>
              <a:t>dan menjadikan dirinya sebagai </a:t>
            </a:r>
            <a:r>
              <a:rPr lang="id-ID" sz="1700" b="1" dirty="0" smtClean="0">
                <a:sym typeface="Wingdings" pitchFamily="2" charset="2"/>
              </a:rPr>
              <a:t>pemain tim. </a:t>
            </a:r>
          </a:p>
          <a:p>
            <a:pPr>
              <a:lnSpc>
                <a:spcPct val="200000"/>
              </a:lnSpc>
              <a:spcBef>
                <a:spcPts val="600"/>
              </a:spcBef>
            </a:pPr>
            <a:r>
              <a:rPr lang="id-ID" sz="1700" dirty="0" smtClean="0">
                <a:sym typeface="Wingdings" pitchFamily="2" charset="2"/>
              </a:rPr>
              <a:t>Salah satu karakteristik </a:t>
            </a:r>
            <a:r>
              <a:rPr lang="id-ID" sz="1700" i="1" dirty="0" smtClean="0">
                <a:sym typeface="Wingdings" pitchFamily="2" charset="2"/>
              </a:rPr>
              <a:t>groupthink</a:t>
            </a:r>
            <a:r>
              <a:rPr lang="id-ID" sz="1700" dirty="0" smtClean="0">
                <a:sym typeface="Wingdings" pitchFamily="2" charset="2"/>
              </a:rPr>
              <a:t> yang membuatnya sangat merepotkan </a:t>
            </a:r>
            <a:r>
              <a:rPr lang="id-ID" sz="1700" dirty="0" smtClean="0">
                <a:sym typeface="Wingdings" pitchFamily="2" charset="2"/>
              </a:rPr>
              <a:t>adalah: bahwa </a:t>
            </a:r>
            <a:r>
              <a:rPr lang="id-ID" sz="1700" dirty="0" smtClean="0">
                <a:sym typeface="Wingdings" pitchFamily="2" charset="2"/>
              </a:rPr>
              <a:t>proses itu sering terjadi </a:t>
            </a:r>
            <a:r>
              <a:rPr lang="id-ID" sz="1700" b="1" dirty="0" smtClean="0">
                <a:sym typeface="Wingdings" pitchFamily="2" charset="2"/>
              </a:rPr>
              <a:t>tanpa kesadaran </a:t>
            </a:r>
            <a:r>
              <a:rPr lang="id-ID" sz="1700" dirty="0" smtClean="0">
                <a:sym typeface="Wingdings" pitchFamily="2" charset="2"/>
              </a:rPr>
              <a:t>peserta/anggota. </a:t>
            </a:r>
            <a:endParaRPr lang="id-ID" sz="2300" dirty="0" smtClean="0">
              <a:sym typeface="Wingdings" pitchFamily="2" charset="2"/>
            </a:endParaRPr>
          </a:p>
          <a:p>
            <a:pPr lvl="2">
              <a:lnSpc>
                <a:spcPct val="150000"/>
              </a:lnSpc>
              <a:spcBef>
                <a:spcPts val="600"/>
              </a:spcBef>
              <a:buNone/>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29124" y="0"/>
            <a:ext cx="4229072" cy="1399032"/>
          </a:xfrm>
        </p:spPr>
        <p:txBody>
          <a:bodyPr>
            <a:normAutofit/>
          </a:bodyPr>
          <a:lstStyle/>
          <a:p>
            <a:pPr algn="r"/>
            <a:r>
              <a:rPr lang="id-ID" sz="4000" b="1" dirty="0" smtClean="0"/>
              <a:t>Keterpaduan </a:t>
            </a:r>
            <a:r>
              <a:rPr lang="id-ID" sz="4000" b="1" dirty="0" smtClean="0"/>
              <a:t>(6)</a:t>
            </a:r>
            <a:endParaRPr lang="id-ID" sz="4000" b="1" dirty="0"/>
          </a:p>
        </p:txBody>
      </p:sp>
      <p:sp>
        <p:nvSpPr>
          <p:cNvPr id="6" name="Content Placeholder 5"/>
          <p:cNvSpPr>
            <a:spLocks noGrp="1"/>
          </p:cNvSpPr>
          <p:nvPr>
            <p:ph idx="1"/>
          </p:nvPr>
        </p:nvSpPr>
        <p:spPr>
          <a:xfrm>
            <a:off x="500034" y="1285860"/>
            <a:ext cx="8229600" cy="3929090"/>
          </a:xfrm>
        </p:spPr>
        <p:txBody>
          <a:bodyPr/>
          <a:lstStyle/>
          <a:p>
            <a:pPr lvl="1">
              <a:lnSpc>
                <a:spcPct val="200000"/>
              </a:lnSpc>
              <a:spcBef>
                <a:spcPts val="600"/>
              </a:spcBef>
            </a:pPr>
            <a:r>
              <a:rPr lang="id-ID" sz="1700" b="1" dirty="0" smtClean="0">
                <a:sym typeface="Wingdings" pitchFamily="2" charset="2"/>
              </a:rPr>
              <a:t>Tanda bahaya berpikir kelompok </a:t>
            </a:r>
            <a:r>
              <a:rPr lang="id-ID" sz="1700" b="1" i="1" dirty="0" smtClean="0">
                <a:sym typeface="Wingdings" pitchFamily="2" charset="2"/>
              </a:rPr>
              <a:t>(group-think warning signs) </a:t>
            </a:r>
            <a:r>
              <a:rPr lang="id-ID" sz="1700" dirty="0" smtClean="0">
                <a:sym typeface="Wingdings" pitchFamily="2" charset="2"/>
              </a:rPr>
              <a:t>:</a:t>
            </a:r>
          </a:p>
          <a:p>
            <a:pPr lvl="2">
              <a:lnSpc>
                <a:spcPct val="200000"/>
              </a:lnSpc>
              <a:spcBef>
                <a:spcPts val="600"/>
              </a:spcBef>
            </a:pPr>
            <a:r>
              <a:rPr lang="id-ID" sz="1700" b="1" dirty="0" smtClean="0">
                <a:sym typeface="Wingdings" pitchFamily="2" charset="2"/>
              </a:rPr>
              <a:t>Menilai terlalu tinggi kekuatan &amp; moralitas kelompok </a:t>
            </a:r>
            <a:r>
              <a:rPr lang="id-ID" sz="1700" dirty="0" smtClean="0">
                <a:sym typeface="Wingdings" pitchFamily="2" charset="2"/>
              </a:rPr>
              <a:t>– beranggapan bahwa kelompok tidak memperhitungkan pihak lain &amp; apa yang dilakukan kelompok dalam mengejar tujuan dijalan yang benar. </a:t>
            </a:r>
          </a:p>
          <a:p>
            <a:pPr lvl="2">
              <a:lnSpc>
                <a:spcPct val="200000"/>
              </a:lnSpc>
              <a:spcBef>
                <a:spcPts val="600"/>
              </a:spcBef>
            </a:pPr>
            <a:r>
              <a:rPr lang="id-ID" sz="1700" b="1" dirty="0" smtClean="0">
                <a:sym typeface="Wingdings" pitchFamily="2" charset="2"/>
              </a:rPr>
              <a:t>Berpikiran tertutup </a:t>
            </a:r>
            <a:r>
              <a:rPr lang="id-ID" sz="1700" dirty="0" smtClean="0">
                <a:sym typeface="Wingdings" pitchFamily="2" charset="2"/>
              </a:rPr>
              <a:t>– mengabaikan atau mengalihkan pandangan alternatif. </a:t>
            </a: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14810" y="0"/>
            <a:ext cx="4371948" cy="1184742"/>
          </a:xfrm>
        </p:spPr>
        <p:txBody>
          <a:bodyPr>
            <a:noAutofit/>
          </a:bodyPr>
          <a:lstStyle/>
          <a:p>
            <a:pPr algn="r"/>
            <a:r>
              <a:rPr lang="id-ID" sz="4000" b="1" dirty="0" smtClean="0"/>
              <a:t>Keterpaduan </a:t>
            </a:r>
            <a:r>
              <a:rPr lang="id-ID" sz="4000" b="1" dirty="0" smtClean="0"/>
              <a:t>(7)</a:t>
            </a:r>
            <a:endParaRPr lang="id-ID" sz="4000" b="1" dirty="0"/>
          </a:p>
        </p:txBody>
      </p:sp>
      <p:sp>
        <p:nvSpPr>
          <p:cNvPr id="6" name="Content Placeholder 5"/>
          <p:cNvSpPr>
            <a:spLocks noGrp="1"/>
          </p:cNvSpPr>
          <p:nvPr>
            <p:ph idx="1"/>
          </p:nvPr>
        </p:nvSpPr>
        <p:spPr>
          <a:xfrm>
            <a:off x="500034" y="785794"/>
            <a:ext cx="8229600" cy="5786478"/>
          </a:xfrm>
        </p:spPr>
        <p:txBody>
          <a:bodyPr/>
          <a:lstStyle/>
          <a:p>
            <a:pPr lvl="1">
              <a:lnSpc>
                <a:spcPct val="200000"/>
              </a:lnSpc>
              <a:spcBef>
                <a:spcPts val="600"/>
              </a:spcBef>
            </a:pPr>
            <a:r>
              <a:rPr lang="id-ID" sz="1700" b="1" dirty="0" smtClean="0">
                <a:sym typeface="Wingdings" pitchFamily="2" charset="2"/>
              </a:rPr>
              <a:t>Tanda bahaya berpikir kelompok </a:t>
            </a:r>
            <a:r>
              <a:rPr lang="id-ID" sz="1700" b="1" i="1" dirty="0" smtClean="0">
                <a:sym typeface="Wingdings" pitchFamily="2" charset="2"/>
              </a:rPr>
              <a:t>(group-think warning signs) </a:t>
            </a:r>
            <a:r>
              <a:rPr lang="id-ID" sz="1700" dirty="0" smtClean="0">
                <a:sym typeface="Wingdings" pitchFamily="2" charset="2"/>
              </a:rPr>
              <a:t>:</a:t>
            </a:r>
          </a:p>
          <a:p>
            <a:pPr lvl="2">
              <a:lnSpc>
                <a:spcPct val="200000"/>
              </a:lnSpc>
              <a:spcBef>
                <a:spcPts val="600"/>
              </a:spcBef>
            </a:pPr>
            <a:r>
              <a:rPr lang="id-ID" sz="1700" b="1" dirty="0" smtClean="0">
                <a:sym typeface="Wingdings" pitchFamily="2" charset="2"/>
              </a:rPr>
              <a:t>Menekankan </a:t>
            </a:r>
            <a:r>
              <a:rPr lang="id-ID" sz="1700" b="1" dirty="0" smtClean="0">
                <a:sym typeface="Wingdings" pitchFamily="2" charset="2"/>
              </a:rPr>
              <a:t>kesesuaian </a:t>
            </a:r>
            <a:r>
              <a:rPr lang="id-ID" sz="1700" dirty="0" smtClean="0">
                <a:sym typeface="Wingdings" pitchFamily="2" charset="2"/>
              </a:rPr>
              <a:t>– pengaruh secara halus maupun yang tidak begitu halus bagi kesepakatan diantara anggota kelompok &amp; kurangnya kemauan untuk </a:t>
            </a:r>
            <a:r>
              <a:rPr lang="id-ID" sz="1700" b="1" dirty="0" smtClean="0">
                <a:sym typeface="Wingdings" pitchFamily="2" charset="2"/>
              </a:rPr>
              <a:t>mengakui atau mendiskusikan perbedaan pendapat. </a:t>
            </a:r>
            <a:endParaRPr lang="id-ID" sz="1700" b="1" dirty="0" smtClean="0">
              <a:sym typeface="Wingdings" pitchFamily="2" charset="2"/>
            </a:endParaRPr>
          </a:p>
          <a:p>
            <a:pPr lvl="2">
              <a:lnSpc>
                <a:spcPct val="200000"/>
              </a:lnSpc>
              <a:spcBef>
                <a:spcPts val="600"/>
              </a:spcBef>
            </a:pPr>
            <a:r>
              <a:rPr lang="id-ID" sz="1700" dirty="0" smtClean="0">
                <a:sym typeface="Wingdings" pitchFamily="2" charset="2"/>
              </a:rPr>
              <a:t>Konsekuensi dari </a:t>
            </a:r>
            <a:r>
              <a:rPr lang="id-ID" sz="1700" i="1" dirty="0" smtClean="0">
                <a:sym typeface="Wingdings" pitchFamily="2" charset="2"/>
              </a:rPr>
              <a:t>group-think</a:t>
            </a:r>
            <a:r>
              <a:rPr lang="id-ID" sz="1700" dirty="0" smtClean="0">
                <a:sym typeface="Wingdings" pitchFamily="2" charset="2"/>
              </a:rPr>
              <a:t> bisa mencakup: survei yang tidak lengkap terhadap alternatif atau pilihan, gagal menilai resiko sebuah pilihan, enggan untuk menilai ulang alternatif yang telah ditolak secara dini, miskin pencarian informasi, bias dalam proses pemilihan informasi yang tersedia, dan lalai menyukseskan rencana yang berpeluang dilaksanakan. </a:t>
            </a:r>
          </a:p>
          <a:p>
            <a:pPr lvl="2">
              <a:lnSpc>
                <a:spcPct val="150000"/>
              </a:lnSpc>
              <a:spcBef>
                <a:spcPts val="600"/>
              </a:spcBef>
            </a:pPr>
            <a:endParaRPr lang="id-ID" sz="1700" dirty="0" smtClean="0">
              <a:sym typeface="Wingdings" pitchFamily="2" charset="2"/>
            </a:endParaRPr>
          </a:p>
          <a:p>
            <a:pPr lvl="2">
              <a:lnSpc>
                <a:spcPct val="150000"/>
              </a:lnSpc>
              <a:spcBef>
                <a:spcPts val="600"/>
              </a:spcBef>
              <a:buFont typeface="Arial" pitchFamily="34" charset="0"/>
              <a:buChar char="•"/>
            </a:pPr>
            <a:endParaRPr lang="id-ID" sz="9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0166" y="214290"/>
            <a:ext cx="7158030" cy="970428"/>
          </a:xfrm>
        </p:spPr>
        <p:txBody>
          <a:bodyPr>
            <a:noAutofit/>
          </a:bodyPr>
          <a:lstStyle/>
          <a:p>
            <a:pPr algn="r"/>
            <a:r>
              <a:rPr lang="id-ID" sz="4000" b="1" dirty="0" smtClean="0"/>
              <a:t>Konflik dalam Kelompok (1)</a:t>
            </a:r>
            <a:endParaRPr lang="id-ID" sz="4000" b="1" dirty="0"/>
          </a:p>
        </p:txBody>
      </p:sp>
      <p:sp>
        <p:nvSpPr>
          <p:cNvPr id="6" name="Content Placeholder 5"/>
          <p:cNvSpPr>
            <a:spLocks noGrp="1"/>
          </p:cNvSpPr>
          <p:nvPr>
            <p:ph idx="1"/>
          </p:nvPr>
        </p:nvSpPr>
        <p:spPr>
          <a:xfrm>
            <a:off x="500034" y="1142984"/>
            <a:ext cx="8229600" cy="4786346"/>
          </a:xfrm>
        </p:spPr>
        <p:txBody>
          <a:bodyPr/>
          <a:lstStyle/>
          <a:p>
            <a:pPr>
              <a:lnSpc>
                <a:spcPct val="200000"/>
              </a:lnSpc>
              <a:spcBef>
                <a:spcPts val="0"/>
              </a:spcBef>
            </a:pPr>
            <a:r>
              <a:rPr lang="id-ID" sz="1700" dirty="0" smtClean="0"/>
              <a:t>Konflik berkaitan dengan </a:t>
            </a:r>
            <a:r>
              <a:rPr lang="id-ID" sz="1700" b="1" dirty="0" smtClean="0"/>
              <a:t>ketidaksetujuan</a:t>
            </a:r>
            <a:r>
              <a:rPr lang="id-ID" sz="1700" dirty="0" smtClean="0"/>
              <a:t> </a:t>
            </a:r>
            <a:r>
              <a:rPr lang="id-ID" sz="1700" dirty="0" smtClean="0"/>
              <a:t>terhadap: tujuan </a:t>
            </a:r>
            <a:r>
              <a:rPr lang="id-ID" sz="1700" dirty="0" smtClean="0"/>
              <a:t>kelompok, peran atau tanggung jawab anggota, pengambilan keputusan, alokasi sumber daya, dinamika kelompok, dan hubungan antara individu tertentu. </a:t>
            </a:r>
          </a:p>
          <a:p>
            <a:pPr>
              <a:lnSpc>
                <a:spcPct val="200000"/>
              </a:lnSpc>
              <a:spcBef>
                <a:spcPts val="0"/>
              </a:spcBef>
            </a:pPr>
            <a:r>
              <a:rPr lang="id-ID" sz="1700" dirty="0" smtClean="0"/>
              <a:t>Tetapi tanpa adanya </a:t>
            </a:r>
            <a:r>
              <a:rPr lang="id-ID" sz="1700" dirty="0" smtClean="0"/>
              <a:t>konflik: menurunnya </a:t>
            </a:r>
            <a:r>
              <a:rPr lang="id-ID" sz="1700" dirty="0" smtClean="0"/>
              <a:t>kualitas, kebhinekaan, pertumbuhan &amp; keunggulan bagi individu, hubungan atau kelompok.</a:t>
            </a:r>
          </a:p>
          <a:p>
            <a:pPr>
              <a:lnSpc>
                <a:spcPct val="200000"/>
              </a:lnSpc>
              <a:spcBef>
                <a:spcPts val="0"/>
              </a:spcBef>
            </a:pPr>
            <a:r>
              <a:rPr lang="id-ID" sz="1700" dirty="0" smtClean="0"/>
              <a:t>Dengan mengerti &amp; memahami konflik maka kita bisa </a:t>
            </a:r>
            <a:r>
              <a:rPr lang="id-ID" sz="1700" b="1" dirty="0" smtClean="0"/>
              <a:t>mengidentifikasi </a:t>
            </a:r>
            <a:r>
              <a:rPr lang="id-ID" sz="1700" dirty="0" smtClean="0"/>
              <a:t>asal muasal konflik </a:t>
            </a:r>
            <a:r>
              <a:rPr lang="id-ID" sz="1700" dirty="0" smtClean="0">
                <a:sym typeface="Wingdings" pitchFamily="2" charset="2"/>
              </a:rPr>
              <a:t> menentukan potensi konflik untuk membentuk kontribusi yang </a:t>
            </a:r>
            <a:r>
              <a:rPr lang="id-ID" sz="1700" b="1" dirty="0" smtClean="0">
                <a:sym typeface="Wingdings" pitchFamily="2" charset="2"/>
              </a:rPr>
              <a:t>positif </a:t>
            </a:r>
            <a:r>
              <a:rPr lang="id-ID" sz="1700" dirty="0" smtClean="0">
                <a:sym typeface="Wingdings" pitchFamily="2" charset="2"/>
              </a:rPr>
              <a:t>&amp; mengelolanya secara </a:t>
            </a:r>
            <a:r>
              <a:rPr lang="id-ID" sz="1700" b="1" dirty="0" smtClean="0">
                <a:sym typeface="Wingdings" pitchFamily="2" charset="2"/>
              </a:rPr>
              <a:t>produktif. </a:t>
            </a:r>
            <a:r>
              <a:rPr lang="id-ID" sz="1700" b="1" dirty="0" smtClean="0"/>
              <a:t>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57290" y="0"/>
            <a:ext cx="7300906" cy="1142984"/>
          </a:xfrm>
        </p:spPr>
        <p:txBody>
          <a:bodyPr>
            <a:noAutofit/>
          </a:bodyPr>
          <a:lstStyle/>
          <a:p>
            <a:pPr algn="r"/>
            <a:r>
              <a:rPr lang="id-ID" sz="4000" b="1" dirty="0" smtClean="0"/>
              <a:t>Konflik dalam Kelompok (2)</a:t>
            </a:r>
            <a:endParaRPr lang="id-ID" sz="4000" b="1" dirty="0"/>
          </a:p>
        </p:txBody>
      </p:sp>
      <p:sp>
        <p:nvSpPr>
          <p:cNvPr id="6" name="Content Placeholder 5"/>
          <p:cNvSpPr>
            <a:spLocks noGrp="1"/>
          </p:cNvSpPr>
          <p:nvPr>
            <p:ph idx="1"/>
          </p:nvPr>
        </p:nvSpPr>
        <p:spPr>
          <a:xfrm>
            <a:off x="571472" y="1000108"/>
            <a:ext cx="8229600" cy="5500726"/>
          </a:xfrm>
        </p:spPr>
        <p:txBody>
          <a:bodyPr/>
          <a:lstStyle/>
          <a:p>
            <a:pPr>
              <a:lnSpc>
                <a:spcPct val="200000"/>
              </a:lnSpc>
              <a:spcBef>
                <a:spcPts val="600"/>
              </a:spcBef>
            </a:pPr>
            <a:r>
              <a:rPr lang="id-ID" sz="1700" dirty="0" smtClean="0"/>
              <a:t>Dengan menggunakan pendekatan ketegasan &amp; kesediaan kerjasama untuk memecahkan konflik dalam kelompok, akan menghasilkan </a:t>
            </a:r>
            <a:r>
              <a:rPr lang="id-ID" sz="1700" b="1" dirty="0" smtClean="0"/>
              <a:t>5 (lima) </a:t>
            </a:r>
            <a:r>
              <a:rPr lang="id-ID" sz="1700" dirty="0" smtClean="0"/>
              <a:t>gaya yang berbeda dari penyelesaian/pemecahan konflik: </a:t>
            </a:r>
          </a:p>
          <a:p>
            <a:pPr lvl="1">
              <a:lnSpc>
                <a:spcPct val="200000"/>
              </a:lnSpc>
              <a:spcBef>
                <a:spcPts val="600"/>
              </a:spcBef>
            </a:pPr>
            <a:r>
              <a:rPr lang="id-ID" sz="1700" b="1" dirty="0" smtClean="0"/>
              <a:t>Gaya kompetitif </a:t>
            </a:r>
            <a:r>
              <a:rPr lang="id-ID" sz="1700" dirty="0" smtClean="0"/>
              <a:t>– tinggi dalam </a:t>
            </a:r>
            <a:r>
              <a:rPr lang="id-ID" sz="1700" b="1" dirty="0" smtClean="0"/>
              <a:t>ketegasan</a:t>
            </a:r>
            <a:r>
              <a:rPr lang="id-ID" sz="1700" dirty="0" smtClean="0"/>
              <a:t>, rendah dalam </a:t>
            </a:r>
            <a:r>
              <a:rPr lang="id-ID" sz="1700" b="1" dirty="0" smtClean="0"/>
              <a:t>kerjasama</a:t>
            </a:r>
            <a:r>
              <a:rPr lang="id-ID" sz="1700" dirty="0" smtClean="0"/>
              <a:t>. Gaya ini digunakan untuk </a:t>
            </a:r>
            <a:r>
              <a:rPr lang="id-ID" sz="1700" b="1" u="sng" dirty="0" smtClean="0"/>
              <a:t>mengalahkan orang lain. </a:t>
            </a:r>
          </a:p>
          <a:p>
            <a:pPr lvl="1">
              <a:lnSpc>
                <a:spcPct val="200000"/>
              </a:lnSpc>
              <a:spcBef>
                <a:spcPts val="600"/>
              </a:spcBef>
            </a:pPr>
            <a:r>
              <a:rPr lang="id-ID" sz="1700" b="1" dirty="0" smtClean="0"/>
              <a:t>Gaya akomodatif </a:t>
            </a:r>
            <a:r>
              <a:rPr lang="id-ID" sz="1700" dirty="0" smtClean="0"/>
              <a:t>– rendah dalam </a:t>
            </a:r>
            <a:r>
              <a:rPr lang="id-ID" sz="1700" b="1" dirty="0" smtClean="0"/>
              <a:t>ketegasan</a:t>
            </a:r>
            <a:r>
              <a:rPr lang="id-ID" sz="1700" dirty="0" smtClean="0"/>
              <a:t>, tinggi dalam </a:t>
            </a:r>
            <a:r>
              <a:rPr lang="id-ID" sz="1700" b="1" dirty="0" smtClean="0"/>
              <a:t>kerjasama</a:t>
            </a:r>
            <a:r>
              <a:rPr lang="id-ID" sz="1700" dirty="0" smtClean="0"/>
              <a:t>. Gaya ini memiliki ciri-ciri yang </a:t>
            </a:r>
            <a:r>
              <a:rPr lang="id-ID" sz="1700" b="1" u="sng" dirty="0" smtClean="0"/>
              <a:t>tidak menuntut dan mendukung. </a:t>
            </a:r>
          </a:p>
          <a:p>
            <a:pPr lvl="1">
              <a:lnSpc>
                <a:spcPct val="200000"/>
              </a:lnSpc>
              <a:spcBef>
                <a:spcPts val="600"/>
              </a:spcBef>
            </a:pPr>
            <a:r>
              <a:rPr lang="id-ID" sz="1700" b="1" dirty="0" smtClean="0"/>
              <a:t>Gaya menghindar </a:t>
            </a:r>
            <a:r>
              <a:rPr lang="id-ID" sz="1700" dirty="0" smtClean="0"/>
              <a:t>– rendah dalam </a:t>
            </a:r>
            <a:r>
              <a:rPr lang="id-ID" sz="1700" b="1" dirty="0" smtClean="0"/>
              <a:t>ketegasan,</a:t>
            </a:r>
            <a:r>
              <a:rPr lang="id-ID" sz="1700" dirty="0" smtClean="0"/>
              <a:t> rendah dalam </a:t>
            </a:r>
            <a:r>
              <a:rPr lang="id-ID" sz="1700" b="1" dirty="0" smtClean="0"/>
              <a:t>kerjasama. </a:t>
            </a:r>
            <a:r>
              <a:rPr lang="id-ID" sz="1700" dirty="0" smtClean="0"/>
              <a:t>Gaya ini memiliki ciri-ciri seperti </a:t>
            </a:r>
            <a:r>
              <a:rPr lang="id-ID" sz="1700" b="1" u="sng" dirty="0" smtClean="0"/>
              <a:t>sikap acuh tak acuh.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0166" y="0"/>
            <a:ext cx="7158030" cy="1399032"/>
          </a:xfrm>
        </p:spPr>
        <p:txBody>
          <a:bodyPr>
            <a:normAutofit/>
          </a:bodyPr>
          <a:lstStyle/>
          <a:p>
            <a:pPr algn="r"/>
            <a:r>
              <a:rPr lang="id-ID" sz="4000" b="1" dirty="0" smtClean="0"/>
              <a:t>Konflik dalam Kelompok </a:t>
            </a:r>
            <a:r>
              <a:rPr lang="id-ID" sz="4000" b="1" dirty="0" smtClean="0"/>
              <a:t>(3)</a:t>
            </a:r>
            <a:endParaRPr lang="id-ID" sz="4000" b="1" dirty="0"/>
          </a:p>
        </p:txBody>
      </p:sp>
      <p:sp>
        <p:nvSpPr>
          <p:cNvPr id="6" name="Content Placeholder 5"/>
          <p:cNvSpPr>
            <a:spLocks noGrp="1"/>
          </p:cNvSpPr>
          <p:nvPr>
            <p:ph idx="1"/>
          </p:nvPr>
        </p:nvSpPr>
        <p:spPr>
          <a:xfrm>
            <a:off x="571472" y="1214422"/>
            <a:ext cx="8229600" cy="2786082"/>
          </a:xfrm>
        </p:spPr>
        <p:txBody>
          <a:bodyPr/>
          <a:lstStyle/>
          <a:p>
            <a:pPr lvl="1">
              <a:lnSpc>
                <a:spcPct val="200000"/>
              </a:lnSpc>
              <a:spcBef>
                <a:spcPts val="600"/>
              </a:spcBef>
            </a:pPr>
            <a:r>
              <a:rPr lang="id-ID" sz="1700" b="1" dirty="0" smtClean="0"/>
              <a:t>Gaya </a:t>
            </a:r>
            <a:r>
              <a:rPr lang="id-ID" sz="1700" b="1" dirty="0" smtClean="0"/>
              <a:t>kolaboratif </a:t>
            </a:r>
            <a:r>
              <a:rPr lang="id-ID" sz="1700" dirty="0" smtClean="0"/>
              <a:t>– tinggi dalam </a:t>
            </a:r>
            <a:r>
              <a:rPr lang="id-ID" sz="1700" b="1" dirty="0" smtClean="0"/>
              <a:t>ketegasan,</a:t>
            </a:r>
            <a:r>
              <a:rPr lang="id-ID" sz="1700" dirty="0" smtClean="0"/>
              <a:t> tinggi dalam </a:t>
            </a:r>
            <a:r>
              <a:rPr lang="id-ID" sz="1700" b="1" dirty="0" smtClean="0"/>
              <a:t>kerjasama.</a:t>
            </a:r>
            <a:r>
              <a:rPr lang="id-ID" sz="1700" dirty="0" smtClean="0"/>
              <a:t> Gaya ini memiliki ciri-ciri </a:t>
            </a:r>
            <a:r>
              <a:rPr lang="id-ID" sz="1700" b="1" u="sng" dirty="0" smtClean="0"/>
              <a:t>aktif dan intergratif dalam pemecahan masalah.</a:t>
            </a:r>
          </a:p>
          <a:p>
            <a:pPr lvl="1">
              <a:lnSpc>
                <a:spcPct val="200000"/>
              </a:lnSpc>
              <a:spcBef>
                <a:spcPts val="600"/>
              </a:spcBef>
            </a:pPr>
            <a:r>
              <a:rPr lang="id-ID" sz="1700" b="1" dirty="0" smtClean="0"/>
              <a:t>Gaya kompromis </a:t>
            </a:r>
            <a:r>
              <a:rPr lang="id-ID" sz="1700" dirty="0" smtClean="0"/>
              <a:t>– moderat dalam </a:t>
            </a:r>
            <a:r>
              <a:rPr lang="id-ID" sz="1700" b="1" dirty="0" smtClean="0"/>
              <a:t>ketegasan</a:t>
            </a:r>
            <a:r>
              <a:rPr lang="id-ID" sz="1700" dirty="0" smtClean="0"/>
              <a:t>, moderat dalam </a:t>
            </a:r>
            <a:r>
              <a:rPr lang="id-ID" sz="1700" b="1" dirty="0" smtClean="0"/>
              <a:t>kerjasama. </a:t>
            </a:r>
            <a:r>
              <a:rPr lang="id-ID" sz="1700" dirty="0" smtClean="0"/>
              <a:t>Gaya ini memiliki ciri-ciri </a:t>
            </a:r>
            <a:r>
              <a:rPr lang="id-ID" sz="1700" b="1" u="sng" dirty="0" smtClean="0"/>
              <a:t>“persetujuan bersyarat”.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285728"/>
            <a:ext cx="8229600" cy="857256"/>
          </a:xfrm>
        </p:spPr>
        <p:txBody>
          <a:bodyPr>
            <a:normAutofit/>
          </a:bodyPr>
          <a:lstStyle/>
          <a:p>
            <a:pPr algn="r"/>
            <a:r>
              <a:rPr lang="id-ID" sz="4000" b="1" dirty="0" smtClean="0"/>
              <a:t>Kelompok yang Dimediasikan</a:t>
            </a:r>
            <a:endParaRPr lang="id-ID" sz="4000" b="1" dirty="0"/>
          </a:p>
        </p:txBody>
      </p:sp>
      <p:sp>
        <p:nvSpPr>
          <p:cNvPr id="6" name="Content Placeholder 5"/>
          <p:cNvSpPr>
            <a:spLocks noGrp="1"/>
          </p:cNvSpPr>
          <p:nvPr>
            <p:ph idx="1"/>
          </p:nvPr>
        </p:nvSpPr>
        <p:spPr>
          <a:xfrm>
            <a:off x="500034" y="1428736"/>
            <a:ext cx="8229600" cy="3857652"/>
          </a:xfrm>
        </p:spPr>
        <p:txBody>
          <a:bodyPr/>
          <a:lstStyle/>
          <a:p>
            <a:pPr>
              <a:lnSpc>
                <a:spcPct val="200000"/>
              </a:lnSpc>
              <a:spcBef>
                <a:spcPts val="0"/>
              </a:spcBef>
            </a:pPr>
            <a:r>
              <a:rPr lang="id-ID" sz="1700" dirty="0" smtClean="0"/>
              <a:t>Melalui perkembangan teknologi komunikasi </a:t>
            </a:r>
            <a:r>
              <a:rPr lang="id-ID" sz="1700" dirty="0" smtClean="0">
                <a:sym typeface="Wingdings" pitchFamily="2" charset="2"/>
              </a:rPr>
              <a:t> interaksi kelompok berlangsung melalui saluran yang dimediasikan. </a:t>
            </a:r>
          </a:p>
          <a:p>
            <a:pPr>
              <a:lnSpc>
                <a:spcPct val="200000"/>
              </a:lnSpc>
              <a:spcBef>
                <a:spcPts val="0"/>
              </a:spcBef>
            </a:pPr>
            <a:r>
              <a:rPr lang="id-ID" sz="1700" dirty="0" smtClean="0">
                <a:sym typeface="Wingdings" pitchFamily="2" charset="2"/>
              </a:rPr>
              <a:t>Cara diskusi yang dimediasikan sanggup </a:t>
            </a:r>
            <a:r>
              <a:rPr lang="id-ID" sz="1700" b="1" dirty="0" smtClean="0">
                <a:sym typeface="Wingdings" pitchFamily="2" charset="2"/>
              </a:rPr>
              <a:t>menghubungkan</a:t>
            </a:r>
            <a:r>
              <a:rPr lang="id-ID" sz="1700" dirty="0" smtClean="0">
                <a:sym typeface="Wingdings" pitchFamily="2" charset="2"/>
              </a:rPr>
              <a:t> orang-orang secara bersamaan dilokasi yang </a:t>
            </a:r>
            <a:r>
              <a:rPr lang="id-ID" sz="1700" b="1" dirty="0" smtClean="0">
                <a:sym typeface="Wingdings" pitchFamily="2" charset="2"/>
              </a:rPr>
              <a:t>berbeda-beda</a:t>
            </a:r>
            <a:r>
              <a:rPr lang="id-ID" sz="1700" dirty="0" smtClean="0">
                <a:sym typeface="Wingdings" pitchFamily="2" charset="2"/>
              </a:rPr>
              <a:t>  menciptakan potensi </a:t>
            </a:r>
            <a:r>
              <a:rPr lang="id-ID" sz="1700" b="1" dirty="0" smtClean="0">
                <a:sym typeface="Wingdings" pitchFamily="2" charset="2"/>
              </a:rPr>
              <a:t>pemahaman yang sama </a:t>
            </a:r>
            <a:r>
              <a:rPr lang="id-ID" sz="1700" dirty="0" smtClean="0">
                <a:sym typeface="Wingdings" pitchFamily="2" charset="2"/>
              </a:rPr>
              <a:t>&amp; </a:t>
            </a:r>
            <a:r>
              <a:rPr lang="id-ID" sz="1700" b="1" dirty="0" smtClean="0">
                <a:sym typeface="Wingdings" pitchFamily="2" charset="2"/>
              </a:rPr>
              <a:t>meluasnya interaksi </a:t>
            </a:r>
            <a:r>
              <a:rPr lang="id-ID" sz="1700" dirty="0" smtClean="0">
                <a:sym typeface="Wingdings" pitchFamily="2" charset="2"/>
              </a:rPr>
              <a:t>antar kelompok-kelompok baru. </a:t>
            </a:r>
          </a:p>
          <a:p>
            <a:pPr>
              <a:lnSpc>
                <a:spcPct val="200000"/>
              </a:lnSpc>
              <a:spcBef>
                <a:spcPts val="0"/>
              </a:spcBef>
            </a:pPr>
            <a:r>
              <a:rPr lang="id-ID" sz="1700" b="1" dirty="0" smtClean="0">
                <a:sym typeface="Wingdings" pitchFamily="2" charset="2"/>
              </a:rPr>
              <a:t>Contoh: </a:t>
            </a:r>
            <a:r>
              <a:rPr lang="id-ID" sz="1700" dirty="0" smtClean="0">
                <a:sym typeface="Wingdings" pitchFamily="2" charset="2"/>
              </a:rPr>
              <a:t>video conference, grup email/whats-app, dll.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948" y="267494"/>
            <a:ext cx="7192851" cy="1399032"/>
          </a:xfrm>
        </p:spPr>
        <p:txBody>
          <a:bodyPr>
            <a:normAutofit/>
          </a:bodyPr>
          <a:lstStyle/>
          <a:p>
            <a:pPr algn="r"/>
            <a:r>
              <a:rPr lang="id-ID" sz="4000" b="1" dirty="0" smtClean="0"/>
              <a:t>Mengapa Orang Bergabung dalam Kelompok (2)</a:t>
            </a:r>
            <a:endParaRPr lang="id-ID" sz="4000" b="1" dirty="0"/>
          </a:p>
        </p:txBody>
      </p:sp>
      <p:sp>
        <p:nvSpPr>
          <p:cNvPr id="3" name="Content Placeholder 2"/>
          <p:cNvSpPr>
            <a:spLocks noGrp="1"/>
          </p:cNvSpPr>
          <p:nvPr>
            <p:ph idx="1"/>
          </p:nvPr>
        </p:nvSpPr>
        <p:spPr>
          <a:xfrm>
            <a:off x="642910" y="1643050"/>
            <a:ext cx="8015286" cy="3500462"/>
          </a:xfrm>
        </p:spPr>
        <p:txBody>
          <a:bodyPr/>
          <a:lstStyle/>
          <a:p>
            <a:pPr>
              <a:lnSpc>
                <a:spcPct val="200000"/>
              </a:lnSpc>
              <a:spcBef>
                <a:spcPts val="600"/>
              </a:spcBef>
            </a:pPr>
            <a:r>
              <a:rPr lang="id-ID" sz="1700" dirty="0" smtClean="0"/>
              <a:t>Sejumlah </a:t>
            </a:r>
            <a:r>
              <a:rPr lang="id-ID" sz="1700" b="1" dirty="0" smtClean="0"/>
              <a:t>faktor </a:t>
            </a:r>
            <a:r>
              <a:rPr lang="id-ID" sz="1700" dirty="0" smtClean="0"/>
              <a:t>yang mempengaruhi keputusan individu untuk bergabung dalam kelompok, diantaranya adalah: </a:t>
            </a:r>
          </a:p>
          <a:p>
            <a:pPr lvl="1">
              <a:lnSpc>
                <a:spcPct val="200000"/>
              </a:lnSpc>
              <a:spcBef>
                <a:spcPts val="600"/>
              </a:spcBef>
            </a:pPr>
            <a:r>
              <a:rPr lang="id-ID" sz="1600" b="1" dirty="0" smtClean="0"/>
              <a:t>Daya tarik anggota kelompok </a:t>
            </a:r>
            <a:r>
              <a:rPr lang="id-ID" sz="1600" dirty="0" smtClean="0"/>
              <a:t>– fisik, sosial dan daya tarik tugas. </a:t>
            </a:r>
          </a:p>
          <a:p>
            <a:pPr lvl="1">
              <a:lnSpc>
                <a:spcPct val="200000"/>
              </a:lnSpc>
              <a:spcBef>
                <a:spcPts val="600"/>
              </a:spcBef>
            </a:pPr>
            <a:r>
              <a:rPr lang="id-ID" sz="1600" b="1" dirty="0" smtClean="0"/>
              <a:t>Daya tarik kegiatan dan tujuan kelompok. </a:t>
            </a:r>
          </a:p>
          <a:p>
            <a:pPr lvl="1">
              <a:lnSpc>
                <a:spcPct val="200000"/>
              </a:lnSpc>
              <a:spcBef>
                <a:spcPts val="600"/>
              </a:spcBef>
            </a:pPr>
            <a:r>
              <a:rPr lang="id-ID" sz="1600" b="1" dirty="0" smtClean="0"/>
              <a:t>Daya tarik manfaat menjadi anggota kelompok tertentu </a:t>
            </a:r>
            <a:r>
              <a:rPr lang="id-ID" sz="1600" dirty="0" smtClean="0"/>
              <a:t>– pribadi, sosial, simbolik, pekerjaan atau keuntungan ekonomi.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0430" y="142852"/>
            <a:ext cx="5114932" cy="804052"/>
          </a:xfrm>
        </p:spPr>
        <p:txBody>
          <a:bodyPr>
            <a:normAutofit/>
          </a:bodyPr>
          <a:lstStyle/>
          <a:p>
            <a:pPr algn="r"/>
            <a:r>
              <a:rPr lang="id-ID" sz="4000" b="1" dirty="0" smtClean="0"/>
              <a:t>Jenis Kelompok (1)</a:t>
            </a:r>
            <a:endParaRPr lang="id-ID" sz="4000" b="1" dirty="0"/>
          </a:p>
        </p:txBody>
      </p:sp>
      <p:sp>
        <p:nvSpPr>
          <p:cNvPr id="3" name="Content Placeholder 2"/>
          <p:cNvSpPr>
            <a:spLocks noGrp="1"/>
          </p:cNvSpPr>
          <p:nvPr>
            <p:ph idx="1"/>
          </p:nvPr>
        </p:nvSpPr>
        <p:spPr>
          <a:xfrm>
            <a:off x="714348" y="928670"/>
            <a:ext cx="8015286" cy="5715040"/>
          </a:xfrm>
        </p:spPr>
        <p:txBody>
          <a:bodyPr/>
          <a:lstStyle/>
          <a:p>
            <a:pPr>
              <a:lnSpc>
                <a:spcPct val="200000"/>
              </a:lnSpc>
              <a:spcBef>
                <a:spcPts val="600"/>
              </a:spcBef>
            </a:pPr>
            <a:r>
              <a:rPr lang="id-ID" sz="1600" b="1" dirty="0" smtClean="0"/>
              <a:t>Tugas dan dimensi sosial: Produktivitas &amp; Semangat Juang (1) – </a:t>
            </a:r>
            <a:r>
              <a:rPr lang="id-ID" sz="1600" dirty="0" smtClean="0"/>
              <a:t>tujuan kelompok diciptakan adalah untuk: </a:t>
            </a:r>
            <a:r>
              <a:rPr lang="id-ID" sz="1600" b="1" u="sng" dirty="0" smtClean="0"/>
              <a:t>produktivitas </a:t>
            </a:r>
            <a:r>
              <a:rPr lang="id-ID" sz="1600" dirty="0" smtClean="0"/>
              <a:t>dalam penyelesaian tugas &amp; pekerjaan. </a:t>
            </a:r>
          </a:p>
          <a:p>
            <a:pPr>
              <a:lnSpc>
                <a:spcPct val="200000"/>
              </a:lnSpc>
              <a:spcBef>
                <a:spcPts val="600"/>
              </a:spcBef>
            </a:pPr>
            <a:r>
              <a:rPr lang="id-ID" sz="1600" dirty="0" smtClean="0"/>
              <a:t>Beberapa jenis kelompok yang ber-orientasi pada </a:t>
            </a:r>
            <a:r>
              <a:rPr lang="id-ID" sz="1600" b="1" dirty="0" smtClean="0"/>
              <a:t>tugas: </a:t>
            </a:r>
          </a:p>
          <a:p>
            <a:pPr lvl="1">
              <a:lnSpc>
                <a:spcPct val="200000"/>
              </a:lnSpc>
              <a:spcBef>
                <a:spcPts val="600"/>
              </a:spcBef>
            </a:pPr>
            <a:r>
              <a:rPr lang="id-ID" sz="1600" b="1" dirty="0" smtClean="0"/>
              <a:t>Kelompok duplikasi kegiatan </a:t>
            </a:r>
            <a:r>
              <a:rPr lang="id-ID" sz="1600" dirty="0" smtClean="0"/>
              <a:t>– setiap anggota melakukan pekerjaan yang sama. </a:t>
            </a:r>
          </a:p>
          <a:p>
            <a:pPr lvl="1">
              <a:lnSpc>
                <a:spcPct val="200000"/>
              </a:lnSpc>
              <a:spcBef>
                <a:spcPts val="600"/>
              </a:spcBef>
            </a:pPr>
            <a:r>
              <a:rPr lang="id-ID" sz="1600" b="1" dirty="0" smtClean="0"/>
              <a:t>Kelompok ban berjalan </a:t>
            </a:r>
            <a:r>
              <a:rPr lang="id-ID" sz="1600" dirty="0" smtClean="0"/>
              <a:t>– setiap anggota bekerja pada bagian yang berbeda dari tugas. </a:t>
            </a:r>
          </a:p>
          <a:p>
            <a:pPr lvl="1">
              <a:lnSpc>
                <a:spcPct val="200000"/>
              </a:lnSpc>
              <a:spcBef>
                <a:spcPts val="600"/>
              </a:spcBef>
            </a:pPr>
            <a:r>
              <a:rPr lang="id-ID" sz="1600" b="1" dirty="0" smtClean="0"/>
              <a:t>Kelompok penilai , pemecahan masalah, dan pengambilan keputusan</a:t>
            </a:r>
            <a:r>
              <a:rPr lang="id-ID" sz="1600" dirty="0" smtClean="0"/>
              <a:t> – anggota kelompok mengidentifikasi dan menetapkan diantara jawaban, strategi atau pilihan yang tersedia.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44" y="267494"/>
            <a:ext cx="4972056" cy="946928"/>
          </a:xfrm>
        </p:spPr>
        <p:txBody>
          <a:bodyPr>
            <a:normAutofit/>
          </a:bodyPr>
          <a:lstStyle/>
          <a:p>
            <a:pPr algn="r"/>
            <a:r>
              <a:rPr lang="id-ID" sz="4000" b="1" dirty="0" smtClean="0"/>
              <a:t>Jenis Kelompok (2)</a:t>
            </a:r>
            <a:endParaRPr lang="id-ID" sz="4000" b="1" dirty="0"/>
          </a:p>
        </p:txBody>
      </p:sp>
      <p:sp>
        <p:nvSpPr>
          <p:cNvPr id="3" name="Content Placeholder 2"/>
          <p:cNvSpPr>
            <a:spLocks noGrp="1"/>
          </p:cNvSpPr>
          <p:nvPr>
            <p:ph idx="1"/>
          </p:nvPr>
        </p:nvSpPr>
        <p:spPr>
          <a:xfrm>
            <a:off x="714348" y="1357298"/>
            <a:ext cx="8015286" cy="4500594"/>
          </a:xfrm>
        </p:spPr>
        <p:txBody>
          <a:bodyPr/>
          <a:lstStyle/>
          <a:p>
            <a:pPr>
              <a:lnSpc>
                <a:spcPct val="200000"/>
              </a:lnSpc>
              <a:spcBef>
                <a:spcPts val="1200"/>
              </a:spcBef>
            </a:pPr>
            <a:r>
              <a:rPr lang="id-ID" sz="1700" b="1" dirty="0" smtClean="0"/>
              <a:t>Tugas dan dimensi sosial: Produktivitas &amp; Semangat Juang (2) – </a:t>
            </a:r>
            <a:r>
              <a:rPr lang="id-ID" sz="1700" dirty="0" smtClean="0"/>
              <a:t>ada juga kelompok-kelompok yang memiliki </a:t>
            </a:r>
            <a:r>
              <a:rPr lang="id-ID" sz="1700" b="1" dirty="0" smtClean="0"/>
              <a:t>tujuan utamanya </a:t>
            </a:r>
            <a:r>
              <a:rPr lang="id-ID" sz="1700" dirty="0" smtClean="0"/>
              <a:t>adalah untuk: </a:t>
            </a:r>
            <a:r>
              <a:rPr lang="id-ID" sz="1700" b="1" dirty="0" smtClean="0"/>
              <a:t>menciptakan semangat positif, memfasilitasi para anggota mencapai tujuan orientasi pribadi/orientasi sosial </a:t>
            </a:r>
            <a:r>
              <a:rPr lang="id-ID" sz="1700" dirty="0" smtClean="0"/>
              <a:t>– seperti dukungan interpersonal, dorongan &amp; hiburan pada </a:t>
            </a:r>
            <a:r>
              <a:rPr lang="id-ID" sz="1700" b="1" dirty="0" smtClean="0"/>
              <a:t>klub-klub sosial. </a:t>
            </a:r>
          </a:p>
          <a:p>
            <a:pPr>
              <a:lnSpc>
                <a:spcPct val="200000"/>
              </a:lnSpc>
              <a:spcBef>
                <a:spcPts val="1200"/>
              </a:spcBef>
            </a:pPr>
            <a:r>
              <a:rPr lang="id-ID" sz="1700" dirty="0" smtClean="0"/>
              <a:t>Moral kelompok yang baik dapat: </a:t>
            </a:r>
            <a:r>
              <a:rPr lang="id-ID" sz="1700" b="1" dirty="0" smtClean="0"/>
              <a:t>meningkatkan produktivitas, </a:t>
            </a:r>
            <a:r>
              <a:rPr lang="id-ID" sz="1700" dirty="0" smtClean="0"/>
              <a:t>sebaliknya kelompok yang </a:t>
            </a:r>
            <a:r>
              <a:rPr lang="id-ID" sz="1700" b="1" dirty="0" smtClean="0"/>
              <a:t>minim moralnya </a:t>
            </a:r>
            <a:r>
              <a:rPr lang="id-ID" sz="1700" dirty="0" smtClean="0"/>
              <a:t>dapat </a:t>
            </a:r>
            <a:r>
              <a:rPr lang="id-ID" sz="1700" b="1" dirty="0" smtClean="0"/>
              <a:t>merusak produktivitas.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8404</TotalTime>
  <Words>4210</Words>
  <Application>Microsoft Office PowerPoint</Application>
  <PresentationFormat>On-screen Show (4:3)</PresentationFormat>
  <Paragraphs>402</Paragraphs>
  <Slides>67</Slides>
  <Notes>67</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Verve</vt:lpstr>
      <vt:lpstr>KELOMPOK</vt:lpstr>
      <vt:lpstr>Pengantar (1)</vt:lpstr>
      <vt:lpstr>Pengantar (2)</vt:lpstr>
      <vt:lpstr>Kelompok: Fiksi dan Fakta (1)</vt:lpstr>
      <vt:lpstr>Kelompok: Fiksi dan Fakta (2)</vt:lpstr>
      <vt:lpstr>Mengapa Orang Bergabung dalam Kelompok (1)</vt:lpstr>
      <vt:lpstr>Mengapa Orang Bergabung dalam Kelompok (2)</vt:lpstr>
      <vt:lpstr>Jenis Kelompok (1)</vt:lpstr>
      <vt:lpstr>Jenis Kelompok (2)</vt:lpstr>
      <vt:lpstr>Jenis Kelompok (3)</vt:lpstr>
      <vt:lpstr>Jenis Kelompok (4)</vt:lpstr>
      <vt:lpstr>Jenis Kelompok (5)</vt:lpstr>
      <vt:lpstr>Pengembangan Kelompok (1)</vt:lpstr>
      <vt:lpstr>Pengembangan Kelompok (2)</vt:lpstr>
      <vt:lpstr>Jaringan Komunikasi Lingkaran (Circle)</vt:lpstr>
      <vt:lpstr>Jaringan Komunikasi Roda (Wheel)</vt:lpstr>
      <vt:lpstr>Jaringan Komunikasi Rantai (Chain)</vt:lpstr>
      <vt:lpstr>Jaringan Komunikasi Semua Saluran (All-Channel)</vt:lpstr>
      <vt:lpstr>Jaringan Komunikasi Bentuk “Y”</vt:lpstr>
      <vt:lpstr>Pengembangan Kelompok (2)</vt:lpstr>
      <vt:lpstr>Pengembangan Kelompok (3)</vt:lpstr>
      <vt:lpstr>Pengembangan Kelompok (4)</vt:lpstr>
      <vt:lpstr>Pengembangan Kelompok (5)</vt:lpstr>
      <vt:lpstr>Pengembangan Kelompok (6)</vt:lpstr>
      <vt:lpstr>Budaya Kelompok:  Simbol, Kaidah dan Aturan (1)</vt:lpstr>
      <vt:lpstr>Budaya Kelompok:  Simbol, Kaidah dan Aturan (1)</vt:lpstr>
      <vt:lpstr>Budaya Kelompok:  Simbol, Kaidah dan Aturan (2)</vt:lpstr>
      <vt:lpstr>Budaya Kelompok:  Simbol, Kaidah dan Aturan (3)</vt:lpstr>
      <vt:lpstr>Pengambilan Keputusan (1)</vt:lpstr>
      <vt:lpstr>Pengambilan Keputusan (2)</vt:lpstr>
      <vt:lpstr>Pengambilan Keputusan (3)</vt:lpstr>
      <vt:lpstr>Pengambilan Keputusan (4)</vt:lpstr>
      <vt:lpstr>Pengambilan Keputusan (5)</vt:lpstr>
      <vt:lpstr>Pengambilan Keputusan (6)</vt:lpstr>
      <vt:lpstr>Pengambilan Keputusan (7)</vt:lpstr>
      <vt:lpstr>Pengambilan Keputusan (8)</vt:lpstr>
      <vt:lpstr>Peran dan Tanggung Jawab (1)</vt:lpstr>
      <vt:lpstr>Peran dan Tanggung Jawab (2)</vt:lpstr>
      <vt:lpstr>Peran dan Tanggung Jawab (3)</vt:lpstr>
      <vt:lpstr>Peran dan Tanggung Jawab (4)</vt:lpstr>
      <vt:lpstr>Peran dan Tanggung Jawab (5)</vt:lpstr>
      <vt:lpstr>Peran dan Tanggung Jawab (6)</vt:lpstr>
      <vt:lpstr>Peran dan Tanggung Jawab (7)</vt:lpstr>
      <vt:lpstr>Peran dan Tanggung Jawab (8)</vt:lpstr>
      <vt:lpstr>Peran dan Tanggung Jawab (9)</vt:lpstr>
      <vt:lpstr>Peran dan Tanggung Jawab (10)</vt:lpstr>
      <vt:lpstr>Kepemimpinan (1)</vt:lpstr>
      <vt:lpstr>Fungsi Kepemimpinan:  Baird dan Weinberg</vt:lpstr>
      <vt:lpstr>Kepemimpinan (2)</vt:lpstr>
      <vt:lpstr>Kepemimpinan (3)</vt:lpstr>
      <vt:lpstr>Kepemimpinan (4)</vt:lpstr>
      <vt:lpstr>Kepemimpinan (5)</vt:lpstr>
      <vt:lpstr>Kepemimpinan (6)</vt:lpstr>
      <vt:lpstr>Kepemimpinan (7)</vt:lpstr>
      <vt:lpstr>Kepemimpinan (8)</vt:lpstr>
      <vt:lpstr>Kepemimpinan (9)</vt:lpstr>
      <vt:lpstr>Keterpaduan (1)</vt:lpstr>
      <vt:lpstr>Keterpaduan (2)</vt:lpstr>
      <vt:lpstr>Keterpaduan (3)</vt:lpstr>
      <vt:lpstr>Keterpaduan (4)</vt:lpstr>
      <vt:lpstr>Keterpaduan (5)</vt:lpstr>
      <vt:lpstr>Keterpaduan (6)</vt:lpstr>
      <vt:lpstr>Keterpaduan (7)</vt:lpstr>
      <vt:lpstr>Konflik dalam Kelompok (1)</vt:lpstr>
      <vt:lpstr>Konflik dalam Kelompok (2)</vt:lpstr>
      <vt:lpstr>Konflik dalam Kelompok (3)</vt:lpstr>
      <vt:lpstr>Kelompok yang Dimediasikan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1980</cp:revision>
  <dcterms:created xsi:type="dcterms:W3CDTF">2019-07-15T06:59:59Z</dcterms:created>
  <dcterms:modified xsi:type="dcterms:W3CDTF">2019-10-18T14:00:04Z</dcterms:modified>
</cp:coreProperties>
</file>