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9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32722-5F5B-49F4-8896-4C0EE03EA510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11BC6-64E6-4A4C-813F-8EC84ED32E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AF422-7237-479A-AD14-48913A0D503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47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01B7AAC-DE84-4FA0-B0AC-D2BBC9B8DF1C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FEF2E2-1F07-479D-9943-DF866B8F4E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DC61-9C33-4852-A66D-F64D205F5DF9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A0FA-EA60-47CD-A359-5F5B13BBC75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1729-5715-43B8-885F-588A4EDF0294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51CB-0D41-4D42-B9EF-7C84F15A2E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CF7B-4763-4786-8E7D-FE89257E76B9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A8B3-C659-4DED-B571-FD556E5F2CF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CEF6-7E4F-499C-8A70-802CCA4AE3A9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EE0-0CA1-4F36-BBAA-5C893BD4DC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F848-2982-4B41-8F49-E76969048C13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85F-E3A0-445D-B157-D13515AADD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5815-4F91-4B38-8234-E2C99660FC60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5E7FA6-B742-46DE-8ABE-CBA4F23472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AAB8-2CCB-46FC-B4F6-FB94AAE66305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F74-6CF1-48BF-AB9A-9DF485383A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8D69-A456-409D-9F5D-5C9D24664DE8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F670-15AE-4BA7-A000-1E9968FB1E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A421264-0582-4C17-9E43-430260BC58B2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41935B-4B12-4093-9393-5B5980FFE68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B81791F-4283-4201-B340-67BBF70DB62F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3A4F5DA-60F2-4E94-986F-5510600E53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2FA04-7824-4240-83E9-95378FC8D9DD}" type="datetimeFigureOut">
              <a:rPr lang="id-ID"/>
              <a:pPr>
                <a:defRPr/>
              </a:pPr>
              <a:t>19/08/2019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C5D-1325-4200-8FBC-185C8C08AA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HUBUNGAN</a:t>
            </a:r>
            <a:endParaRPr lang="id-ID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MK Komunikasi dan Perilaku Manusia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300" dirty="0" smtClean="0"/>
              <a:t>Nathaniel Antonio Parulian, S.Psi, M.I.Kom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(6)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jangka pendek &amp; hubungan jangka panjang (2) – </a:t>
            </a:r>
            <a:r>
              <a:rPr lang="id-ID" sz="1700" dirty="0" smtClean="0">
                <a:sym typeface="Wingdings" pitchFamily="2" charset="2"/>
              </a:rPr>
              <a:t>hubungan jangka pendek lebih sedikit memiliki konsekuensi &amp; keterlibatan pribadi.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Kita kurang terikat dengan identitas tertentu &amp; tidak terlalu dibatasi oleh tindakan masa lalu &amp; penilaian orang lain tentang diri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selintas &amp; hubungan intim (1) </a:t>
            </a:r>
            <a:r>
              <a:rPr lang="id-ID" sz="1700" dirty="0" smtClean="0">
                <a:sym typeface="Wingdings" pitchFamily="2" charset="2"/>
              </a:rPr>
              <a:t>– suatu hubungan dapat dicirikan melalui tingkat “kedalaman” antar individu yang terlibat didalamnya.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Hubungan antara kenalan, hubungan antara teman &amp; kolega, dan hubungan antara kawan-kawan karib – adalah urutan “kadar kedekatan” hubungan.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Hubungan antara kenalan ditandai dengan pola komunikasi bersifat tidak pribadi atau ritual (basa-basi).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(7)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1497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selintas &amp; hubungan intim (2) </a:t>
            </a:r>
            <a:r>
              <a:rPr lang="id-ID" sz="17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Membuka diri (1) – </a:t>
            </a:r>
            <a:r>
              <a:rPr lang="id-ID" sz="1600" dirty="0" smtClean="0">
                <a:sym typeface="Wingdings" pitchFamily="2" charset="2"/>
              </a:rPr>
              <a:t>dalam relasi atau hubungan intim individu dapat berbagi pandangan pribadi mereka seputar kehidupan, kematian, penyakit.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Menunjukkan adanya pengungkapan diri, pengungkapan orang lain &amp; pengungkapan topik.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Dengan demikian membuka lebih banyak informasi mengenai pendapat atau keyakinannya.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Tidak melakukan percakapan pada tingkat permukaannya saja.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Tidak membahas isi percakapan yang sama dengan orang lain.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Beberapa fakta penelitian mengenai pengungkapan diri </a:t>
            </a:r>
            <a:r>
              <a:rPr lang="id-ID" sz="1600" i="1" dirty="0" smtClean="0">
                <a:sym typeface="Wingdings" pitchFamily="2" charset="2"/>
              </a:rPr>
              <a:t>(self-disclosure):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(8)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1497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selintas &amp; hubungan intim (3) </a:t>
            </a:r>
            <a:r>
              <a:rPr lang="id-ID" sz="17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Membuka diri (2):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Keterbukaan meningkat setelah keintiman meningkat.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Keterbukaan meningkat apabila seorang individu dihargai.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Keterbukaan meningkat sejalan dengan kebutuhan untuk mengurangi ketidakpastian dalam suatu hubungan.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Keterbukaan cenderung bersifat timbal balik.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Perempuan lebih terbuka kepada individu yang mereka sukai.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Pria mengungkapkan lebih kepada individu yang mereka percayai.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Keterbukaan diatur oleh ketentuan yang cocok.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Daya tarik berhubungan dengan pengungkapan hal-hal yang positif, tidak untuk pengungkapan negatif.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(9)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1497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selintas &amp; hubungan intim (4) </a:t>
            </a:r>
            <a:r>
              <a:rPr lang="id-ID" sz="17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Membuka diri (3):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Pengungkapan negatif terjadi dan muncul dengan frekuensi yang lebih besar pada tingkat keintiman tinggi dibandingkan pada tingkat keintiman yang rendah.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Kepuasan hubungan tertinggi muncul pada tingkat pengungkapan yang moderat, dibandingkan pada tingkat pengungkapan sangat tinggi maupun sangat rendah.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Hubungan intim memerlukan investasi waktu dan usaha yang besar &amp; tidak bisa didapatkan dengan cara yang lain.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Hubungan intim mendorong kejujuran dan keterbukaan pada tingkat yang lebih tinggi dari hubungan lain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(10)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78634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selintas &amp; hubungan intim (5) </a:t>
            </a:r>
            <a:r>
              <a:rPr lang="id-ID" sz="17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600" b="1" dirty="0" smtClean="0">
                <a:sym typeface="Wingdings" pitchFamily="2" charset="2"/>
              </a:rPr>
              <a:t>Membuka diri (4): </a:t>
            </a:r>
            <a:r>
              <a:rPr lang="id-ID" sz="1600" dirty="0" smtClean="0">
                <a:sym typeface="Wingdings" pitchFamily="2" charset="2"/>
              </a:rPr>
              <a:t>James Lynch, mendapatkan temuan melalui sebuah penelitian  ketiadaan hubungan intim dapat memiliki konsekuesi medis yang bersifat negatif.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Kehilangan orang yang dicintai merupakan faktor signifikan pada kontribusi kematian usia dini.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Hubungan intim juga bisa dibangun antara manusia dengan hewan peliharaan seperti Anjing – berperan sebagai sahabat &amp; memiliki karakteristik layaknya manusia: penuh perhatian, menarik, bisa dipercaya, setia dan toleran  memberikan rasa aman, nyaman dan terteram bagi manusia.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378621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b="1" dirty="0" smtClean="0">
                <a:sym typeface="Wingdings" pitchFamily="2" charset="2"/>
              </a:rPr>
              <a:t>Kencan, cinta dan hubungan perkawinan (1) </a:t>
            </a:r>
            <a:r>
              <a:rPr lang="id-ID" sz="1800" dirty="0" smtClean="0">
                <a:sym typeface="Wingdings" pitchFamily="2" charset="2"/>
              </a:rPr>
              <a:t>– kencan, cinta dan perkawinan diawali dengan kontak biasa sampai peningkatan keintiman.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b="1" dirty="0" smtClean="0">
                <a:sym typeface="Wingdings" pitchFamily="2" charset="2"/>
              </a:rPr>
              <a:t>Michael Beatty </a:t>
            </a:r>
            <a:r>
              <a:rPr lang="id-ID" sz="1800" dirty="0" smtClean="0">
                <a:sym typeface="Wingdings" pitchFamily="2" charset="2"/>
              </a:rPr>
              <a:t> pada awal hubungan cinta, pasangan sering mengabaikan atau menghindari diskusi akan potensi masalah dan konflik.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Ia berpendapat bahwa, berbicara tentang masalah &amp; mengekspresikan kemarahan akan merusak hubungan. </a:t>
            </a: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1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78634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Kencan, cinta dan hubungan perkawinan (2) </a:t>
            </a:r>
            <a:r>
              <a:rPr lang="id-ID" sz="1700" dirty="0" smtClean="0">
                <a:sym typeface="Wingdings" pitchFamily="2" charset="2"/>
              </a:rPr>
              <a:t>– </a:t>
            </a:r>
            <a:r>
              <a:rPr lang="id-ID" sz="1700" b="1" dirty="0" smtClean="0">
                <a:sym typeface="Wingdings" pitchFamily="2" charset="2"/>
              </a:rPr>
              <a:t>Thomas Edwin </a:t>
            </a:r>
            <a:r>
              <a:rPr lang="id-ID" sz="1700" dirty="0" smtClean="0">
                <a:sym typeface="Wingdings" pitchFamily="2" charset="2"/>
              </a:rPr>
              <a:t> berbicara adalah salah satu kegiatan bersama yang utama dari pasangan perkawinan.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Sebagian besar pasangan menghabiskan waktunya untuk berbicara satu sama lain.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Dalam interaksi ini tercermin kesulitan dan kekuatan dalam pernikahan, tahap kepuasan dan perselisihan.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Pasangan yang lemah dalam keterusterangan dan keterbukaan ketika berurusan satu sama lain, cenderung memutuskan bahwa berpisah </a:t>
            </a:r>
            <a:r>
              <a:rPr lang="id-ID" sz="1700" i="1" dirty="0" smtClean="0">
                <a:sym typeface="Wingdings" pitchFamily="2" charset="2"/>
              </a:rPr>
              <a:t>(breaking up) </a:t>
            </a:r>
            <a:r>
              <a:rPr lang="id-ID" sz="1700" dirty="0" smtClean="0">
                <a:sym typeface="Wingdings" pitchFamily="2" charset="2"/>
              </a:rPr>
              <a:t>adalah satu-satunya jalan keluar terbaik.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(13)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1497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Kencan, cinta dan hubungan perkawinan (3) </a:t>
            </a:r>
            <a:r>
              <a:rPr lang="id-ID" sz="1700" dirty="0" smtClean="0">
                <a:sym typeface="Wingdings" pitchFamily="2" charset="2"/>
              </a:rPr>
              <a:t>– pasangan yang mampu berkomunikasi satu sama lain tentang hubungan mereka – dapat memuaskan &amp; lebih efektif.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Melalui percakapan para pasangan: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Mampu mengatasi atau menangani masalah potensial pada tahap awal hubungan.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Mempunyai bekal pengetahuan bagaimana persepsi &amp; perasaan masing-masing tentang hubungan, pengembangannya &amp; kontribusinya bagi hubungan.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Memiliki kesempatan untuk bekerjasama untuk menghadapi tantangan dan memecahkan masalah.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Mampu memonitor hubungan – melalui proses itu akan membangun keintiman &amp; persahabatan diantara keduanya.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(14)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1497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Hubungan keluarga (1) </a:t>
            </a:r>
            <a:r>
              <a:rPr lang="id-ID" sz="1700" dirty="0" smtClean="0">
                <a:sym typeface="Wingdings" pitchFamily="2" charset="2"/>
              </a:rPr>
              <a:t>– citra tentang keluarga, didasarkan, dibentuk &amp; dipelihara melalui komunikasi – anggota keluarga dan hubungan keluarga secara simultan saling mempengaruhi.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Definisi keluarga terbagi menjadi tiga perspektif: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Definisi struktural </a:t>
            </a:r>
            <a:r>
              <a:rPr lang="id-ID" sz="1600" dirty="0" smtClean="0">
                <a:sym typeface="Wingdings" pitchFamily="2" charset="2"/>
              </a:rPr>
              <a:t>– didasarkan pada ada atau tidak adanya anggota keluarga tertentu (misalnya orang tua &amp; anak-anak) dan pembedaan antara keluarga asal dan keluarga besar.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Definisi tugas psikososial </a:t>
            </a:r>
            <a:r>
              <a:rPr lang="id-ID" sz="1600" dirty="0" smtClean="0">
                <a:sym typeface="Wingdings" pitchFamily="2" charset="2"/>
              </a:rPr>
              <a:t>– didasarkan pada menyelesaikan tugas-tugas tertentu secara bersama-sama (misalnya mempertahankan rumah tangga, mendidik anak, dukungan emosional &amp; finansial, dsb).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Definisi transaksional </a:t>
            </a:r>
            <a:r>
              <a:rPr lang="id-ID" sz="1600" dirty="0" smtClean="0">
                <a:sym typeface="Wingdings" pitchFamily="2" charset="2"/>
              </a:rPr>
              <a:t>– apakah kelompok intim, melalui perilakunya menghasilkan identitas keluarga dengan ikatan emosional, pengalaman &amp; masa depan.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(15)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keluarga (2) </a:t>
            </a:r>
            <a:r>
              <a:rPr lang="id-ID" sz="1700" dirty="0" smtClean="0">
                <a:sym typeface="Wingdings" pitchFamily="2" charset="2"/>
              </a:rPr>
              <a:t>– Ascan Koerner dan Mary Ann Fitzpatrick  ada beberapa keluarga memperlihatkan </a:t>
            </a:r>
            <a:r>
              <a:rPr lang="id-ID" sz="1700" b="1" dirty="0" smtClean="0">
                <a:sym typeface="Wingdings" pitchFamily="2" charset="2"/>
              </a:rPr>
              <a:t>dua orientasi </a:t>
            </a:r>
            <a:r>
              <a:rPr lang="id-ID" sz="1700" dirty="0" smtClean="0">
                <a:sym typeface="Wingdings" pitchFamily="2" charset="2"/>
              </a:rPr>
              <a:t>lain: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Orientasi percakapan </a:t>
            </a:r>
            <a:r>
              <a:rPr lang="id-ID" sz="1600" dirty="0" smtClean="0">
                <a:sym typeface="Wingdings" pitchFamily="2" charset="2"/>
              </a:rPr>
              <a:t>– keluarga yang mendorong untuk menyuarakan pendapat mereka tentang berbagai topik – terbangun suasana yang menyenangkan dan bermanfaat.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Orientasi konformitas – </a:t>
            </a:r>
            <a:r>
              <a:rPr lang="id-ID" sz="1600" dirty="0" smtClean="0">
                <a:sym typeface="Wingdings" pitchFamily="2" charset="2"/>
              </a:rPr>
              <a:t>keluarga yang menanamkan keseragaman nilai, sikap &amp; keyakinan – terdapat pada struktur keluarga yang memiliki pemahaman tradisional. </a:t>
            </a:r>
            <a:endParaRPr lang="id-ID" sz="16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Kedua orientasi tersebut diatas menghasilkan 4 (empat) jenis keluarga yang berbeda: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Keluarga konsensual </a:t>
            </a:r>
            <a:r>
              <a:rPr lang="id-ID" sz="1600" dirty="0" smtClean="0">
                <a:sym typeface="Wingdings" pitchFamily="2" charset="2"/>
              </a:rPr>
              <a:t>– keluarga yang memiliki orientasi tinggi kepada percakapan dan konformitas. Ciri-ciri keluarga konsensual: mementingkan keterbukaan &amp; ide-ide baru, serta keinginan untuk melestarikan  hierarki yang ada dalam keluarga.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Pengantar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92922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Hubungan merupakan suatu hal yang penting untuk kita, yang perlu untuk dikembangkan dan dipertahankan.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Komunikasi adalah unsur dasar kehidupan sosial – menjadi alat untuk memupuk hubungan yang bersifat produktif dan positif.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Konsep komunikasi dan konsep hubungan saling terkait dalam beberapa hal yang mendasar.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Pertama</a:t>
            </a:r>
            <a:r>
              <a:rPr lang="id-ID" sz="1600" dirty="0" smtClean="0"/>
              <a:t> – pengembangan kelompok atau unit sosial (hubungan).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Kedua</a:t>
            </a:r>
            <a:r>
              <a:rPr lang="id-ID" sz="1600" dirty="0" smtClean="0"/>
              <a:t> – hubungan antara orang tua, saudara, teman karib &amp; rekan untuk pembelajaran, pertumbuhan dan pengembangan.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Ketiga</a:t>
            </a:r>
            <a:r>
              <a:rPr lang="id-ID" sz="1600" dirty="0" smtClean="0"/>
              <a:t> – dalam satu hubungan terjadi situasi komunikasi dengan tujuan-tujuan tertentu.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(16)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keluarga (3) </a:t>
            </a:r>
            <a:r>
              <a:rPr lang="id-ID" sz="1700" dirty="0" smtClean="0">
                <a:sym typeface="Wingdings" pitchFamily="2" charset="2"/>
              </a:rPr>
              <a:t>–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Keluarga pluralistik </a:t>
            </a:r>
            <a:r>
              <a:rPr lang="id-ID" sz="1600" dirty="0" smtClean="0">
                <a:sym typeface="Wingdings" pitchFamily="2" charset="2"/>
              </a:rPr>
              <a:t>– keluarga yang punya orientasi tinggi kepada percakapan, namun orientasi terhadap konformitasnya rendah. Ciri-ciri keluarga pluralistik: keterlibatan dalam keterbukaan, dan diskusi tidak terbatas diantara semua anggota keluarga tentang berbagai topik.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Keluarga protektif </a:t>
            </a:r>
            <a:r>
              <a:rPr lang="id-ID" sz="1600" dirty="0" smtClean="0">
                <a:sym typeface="Wingdings" pitchFamily="2" charset="2"/>
              </a:rPr>
              <a:t>– keluarga yang tingkat orientasi kepada percakapannya rendah, namun konformitasnya tinggi. Ciri-ciri keluarga protektif: menekankan kewenangan orang tua disertai keyakinan mereka untuk menentukan segala jenis keputusan bagi anak-anak mereka.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Keluarga bebas </a:t>
            </a:r>
            <a:r>
              <a:rPr lang="id-ID" sz="1600" b="1" i="1" dirty="0" smtClean="0">
                <a:sym typeface="Wingdings" pitchFamily="2" charset="2"/>
              </a:rPr>
              <a:t>(laisess-faire)- </a:t>
            </a:r>
            <a:r>
              <a:rPr lang="id-ID" sz="1600" dirty="0" smtClean="0">
                <a:sym typeface="Wingdings" pitchFamily="2" charset="2"/>
              </a:rPr>
              <a:t>keluarga dengan orientasi  percakapan &amp; konformitas yang rendah. Ciri-ciri keluarga bebas: interaksi antara anggota keluarga yang sedikit, tidak terdapat ketertarikan terhadap keputusan dan minat anak-anak mereka. </a:t>
            </a:r>
            <a:endParaRPr lang="id-ID" sz="1600" b="1" i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(17)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92922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Hubungan keluarga (4) – Barbara J. Wilson </a:t>
            </a:r>
            <a:r>
              <a:rPr lang="id-ID" sz="1700" dirty="0" smtClean="0">
                <a:sym typeface="Wingdings" pitchFamily="2" charset="2"/>
              </a:rPr>
              <a:t> kehidupan keluarga diatur oleh media massa, khususnya televisi.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Media massa dianggap memiliki potensi untuk meningkatkan interaksi keluarga dan memupuk kebersamaan  keluarga akan menyusun kegiatan mereka disekitar media.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Disisi yang lain media massa dapat menciptakan konflik keluarga, seperti dalam menentukan saluran TV yang akan disaksikan.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Komunikasi dalam keluarga juga dipengaruhi faktor budaya, suku dan ras – dengan semakin banyak tercampurnya adat kebiasaan antar anggota keluarga, maka akan menciptakan ragam pola-pola komunikasi dalam keluarga.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Tahap Pertama: Inisiasi (1) – </a:t>
            </a:r>
            <a:r>
              <a:rPr lang="id-ID" sz="1700" dirty="0" smtClean="0">
                <a:sym typeface="Wingdings" pitchFamily="2" charset="2"/>
              </a:rPr>
              <a:t>tahap awal dalam pembentukan hubungan selalu melibatkan inisiasi sosial atau pertemuan.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Pada tahap ini, dua atau beberapa orang memperhatikan dan menyesuaikan perilaku satu sama lain.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Pesan-pesan awal yang dipakai seorang individu untuk penyesuaian dalam bentuk komunikasi non-verbal – senyum, pandangan sekilas, jabat tangan, gerakan atau penampilan. </a:t>
            </a:r>
            <a:r>
              <a:rPr lang="id-ID" sz="1700" b="1" dirty="0" smtClean="0">
                <a:sym typeface="Wingdings" pitchFamily="2" charset="2"/>
              </a:rPr>
              <a:t> </a:t>
            </a: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Jika hubungan berlanjut, akan muncul proses pesan timbal balik secara progresif.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Selama tahap awal hubungan, individu umumnya melaksanakan teori pribadi, representasi, dan kebiasaan komunikasi yang dibawa dari pengalaman sebelumnya. 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Tahap Pertama: Inisiasi </a:t>
            </a:r>
            <a:r>
              <a:rPr lang="id-ID" sz="1700" b="1" dirty="0" smtClean="0">
                <a:sym typeface="Wingdings" pitchFamily="2" charset="2"/>
              </a:rPr>
              <a:t>(2) </a:t>
            </a:r>
            <a:r>
              <a:rPr lang="id-ID" sz="1700" b="1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sejalannya berkembangnya komunikasi interpersonal, masing-masing mulai mendapatkan beberapa pengetahuan lain: cara-cara penginderaan, memaknai, beraksi &amp; bereaksi.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Secara bertahap melalui penggabungan &amp; mulai muncul aturan bersama bagi hubungan khusus mereka.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Sebagian besar manusia ingin dipersepsi  oleh orang lain sebagai manusia yang berguna, akibatnya kita mencoba untuk bertindak dengan cara yang kita percaya akan dilihat baik oleh orang lain.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Beberapa orang melakukan cara yang sama yang bisa menjalin hubungan baik &amp; mencari orang-orang dengan tipe yang sama untuk diajak bertemu  - “dia adalah tipe saya”, dsb.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(3)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Kedua</a:t>
            </a:r>
            <a:r>
              <a:rPr lang="id-ID" sz="1700" b="1" dirty="0" smtClean="0">
                <a:sym typeface="Wingdings" pitchFamily="2" charset="2"/>
              </a:rPr>
              <a:t>: Eksplorasi (1) </a:t>
            </a:r>
            <a:r>
              <a:rPr lang="id-ID" sz="1700" b="1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tahap kedua pengembangan hubungan dimulai dengan mengeksplorasi potensi orang lain untuk mewujudkan hubungan.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Pada tahap ini, kita mengumpulkan informasi tentang gaya, motif, minat, dan nilai dari orang lain – pengetahuan ini berfungsi sebagai dasar untuk penilaian melanjutkan hubungan.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Hubungan dimulai untuk mengetahui informasi satu sama lain dengan “pembicaraan kecil” dengan arti yang “tidak kecil”.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Kita umumnya akan menggali informasi lawan bicara dengan informasi yang lebih mendalam – namun, kita perlu berhati-hati, dengan topik pembicaraan yang dibahas.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Tetapi, tahap eksplorasi adalah tahap hubungan yang menyenangkan – kita dapat mengenal pribadinya melalui topik tertentu yang ia katakan.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None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(4)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Ketiga</a:t>
            </a:r>
            <a:r>
              <a:rPr lang="id-ID" sz="1700" b="1" dirty="0" smtClean="0">
                <a:sym typeface="Wingdings" pitchFamily="2" charset="2"/>
              </a:rPr>
              <a:t>: Intensifikasi (1) </a:t>
            </a:r>
            <a:r>
              <a:rPr lang="id-ID" sz="1700" b="1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tahap ketiga dalam hubungan, yang oleh </a:t>
            </a:r>
            <a:r>
              <a:rPr lang="id-ID" sz="1700" b="1" dirty="0" smtClean="0">
                <a:sym typeface="Wingdings" pitchFamily="2" charset="2"/>
              </a:rPr>
              <a:t>Mark Knapp &amp; Anita Vangelisti </a:t>
            </a:r>
            <a:r>
              <a:rPr lang="id-ID" sz="1700" dirty="0" smtClean="0">
                <a:sym typeface="Wingdings" pitchFamily="2" charset="2"/>
              </a:rPr>
              <a:t>diberi istilah: </a:t>
            </a:r>
            <a:r>
              <a:rPr lang="id-ID" sz="1700" i="1" dirty="0" smtClean="0">
                <a:sym typeface="Wingdings" pitchFamily="2" charset="2"/>
              </a:rPr>
              <a:t>intensifying stage.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Pada tahap ini, individu akan menemukan satu keputusan melalui titik puncak hubungan – terus berkembang, memburuk bahkan gagal.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i="1" dirty="0" smtClean="0">
                <a:sym typeface="Wingdings" pitchFamily="2" charset="2"/>
              </a:rPr>
              <a:t> </a:t>
            </a:r>
            <a:r>
              <a:rPr lang="id-ID" sz="1700" dirty="0" smtClean="0">
                <a:sym typeface="Wingdings" pitchFamily="2" charset="2"/>
              </a:rPr>
              <a:t>Pada tahap ini individu sudah mendapatkan cukup banyak pengetahuan satu sama lain, dan membuat sejumlah aturan dan bahasa bersama.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Masing-masing individu cenderung untuk berbagi rahasia lebih dalam yang digunakan sebagai dasar percakapan. </a:t>
            </a: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Melalui fase hubungan ini, terjadi perilaku secara non-verbal melalui cara yang lebih intim, seperti sentuhan dengan intensitas yang lebih banyak/sering.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(5)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71504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Keempat</a:t>
            </a:r>
            <a:r>
              <a:rPr lang="id-ID" sz="1700" b="1" dirty="0" smtClean="0">
                <a:sym typeface="Wingdings" pitchFamily="2" charset="2"/>
              </a:rPr>
              <a:t>: Formalisasi (1) </a:t>
            </a:r>
            <a:r>
              <a:rPr lang="id-ID" sz="1700" b="1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hubungan berupa pengakuan sah yang mengingat individu – seperti ikatan pertunangan/pernikahan, hubungan karyawan-majikan, mitra bisnis melalui perjanjian hukum.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Pada tahap ini, masing-masing pihak berpartisipasi dalam membangun aturan hubungan &amp; pola percakapan yang disepakati.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Hubungan antar individu akan memiliki ciri khasnya sendiri &amp; membedakan pola hubungan individu dengan orang lain.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Pada fase ini, proses awalnya sangat menggairahkan, namun terjadi pola komunikasi yang berulang – baik positif, maupun negatif.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Pasangan 1 – akan menikmati sapaan dengan cara yang sama setiap hari, ketika memulai hari. Pasangan 2 – yang sedang berada dalam pertengkaran, akan mengulangi sapaa yang sama  “kenapa kamu selalu terlambat?” dst dst.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(6)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Kelima</a:t>
            </a:r>
            <a:r>
              <a:rPr lang="id-ID" sz="1700" b="1" dirty="0" smtClean="0">
                <a:sym typeface="Wingdings" pitchFamily="2" charset="2"/>
              </a:rPr>
              <a:t>: Redifinisi (1) – </a:t>
            </a:r>
            <a:r>
              <a:rPr lang="id-ID" sz="1700" dirty="0" smtClean="0">
                <a:sym typeface="Wingdings" pitchFamily="2" charset="2"/>
              </a:rPr>
              <a:t>setiap individu mengalami pertumbuhan &amp; perkembangan, termasuk menciptakan tekanan yang ada dalam suatu hubungan.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Akibatnya, sering munculnya kebutuhan untuk mendefinisi ulang beberapa aturan bersama dalam hubungan.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Contoh situasi – pasangan yang selalu datang terlambat dalam setiap pertemuan, akan memecahkan masalahnya dengan membuat satu kesepakatan untuk bertemu disebuah lokasi.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Contoh situasi lain – seorang majikan dengan seorang pekerja yang selalu datang terlambat, akan memberikan teguran resmi &amp; memberikan peringatan jika tidak ada perubahan perilaku, maka ia berada dalam situasi membahayakan.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(7)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14353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Keenam: Deteriorisasi (1) </a:t>
            </a:r>
            <a:r>
              <a:rPr lang="id-ID" sz="1700" b="1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proses kerusakan hubungan bisa terjadi tanpa disadari – memiliki keputusan untuk “menempuh jalan masing-masing” baik fisik maupun simbolik.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Ciri-ciri kerusakan hubungan pada tahap ini, antara lain: aturan, kata-kata, gerak atau isyarat yang dulu digunakan bersama kini surut ditandai dengan penarikan diri.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Apabila dalam satu hubungan terdapat ciri-ciri tersebut  peluang berakhirnya suatu hubungan, akan lebih besar.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Masing-masing individu kurang menanggapi perilaku aksi-reaksi satu terhadap yang lain.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Akibatnya  pemutusan perjanjian untuk mengakhiri hubungan. </a:t>
            </a: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(8)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Keenam: Deteriorisasi (2) </a:t>
            </a:r>
            <a:r>
              <a:rPr lang="id-ID" sz="1700" b="1" dirty="0" smtClean="0">
                <a:sym typeface="Wingdings" pitchFamily="2" charset="2"/>
              </a:rPr>
              <a:t>– </a:t>
            </a:r>
            <a:r>
              <a:rPr lang="id-ID" sz="1700" b="1" dirty="0" smtClean="0">
                <a:sym typeface="Wingdings" pitchFamily="2" charset="2"/>
              </a:rPr>
              <a:t>Steve Duck  </a:t>
            </a:r>
            <a:r>
              <a:rPr lang="id-ID" sz="1700" dirty="0" smtClean="0">
                <a:sym typeface="Wingdings" pitchFamily="2" charset="2"/>
              </a:rPr>
              <a:t>mengindentifikasi empat fase dalam proses pemutusan hubungan: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Fase </a:t>
            </a:r>
            <a:r>
              <a:rPr lang="id-ID" sz="1600" b="1" i="1" dirty="0" smtClean="0">
                <a:sym typeface="Wingdings" pitchFamily="2" charset="2"/>
              </a:rPr>
              <a:t>“Self-Talk” </a:t>
            </a:r>
            <a:r>
              <a:rPr lang="id-ID" sz="1600" b="1" dirty="0" smtClean="0">
                <a:sym typeface="Wingdings" pitchFamily="2" charset="2"/>
              </a:rPr>
              <a:t>(bercakap dengan diri sendiri):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Fokus pada perilaku pasangan lain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Mengevaluasi sumbangan &amp; kecukupan kita sendiri dalam hubungan.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Menonjolkan hal-hal negatif dari hubungan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Menimbang penarikan diri.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Mengidentifikasi aspek positif dari hubungan alternatif.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	</a:t>
            </a:r>
            <a:r>
              <a:rPr lang="id-ID" sz="1600" b="1" dirty="0" smtClean="0">
                <a:sym typeface="Wingdings" pitchFamily="2" charset="2"/>
              </a:rPr>
              <a:t>Fase Komunikasi Interpersonal: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Memutuskan untuk menghadapi masalahnya secara terbuka.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Berhadapan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Negosiasi dan diskusi.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Menjajaki kemungkinan perbaikan &amp; rekonsiliasi.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Menaksir biaya penarikan diri atau pengurangan keintiman.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Pemisahan.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endParaRPr lang="id-ID" sz="1400" b="1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9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600" b="1" dirty="0" smtClean="0"/>
              <a:t>Komunikasi Interpersonal &amp; Hubungan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8634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/>
              <a:t>Definisi </a:t>
            </a:r>
            <a:r>
              <a:rPr lang="id-ID" sz="1800" b="1" dirty="0" smtClean="0"/>
              <a:t>hubungan</a:t>
            </a:r>
            <a:r>
              <a:rPr lang="id-ID" sz="1800" dirty="0" smtClean="0"/>
              <a:t> </a:t>
            </a:r>
            <a:r>
              <a:rPr lang="id-ID" sz="1800" dirty="0" smtClean="0">
                <a:sym typeface="Wingdings" pitchFamily="2" charset="2"/>
              </a:rPr>
              <a:t> sikap yang melibatkan persahabatan, keintiman, emosional atau seksual.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Definisi hubungan dari perspektif yang lain, merujuk kepada satu unit sosial dengan satu unit lainnya – guru-siswa, orang tua-anak, dokter-pasien, dsb.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Hubungan terbentuk ketika terjadi proses pengiriman dan penerimaan pesan secara timbal balik.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Hubungan juga terbentuk ketika dua atau lebih individu saling mempertimbangkan dan saling menyesuaikan perilaku verbal dan non-verbal mereka satu sama lain.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Pengembangan Hubungan </a:t>
            </a:r>
            <a:r>
              <a:rPr lang="id-ID" sz="3600" b="1" dirty="0" smtClean="0"/>
              <a:t>(9)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Tahap </a:t>
            </a:r>
            <a:r>
              <a:rPr lang="id-ID" sz="1700" b="1" dirty="0" smtClean="0">
                <a:sym typeface="Wingdings" pitchFamily="2" charset="2"/>
              </a:rPr>
              <a:t>Keenam: Deteriorisasi (3) </a:t>
            </a:r>
            <a:r>
              <a:rPr lang="id-ID" sz="1700" b="1" dirty="0" smtClean="0">
                <a:sym typeface="Wingdings" pitchFamily="2" charset="2"/>
              </a:rPr>
              <a:t>–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200" dirty="0" smtClean="0">
                <a:sym typeface="Wingdings" pitchFamily="2" charset="2"/>
              </a:rPr>
              <a:t>	</a:t>
            </a:r>
            <a:r>
              <a:rPr lang="id-ID" sz="1600" b="1" dirty="0" smtClean="0">
                <a:sym typeface="Wingdings" pitchFamily="2" charset="2"/>
              </a:rPr>
              <a:t>Fase Komunikasi Kelompok dan Komunikasi Sosial: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Sepakat dengan pasangan seperti bagaimana cara berhubungan satu sama lain setelah putusnya hubungan.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Memulai diskusi dalam kelompok sosial.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Membangun dan menyebar cerita yang menyelamatkan diri sendiri &amp; cenderung menyalahkan pasangan serta berhitung tentang apa yang telah terjadi.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Mempertimbangkan dan berurusan dengan efek terhadap kelompok sosial kita yang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Fase Membangun Opini dan Komunikasi Publik: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“Pemulihan”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Memutar ulang, menganalisis, dan moralisasi.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Mendistribusikan cerita versi kita sendiri tentang perpisahan kepada publik.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endParaRPr lang="id-ID" sz="1400" b="1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9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Pola Hubungan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71504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Pola hubungan adalah hasil sari aturan bersama yang telah dikembangkan diantara individu yang terlibat didalamnya.</a:t>
            </a: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Iklim Suportif dan Defensif (1)</a:t>
            </a:r>
            <a:r>
              <a:rPr lang="id-ID" sz="1700" dirty="0" smtClean="0">
                <a:sym typeface="Wingdings" pitchFamily="2" charset="2"/>
              </a:rPr>
              <a:t> – orientasi individu dalam hubungan dan pola mereka berkomunikasi satu sama lain, akan menciptakan iklim komunikasi.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Iklim dan perilaku individu terdiri dari 2 (dua) jenis: </a:t>
            </a:r>
            <a:r>
              <a:rPr lang="id-ID" sz="1700" b="1" dirty="0" smtClean="0">
                <a:sym typeface="Wingdings" pitchFamily="2" charset="2"/>
              </a:rPr>
              <a:t>suportif (medukung) atau defensif (pembelaan/bertahan).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Ada sejumlah perilaku komunikasi yang cenderung untuk menciptakan iklim defensif dalam hubungan: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Mengevaluasi </a:t>
            </a:r>
            <a:r>
              <a:rPr lang="id-ID" sz="1600" dirty="0" smtClean="0">
                <a:sym typeface="Wingdings" pitchFamily="2" charset="2"/>
              </a:rPr>
              <a:t>– menilai perilaku yang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Mengendalikan</a:t>
            </a:r>
            <a:r>
              <a:rPr lang="id-ID" sz="1600" dirty="0" smtClean="0">
                <a:sym typeface="Wingdings" pitchFamily="2" charset="2"/>
              </a:rPr>
              <a:t> – mengendalikan &amp; mengatur perilaku orang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Mengembangkan strategi </a:t>
            </a:r>
            <a:r>
              <a:rPr lang="id-ID" sz="1600" dirty="0" smtClean="0">
                <a:sym typeface="Wingdings" pitchFamily="2" charset="2"/>
              </a:rPr>
              <a:t>– merancang teknik, agenda tersembunyi, dan membuat gerakan-gerakan untuk digunakan dalam hubungan.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Tetap netral </a:t>
            </a:r>
            <a:r>
              <a:rPr lang="id-ID" sz="1600" dirty="0" smtClean="0">
                <a:sym typeface="Wingdings" pitchFamily="2" charset="2"/>
              </a:rPr>
              <a:t>– menyendiri dan terpisah jauh dari ikatan perasaan dan keprihatinan orang lain.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9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Pola Hubungan 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71504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Iklim Suportif dan Defensif (2)</a:t>
            </a:r>
            <a:r>
              <a:rPr lang="id-ID" sz="1700" dirty="0" smtClean="0">
                <a:sym typeface="Wingdings" pitchFamily="2" charset="2"/>
              </a:rPr>
              <a:t> –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Menunjukkan keunggulan  </a:t>
            </a:r>
            <a:r>
              <a:rPr lang="id-ID" sz="1600" dirty="0" smtClean="0">
                <a:sym typeface="Wingdings" pitchFamily="2" charset="2"/>
              </a:rPr>
              <a:t>–  memperlihatkan dan mengekspresikan diri sebagai yang lebih berharga daripada yang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Menyampaikan kepastian – menganggap dan bertindak seolah-olah paling yakin dalam pengetahuan &amp; persepsi.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Perilaku berikut dianggap sebagai kontribusi terhadap iklim yang mendukung: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Menggambarkan</a:t>
            </a:r>
            <a:r>
              <a:rPr lang="id-ID" sz="1600" dirty="0" smtClean="0">
                <a:sym typeface="Wingdings" pitchFamily="2" charset="2"/>
              </a:rPr>
              <a:t> – memilih menggambarkan, daripada menilai atau mengevaluasi perilaku orang lain.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Berorientasi pada satu masalah </a:t>
            </a:r>
            <a:r>
              <a:rPr lang="id-ID" sz="1600" dirty="0" smtClean="0">
                <a:sym typeface="Wingdings" pitchFamily="2" charset="2"/>
              </a:rPr>
              <a:t>– fokus pada masalah khusus untuk dipecahkan.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Bersikap spontan </a:t>
            </a:r>
            <a:r>
              <a:rPr lang="id-ID" sz="1600" dirty="0" smtClean="0">
                <a:sym typeface="Wingdings" pitchFamily="2" charset="2"/>
              </a:rPr>
              <a:t>– berurusan dengan situasi yang berkembang tanpa agenda tersembunyi.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Berempati</a:t>
            </a:r>
            <a:r>
              <a:rPr lang="id-ID" sz="1600" dirty="0" smtClean="0">
                <a:sym typeface="Wingdings" pitchFamily="2" charset="2"/>
              </a:rPr>
              <a:t>  - mengerti berbagai hal dari sudut pandang orang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Pola Hubungan (3)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64360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Iklim Suportif dan Defensif (3)</a:t>
            </a:r>
            <a:r>
              <a:rPr lang="id-ID" sz="1600" dirty="0" smtClean="0">
                <a:sym typeface="Wingdings" pitchFamily="2" charset="2"/>
              </a:rPr>
              <a:t> –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Penegasan kesetaraan </a:t>
            </a:r>
            <a:r>
              <a:rPr lang="id-ID" sz="1600" dirty="0" smtClean="0">
                <a:sym typeface="Wingdings" pitchFamily="2" charset="2"/>
              </a:rPr>
              <a:t>– melihat diri dan menyajikan diri sebagai sama dengan orang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Menyampaikan profesionalisme </a:t>
            </a:r>
            <a:r>
              <a:rPr lang="id-ID" sz="1600" dirty="0" smtClean="0">
                <a:sym typeface="Wingdings" pitchFamily="2" charset="2"/>
              </a:rPr>
              <a:t>– mempertahankan tingkat ketidakpastian dan perkiraan dalam pikiran dan keyakinan kita.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Ketergantungan dan ketidaktergantungan (1) – </a:t>
            </a:r>
            <a:r>
              <a:rPr lang="id-ID" sz="1600" dirty="0" smtClean="0">
                <a:sym typeface="Wingdings" pitchFamily="2" charset="2"/>
              </a:rPr>
              <a:t>hubungan ketergantungan muncul dalam suatu hubungan untuk mendapatkan dukungan, uang, pekerjaan, atau pengarahan.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Seorang individu memiliki kebutuhan dan tujuan khusus yang harus dipenuhi – anak-orang tua.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Hubungan ketergantungan memiliki dampak &amp; akibat terhadap individu dalam aspek politik, jenis kelamin, dan agama atau ketika individu mencoba untuk memutuskan tempat makan atau tempat tinggal.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>
                <a:sym typeface="Wingdings" pitchFamily="2" charset="2"/>
              </a:rPr>
              <a:t>Individu yang tergantung akan ikut pada pendapat orang lain, yakni kepada siapa ia bergantung.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Pola Hubungan (4)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64347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b="1" dirty="0" smtClean="0">
                <a:sym typeface="Wingdings" pitchFamily="2" charset="2"/>
              </a:rPr>
              <a:t>Ketergantungan dan ketidaktergantungan (2) –  </a:t>
            </a:r>
            <a:r>
              <a:rPr lang="id-ID" sz="1600" dirty="0" smtClean="0">
                <a:sym typeface="Wingdings" pitchFamily="2" charset="2"/>
              </a:rPr>
              <a:t>selain ketergantungan , terdapat pola hubungan yang lain: </a:t>
            </a:r>
            <a:r>
              <a:rPr lang="id-ID" sz="1600" i="1" dirty="0" smtClean="0">
                <a:sym typeface="Wingdings" pitchFamily="2" charset="2"/>
              </a:rPr>
              <a:t>counter-dependent </a:t>
            </a:r>
            <a:r>
              <a:rPr lang="id-ID" sz="1600" dirty="0" smtClean="0">
                <a:sym typeface="Wingdings" pitchFamily="2" charset="2"/>
              </a:rPr>
              <a:t>atau ketidak-ketergantungan.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Ciri-ciri individu yang tidak tergantung pada orang lain, yakni: </a:t>
            </a:r>
            <a:r>
              <a:rPr lang="id-ID" sz="1600" b="1" dirty="0" smtClean="0">
                <a:sym typeface="Wingdings" pitchFamily="2" charset="2"/>
              </a:rPr>
              <a:t>tidak setuju.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Artinya, apapun yang disarankan oleh lawan bicara, kita tidak menyetujuinya &amp; akan menolaknya.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Pada situasi yang lain, kita akan mengikuti saran dari lawan bicara kita – untuk menghindari konflik.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Jadi, ketergantungan &amp; ketidaktergantungan mengarahkan, membentuk, membayangi isi percakapan dalam suatu hubungan.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endParaRPr lang="id-ID" sz="12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Pola Hubungan (5)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b="1" dirty="0" smtClean="0">
                <a:sym typeface="Wingdings" pitchFamily="2" charset="2"/>
              </a:rPr>
              <a:t>Spiral Kemajuan dan Spiral Kemunduran (1) –  </a:t>
            </a:r>
            <a:r>
              <a:rPr lang="id-ID" sz="1600" dirty="0" smtClean="0">
                <a:sym typeface="Wingdings" pitchFamily="2" charset="2"/>
              </a:rPr>
              <a:t>spiral kemajuan </a:t>
            </a:r>
            <a:r>
              <a:rPr lang="id-ID" sz="1600" i="1" dirty="0" smtClean="0">
                <a:sym typeface="Wingdings" pitchFamily="2" charset="2"/>
              </a:rPr>
              <a:t>(progressive spiral) </a:t>
            </a:r>
            <a:r>
              <a:rPr lang="id-ID" sz="1600" dirty="0" smtClean="0">
                <a:sym typeface="Wingdings" pitchFamily="2" charset="2"/>
              </a:rPr>
              <a:t>adalah aksi-reaksi dalam sebuah hubungan secara konsisten mengalami kemajuan pada tahap keselarasan dan kepuasan.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Pada spiral kemajuan, proses timbal balik pengolahan pesan dari tiap-tiap individu mengantarkan pengalaman masing-masing kearah yang positif.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Bentuk proses timbal balik, dibangun oleh dirinya sendiri &amp; menjadi sumber tumbuhnya kesenangan dan penghargaan bagi masing-masing individu.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Sementara itu, spiral kemunduran </a:t>
            </a:r>
            <a:r>
              <a:rPr lang="id-ID" sz="1600" i="1" dirty="0" smtClean="0">
                <a:sym typeface="Wingdings" pitchFamily="2" charset="2"/>
              </a:rPr>
              <a:t>(regressive spiral) </a:t>
            </a:r>
            <a:r>
              <a:rPr lang="id-ID" sz="1600" dirty="0" smtClean="0">
                <a:sym typeface="Wingdings" pitchFamily="2" charset="2"/>
              </a:rPr>
              <a:t>sebagai proses berkurangnya kepuasan dan keselarasan, terjadinya ketidaknyamanan, berjarak, bahkan frustrasi.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Baik spiral kemajuan atau spiral kemunduran, didorong oleh momentum  yang mereka ciptakan sendiri.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None/>
            </a:pPr>
            <a:endParaRPr lang="id-ID" sz="12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Pola Hubungan (6)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271464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b="1" dirty="0" smtClean="0">
                <a:sym typeface="Wingdings" pitchFamily="2" charset="2"/>
              </a:rPr>
              <a:t>Spiral Kemajuan dan Spiral Kemunduran (2) –  </a:t>
            </a:r>
            <a:r>
              <a:rPr lang="id-ID" sz="1600" dirty="0" smtClean="0">
                <a:sym typeface="Wingdings" pitchFamily="2" charset="2"/>
              </a:rPr>
              <a:t>dalam perjalanan waktu, spiral sebagai ciri suatu hubungan dapat berubah fungsi antara progresif &amp; regresif.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600" dirty="0" smtClean="0">
                <a:sym typeface="Wingdings" pitchFamily="2" charset="2"/>
              </a:rPr>
              <a:t>Maka, agar sebuah hubungan  dapat mempertahankan kekuatan, momentum dan keberlanjutan, fase-fase progresif harus lebih besar atau hidup lebih lama daripada dari periode progresif. </a:t>
            </a:r>
            <a:endParaRPr lang="id-ID" sz="12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(1)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21484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Tahap dan Konteks Hubungan (1) </a:t>
            </a:r>
            <a:r>
              <a:rPr lang="id-ID" sz="1600" dirty="0" smtClean="0">
                <a:sym typeface="Wingdings" pitchFamily="2" charset="2"/>
              </a:rPr>
              <a:t>– pola komunikasi dalam suatu hubungan sangat bervariasi dari satu tahap ke tahap lainnya.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Individu yang bertemu pertama kali memiliki pola interaksi secara berbeda dengan orang yang telah hidup bersama selama beberapa tahun.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Pola percakapan interpersonal, tergantung pada konteks dimana percakapan itu berlangsung  individu akan cenderung untuk bertindak dan bereaksi secara berbeda saat berada di kedai makanan, bercakap-cakap di restoran premium, atau saat rapat bisnis dengan pimpinan.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6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(2)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Kebutuhan Interpersonal dan Gaya (1) </a:t>
            </a:r>
            <a:r>
              <a:rPr lang="id-ID" sz="1600" dirty="0" smtClean="0">
                <a:sym typeface="Wingdings" pitchFamily="2" charset="2"/>
              </a:rPr>
              <a:t>–  kebutuhan interpersonal dan gaya individu memberikan pengaruh kepada komunikasi dalam hubungan. </a:t>
            </a:r>
            <a:endParaRPr lang="id-ID" sz="16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William Schutz </a:t>
            </a:r>
            <a:r>
              <a:rPr lang="id-ID" sz="1600" dirty="0" smtClean="0">
                <a:sym typeface="Wingdings" pitchFamily="2" charset="2"/>
              </a:rPr>
              <a:t> berpendapat bahwa individu memiliki keinginan sangat mendasar terhadap jenis hubungan sosial - untuk memberi dan memberi kasih sayang, ikut serta dalam kegiatan orang lain &amp; orang lain ikut serta dalam kegiatan kita, mengendalikan atau dikendalikan oleh orang lain.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Contoh situasi – seseorang akan merasa nyaman dalam posisi kepemimpinan yang dominan, dan seseorang yang lain akan amat ikhlas untuk mengikuti.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Pada sisi yang lain, dua orang yang bekerja atau hidup dengan status sosial sama tinggi/sama rendah, memiliki potensi konflik didalam hubungan.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Gaya interpersonal </a:t>
            </a:r>
            <a:r>
              <a:rPr lang="id-ID" sz="1600" dirty="0" smtClean="0">
                <a:sym typeface="Wingdings" pitchFamily="2" charset="2"/>
              </a:rPr>
              <a:t>juga memiliki pengaruh dalam membentuk pola komunikasi dalam suatu hubungan.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3"/>
            <a:ext cx="8229600" cy="1071570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(3)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928670"/>
            <a:ext cx="3857652" cy="592933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500" b="1" dirty="0" smtClean="0">
                <a:sym typeface="Wingdings" pitchFamily="2" charset="2"/>
              </a:rPr>
              <a:t>Gaya eksternalisasi </a:t>
            </a:r>
            <a:r>
              <a:rPr lang="id-ID" sz="1500" dirty="0" smtClean="0">
                <a:sym typeface="Wingdings" pitchFamily="2" charset="2"/>
              </a:rPr>
              <a:t> bagi mereka yang memiliki sifat ceria/periang mampu mengelola pemikiran dan perasaannya secara terus terang dan tegas.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500" dirty="0" smtClean="0">
                <a:sym typeface="Wingdings" pitchFamily="2" charset="2"/>
              </a:rPr>
              <a:t>Jika mereka menginginkan sesuatu, mereka akan memintanya.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500" dirty="0" smtClean="0">
                <a:sym typeface="Wingdings" pitchFamily="2" charset="2"/>
              </a:rPr>
              <a:t>J</a:t>
            </a:r>
            <a:r>
              <a:rPr lang="id-ID" sz="1500" dirty="0" smtClean="0">
                <a:sym typeface="Wingdings" pitchFamily="2" charset="2"/>
              </a:rPr>
              <a:t>ika merasa marah, mereka biarkan orang lain tahu.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500" dirty="0" smtClean="0">
                <a:sym typeface="Wingdings" pitchFamily="2" charset="2"/>
              </a:rPr>
              <a:t>J</a:t>
            </a:r>
            <a:r>
              <a:rPr lang="id-ID" sz="1500" dirty="0" smtClean="0">
                <a:sym typeface="Wingdings" pitchFamily="2" charset="2"/>
              </a:rPr>
              <a:t>ika merasa mendapat keuntungan mereka juga akan mengatakannya.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500" dirty="0" smtClean="0">
                <a:sym typeface="Wingdings" pitchFamily="2" charset="2"/>
              </a:rPr>
              <a:t>Jika mereka tidak ingin mengikuti permintaan, mereka hampir tidak punya beban untuk mengatakan “tidak”. </a:t>
            </a:r>
          </a:p>
          <a:p>
            <a:pPr>
              <a:spcBef>
                <a:spcPts val="0"/>
              </a:spcBef>
            </a:pPr>
            <a:endParaRPr lang="id-ID" sz="1600" dirty="0" smtClean="0">
              <a:sym typeface="Wingdings" pitchFamily="2" charset="2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1285860"/>
            <a:ext cx="4038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400" b="1" dirty="0" smtClean="0">
                <a:sym typeface="Wingdings" pitchFamily="2" charset="2"/>
              </a:rPr>
              <a:t>Gaya Internalisasi </a:t>
            </a:r>
            <a:r>
              <a:rPr lang="id-ID" sz="1400" dirty="0" smtClean="0">
                <a:sym typeface="Wingdings" pitchFamily="2" charset="2"/>
              </a:rPr>
              <a:t> bagi individu yang memiliki kepribadian yang pasif, akan mudah dikendalikan oleh pihak lain untuk memenuhi </a:t>
            </a:r>
            <a:r>
              <a:rPr lang="id-ID" sz="1400" dirty="0" smtClean="0">
                <a:sym typeface="Wingdings" pitchFamily="2" charset="2"/>
              </a:rPr>
              <a:t>keinginannya.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400" dirty="0" smtClean="0">
                <a:sym typeface="Wingdings" pitchFamily="2" charset="2"/>
              </a:rPr>
              <a:t>Cenderung </a:t>
            </a:r>
            <a:r>
              <a:rPr lang="id-ID" sz="1400" b="1" dirty="0" smtClean="0">
                <a:sym typeface="Wingdings" pitchFamily="2" charset="2"/>
              </a:rPr>
              <a:t>menyerap </a:t>
            </a:r>
            <a:r>
              <a:rPr lang="id-ID" sz="1400" dirty="0" smtClean="0">
                <a:sym typeface="Wingdings" pitchFamily="2" charset="2"/>
              </a:rPr>
              <a:t>pesan-pesan verbal &amp; non-verbal orang lain.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400" dirty="0" smtClean="0">
                <a:sym typeface="Wingdings" pitchFamily="2" charset="2"/>
              </a:rPr>
              <a:t>Menunjukkan penampilan menerima, ingin selalu bersesuaian.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400" dirty="0" smtClean="0">
                <a:sym typeface="Wingdings" pitchFamily="2" charset="2"/>
              </a:rPr>
              <a:t>Jika mereka marah, jarak tampak dari apa yang ia katakan.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400" dirty="0" smtClean="0">
                <a:sym typeface="Wingdings" pitchFamily="2" charset="2"/>
              </a:rPr>
              <a:t>Jika mereka tidak setuju, mereka jarang mengatakannya.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400" dirty="0" smtClean="0">
                <a:sym typeface="Wingdings" pitchFamily="2" charset="2"/>
              </a:rPr>
              <a:t>Jika mereka merasa dimanfaatkan, mereka membiarkan situasinya berlanjut, dibandingkan menentangnya secara terbuka.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id-ID" sz="1600" dirty="0" smtClean="0">
              <a:sym typeface="Wingdings" pitchFamily="2" charset="2"/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600" b="1" dirty="0" smtClean="0"/>
              <a:t>Komunikasi Interpersonal &amp; Hubungan 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14353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900" dirty="0" smtClean="0">
                <a:sym typeface="Wingdings" pitchFamily="2" charset="2"/>
              </a:rPr>
              <a:t>Dalam setiap keadaan, ketika kita masuk hubungan dengan orang lain, kita memakai teori pribadi dan representasi yang pernah kita peroleh melalui pengalaman. </a:t>
            </a:r>
            <a:endParaRPr lang="id-ID" sz="19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900" dirty="0" smtClean="0">
                <a:sym typeface="Wingdings" pitchFamily="2" charset="2"/>
              </a:rPr>
              <a:t>Sejalan berkembangnya hubungan, terdapat aturan kerjasama dan saling mempengaruhi.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900" dirty="0" smtClean="0">
                <a:sym typeface="Wingdings" pitchFamily="2" charset="2"/>
              </a:rPr>
              <a:t>Aturan-aturan ini akan mengarahkan, membentuk, dan mengatur unit sosial (hubungan keluarga, masyarakat) sejak tahapan awal hingga keberbagai tahapan pengembangan sampai akhir hubungan.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(4)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14340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Kekuasaan (1) </a:t>
            </a:r>
            <a:r>
              <a:rPr lang="id-ID" sz="1600" dirty="0" smtClean="0">
                <a:sym typeface="Wingdings" pitchFamily="2" charset="2"/>
              </a:rPr>
              <a:t>– seorang individu dipekerjakan oleh orang lain, dengan hubungan asimetrik (tidak setara), dalam hal kekuasaan aktual yang dimiliki kedua belah pihak dalam situasi pekerjaan.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Terjadi ketidak-seimbangan pengendalian terhadap sumber daya dan pengambilan keputusan – hubungan majikan-karyawan, dosen-mahasiswa, dsb.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Kekuasaan terjadi apabila, seseorang dari hubungan memiliki kendali atas sisi-sisi tertentu dari kehidupan individu lainnya.  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Sementara itu, hubungan antar-kawan sebaya, atau sejawat terdapat hubungan simetrik (setara).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(5)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b="1" dirty="0" smtClean="0">
                <a:sym typeface="Wingdings" pitchFamily="2" charset="2"/>
              </a:rPr>
              <a:t>Konflik (1) </a:t>
            </a:r>
            <a:r>
              <a:rPr lang="id-ID" sz="1500" dirty="0" smtClean="0">
                <a:sym typeface="Wingdings" pitchFamily="2" charset="2"/>
              </a:rPr>
              <a:t>– definisi konflik  terdapat ketidakcocokan kepentingan antara dua orang atau lebih sehingga terjadi perebutan diantaranya  dampak dalam dinamika komunikasi.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b="1" dirty="0" smtClean="0">
                <a:sym typeface="Wingdings" pitchFamily="2" charset="2"/>
              </a:rPr>
              <a:t>Alan Sillars </a:t>
            </a:r>
            <a:r>
              <a:rPr lang="id-ID" sz="1500" dirty="0" smtClean="0">
                <a:sym typeface="Wingdings" pitchFamily="2" charset="2"/>
              </a:rPr>
              <a:t> berpendapat bahwa ketika seseorang terlibat dalam situasi konflik, maka ia cenderung mengembangkan teori pribadi untuk menjelaskan situasi.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Teori pribadi ini pada gilirannya memiliki pengaruh besar, tentang bagaimana individu saling berhubungan satu sama lain.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Sillars menemukan bahwa ada 3 (tiga) strategi komunikasi umum yang digunakan dalam resolusi konflik: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500" b="1" dirty="0" smtClean="0">
                <a:sym typeface="Wingdings" pitchFamily="2" charset="2"/>
              </a:rPr>
              <a:t>Pasif-metode tidak langsung </a:t>
            </a:r>
            <a:r>
              <a:rPr lang="id-ID" sz="1500" dirty="0" smtClean="0">
                <a:sym typeface="Wingdings" pitchFamily="2" charset="2"/>
              </a:rPr>
              <a:t>– menghindari orang-orang dan situasi yang menghasilkan konflik.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500" b="1" dirty="0" smtClean="0">
                <a:sym typeface="Wingdings" pitchFamily="2" charset="2"/>
              </a:rPr>
              <a:t>Metode distributive </a:t>
            </a:r>
            <a:r>
              <a:rPr lang="id-ID" sz="1500" dirty="0" smtClean="0">
                <a:sym typeface="Wingdings" pitchFamily="2" charset="2"/>
              </a:rPr>
              <a:t>– memaksimalkan keuntungan seseorang, dan kerugian orang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500" b="1" dirty="0" smtClean="0">
                <a:sym typeface="Wingdings" pitchFamily="2" charset="2"/>
              </a:rPr>
              <a:t>Metode integratif </a:t>
            </a:r>
            <a:r>
              <a:rPr lang="id-ID" sz="1500" dirty="0" smtClean="0">
                <a:sym typeface="Wingdings" pitchFamily="2" charset="2"/>
              </a:rPr>
              <a:t>– bersama-sama meraih hasil positif, baik untuk setiap individu maupun untuk hubungan. </a:t>
            </a:r>
            <a:endParaRPr lang="id-ID" sz="15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(6)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64360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Manajemen Konflik (1) </a:t>
            </a:r>
            <a:r>
              <a:rPr lang="id-ID" sz="16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Manajemen konflik yang tidak produktif , </a:t>
            </a:r>
            <a:r>
              <a:rPr lang="id-ID" sz="1600" dirty="0" smtClean="0">
                <a:sym typeface="Wingdings" pitchFamily="2" charset="2"/>
              </a:rPr>
              <a:t>terdiri dari penghindaran, non-negosiasi, redefinisi, pemaksaan, minimasi, menyalahkan, peredam, karung goni, manipulasi, dan penolakan pribadi.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Penghindaran</a:t>
            </a:r>
            <a:r>
              <a:rPr lang="id-ID" sz="1600" dirty="0" smtClean="0">
                <a:sym typeface="Wingdings" pitchFamily="2" charset="2"/>
              </a:rPr>
              <a:t>  dapat berupa emosional atau intelektual. Disini seseorang menginggalkan konflik secara psikologis dengan tidak menanggapi argumen, atau masalah yang dikemukakan.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Non-negosiasi  </a:t>
            </a:r>
            <a:r>
              <a:rPr lang="id-ID" sz="1600" dirty="0" smtClean="0">
                <a:sym typeface="Wingdings" pitchFamily="2" charset="2"/>
              </a:rPr>
              <a:t>dilakukan dalam bentuk memaksakan pendapatnya sampai pihak lain menyerah.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Redefinisi  </a:t>
            </a:r>
            <a:r>
              <a:rPr lang="id-ID" sz="1600" dirty="0" smtClean="0">
                <a:sym typeface="Wingdings" pitchFamily="2" charset="2"/>
              </a:rPr>
              <a:t>sumber yang dituduh sebagai penyebab konflik, diredifinisi, sehingga seakan-akan tidak ada konflik sama sekali.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Pemaksaan  </a:t>
            </a:r>
            <a:r>
              <a:rPr lang="id-ID" sz="1600" dirty="0" smtClean="0">
                <a:sym typeface="Wingdings" pitchFamily="2" charset="2"/>
              </a:rPr>
              <a:t>seseorang yang berusaha memaksakan keputusan atau cara berpikir mereka dengan menggunakan kekuatan fisik. Pihak yang “menang” adalah pihak yang paling banyak menggunakan kekuatan. </a:t>
            </a:r>
            <a:endParaRPr lang="id-ID" sz="1600" b="1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  <a:buNone/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(7)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(2) </a:t>
            </a:r>
            <a:r>
              <a:rPr lang="id-ID" sz="16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yang tidak produktif : </a:t>
            </a:r>
            <a:endParaRPr lang="id-ID" sz="1600" dirty="0" smtClean="0">
              <a:sym typeface="Wingdings" pitchFamily="2" charset="2"/>
            </a:endParaRP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Minimasi </a:t>
            </a:r>
            <a:r>
              <a:rPr lang="id-ID" sz="1600" dirty="0" smtClean="0">
                <a:sym typeface="Wingdings" pitchFamily="2" charset="2"/>
              </a:rPr>
              <a:t>  mengatasi konflik dengan menganggapnya remeh, penyebab dan akibatnya bukan hal yang penting.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Menyalahkan</a:t>
            </a:r>
            <a:r>
              <a:rPr lang="id-ID" sz="1600" dirty="0" smtClean="0">
                <a:sym typeface="Wingdings" pitchFamily="2" charset="2"/>
              </a:rPr>
              <a:t>  individu menerapkan strategi bertengkar dengan “menyalahkan”  orang lain.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Peredam</a:t>
            </a:r>
            <a:r>
              <a:rPr lang="id-ID" sz="1600" dirty="0" smtClean="0">
                <a:sym typeface="Wingdings" pitchFamily="2" charset="2"/>
              </a:rPr>
              <a:t>  contoh sikap: menangis, menjerit atau berteriak dengan tidak terkendali, sesak napas, dsb. Hal-hal itu menjadi suatu kesulitan bagi orang lain, apakah strategi memenangkan pertengkaran atau benar-benar reaksi sesungguhnya.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Karung goni </a:t>
            </a:r>
            <a:r>
              <a:rPr lang="id-ID" sz="1600" dirty="0" smtClean="0">
                <a:sym typeface="Wingdings" pitchFamily="2" charset="2"/>
              </a:rPr>
              <a:t> teknik dengan menggunakan tindakan menimbun kekecewaan &amp; kemudian menumpahkannya kepada lawan saat terjadi pertengkaran.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(8)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0059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(3) </a:t>
            </a:r>
            <a:r>
              <a:rPr lang="id-ID" sz="16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yang tidak produktif : </a:t>
            </a:r>
            <a:endParaRPr lang="id-ID" sz="1600" dirty="0" smtClean="0">
              <a:sym typeface="Wingdings" pitchFamily="2" charset="2"/>
            </a:endParaRP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Manipulasi </a:t>
            </a:r>
            <a:r>
              <a:rPr lang="id-ID" sz="1600" dirty="0" smtClean="0">
                <a:sym typeface="Wingdings" pitchFamily="2" charset="2"/>
              </a:rPr>
              <a:t> salah satu pihak berusaha mengalihkan konflik dengan bersikap menghilangkan kecurigaan dengan berusaha mempengaruhi  tujuannya agar pihak lain membentuk kerangka berpikir yang reseptif dan damai sebelum menyatakan ketidak setujuan.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Penolakan pribadi </a:t>
            </a:r>
            <a:r>
              <a:rPr lang="id-ID" sz="1600" dirty="0" smtClean="0">
                <a:sym typeface="Wingdings" pitchFamily="2" charset="2"/>
              </a:rPr>
              <a:t> bersikap dingin &amp; acuh tak acuh, berusaha menjatuhkan moral pihak lain dengan cara tidak memberi perhatian &amp; berharap membuat pihak lain bertanya-tanya mengenai kehadiran dirinya.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(9)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(4) </a:t>
            </a:r>
            <a:r>
              <a:rPr lang="id-ID" sz="16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yang produktif , </a:t>
            </a:r>
            <a:r>
              <a:rPr lang="id-ID" sz="1600" dirty="0" smtClean="0">
                <a:sym typeface="Wingdings" pitchFamily="2" charset="2"/>
              </a:rPr>
              <a:t>terdiri dari berkelahi secara sportif, bertengkar secara aktif, bertanggung jawab atas pikiran &amp; perasaan kita sendiri, langsung &amp; spesifik dan gunakan humor untuk meredakan ketegangan.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Berkelahi secara sportif </a:t>
            </a:r>
            <a:r>
              <a:rPr lang="id-ID" sz="1600" dirty="0" smtClean="0">
                <a:sym typeface="Wingdings" pitchFamily="2" charset="2"/>
              </a:rPr>
              <a:t> kita hendaknya mengetahui “garis batas” khususnya untuk hubungan yang sudah berlangsung lama untuk menghindari semakin parah kemarahan &amp; permusuhan.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Bertengkar secara aktif </a:t>
            </a:r>
            <a:r>
              <a:rPr lang="id-ID" sz="1600" dirty="0" smtClean="0">
                <a:sym typeface="Wingdings" pitchFamily="2" charset="2"/>
              </a:rPr>
              <a:t> jangan meninggalkan rumah selama pertengkaran, melainkan harus dihadapi secara aktif oleh kedua belah pihak.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Bertanggung jawab </a:t>
            </a:r>
            <a:r>
              <a:rPr lang="id-ID" sz="1600" dirty="0" smtClean="0">
                <a:sym typeface="Wingdings" pitchFamily="2" charset="2"/>
              </a:rPr>
              <a:t> bertanggung jawab atas perasaan &amp; katakanlah secara tegas.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Faktor yang Mempengaruhi Pola Hubungan (10)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92909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(5) </a:t>
            </a:r>
            <a:r>
              <a:rPr lang="id-ID" sz="1600" dirty="0" smtClean="0">
                <a:sym typeface="Wingdings" pitchFamily="2" charset="2"/>
              </a:rPr>
              <a:t>–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Manajemen konflik yang produktif :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Langsung &amp; spesifik </a:t>
            </a:r>
            <a:r>
              <a:rPr lang="id-ID" sz="1600" dirty="0" smtClean="0">
                <a:sym typeface="Wingdings" pitchFamily="2" charset="2"/>
              </a:rPr>
              <a:t> pusatkan konflik yang terjadi saat ini, tidak mengungkit masalah yang terjadi sebelumnya, &amp; pusatkan kepada orang yang menjadi lawan pertengkaran (tidak melibatkan orang tua, anak, atasan, dsb).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>
                <a:sym typeface="Wingdings" pitchFamily="2" charset="2"/>
              </a:rPr>
              <a:t>Gunakan humor</a:t>
            </a:r>
            <a:r>
              <a:rPr lang="id-ID" sz="1600" dirty="0" smtClean="0">
                <a:sym typeface="Wingdings" pitchFamily="2" charset="2"/>
              </a:rPr>
              <a:t>  gunakan humor yang bersifat untuk meredakan ketegangan, bukan humor yang bersifat sarkastik atau menyindir. Hal ini dapat memperparah dan memperkuat konflik.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Implikasi dan Aplikasi (1)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Menjadi kompeten dalam komunikasi interpersonal memerlukan pemahaman dan penerapan komunikasi dan hubungan interpersonal dalam kehidupan sehari-hari.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Menggunakan pengetahuan kita demi kepuasan interpersonal dan efektivitas dari sudut pandang kita sendiri maupun dari sudut pandang lawan bicara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Kesadaran diri dalam hubungan dapat memberikan kontribusi terhadap kompetensi interpersonal.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Empati &amp; menghormati pendapat, pengetahuan, dan perspektif orang lain umumnya meningkatkan kualitas hubungan dan interaksi komunikasi.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Mendengarkan, mengamati, dan menafsirkan adalah penting untuk kemampuan komunikasi dalam hubungan.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500" dirty="0" smtClean="0">
                <a:sym typeface="Wingdings" pitchFamily="2" charset="2"/>
              </a:rPr>
              <a:t>Salah satu manfaat mempelajari komunikasi adalah berguna untuk menganalisis hubungan kita dan membantu orang lain memahami komunikasi mereka sendiri dalam hubungan.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diadik dan triadik (1) </a:t>
            </a:r>
            <a:r>
              <a:rPr lang="id-ID" sz="1700" dirty="0" smtClean="0">
                <a:sym typeface="Wingdings" pitchFamily="2" charset="2"/>
              </a:rPr>
              <a:t>– hubungan kita didominasi oleh hubungan dua orang </a:t>
            </a:r>
            <a:r>
              <a:rPr lang="id-ID" sz="1700" i="1" dirty="0" smtClean="0">
                <a:sym typeface="Wingdings" pitchFamily="2" charset="2"/>
              </a:rPr>
              <a:t>(dyad), </a:t>
            </a:r>
            <a:r>
              <a:rPr lang="id-ID" sz="1700" dirty="0" smtClean="0">
                <a:sym typeface="Wingdings" pitchFamily="2" charset="2"/>
              </a:rPr>
              <a:t>seperti: pasangan, sahabat atau rekan kerja.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William Wilmot </a:t>
            </a:r>
            <a:r>
              <a:rPr lang="id-ID" sz="1700" dirty="0" smtClean="0">
                <a:sym typeface="Wingdings" pitchFamily="2" charset="2"/>
              </a:rPr>
              <a:t>– “Dyadic Communication” memiliki sifat yang unik dalam beberapa hal, antara lain: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Hubungan diadik memiliki tujuan tertentu – hubungan guru-siswa, dokter-pasien, karyawan-majikan.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Hubungan diadik melibatkan sisi yang berbeda dari tiap-tiap individu yang terdapat didalamnya – hubungan antara dosen-mahasiswa berbeda dengan hubungan suami-istri.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>
                <a:sym typeface="Wingdings" pitchFamily="2" charset="2"/>
              </a:rPr>
              <a:t>Pada hubungan diadik terdapat pola bahasa &amp; komunikasi yang unik yang membedakan dengan hubungan lainnya. Seperti “ungkapan khas” antara sahabat karib, teman/rekan kerja.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diadik dan triadik (2) </a:t>
            </a:r>
            <a:r>
              <a:rPr lang="id-ID" sz="1700" dirty="0" smtClean="0">
                <a:sym typeface="Wingdings" pitchFamily="2" charset="2"/>
              </a:rPr>
              <a:t>– Hubungan antara tiga orang (triad) memiliki perbedaan dengan hubungan diadik, faktor pembedanya terdapat pada aspek keintiman.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Terdapat kemungkinan berkembangnya hubungan yang sangat dekat diantara anggota triad atau pada kelompok yang lebih besar.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Terdapat potensi adanya aspek keintiman, karena terdapat interaksi terbatas secara eksklusif diantara dua orang saja.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Definisi keintiman  kedalaman pengungkapan diri (self-disclosure), seperti perilaku saling menceritakan rahasia yang paling pribadi melalui kegiatan bersama.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Perbedaan keintiman antara laki-laki dan perempuan, bahwa laki-laki lebih suka melakukan kegiatan bersama &amp; perempuan lebih senang berbicara bersama.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(3)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4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Hubungan diadik dan triadik (3) </a:t>
            </a:r>
            <a:r>
              <a:rPr lang="id-ID" sz="1700" dirty="0" smtClean="0">
                <a:sym typeface="Wingdings" pitchFamily="2" charset="2"/>
              </a:rPr>
              <a:t>– dalam hubungan lebih dari dua orang, perbedaan pendapat dapat diselesaikan dengan pemungutan suara.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Dalam hubungan diadik, cara pengambilan keputusan yang paling tepat adalah dengan negosiasi &amp; salah satu pihak memiliki kecenderungan untuk merusak hubungan dengan menarik diri.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Dalam hubungan triadik atau hubungan dengan unit-unit sosial yang lebih luas, penarikan diri pada satu orang tidak akan menyebabkan berakhirnya suatu hubungan yang lain.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Pada akhirnya terdapat hubungan yang lebih dekat satu sama lain, mempunyai kesepakatan yang lebih besar &amp; pembentukan koalisi. </a:t>
            </a: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(4)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sosial dan hubungan berdasarkan tugas (1) </a:t>
            </a:r>
            <a:r>
              <a:rPr lang="id-ID" sz="1700" dirty="0" smtClean="0">
                <a:sym typeface="Wingdings" pitchFamily="2" charset="2"/>
              </a:rPr>
              <a:t>– banyak hubungan yang dikembangkan untuk tujuan koordinasi tindakan, penyelesaian tugas, atau pekerjaan yang tidak bisa ditangani sendirian.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Hubungan berdasarkan tugas berarti terdapat dua individu yang bekerja sama untuk menyelesaikan suatu tugas, seperti: supir-penumpang, pelatih-atlet, ahli terapi-pasien, dsb.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Hubungan sosial seperti mendapatkan kenalan baru, meluangkan waktu secara berkala, bercakap-cakap bersama rekan kerja saat jam makan siang dapat menjadi sarana hiburan, keintiman &amp; persahabatan.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Hubungan sosial juga dapat menjadi cara untuk menghindari kesepian/isolasi, memperteguh harga diri, memberi &amp; menerima kasih sayang &amp; berbagi pendapat dan pandangan kita dengan orang lain.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/>
            <a:r>
              <a:rPr lang="id-ID" sz="3600" b="1" dirty="0" smtClean="0"/>
              <a:t>Jenis Hubungan (5)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Hubungan jangka pendek &amp; hubungan jangka panjang (1) – </a:t>
            </a:r>
            <a:r>
              <a:rPr lang="id-ID" sz="1700" dirty="0" smtClean="0">
                <a:sym typeface="Wingdings" pitchFamily="2" charset="2"/>
              </a:rPr>
              <a:t>kebanyakan dari kita umumnya terlibat dalam hubungan jangka panjang dengan keluarga, kerabat, kawan karib, dan teman-teman.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Kita juga berperan dalam pembentukan dan pemeliharaan hubungan yang bersifat sementara. Dengan bertukar senyum, bertukar pandangan, lambaian tangan, percakapan dengan pramuniaga toko.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Faktor pembeda antara hubungan jangka pendek &amp; hubungan jangka panjang adalah </a:t>
            </a:r>
            <a:r>
              <a:rPr lang="id-ID" sz="1700" b="1" dirty="0" smtClean="0">
                <a:sym typeface="Wingdings" pitchFamily="2" charset="2"/>
              </a:rPr>
              <a:t>durasi (waktu) hubungan</a:t>
            </a:r>
            <a:r>
              <a:rPr lang="id-ID" sz="1700" dirty="0" smtClean="0">
                <a:sym typeface="Wingdings" pitchFamily="2" charset="2"/>
              </a:rPr>
              <a:t>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Semakin lama menjalin suatu hubungan, semakin tumbuh motivasi diri untuk mempertahankannya.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Umumnya kita bersedia untuk mempertahankan hubungan yang sudah dibangun tersebut daripada membangun hubungan yang benar-benar baru. </a:t>
            </a:r>
            <a:endParaRPr lang="id-ID" sz="1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6464</TotalTime>
  <Words>4681</Words>
  <Application>Microsoft Office PowerPoint</Application>
  <PresentationFormat>On-screen Show (4:3)</PresentationFormat>
  <Paragraphs>364</Paragraphs>
  <Slides>47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Verve</vt:lpstr>
      <vt:lpstr>HUBUNGAN</vt:lpstr>
      <vt:lpstr>Pengantar (1)</vt:lpstr>
      <vt:lpstr>Komunikasi Interpersonal &amp; Hubungan (1)</vt:lpstr>
      <vt:lpstr>Komunikasi Interpersonal &amp; Hubungan (2)</vt:lpstr>
      <vt:lpstr>Jenis Hubungan (1)</vt:lpstr>
      <vt:lpstr>Jenis Hubungan (2)</vt:lpstr>
      <vt:lpstr>Jenis Hubungan (3)</vt:lpstr>
      <vt:lpstr>Jenis Hubungan (4)</vt:lpstr>
      <vt:lpstr>Jenis Hubungan (5)</vt:lpstr>
      <vt:lpstr>Jenis Hubungan (6)</vt:lpstr>
      <vt:lpstr>Jenis Hubungan (7)</vt:lpstr>
      <vt:lpstr>Jenis Hubungan (8)</vt:lpstr>
      <vt:lpstr>Jenis Hubungan (9)</vt:lpstr>
      <vt:lpstr>Jenis Hubungan (10)</vt:lpstr>
      <vt:lpstr>Jenis Hubungan (11)</vt:lpstr>
      <vt:lpstr>Jenis Hubungan (12)</vt:lpstr>
      <vt:lpstr>Jenis Hubungan (13)</vt:lpstr>
      <vt:lpstr>Jenis Hubungan (14)</vt:lpstr>
      <vt:lpstr>Jenis Hubungan (15)</vt:lpstr>
      <vt:lpstr>Jenis Hubungan (16)</vt:lpstr>
      <vt:lpstr>Jenis Hubungan (17)</vt:lpstr>
      <vt:lpstr>Pengembangan Hubungan (1)</vt:lpstr>
      <vt:lpstr>Pengembangan Hubungan (2)</vt:lpstr>
      <vt:lpstr>Pengembangan Hubungan (3)</vt:lpstr>
      <vt:lpstr>Pengembangan Hubungan (4)</vt:lpstr>
      <vt:lpstr>Pengembangan Hubungan (5)</vt:lpstr>
      <vt:lpstr>Pengembangan Hubungan (6)</vt:lpstr>
      <vt:lpstr>Pengembangan Hubungan (7)</vt:lpstr>
      <vt:lpstr>Pengembangan Hubungan (8)</vt:lpstr>
      <vt:lpstr>Pengembangan Hubungan (9)</vt:lpstr>
      <vt:lpstr>Pola Hubungan (1)</vt:lpstr>
      <vt:lpstr>Pola Hubungan (2)</vt:lpstr>
      <vt:lpstr>Pola Hubungan (3)</vt:lpstr>
      <vt:lpstr>Pola Hubungan (4)</vt:lpstr>
      <vt:lpstr>Pola Hubungan (5)</vt:lpstr>
      <vt:lpstr>Pola Hubungan (6)</vt:lpstr>
      <vt:lpstr>Faktor yang Mempengaruhi Pola Hubungan (1)</vt:lpstr>
      <vt:lpstr>Faktor yang Mempengaruhi Pola Hubungan (2)</vt:lpstr>
      <vt:lpstr>Faktor yang Mempengaruhi Pola Hubungan (3)</vt:lpstr>
      <vt:lpstr>Faktor yang Mempengaruhi Pola Hubungan (4)</vt:lpstr>
      <vt:lpstr>Faktor yang Mempengaruhi Pola Hubungan (5)</vt:lpstr>
      <vt:lpstr>Faktor yang Mempengaruhi Pola Hubungan (6)</vt:lpstr>
      <vt:lpstr>Faktor yang Mempengaruhi Pola Hubungan (7)</vt:lpstr>
      <vt:lpstr>Faktor yang Mempengaruhi Pola Hubungan (8)</vt:lpstr>
      <vt:lpstr>Faktor yang Mempengaruhi Pola Hubungan (9)</vt:lpstr>
      <vt:lpstr>Faktor yang Mempengaruhi Pola Hubungan (10)</vt:lpstr>
      <vt:lpstr>Implikasi dan Aplikasi (1)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BIDANG ILMU KOMUNIKASI</dc:title>
  <dc:creator>sony</dc:creator>
  <cp:lastModifiedBy>sony</cp:lastModifiedBy>
  <cp:revision>1532</cp:revision>
  <dcterms:created xsi:type="dcterms:W3CDTF">2019-07-15T06:59:59Z</dcterms:created>
  <dcterms:modified xsi:type="dcterms:W3CDTF">2019-08-19T07:22:32Z</dcterms:modified>
</cp:coreProperties>
</file>