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9" autoAdjust="0"/>
    <p:restoredTop sz="94660"/>
  </p:normalViewPr>
  <p:slideViewPr>
    <p:cSldViewPr>
      <p:cViewPr varScale="1">
        <p:scale>
          <a:sx n="74" d="100"/>
          <a:sy n="74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9832722-5F5B-49F4-8896-4C0EE03EA510}" type="datetimeFigureOut">
              <a:rPr lang="id-ID"/>
              <a:pPr>
                <a:defRPr/>
              </a:pPr>
              <a:t>14/08/2019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811BC6-64E6-4A4C-813F-8EC84ED32E5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BAF422-7237-479A-AD14-48913A0D503E}" type="slidenum">
              <a:rPr lang="id-ID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id-ID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10</a:t>
            </a:fld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11</a:t>
            </a:fld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12</a:t>
            </a:fld>
            <a:endParaRPr lang="id-ID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13</a:t>
            </a:fld>
            <a:endParaRPr lang="id-ID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14</a:t>
            </a:fld>
            <a:endParaRPr lang="id-ID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15</a:t>
            </a:fld>
            <a:endParaRPr lang="id-ID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16</a:t>
            </a:fld>
            <a:endParaRPr lang="id-ID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17</a:t>
            </a:fld>
            <a:endParaRPr lang="id-ID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18</a:t>
            </a:fld>
            <a:endParaRPr lang="id-ID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19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20</a:t>
            </a:fld>
            <a:endParaRPr lang="id-ID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21</a:t>
            </a:fld>
            <a:endParaRPr lang="id-ID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22</a:t>
            </a:fld>
            <a:endParaRPr lang="id-ID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23</a:t>
            </a:fld>
            <a:endParaRPr lang="id-ID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24</a:t>
            </a:fld>
            <a:endParaRPr lang="id-ID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25</a:t>
            </a:fld>
            <a:endParaRPr lang="id-ID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26</a:t>
            </a:fld>
            <a:endParaRPr lang="id-ID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27</a:t>
            </a:fld>
            <a:endParaRPr lang="id-ID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28</a:t>
            </a:fld>
            <a:endParaRPr lang="id-ID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29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30</a:t>
            </a:fld>
            <a:endParaRPr lang="id-ID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31</a:t>
            </a:fld>
            <a:endParaRPr lang="id-ID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32</a:t>
            </a:fld>
            <a:endParaRPr lang="id-ID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33</a:t>
            </a:fld>
            <a:endParaRPr lang="id-ID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34</a:t>
            </a:fld>
            <a:endParaRPr lang="id-ID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35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11BC6-64E6-4A4C-813F-8EC84ED32E5C}" type="slidenum">
              <a:rPr lang="id-ID" smtClean="0"/>
              <a:pPr>
                <a:defRPr/>
              </a:pPr>
              <a:t>9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D01B7AAC-DE84-4FA0-B0AC-D2BBC9B8DF1C}" type="datetimeFigureOut">
              <a:rPr lang="id-ID"/>
              <a:pPr>
                <a:defRPr/>
              </a:pPr>
              <a:t>14/08/2019</a:t>
            </a:fld>
            <a:endParaRPr lang="id-ID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CFEF2E2-1F07-479D-9943-DF866B8F4E5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6DC61-9C33-4852-A66D-F64D205F5DF9}" type="datetimeFigureOut">
              <a:rPr lang="id-ID"/>
              <a:pPr>
                <a:defRPr/>
              </a:pPr>
              <a:t>14/08/2019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EA0FA-EA60-47CD-A359-5F5B13BBC75B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01729-5715-43B8-885F-588A4EDF0294}" type="datetimeFigureOut">
              <a:rPr lang="id-ID"/>
              <a:pPr>
                <a:defRPr/>
              </a:pPr>
              <a:t>14/08/2019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751CB-0D41-4D42-B9EF-7C84F15A2E8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3CF7B-4763-4786-8E7D-FE89257E76B9}" type="datetimeFigureOut">
              <a:rPr lang="id-ID"/>
              <a:pPr>
                <a:defRPr/>
              </a:pPr>
              <a:t>14/08/2019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8A8B3-C659-4DED-B571-FD556E5F2CF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Isosceles Triangle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BCEF6-7E4F-499C-8A70-802CCA4AE3A9}" type="datetimeFigureOut">
              <a:rPr lang="id-ID"/>
              <a:pPr>
                <a:defRPr/>
              </a:pPr>
              <a:t>14/08/2019</a:t>
            </a:fld>
            <a:endParaRPr lang="id-ID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1BEE0-0CA1-4F36-BBAA-5C893BD4DC8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2F848-2982-4B41-8F49-E76969048C13}" type="datetimeFigureOut">
              <a:rPr lang="id-ID"/>
              <a:pPr>
                <a:defRPr/>
              </a:pPr>
              <a:t>14/08/2019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B685F-E3A0-445D-B157-D13515AADD4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85815-4F91-4B38-8234-E2C99660FC60}" type="datetimeFigureOut">
              <a:rPr lang="id-ID"/>
              <a:pPr>
                <a:defRPr/>
              </a:pPr>
              <a:t>14/08/2019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6D5E7FA6-B742-46DE-8ABE-CBA4F234729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AAB8-2CCB-46FC-B4F6-FB94AAE66305}" type="datetimeFigureOut">
              <a:rPr lang="id-ID"/>
              <a:pPr>
                <a:defRPr/>
              </a:pPr>
              <a:t>14/08/2019</a:t>
            </a:fld>
            <a:endParaRPr lang="id-ID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7AF74-6CF1-48BF-AB9A-9DF485383A2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38D69-A456-409D-9F5D-5C9D24664DE8}" type="datetimeFigureOut">
              <a:rPr lang="id-ID"/>
              <a:pPr>
                <a:defRPr/>
              </a:pPr>
              <a:t>14/08/2019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5F670-15AE-4BA7-A000-1E9968FB1E7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8A421264-0582-4C17-9E43-430260BC58B2}" type="datetimeFigureOut">
              <a:rPr lang="id-ID"/>
              <a:pPr>
                <a:defRPr/>
              </a:pPr>
              <a:t>14/08/2019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6341935B-4B12-4093-9393-5B5980FFE68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9B81791F-4283-4201-B340-67BBF70DB62F}" type="datetimeFigureOut">
              <a:rPr lang="id-ID"/>
              <a:pPr>
                <a:defRPr/>
              </a:pPr>
              <a:t>14/08/2019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D3A4F5DA-60F2-4E94-986F-5510600E538F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32FA04-7824-4240-83E9-95378FC8D9DD}" type="datetimeFigureOut">
              <a:rPr lang="id-ID"/>
              <a:pPr>
                <a:defRPr/>
              </a:pPr>
              <a:t>14/08/2019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F2EC5D-1325-4200-8FBC-185C8C08AA4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696" r:id="rId4"/>
    <p:sldLayoutId id="2147483704" r:id="rId5"/>
    <p:sldLayoutId id="2147483697" r:id="rId6"/>
    <p:sldLayoutId id="2147483698" r:id="rId7"/>
    <p:sldLayoutId id="2147483705" r:id="rId8"/>
    <p:sldLayoutId id="2147483706" r:id="rId9"/>
    <p:sldLayoutId id="2147483699" r:id="rId10"/>
    <p:sldLayoutId id="2147483700" r:id="rId11"/>
  </p:sldLayoutIdLst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id-ID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INDIVIDU</a:t>
            </a:r>
            <a:endParaRPr lang="id-ID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MK Komunikasi dan Perilaku Manusia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id-ID" sz="2300" dirty="0" smtClean="0"/>
              <a:t>Nathaniel Antonio Parulian, S.Psi, M.I.Kom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r"/>
            <a:r>
              <a:rPr lang="id-ID" b="1" dirty="0" smtClean="0"/>
              <a:t>Perkembangan Kognitif (4)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28641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/>
              <a:t>Komunikasi melalui media dan perkembangan (1)  </a:t>
            </a:r>
            <a:r>
              <a:rPr lang="id-ID" sz="1700" dirty="0" smtClean="0"/>
              <a:t>– komunikasi melalui media memainkan peran penting dalam proses perkembangan psikologis individu.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Kasus yang terjadi didalam kehidupan bermasyarakat: anak-anak usia 6-12 bulan menghabiskan waktu 1-2 jam untuk menonton televisi, mengingat mereka telah mampu merespons secara visual dan verbal kepada tayangan televisi.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Ketika menginjak usia 4 tahun, individu telah menjadi penonton tetap televisi.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Anak-anak dan remaja mengalokasikan waktunya untuk bermain permainan elektronik, seperti permainan kekerasan fantasi.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Dampak yang ditimbulkan: konsep diri yang negatif pada anak perempuan , namun tidak terdapat korelasi antara permainan game bagi anak laki-laki.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r"/>
            <a:r>
              <a:rPr lang="id-ID" b="1" dirty="0" smtClean="0"/>
              <a:t>Perkembangan Kognitif (5)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28641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/>
              <a:t>Karakteristik Representasi Pribadi (1) – </a:t>
            </a:r>
            <a:r>
              <a:rPr lang="id-ID" sz="1700" dirty="0" smtClean="0"/>
              <a:t>sebagai konsekuensi dari komunikasi, kita memperoleh teori pribadi dan model mental yang mengarahkan perilaku kita pada situasi tertentu.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Model mental kita akan membimbing kita mengenai: apa yang harus dikatakan, kapan mengatakannya, bagaimana untuk bertindak &amp; memberitahu dalam satu situasi, apa yang harus mendapat perhatian &amp; yang harus diabaikan, apa yang harus dihargai dan tidak disukai, apa &amp; siapa yang harus kita percaya, dsb.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Representasi ini adalah cara untuk mengarahkan kita dalam lingkungan fisik dan simbolik – dasar bagi fungsi kita sebagai manusia.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Representasi ini akan membawa kita untuk bertindak dan bereaksi &amp; membawa pengetahuan kita tentang lingkungan ke waktu-waktu berikutnya.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id-ID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r"/>
            <a:r>
              <a:rPr lang="id-ID" b="1" dirty="0" smtClean="0"/>
              <a:t>Perkembangan Kognitif (6)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28641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/>
              <a:t>Karakteristik Representasi Pribadi (2) – </a:t>
            </a:r>
            <a:r>
              <a:rPr lang="id-ID" sz="1700" dirty="0" smtClean="0"/>
              <a:t>dalam meyakini arti penting modal, nilai-nilai &amp; teori pribadi memungkinkan kita untuk mengabaikan fungsi &amp; kekurangannya.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Dengan satu alasan mendasar bahwa, representasi kita sudah terdefinisi dengan baik sehingga memperoleh kualitas objektif &amp; representasi kita menjadi kokoh.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Representasi itu adalah hasil dari kreasi pribadi kita.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Hal itu terjadi karena beberapa alasan: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dirty="0" smtClean="0"/>
              <a:t>Lingkungan terus berubah, sedangkan representasi kita relatif tetap.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dirty="0" smtClean="0"/>
              <a:t>Setiap representasi tidak lengkap.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dirty="0" smtClean="0"/>
              <a:t>Representasi bersifat pribadi dan subjektif.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dirty="0" smtClean="0"/>
              <a:t>Representasi adalah produk sosial.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dirty="0" smtClean="0"/>
              <a:t>Representasi sulit untuk berubah.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id-ID" sz="1700" dirty="0" smtClean="0"/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id-ID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r"/>
            <a:r>
              <a:rPr lang="id-ID" b="1" dirty="0" smtClean="0"/>
              <a:t>Perkembangan Kognitif (7)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286412"/>
          </a:xfrm>
        </p:spPr>
        <p:txBody>
          <a:bodyPr/>
          <a:lstStyle/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800" b="1" dirty="0" smtClean="0"/>
              <a:t>Berubah  – </a:t>
            </a:r>
            <a:r>
              <a:rPr lang="id-ID" sz="1800" dirty="0" smtClean="0"/>
              <a:t>masalah internal dengan kenyataan eksternal tidak pernah selesai.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Berkaitan dengan proses menyerupai kenyataan alami lingkungan, sedangkan lingkungan selalu berubah.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Simbol dan gambaran simbolik kita tidak selalu berubah dengan cara yang sama, atau pada kecepatan yang sama dengan yang terjadi pada lingkungan.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Guna representasi kita sering tergantung pada waktu.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Dunia &amp; perilaku penduduknya dapat berubah secara substansial dari satu waktu ke lain waktu, peta kognitif kita selalu peka terhadap perubahan ini.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endParaRPr lang="id-ID" sz="1600" dirty="0" smtClean="0"/>
          </a:p>
          <a:p>
            <a:pPr lvl="1">
              <a:lnSpc>
                <a:spcPct val="150000"/>
              </a:lnSpc>
              <a:spcBef>
                <a:spcPts val="600"/>
              </a:spcBef>
              <a:buNone/>
            </a:pPr>
            <a:endParaRPr lang="id-ID" sz="1600" b="1" dirty="0" smtClean="0"/>
          </a:p>
          <a:p>
            <a:pPr>
              <a:lnSpc>
                <a:spcPct val="150000"/>
              </a:lnSpc>
              <a:spcBef>
                <a:spcPts val="600"/>
              </a:spcBef>
              <a:buNone/>
            </a:pPr>
            <a:endParaRPr lang="id-ID" sz="2000" b="1" dirty="0" smtClean="0"/>
          </a:p>
          <a:p>
            <a:pPr lvl="2">
              <a:lnSpc>
                <a:spcPct val="150000"/>
              </a:lnSpc>
              <a:spcBef>
                <a:spcPts val="600"/>
              </a:spcBef>
              <a:buNone/>
            </a:pPr>
            <a:endParaRPr lang="id-ID" sz="1400" b="1" dirty="0" smtClean="0"/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id-ID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r"/>
            <a:r>
              <a:rPr lang="id-ID" b="1" dirty="0" smtClean="0"/>
              <a:t>Perkembangan Kognitif (8)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5286412"/>
          </a:xfrm>
        </p:spPr>
        <p:txBody>
          <a:bodyPr/>
          <a:lstStyle/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/>
              <a:t>Tidak lengkap – </a:t>
            </a:r>
            <a:r>
              <a:rPr lang="id-ID" sz="1700" dirty="0" smtClean="0"/>
              <a:t>adanya ketidaksesuaian antara peta kognitif dengan lingkungan kita.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Representasi kita selalu kurang lengkap dan kurang komprehensif daripada yang digambarkan.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Gambaran pribadi kita juga sedemikian selektif. Gambaran kita adalah generalisasi aspek-aspek yang diseleksi secara kategoris atau stereotip dari lingkungan untuk kenyamanan kita sendiri.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Tindakan stereotip cenderung mengurangi perbedaan individual untuk melakukan generalisasi tentang sebuah kelompok yang mungkin dapat merusak individu atau masyarakat.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Stereotip umumnya memiliki dimensi evaluatif – tampak negatif atau positif.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None/>
            </a:pPr>
            <a:endParaRPr lang="id-ID" sz="1700" b="1" dirty="0" smtClean="0"/>
          </a:p>
          <a:p>
            <a:pPr>
              <a:lnSpc>
                <a:spcPct val="150000"/>
              </a:lnSpc>
              <a:spcBef>
                <a:spcPts val="600"/>
              </a:spcBef>
              <a:buNone/>
            </a:pPr>
            <a:endParaRPr lang="id-ID" sz="2000" b="1" dirty="0" smtClean="0"/>
          </a:p>
          <a:p>
            <a:pPr lvl="2">
              <a:lnSpc>
                <a:spcPct val="150000"/>
              </a:lnSpc>
              <a:spcBef>
                <a:spcPts val="600"/>
              </a:spcBef>
              <a:buNone/>
            </a:pPr>
            <a:endParaRPr lang="id-ID" sz="1400" b="1" dirty="0" smtClean="0"/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id-ID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r"/>
            <a:r>
              <a:rPr lang="id-ID" b="1" dirty="0" smtClean="0"/>
              <a:t>Perkembangan Kognitif (9)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5286412"/>
          </a:xfrm>
        </p:spPr>
        <p:txBody>
          <a:bodyPr/>
          <a:lstStyle/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700" b="1" dirty="0" smtClean="0"/>
              <a:t>Pribadi &amp; subjektif – </a:t>
            </a:r>
            <a:r>
              <a:rPr lang="id-ID" sz="1700" dirty="0" smtClean="0"/>
              <a:t>kita berkembang dalam usaha kita menyesuaikan diri dengan situasi yang kita jumpai dalam kehidupan.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700" dirty="0" smtClean="0"/>
              <a:t>Gambaran dan aturan yang kita kembangkan sebagai hasil dari pengalaman menjadi sangat bervariasi dari orang ke orang.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700" dirty="0" smtClean="0"/>
              <a:t>Setiap kita membuat gambaran masing-masing mengenai suatu objek.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700" b="1" dirty="0" smtClean="0"/>
              <a:t>Produk sosial – </a:t>
            </a:r>
            <a:r>
              <a:rPr lang="id-ID" sz="1700" dirty="0" smtClean="0"/>
              <a:t>orang tua, keluarga, dan generasi sebelumnya memainkan peranan penting dalam menentukan pesan dan pengalaman yang akan dialami oleh kita.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700" dirty="0" smtClean="0"/>
              <a:t>Bahasa yang kita gunakan merupakan produk yang dikembangkan yang mendukung pengetahuan yang kita perlukan.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700" dirty="0" smtClean="0"/>
              <a:t>Bahasa merupakan keterampilan yang kita dapatkan melalui pembelajaran sosial. </a:t>
            </a:r>
          </a:p>
          <a:p>
            <a:pPr>
              <a:lnSpc>
                <a:spcPct val="150000"/>
              </a:lnSpc>
              <a:spcBef>
                <a:spcPts val="600"/>
              </a:spcBef>
              <a:buNone/>
            </a:pPr>
            <a:endParaRPr lang="id-ID" sz="2000" b="1" dirty="0" smtClean="0"/>
          </a:p>
          <a:p>
            <a:pPr lvl="2">
              <a:lnSpc>
                <a:spcPct val="150000"/>
              </a:lnSpc>
              <a:spcBef>
                <a:spcPts val="600"/>
              </a:spcBef>
              <a:buNone/>
            </a:pPr>
            <a:endParaRPr lang="id-ID" sz="1400" b="1" dirty="0" smtClean="0"/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id-ID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r"/>
            <a:r>
              <a:rPr lang="id-ID" b="1" dirty="0" smtClean="0"/>
              <a:t>Perkembangan Kognitif (10)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286412"/>
          </a:xfrm>
        </p:spPr>
        <p:txBody>
          <a:bodyPr/>
          <a:lstStyle/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700" b="1" dirty="0" smtClean="0"/>
              <a:t>Stabil dan kaku – </a:t>
            </a:r>
            <a:r>
              <a:rPr lang="id-ID" sz="1700" dirty="0" smtClean="0"/>
              <a:t>kehadiran pesan baru umumnya tidak banyak menghasilkan perubahan yang mendasar.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700" dirty="0" smtClean="0"/>
              <a:t>Peta gambaran dan kebiasaan yang kuat cenderung membimbing kita kearah pesan dan sumber pesan yang secara umum sejalan dengan representasi atau teori pribadi yang telah kita kembangkan.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700" dirty="0" smtClean="0"/>
              <a:t>Kecenderungan kita adalah untuk mengabaikan atau mendistorsi informasi yang bertentangan atau tidak mendukung gambaran kita.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700" dirty="0" smtClean="0"/>
              <a:t>Dalam beberapa hal, perubahan model dapat terjadi, karena bobot pembuktian yang bertambah, pengaruh orang yang kita anggap penting, kejadian yang luar biasa dalam hidup.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700" dirty="0" smtClean="0"/>
              <a:t>Hal-hal tersebut diatas yang dapat mengarahkan kita kepada perubahan mendasar dalam cara-cara bertindak, bereaksi &amp; berinteraksi. </a:t>
            </a:r>
            <a:endParaRPr lang="id-ID" sz="2000" dirty="0" smtClean="0"/>
          </a:p>
          <a:p>
            <a:pPr lvl="2">
              <a:lnSpc>
                <a:spcPct val="150000"/>
              </a:lnSpc>
              <a:spcBef>
                <a:spcPts val="600"/>
              </a:spcBef>
              <a:buNone/>
            </a:pPr>
            <a:endParaRPr lang="id-ID" sz="1400" b="1" dirty="0" smtClean="0"/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id-ID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r"/>
            <a:r>
              <a:rPr lang="id-ID" b="1" dirty="0" smtClean="0"/>
              <a:t>Pengembangan Diri (1)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500726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800" b="1" dirty="0" smtClean="0"/>
              <a:t>Gordon Allport </a:t>
            </a:r>
            <a:r>
              <a:rPr lang="id-ID" sz="1800" dirty="0" smtClean="0">
                <a:sym typeface="Wingdings" pitchFamily="2" charset="2"/>
              </a:rPr>
              <a:t> berpendapat bahwa “m</a:t>
            </a:r>
            <a:r>
              <a:rPr lang="id-ID" sz="1800" dirty="0" smtClean="0"/>
              <a:t>enjadi” </a:t>
            </a:r>
            <a:r>
              <a:rPr lang="id-ID" sz="1800" i="1" dirty="0" smtClean="0"/>
              <a:t>(becoming) </a:t>
            </a:r>
            <a:r>
              <a:rPr lang="id-ID" sz="1800" dirty="0" smtClean="0"/>
              <a:t>merupakan proses dinamis manusia untuk mengembangkan, memodifikasi, dan memperbaiki identitas pribadi kita – menjadi “konsep diri”.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800" dirty="0" smtClean="0"/>
              <a:t>Definisi </a:t>
            </a:r>
            <a:r>
              <a:rPr lang="id-ID" sz="1800" b="1" dirty="0" smtClean="0"/>
              <a:t>konsep diri </a:t>
            </a:r>
            <a:r>
              <a:rPr lang="id-ID" sz="1800" dirty="0" smtClean="0"/>
              <a:t>lebih mendalam: pandangan dan perasaan tentang diri kita, baik secara psikologis, sosial dan fisik. </a:t>
            </a:r>
            <a:endParaRPr lang="id-ID" sz="18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800" dirty="0" smtClean="0"/>
              <a:t>Contoh: watak (psikologis), pandangan orang lain tentang diri kita (sosial), kuat atau lemah (fisik). </a:t>
            </a:r>
            <a:endParaRPr lang="id-ID" sz="18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800" dirty="0" smtClean="0"/>
              <a:t>Konsep diri bukan hanya sekedar gambaran deskriptif, tetapi juga penilaian diri yang meliputi apa yang kita pikirkan &amp; kita rasakan tentang diri kita sendiri.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800" dirty="0" smtClean="0"/>
              <a:t>Konsep </a:t>
            </a:r>
            <a:r>
              <a:rPr lang="id-ID" sz="1800" dirty="0" smtClean="0"/>
              <a:t>diri memiliki </a:t>
            </a:r>
            <a:r>
              <a:rPr lang="id-ID" sz="1800" b="1" dirty="0" smtClean="0"/>
              <a:t>dua komponen</a:t>
            </a:r>
            <a:r>
              <a:rPr lang="id-ID" sz="1800" dirty="0" smtClean="0"/>
              <a:t>:  komponen kognitif (citra diri) – </a:t>
            </a:r>
            <a:r>
              <a:rPr lang="id-ID" sz="1800" i="1" dirty="0" smtClean="0"/>
              <a:t>self-image</a:t>
            </a:r>
            <a:r>
              <a:rPr lang="id-ID" sz="1800" dirty="0" smtClean="0"/>
              <a:t> &amp; komponen afektif (harga diri) – </a:t>
            </a:r>
            <a:r>
              <a:rPr lang="id-ID" sz="1800" i="1" dirty="0" smtClean="0"/>
              <a:t>self-esteem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r"/>
            <a:r>
              <a:rPr lang="id-ID" b="1" dirty="0" smtClean="0"/>
              <a:t>Pengembangan Diri (2)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5500726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/>
              <a:t>Contoh pernyataan </a:t>
            </a:r>
            <a:r>
              <a:rPr lang="id-ID" sz="1700" b="1" dirty="0" smtClean="0"/>
              <a:t>kognitif </a:t>
            </a:r>
            <a:r>
              <a:rPr lang="id-ID" sz="1700" i="1" dirty="0" smtClean="0"/>
              <a:t>(self image)</a:t>
            </a:r>
            <a:r>
              <a:rPr lang="id-ID" sz="1700" dirty="0" smtClean="0"/>
              <a:t>: </a:t>
            </a:r>
            <a:r>
              <a:rPr lang="id-ID" sz="1700" dirty="0" smtClean="0"/>
              <a:t>“Saya ini </a:t>
            </a:r>
            <a:r>
              <a:rPr lang="id-ID" sz="1700" dirty="0" smtClean="0"/>
              <a:t>orang pandai”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Sementara itu, komponen afektif atau </a:t>
            </a:r>
            <a:r>
              <a:rPr lang="id-ID" sz="1700" b="1" dirty="0" smtClean="0"/>
              <a:t>harga diri </a:t>
            </a:r>
            <a:r>
              <a:rPr lang="id-ID" sz="1700" i="1" dirty="0" smtClean="0"/>
              <a:t>(self-esteem)</a:t>
            </a:r>
            <a:r>
              <a:rPr lang="id-ID" sz="1700" b="1" i="1" dirty="0" smtClean="0"/>
              <a:t> </a:t>
            </a:r>
            <a:r>
              <a:rPr lang="id-ID" sz="1700" dirty="0" smtClean="0"/>
              <a:t>terdapat pada individu yang memiliki </a:t>
            </a:r>
            <a:r>
              <a:rPr lang="id-ID" sz="1700" dirty="0" smtClean="0"/>
              <a:t>sifat positif terhadap diri mereka sendiri.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Mereka percaya bahwa sejumlah kemampuan yang mereka miliki, dapat dibanggakan dan dihormati.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Mereka mampu mengatasi masalah sulit dengan lebih baik, karena mampu menerima diri sendiri apa adanya. </a:t>
            </a:r>
            <a:endParaRPr lang="id-ID" sz="1700" dirty="0" smtClean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Potensi </a:t>
            </a:r>
            <a:r>
              <a:rPr lang="id-ID" sz="1700" dirty="0" smtClean="0"/>
              <a:t>yang kita miliki dipengaruhi dan dibentuk oleh pengalaman hidup didalam lingkungan fisik &amp; komunikasi.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/>
              <a:t>Seperti yang terjadi pada pengembangan diri kita yang dibentuk pada masa kanak-kanak, dimana </a:t>
            </a:r>
            <a:r>
              <a:rPr lang="id-ID" sz="1700" b="1" dirty="0" smtClean="0"/>
              <a:t>orang terdekat </a:t>
            </a:r>
            <a:r>
              <a:rPr lang="id-ID" sz="1700" dirty="0" smtClean="0"/>
              <a:t>adalah model untuk bagaimana kita bertindak, berpikir &amp; memiliki perasaan tentang diri kita sendiri.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id-ID" sz="1800" dirty="0" smtClean="0"/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id-ID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r"/>
            <a:r>
              <a:rPr lang="id-ID" b="1" dirty="0" smtClean="0"/>
              <a:t>Pengembangan Diri (3)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7203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b="1" dirty="0" smtClean="0"/>
              <a:t>George Herbert Mead (1934) </a:t>
            </a:r>
            <a:r>
              <a:rPr lang="id-ID" sz="1800" dirty="0" smtClean="0"/>
              <a:t>– menyebutnya sebagai </a:t>
            </a:r>
            <a:r>
              <a:rPr lang="id-ID" sz="1800" i="1" dirty="0" smtClean="0"/>
              <a:t>significant others </a:t>
            </a:r>
            <a:r>
              <a:rPr lang="id-ID" sz="1800" dirty="0" smtClean="0"/>
              <a:t>atau tokoh Richard Dewey dan W.J. Humber menyebutnya sebagai </a:t>
            </a:r>
            <a:r>
              <a:rPr lang="id-ID" sz="1800" i="1" dirty="0" smtClean="0"/>
              <a:t>affective others </a:t>
            </a:r>
            <a:r>
              <a:rPr lang="id-ID" sz="1800" dirty="0" smtClean="0"/>
              <a:t>– orang lain yang memiliki ikatan emosional.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Bentuk sikap yang diberikan seperti: senyuman, pujian, penghargaan, pelukan </a:t>
            </a:r>
            <a:r>
              <a:rPr lang="id-ID" sz="1800" dirty="0" smtClean="0">
                <a:sym typeface="Wingdings" pitchFamily="2" charset="2"/>
              </a:rPr>
              <a:t> membangun konsep diri yang </a:t>
            </a:r>
            <a:r>
              <a:rPr lang="id-ID" sz="1800" b="1" dirty="0" smtClean="0">
                <a:sym typeface="Wingdings" pitchFamily="2" charset="2"/>
              </a:rPr>
              <a:t>positif.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>
                <a:sym typeface="Wingdings" pitchFamily="2" charset="2"/>
              </a:rPr>
              <a:t>Bentuk sikap yang ditunjukkan seperti: ejekan, cemoohan, dan hardikan  membangun konsep diri </a:t>
            </a:r>
            <a:r>
              <a:rPr lang="id-ID" sz="1800" dirty="0" smtClean="0">
                <a:sym typeface="Wingdings" pitchFamily="2" charset="2"/>
              </a:rPr>
              <a:t>yang </a:t>
            </a:r>
            <a:r>
              <a:rPr lang="id-ID" sz="1800" b="1" dirty="0" smtClean="0">
                <a:sym typeface="Wingdings" pitchFamily="2" charset="2"/>
              </a:rPr>
              <a:t>negatif. </a:t>
            </a:r>
            <a:endParaRPr lang="id-ID" sz="1800" b="1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>
                <a:sym typeface="Wingdings" pitchFamily="2" charset="2"/>
              </a:rPr>
              <a:t>Mereka mengarahkan tindakan kita, </a:t>
            </a:r>
            <a:r>
              <a:rPr lang="id-ID" sz="1800" dirty="0" smtClean="0"/>
              <a:t>tidak terasa meresap kedalam diri kita lalu </a:t>
            </a:r>
            <a:r>
              <a:rPr lang="id-ID" sz="1800" dirty="0" smtClean="0">
                <a:sym typeface="Wingdings" pitchFamily="2" charset="2"/>
              </a:rPr>
              <a:t>membentuk pikiran kita dan menyentuh kita secara emosional. </a:t>
            </a:r>
            <a:endParaRPr lang="id-ID" sz="18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id-ID" sz="1800" i="1" dirty="0" smtClean="0"/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id-ID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id-ID" b="1" dirty="0" smtClean="0"/>
              <a:t>Reaksi, Aksi, dan Interaksi (1)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720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800" dirty="0" smtClean="0"/>
              <a:t>Kita akan membahas dengan sebuah fokus pada individu &amp; peran yang dimainkan oleh proses komunikasi dalam kehidupan sehari-hari &amp; perkembangan diri kita dalam jangka panjang.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800" dirty="0" smtClean="0"/>
              <a:t>Melalui penerimaan dan pengiriman pesan, maka kita akan melakukan sikap: memahami, membangun pemahaman dan bertindak terhadap orang-orang, keadaan dan objek dilingkungan kita.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800" dirty="0" smtClean="0"/>
              <a:t>Saat kita memproses pesan-pesan penglihatan, pendengaran, sentuhan, penciuman atau pengecapan, melakukan interaksi verbal maupun non-verbal &amp; terlibat dalam pertukaran pesan, maka kita sedang bereaksi terhadap lingkungan kita.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r"/>
            <a:r>
              <a:rPr lang="id-ID" b="1" dirty="0" smtClean="0"/>
              <a:t>Pengembangan Diri (4)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572164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Ketika kita menginjak usia dewasa, kita mencoba menghimpun penilaian semua orang yang memiliki hubungan dengan kita.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Kita akan memberikan penilaian tentang diri kita sesuai dengan persepsi orang lain – situasi ini dinamakan: </a:t>
            </a:r>
            <a:r>
              <a:rPr lang="id-ID" sz="1700" i="1" dirty="0" smtClean="0"/>
              <a:t>Generalized others </a:t>
            </a:r>
            <a:r>
              <a:rPr lang="id-ID" sz="1700" dirty="0" smtClean="0"/>
              <a:t>(George Herbert Mead).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Dengan demikian, kita akan memandang diri kita seperti orang lain memandangnya.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/>
              <a:t>Carol Gilligan </a:t>
            </a:r>
            <a:r>
              <a:rPr lang="id-ID" sz="1700" dirty="0" smtClean="0">
                <a:sym typeface="Wingdings" pitchFamily="2" charset="2"/>
              </a:rPr>
              <a:t> berpendapat bahwa laki-laki &amp; perempuan mengalami lingkungan sosial yang berbeda-beda.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Perempuan melihat diri sendiri sebagai pertanggung-jawaban &amp; memiliki dampak terhadap hubungan dengan orang lain.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Laki-laki melihat diri dengan prinsip hierarkis, untuk menentukan mana yang benar dan mana yang salah (etika hukum). </a:t>
            </a:r>
            <a:endParaRPr lang="id-ID" sz="1700" dirty="0" smtClean="0"/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id-ID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r"/>
            <a:r>
              <a:rPr lang="id-ID" b="1" dirty="0" smtClean="0"/>
              <a:t>Pengembangan Diri </a:t>
            </a:r>
            <a:r>
              <a:rPr lang="id-ID" b="1" dirty="0" smtClean="0"/>
              <a:t>(5)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714908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800" dirty="0" smtClean="0"/>
              <a:t>P</a:t>
            </a:r>
            <a:r>
              <a:rPr lang="id-ID" sz="1800" dirty="0" smtClean="0"/>
              <a:t>ertemuan tatap muka dengan kelompok, organisasi &amp; masyarakat juga menjadi pembentuk pengaruh &amp; mempengaruhi nilai, pendapat, pilihan pekerjaan, harapan, pilihan politik &amp; mengembangkan tingkah laku &amp; gaya berpakaian yang sama.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800" dirty="0" smtClean="0"/>
              <a:t>Komunikasi dan teknologi informasi juga berperan dalam mempengaruhi perkembangan diri individu – contohnya: pada individu yang menggunakan internet sebagai sumber informasi kesehatan.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id-ID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r"/>
            <a:r>
              <a:rPr lang="id-ID" b="1" dirty="0" smtClean="0"/>
              <a:t>Pengembangan Diri </a:t>
            </a:r>
            <a:r>
              <a:rPr lang="id-ID" b="1" dirty="0" smtClean="0"/>
              <a:t>(6)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535785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/>
              <a:t>Tekanan dan pertumbuhan (1) -  </a:t>
            </a:r>
            <a:r>
              <a:rPr lang="id-ID" sz="1700" dirty="0" smtClean="0"/>
              <a:t>pengembangan diri merupakan proses penyesuaian terus menerus terhadap banyak pengaruh, tantangan dan kesempatan yang kita jumpai </a:t>
            </a:r>
            <a:r>
              <a:rPr lang="id-ID" sz="1700" dirty="0" smtClean="0">
                <a:sym typeface="Wingdings" pitchFamily="2" charset="2"/>
              </a:rPr>
              <a:t> menciptakan tekanan </a:t>
            </a:r>
            <a:r>
              <a:rPr lang="id-ID" sz="1700" i="1" dirty="0" smtClean="0">
                <a:sym typeface="Wingdings" pitchFamily="2" charset="2"/>
              </a:rPr>
              <a:t>(stress). </a:t>
            </a:r>
            <a:r>
              <a:rPr lang="id-ID" sz="1700" b="1" i="1" dirty="0" smtClean="0"/>
              <a:t>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Tekanan yang dialami manusia merupakan tekanan yang lebih mengancam secara psikologis, dibandingkan fisik.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Tantangan akibat penolakan dari orang yang dikasihi, debat dengan kolega, kegagalan menempuh ujian, tekanan karena pekerjaan yang belum selesai-tenggat waktu semakin mendekat.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Peristiwa positif seperti pernikahan, juga menjadi sumber tekanan.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Reaksi yang timbul akibat tekanan yang dialami, kita cenderung menahan tubuh kita meskipun pikiran kita melarikan diri dari situasi yang ada.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id-ID" sz="17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r"/>
            <a:r>
              <a:rPr lang="id-ID" b="1" dirty="0" smtClean="0"/>
              <a:t>Pengembangan Diri </a:t>
            </a:r>
            <a:r>
              <a:rPr lang="id-ID" b="1" dirty="0" smtClean="0"/>
              <a:t>(7)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535785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/>
              <a:t>Tekanan dan pertumbuhan (2) – </a:t>
            </a:r>
            <a:r>
              <a:rPr lang="id-ID" sz="1700" dirty="0" smtClean="0"/>
              <a:t>tekanan dapat menjadi kekuatan yang sangat positif – menyajikan peluang untuk pertumbuhan pribadi dan sosial.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Tekanan bagi kita akan bergantung kepada cara-cara kita mengambil peluang-peluang yang tersedia sebagai tantangan hidup. Apakah berhasil atau gagal.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Proses “menjadi” bukanlah sesuatu yang pasif, kita menjadi tergantung pada kita menjalani hidup ini.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Apapun kita sebagai sosok penguasa/penurut, percaya diri/pemurung, kaku/fleksibel, pasif/tegas, sangat dipengaruhi oleh dan cara kita menyesuaikan diri terhadap pengalaman komunikasi yang membuat kita menjadi seperti sekarang.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r"/>
            <a:r>
              <a:rPr lang="id-ID" b="1" dirty="0" smtClean="0"/>
              <a:t>Ekspresi Diri </a:t>
            </a:r>
            <a:r>
              <a:rPr lang="id-ID" b="1" dirty="0" smtClean="0"/>
              <a:t>(1)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535785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Kemampuan kita mengekspresikan diri merupakan komponen penting dalam proses komunikasi relasional.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/>
              <a:t>Ekspresi diri adalah aspek dasar dari aktivitas manusia dan upaya kita mengolah informasi, memastikan kejelasan dan akurasi pesan yang ingin kita sampaikan atau terima.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/>
              <a:t>Erving Goffman </a:t>
            </a:r>
            <a:r>
              <a:rPr lang="id-ID" sz="1700" dirty="0" smtClean="0">
                <a:sym typeface="Wingdings" pitchFamily="2" charset="2"/>
              </a:rPr>
              <a:t> Ia menjelaskan ekspresi diri menggunakan metafora teater – dimana setiap individu adalah aktor diatas panggung &amp; menampilkan dirinya untuk menghibur penonton.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Sama halnya dengan interaksi tatap muka antar individu yang menceritakan kisah-kisah satu sama lain.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Penting untuk memahami cara atau kebiasaan mengekspresikan diri, apakah kita ingin memodifikasi/mengubahnya agar sesuai dengan kebutuhan atau harapan orang lain. </a:t>
            </a:r>
            <a:endParaRPr lang="id-ID" sz="1700" dirty="0" smtClean="0"/>
          </a:p>
          <a:p>
            <a:pPr>
              <a:lnSpc>
                <a:spcPct val="150000"/>
              </a:lnSpc>
              <a:spcBef>
                <a:spcPts val="600"/>
              </a:spcBef>
              <a:buNone/>
            </a:pPr>
            <a:endParaRPr lang="id-ID" sz="1700" dirty="0" smtClean="0"/>
          </a:p>
          <a:p>
            <a:pPr>
              <a:lnSpc>
                <a:spcPct val="150000"/>
              </a:lnSpc>
              <a:spcBef>
                <a:spcPts val="600"/>
              </a:spcBef>
              <a:buNone/>
            </a:pPr>
            <a:endParaRPr lang="id-ID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r"/>
            <a:r>
              <a:rPr lang="id-ID" b="1" dirty="0" smtClean="0"/>
              <a:t>Ekspresi Diri </a:t>
            </a:r>
            <a:r>
              <a:rPr lang="id-ID" b="1" dirty="0" smtClean="0"/>
              <a:t>(2)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35785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700" dirty="0" smtClean="0"/>
              <a:t>Komunikasi ekpresif belum tentu merupakan proses yang disengaja, melainkan melalui perilaku verbal &amp; non-verbal, kita bisa membuat dasar bagi kesan diri kita &amp; membentuk kesan bagi orang lain.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700" b="1" dirty="0" smtClean="0"/>
              <a:t>Kenneth</a:t>
            </a:r>
            <a:r>
              <a:rPr lang="id-ID" sz="1700" dirty="0" smtClean="0"/>
              <a:t> </a:t>
            </a:r>
            <a:r>
              <a:rPr lang="id-ID" sz="1700" b="1" dirty="0" smtClean="0"/>
              <a:t>Burke</a:t>
            </a:r>
            <a:r>
              <a:rPr lang="id-ID" sz="1700" dirty="0" smtClean="0"/>
              <a:t> </a:t>
            </a:r>
            <a:r>
              <a:rPr lang="id-ID" sz="1700" dirty="0" smtClean="0">
                <a:sym typeface="Wingdings" pitchFamily="2" charset="2"/>
              </a:rPr>
              <a:t> berpendapat bahwa setiap orang melihat dunia layaknya drama. Ia mengembangkan 5 (lima) elemen untuk menganalisis bahasa individual dalam ber-ekspresi: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>
                <a:sym typeface="Wingdings" pitchFamily="2" charset="2"/>
              </a:rPr>
              <a:t>Scene</a:t>
            </a:r>
            <a:r>
              <a:rPr lang="id-ID" sz="1600" dirty="0" smtClean="0">
                <a:sym typeface="Wingdings" pitchFamily="2" charset="2"/>
              </a:rPr>
              <a:t> – mengubah setting (panggung), akan mengubah sikap setiap individu.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>
                <a:sym typeface="Wingdings" pitchFamily="2" charset="2"/>
              </a:rPr>
              <a:t>Act </a:t>
            </a:r>
            <a:r>
              <a:rPr lang="id-ID" sz="1600" dirty="0" smtClean="0">
                <a:sym typeface="Wingdings" pitchFamily="2" charset="2"/>
              </a:rPr>
              <a:t>– suatu penyebab tindakan yang dilakukan tiap individu, terjadi atas proses dan rekaman informasi.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>
                <a:sym typeface="Wingdings" pitchFamily="2" charset="2"/>
              </a:rPr>
              <a:t>Agent </a:t>
            </a:r>
            <a:r>
              <a:rPr lang="id-ID" sz="1600" dirty="0" smtClean="0">
                <a:sym typeface="Wingdings" pitchFamily="2" charset="2"/>
              </a:rPr>
              <a:t>– aktor yang memainkan peran.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>
                <a:sym typeface="Wingdings" pitchFamily="2" charset="2"/>
              </a:rPr>
              <a:t>Agency</a:t>
            </a:r>
            <a:r>
              <a:rPr lang="id-ID" sz="1600" dirty="0" smtClean="0">
                <a:sym typeface="Wingdings" pitchFamily="2" charset="2"/>
              </a:rPr>
              <a:t> – alat yang digunakan aktor untuk mencapai tujuan.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>
                <a:sym typeface="Wingdings" pitchFamily="2" charset="2"/>
              </a:rPr>
              <a:t>Purpose </a:t>
            </a:r>
            <a:r>
              <a:rPr lang="id-ID" sz="1600" dirty="0" smtClean="0">
                <a:sym typeface="Wingdings" pitchFamily="2" charset="2"/>
              </a:rPr>
              <a:t>– alasan mengapa orang melakukan apa yang mereka lakukan. Terdapat kekuatan diluar diri individu yang mengarahkan perilaku.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endParaRPr lang="id-ID" sz="1600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  <a:spcBef>
                <a:spcPts val="600"/>
              </a:spcBef>
            </a:pPr>
            <a:endParaRPr lang="id-ID" sz="1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r"/>
            <a:r>
              <a:rPr lang="id-ID" b="1" dirty="0" smtClean="0"/>
              <a:t>Ekspresi Diri </a:t>
            </a:r>
            <a:r>
              <a:rPr lang="id-ID" b="1" dirty="0" smtClean="0"/>
              <a:t>(2)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35785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700" b="1" dirty="0" smtClean="0"/>
              <a:t>Kecerdasan emosional (1) – </a:t>
            </a:r>
            <a:r>
              <a:rPr lang="id-ID" sz="1700" dirty="0" smtClean="0"/>
              <a:t>salah satu kunci kompetensi dalam hubungan adalah kemampuan efektif dalam mengelola emosi kita.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700" b="1" dirty="0" smtClean="0">
                <a:sym typeface="Wingdings" pitchFamily="2" charset="2"/>
              </a:rPr>
              <a:t>Daniel Goleman  </a:t>
            </a:r>
            <a:r>
              <a:rPr lang="id-ID" sz="1700" dirty="0" smtClean="0">
                <a:sym typeface="Wingdings" pitchFamily="2" charset="2"/>
              </a:rPr>
              <a:t>mendefinisikannya sebagai kecerdasan emosional </a:t>
            </a:r>
            <a:r>
              <a:rPr lang="id-ID" sz="1700" i="1" dirty="0" smtClean="0">
                <a:sym typeface="Wingdings" pitchFamily="2" charset="2"/>
              </a:rPr>
              <a:t>(emotional intelligence). </a:t>
            </a:r>
            <a:endParaRPr lang="id-ID" sz="1700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Kecerdasan emosi berkaitan dengan cara dimana kita mengerti dan mengatur reaksi emosional kita.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700" dirty="0" smtClean="0">
                <a:sym typeface="Wingdings" pitchFamily="2" charset="2"/>
              </a:rPr>
              <a:t>Fakta kecerdasan emosional yang dirumuskan oleh para pakar, antara lain: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>
                <a:sym typeface="Wingdings" pitchFamily="2" charset="2"/>
              </a:rPr>
              <a:t>Kesadaran diri </a:t>
            </a:r>
            <a:r>
              <a:rPr lang="id-ID" sz="1600" dirty="0" smtClean="0">
                <a:sym typeface="Wingdings" pitchFamily="2" charset="2"/>
              </a:rPr>
              <a:t>– kemampuan untuk mengenali dan memahami suasana hati kita sendiri: emosi, dorongan, serta dampaknya terhadap orang lain.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>
                <a:sym typeface="Wingdings" pitchFamily="2" charset="2"/>
              </a:rPr>
              <a:t>Regulasi diri </a:t>
            </a:r>
            <a:r>
              <a:rPr lang="id-ID" sz="1600" dirty="0" smtClean="0">
                <a:sym typeface="Wingdings" pitchFamily="2" charset="2"/>
              </a:rPr>
              <a:t>– kemampuan untuk mengendalikan gerak &amp; suasana hati </a:t>
            </a:r>
            <a:r>
              <a:rPr lang="id-ID" sz="1600" i="1" dirty="0" smtClean="0">
                <a:sym typeface="Wingdings" pitchFamily="2" charset="2"/>
              </a:rPr>
              <a:t>(mood), </a:t>
            </a:r>
            <a:r>
              <a:rPr lang="id-ID" sz="1600" dirty="0" smtClean="0">
                <a:sym typeface="Wingdings" pitchFamily="2" charset="2"/>
              </a:rPr>
              <a:t>dan berpikir sebelum mengambil tindakan.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>
                <a:sym typeface="Wingdings" pitchFamily="2" charset="2"/>
              </a:rPr>
              <a:t>Motivasi </a:t>
            </a:r>
            <a:r>
              <a:rPr lang="id-ID" sz="1600" dirty="0" smtClean="0">
                <a:sym typeface="Wingdings" pitchFamily="2" charset="2"/>
              </a:rPr>
              <a:t>– kesabaran bekerja &amp; cenderung penuh semangat secara terus menerus untuk mencapai tujuan.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endParaRPr lang="id-ID" sz="1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r"/>
            <a:r>
              <a:rPr lang="id-ID" b="1" dirty="0" smtClean="0"/>
              <a:t>Ekspresi Diri </a:t>
            </a:r>
            <a:r>
              <a:rPr lang="id-ID" b="1" dirty="0" smtClean="0"/>
              <a:t>(3)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35785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b="1" dirty="0" smtClean="0"/>
              <a:t>Kecerdasan emosional (2) – </a:t>
            </a:r>
            <a:endParaRPr lang="id-ID" sz="1700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id-ID" sz="1600" b="1" dirty="0" smtClean="0">
                <a:sym typeface="Wingdings" pitchFamily="2" charset="2"/>
              </a:rPr>
              <a:t>Empati </a:t>
            </a:r>
            <a:r>
              <a:rPr lang="id-ID" sz="1600" dirty="0" smtClean="0">
                <a:sym typeface="Wingdings" pitchFamily="2" charset="2"/>
              </a:rPr>
              <a:t>– kapasitas untuk memahami emosi dan reaksi orang lain. 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id-ID" sz="1600" b="1" dirty="0" smtClean="0">
                <a:sym typeface="Wingdings" pitchFamily="2" charset="2"/>
              </a:rPr>
              <a:t>Keterampilan sosial </a:t>
            </a:r>
            <a:r>
              <a:rPr lang="id-ID" sz="1600" dirty="0" smtClean="0">
                <a:sym typeface="Wingdings" pitchFamily="2" charset="2"/>
              </a:rPr>
              <a:t>– kemampuan dalam membangun dan memelihara jaringan antar-pribadi dan membangun hubungan baik. 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Kecerdasan emosional tampak dalam perilaku komunikasi verbal &amp; non-verbal  mempengaruhi dinamika dan hubungan antar-pribadi. </a:t>
            </a:r>
            <a:endParaRPr lang="id-ID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r"/>
            <a:r>
              <a:rPr lang="id-ID" b="1" dirty="0" smtClean="0"/>
              <a:t>Kesadaran Diri </a:t>
            </a:r>
            <a:r>
              <a:rPr lang="id-ID" b="1" dirty="0" smtClean="0"/>
              <a:t>(1)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21484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b="1" dirty="0" smtClean="0"/>
              <a:t>Perenungan dan Pemantauan Diri (1) – </a:t>
            </a:r>
            <a:r>
              <a:rPr lang="id-ID" sz="1700" dirty="0" smtClean="0"/>
              <a:t>adalah kemampuan kita dalam melakukan refleksi diri dalam memandang &amp; menganalisis diri, pikiran, dan tindakan kita.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Memungkinkan kita dalam mengalihkan perhatian ke dalam diri  mampu menelaah perilaku komunikasi kita sendiri.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Dengan demikian, kita memproses pesan yang sumbernya adalah diri kita sendiri – komunikasi intrapersonal &amp; </a:t>
            </a:r>
            <a:r>
              <a:rPr lang="id-ID" sz="1700" i="1" dirty="0" smtClean="0">
                <a:sym typeface="Wingdings" pitchFamily="2" charset="2"/>
              </a:rPr>
              <a:t>self monitoring.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700" dirty="0" smtClean="0">
                <a:sym typeface="Wingdings" pitchFamily="2" charset="2"/>
              </a:rPr>
              <a:t>Terlibat dalam pemantauan diri baik dalam situasi berbicara didepan umum, wawancara kerja, bertemu teman dekat &amp; rekan sejawat.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lang="id-ID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r"/>
            <a:r>
              <a:rPr lang="id-ID" b="1" dirty="0" smtClean="0"/>
              <a:t>Kesadaran Diri </a:t>
            </a:r>
            <a:r>
              <a:rPr lang="id-ID" b="1" dirty="0" smtClean="0"/>
              <a:t>(2)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535785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b="1" dirty="0" smtClean="0"/>
              <a:t>Perenungan dan Pemantauan Diri (2) – </a:t>
            </a:r>
            <a:r>
              <a:rPr lang="id-ID" sz="1700" dirty="0" smtClean="0">
                <a:sym typeface="Wingdings" pitchFamily="2" charset="2"/>
              </a:rPr>
              <a:t>bagi individu yang memiliki tingkat pemantauan diri yang tinggi, cenderung menggunakan pemikiran mereka dalam situasi sosial yang dihadapinya.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Bagi individu yang pemantauan dirinya rendah, akan cenderung bertindak konsisten dengan nilai, sikap &amp; keyakinan mereka.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Jika kita ingin meraih tujuan komunikasi kita, maka kita hendaknya mengerti hakikat ber-komunikasi, mampu memantau &amp; menyesuaikan perilaku komunikasi kita.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Salah satu cara berpikir tentang pemahaman kita tentang diri kita sendiri sebagai bagian dari proses komunikasi adalah dengan menggunakan </a:t>
            </a:r>
            <a:r>
              <a:rPr lang="id-ID" sz="1700" b="1" dirty="0" smtClean="0">
                <a:sym typeface="Wingdings" pitchFamily="2" charset="2"/>
              </a:rPr>
              <a:t>Jendela Johari</a:t>
            </a:r>
            <a:r>
              <a:rPr lang="id-ID" sz="1700" dirty="0" smtClean="0">
                <a:sym typeface="Wingdings" pitchFamily="2" charset="2"/>
              </a:rPr>
              <a:t> </a:t>
            </a:r>
            <a:r>
              <a:rPr lang="id-ID" sz="1700" i="1" dirty="0" smtClean="0">
                <a:sym typeface="Wingdings" pitchFamily="2" charset="2"/>
              </a:rPr>
              <a:t>(The Johari Windows)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700" dirty="0" smtClean="0">
                <a:sym typeface="Wingdings" pitchFamily="2" charset="2"/>
              </a:rPr>
              <a:t>Jendela Johari  menyediakan cara yang berguna untuk berpikir tentang dinamika kesadaran diri mengenai perilaku, perasaan &amp; motif.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id-ID" b="1" dirty="0" smtClean="0"/>
              <a:t>Reaksi, Aksi, dan Interaksi (2)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720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Aksi, reaksi dan interaksi adalah sikap dasar dalam komunikasi manusia.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Tiga sikap tersebut digunakan dalam membangun hubungan orang tua-anak, pasangan &amp; mempengaruhi interpretasi, perkembangan kognitif, pengembangan diri, ekspresi &amp; refleksi diri.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b="1" dirty="0" smtClean="0"/>
              <a:t>Interpretasi (1) </a:t>
            </a:r>
            <a:r>
              <a:rPr lang="id-ID" sz="1800" dirty="0" smtClean="0"/>
              <a:t>– dalam kehidupan sehari-hari kita hendaknya kita menggunakan informasi sebagai dasar keputusan dalam mempengaruhi perilaku kita.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Hendaknya kita tidak hanya memilih, menafsirkan dan mengingat pesan itu.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id-ID" b="1" dirty="0" smtClean="0"/>
              <a:t>Jendela Johari </a:t>
            </a:r>
            <a:r>
              <a:rPr lang="id-ID" b="1" i="1" dirty="0" smtClean="0"/>
              <a:t>(The Johari Windows)</a:t>
            </a:r>
            <a:endParaRPr lang="id-ID" b="1" i="1" dirty="0"/>
          </a:p>
        </p:txBody>
      </p:sp>
      <p:pic>
        <p:nvPicPr>
          <p:cNvPr id="7" name="Content Placeholder 6" descr="JENDELA JOHARI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571472" y="1928802"/>
            <a:ext cx="3929090" cy="3929090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600" dirty="0" smtClean="0"/>
              <a:t>Model dinamika kesadaran diri yang terdiri dari perilaku, perasaan &amp; motivasi: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/>
              <a:t>Kuadran 1 (biru) </a:t>
            </a:r>
            <a:r>
              <a:rPr lang="id-ID" sz="1600" dirty="0" smtClean="0"/>
              <a:t>– diketahui diri &amp; orang lain.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/>
              <a:t>Kuadran 2 (jingga) </a:t>
            </a:r>
            <a:r>
              <a:rPr lang="id-ID" sz="1600" dirty="0" smtClean="0"/>
              <a:t>– diketahui orang lain &amp; tidak diketahui diri.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/>
              <a:t>Kuadran 3 (hijau) </a:t>
            </a:r>
            <a:r>
              <a:rPr lang="id-ID" sz="1600" dirty="0" smtClean="0"/>
              <a:t>– diketahui diri &amp; tidak diketahui orang lain.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d-ID" sz="1600" b="1" dirty="0" smtClean="0"/>
              <a:t>Kuadran 4 (hitam) </a:t>
            </a:r>
            <a:r>
              <a:rPr lang="id-ID" sz="1600" dirty="0" smtClean="0"/>
              <a:t>– tidak diketahui diri &amp; tidak diketahui oleh orang lain. 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endParaRPr lang="id-ID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r"/>
            <a:r>
              <a:rPr lang="id-ID" b="1" dirty="0" smtClean="0"/>
              <a:t>Kesadaran Diri </a:t>
            </a:r>
            <a:r>
              <a:rPr lang="id-ID" b="1" dirty="0" smtClean="0"/>
              <a:t>(3)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535785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id-ID" sz="1800" b="1" dirty="0" smtClean="0"/>
              <a:t>Perenungan dan Pemantauan Diri (3) – Joseph Luft, </a:t>
            </a:r>
            <a:r>
              <a:rPr lang="id-ID" sz="1800" dirty="0" smtClean="0"/>
              <a:t>memberikan beberapa saran untuk bagaimana seseorang dapat meningkatkan kesadaran diri: 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id-ID" sz="1800" dirty="0" smtClean="0">
                <a:sym typeface="Wingdings" pitchFamily="2" charset="2"/>
              </a:rPr>
              <a:t>Saling percaya untuk meningkatkan kesadaran &amp; mengurangi ancaman yang dapat menurunkan kesadaran. 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id-ID" sz="1800" dirty="0" smtClean="0">
                <a:sym typeface="Wingdings" pitchFamily="2" charset="2"/>
              </a:rPr>
              <a:t>Kesadaran yang dipaksa &amp; yang tidak diinginkan – hal yang tidak efektif. 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id-ID" sz="1800" dirty="0" smtClean="0">
                <a:sym typeface="Wingdings" pitchFamily="2" charset="2"/>
              </a:rPr>
              <a:t>Belajar akan perubahan pada interaksi antar-pribadi. 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id-ID" sz="1800" dirty="0" smtClean="0">
                <a:sym typeface="Wingdings" pitchFamily="2" charset="2"/>
              </a:rPr>
              <a:t>Adanya sensitivitas untuk menghormati keinginan orang lain dan menghargai aspek perilaku yang tertutup.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id-ID" sz="18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r"/>
            <a:r>
              <a:rPr lang="id-ID" b="1" dirty="0" smtClean="0"/>
              <a:t>Kesadaran Diri </a:t>
            </a:r>
            <a:r>
              <a:rPr lang="id-ID" b="1" dirty="0" smtClean="0"/>
              <a:t>(4)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535785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b="1" dirty="0" smtClean="0"/>
              <a:t>Berbicara dengan diri sendiri (1) – </a:t>
            </a:r>
            <a:r>
              <a:rPr lang="id-ID" sz="1800" dirty="0" smtClean="0"/>
              <a:t>umumnya kita menghabiskan waktu untuk menganalisis bagaimana kita berbicara dengan orang lain.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>
                <a:sym typeface="Wingdings" pitchFamily="2" charset="2"/>
              </a:rPr>
              <a:t>Kita juga menghabiskan waktu untuk berpikir tentang bagaimana cara kita berbicara dengan orang lain &amp; cara mereka berbicara dengan kita.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>
                <a:sym typeface="Wingdings" pitchFamily="2" charset="2"/>
              </a:rPr>
              <a:t>Ada satu hal yang dapat memberikan petunjuk kepada kita untuk mendapatkan manfaat yang dapat kita raih seperti kita berhubungan dengan orang lain.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>
                <a:sym typeface="Wingdings" pitchFamily="2" charset="2"/>
              </a:rPr>
              <a:t>Satu hal tersebut dengan cara berbicara dengan diri sendiri, yang memiliki manfaat untuk mendukung dan memaafkan diri kita sendiri terhadap suatu peristiwa hidup yang kita alami.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r"/>
            <a:r>
              <a:rPr lang="id-ID" b="1" dirty="0" smtClean="0"/>
              <a:t>Implikasi dan Aplikasi (1)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535785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>
                <a:sym typeface="Wingdings" pitchFamily="2" charset="2"/>
              </a:rPr>
              <a:t>Kebutuhan dasar komunikasi adalah memahami situasi yang kita hadapi.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>
                <a:sym typeface="Wingdings" pitchFamily="2" charset="2"/>
              </a:rPr>
              <a:t>Menggunakan pesan untuk membuat keputusan tentang lingkungan fisik, manusia dan lingkungan sosial.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>
                <a:sym typeface="Wingdings" pitchFamily="2" charset="2"/>
              </a:rPr>
              <a:t>Konsekuensi dari interpretasi seseorang adalah terbentuknya pola yang menjadi dasar pembuatan teori-teori pribadi/representasi – memandu cara kita melakukan penginderaan, memahami, dan bertindak terhadap orang, objek, dan keadaan yang kita jumpai.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>
                <a:sym typeface="Wingdings" pitchFamily="2" charset="2"/>
              </a:rPr>
              <a:t>Representasi pribadi memiliki kelebihan maupun kekurangan.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>
                <a:sym typeface="Wingdings" pitchFamily="2" charset="2"/>
              </a:rPr>
              <a:t>Representasi menjadi berharga sebagai panduan untuk mengorientasikan diri kedalam sesuatu yang tampaknya kebalikan dari dunia nyata, sesuatu yang baru &amp; belum ter-pola.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r"/>
            <a:r>
              <a:rPr lang="id-ID" b="1" dirty="0" smtClean="0"/>
              <a:t>Implikasi dan Aplikasi (2)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535785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>
                <a:sym typeface="Wingdings" pitchFamily="2" charset="2"/>
              </a:rPr>
              <a:t>Representasi pribadi dapat dianggap sesuatu yang menyesatkan –karena representasi tidak lengkap, bersifat pribadi, subjektif &amp; sukar berubah.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>
                <a:sym typeface="Wingdings" pitchFamily="2" charset="2"/>
              </a:rPr>
              <a:t>Sebagai individu, banyak dipengaruhi oleh pengalaman-pengalaman komunikasi dalam hubungan, kelompok, organisasi &amp; budaya.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>
                <a:sym typeface="Wingdings" pitchFamily="2" charset="2"/>
              </a:rPr>
              <a:t>Tekanan &amp; pertumbuhan memiliki hubungan. Dimana pada saat kita merasa gagal, takut, dan rugi sangat sulit untuk melihatnya sebagai pengalaman yang positif – peristiwa tersebut menjadi dasar pertumbuhan intelektual dan emosional kita.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>
                <a:sym typeface="Wingdings" pitchFamily="2" charset="2"/>
              </a:rPr>
              <a:t>Dalam membentuk kesan, kita ingin terlihat &amp; berpikir melalui cara-cara tertentu untuk mencapai tujuan komunikasi.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r"/>
            <a:r>
              <a:rPr lang="id-ID" b="1" dirty="0" smtClean="0"/>
              <a:t>Implikasi dan Aplikasi (3)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286280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800" dirty="0" smtClean="0">
                <a:sym typeface="Wingdings" pitchFamily="2" charset="2"/>
              </a:rPr>
              <a:t>Ekspresi diri – memungkinkan kita membuat perencanaan dan menentukan tujuan untuk kita sendiri.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800" dirty="0" smtClean="0">
                <a:sym typeface="Wingdings" pitchFamily="2" charset="2"/>
              </a:rPr>
              <a:t>Kesadaran diri – memungkinkan kita menilai kinerja kita sendiri, menilai kinerja berdasarkan tujuan kita, dan mengidentifikasi cara untuk meningkatkan kinerja diwaktu berikutnya. </a:t>
            </a:r>
          </a:p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id-ID" sz="1800" i="1" dirty="0" smtClean="0">
                <a:sym typeface="Wingdings" pitchFamily="2" charset="2"/>
              </a:rPr>
              <a:t>Self-talk </a:t>
            </a:r>
            <a:r>
              <a:rPr lang="id-ID" sz="1800" dirty="0" smtClean="0">
                <a:sym typeface="Wingdings" pitchFamily="2" charset="2"/>
              </a:rPr>
              <a:t>menjadi salah satu bentuk yang paling penting dari komunikasi manusia.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id-ID" b="1" dirty="0" smtClean="0"/>
              <a:t>Reaksi, Aksi, dan Interaksi (3)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720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Empat jenis umum lingkungan informasi yang digunakan: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/>
              <a:t>Georgrafis</a:t>
            </a:r>
            <a:r>
              <a:rPr lang="id-ID" sz="1600" dirty="0" smtClean="0"/>
              <a:t> – batas-batas fisik atau geografis. Contoh: sebuah ruang bangunan, lingkungan, kota, negara bagian, wilayah atau negara.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/>
              <a:t>Interpersonal</a:t>
            </a:r>
            <a:r>
              <a:rPr lang="id-ID" sz="1600" dirty="0" smtClean="0"/>
              <a:t> – kehadiran individu lain dalam situasi tatap muka. Contoh: situasi ucapan ritual (satu lift dengan orang lain/wawancara/percakapan).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/>
              <a:t>Kelompok atau organisasi </a:t>
            </a:r>
            <a:r>
              <a:rPr lang="id-ID" sz="1600" dirty="0" smtClean="0"/>
              <a:t>– keberadaan individu dalam suatu kelompok atau unit organisasi yang dibentuk untuk tujuan tertentu. Contoh:  organisasi keagamaan, perusahaan atau lembaga publik.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id-ID" sz="1600" b="1" dirty="0" smtClean="0"/>
              <a:t>Budaya atau sosial </a:t>
            </a:r>
            <a:r>
              <a:rPr lang="id-ID" sz="1600" dirty="0" smtClean="0"/>
              <a:t>– kehadiran individu yang mungkin tidak diketahui secara pribadi satu sama lain, tetapi dihubungkan oleh sebuah afiliasi umum budaya, etnis atau kebangsaan. Contoh: Latin, Afrika, Amerika dan Kanada.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id-ID" b="1" dirty="0" smtClean="0"/>
              <a:t>Reaksi, Aksi, dan Interaksi (4)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528641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Pengambilan keputusan yang kita lakukan, dapat memanfaatkan </a:t>
            </a:r>
            <a:r>
              <a:rPr lang="id-ID" sz="1800" b="1" dirty="0" smtClean="0"/>
              <a:t>tahapan penggunaan informasi </a:t>
            </a:r>
            <a:r>
              <a:rPr lang="id-ID" sz="1800" dirty="0" smtClean="0"/>
              <a:t>melalui pesan yang digunakan sebagai dasar interpretasi dan tindakan.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Penggunaan utama dari pesan yang ditafsirkan adalah untuk </a:t>
            </a:r>
            <a:r>
              <a:rPr lang="id-ID" sz="1800" b="1" dirty="0" smtClean="0"/>
              <a:t>deskripsi: </a:t>
            </a:r>
            <a:r>
              <a:rPr lang="id-ID" sz="1800" dirty="0" smtClean="0"/>
              <a:t>penentuan hakikat, karakteristik, tampilan sebuah objek, situasi atau orang lain.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Hasil deskripsi ini diperlukan untuk fungsi komunikasi yang paling dasar seperti navigasi &amp; berpasangan. Hal tersebut penting didalam hubungan, kelompok, organisasi dan masyarakat.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Tahapan berikutnya adalah </a:t>
            </a:r>
            <a:r>
              <a:rPr lang="id-ID" sz="1800" b="1" dirty="0" smtClean="0"/>
              <a:t>klasifikasi: </a:t>
            </a:r>
            <a:r>
              <a:rPr lang="id-ID" sz="1800" dirty="0" smtClean="0"/>
              <a:t>membandingkan pengamatan baru dengan simpanan informasi dari pengalaman yang terbentuk sebelumnya – baik bagi orang, objek atau peristiwa.</a:t>
            </a:r>
            <a:endParaRPr lang="id-ID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id-ID" b="1" dirty="0" smtClean="0"/>
              <a:t>Reaksi, Aksi, dan Interaksi (5)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528641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Pada tahapan </a:t>
            </a:r>
            <a:r>
              <a:rPr lang="id-ID" sz="1800" b="1" dirty="0" smtClean="0"/>
              <a:t>evaluasi: </a:t>
            </a:r>
            <a:r>
              <a:rPr lang="id-ID" sz="1800" dirty="0" smtClean="0"/>
              <a:t>kita mengidentifikasi rentang kemungkinan hubungan antara diri kita dan benda-benda, situasi atau orang dilingkungan kita.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Melalui evaluasi, akan memberikan keputusan bagi aksi/reaksi yang sesuai dan/atau yang diperlukan.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Tahapan terakhir, dengan melakukan </a:t>
            </a:r>
            <a:r>
              <a:rPr lang="id-ID" sz="1800" b="1" dirty="0" smtClean="0"/>
              <a:t>tindakan</a:t>
            </a:r>
            <a:r>
              <a:rPr lang="id-ID" sz="1800" dirty="0" smtClean="0"/>
              <a:t> verbal atau non-verbal tertentu &amp; mengumpulkan informasi sebagai “umpan balik” untuk memantau dan menilai dampak dari tindakan itu.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Pada situasi tertentu, karena berbeda tujuan, kebutuhan, kebiasaan, dan faktor lainnya maka urutan proses ini bisa sangat bervariasi tergantung situasi satu dengan situasi yang lainnya.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id-ID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id-ID" b="1" dirty="0" smtClean="0"/>
              <a:t>Perkembangan Kognitif (1)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528641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b="1" dirty="0" smtClean="0"/>
              <a:t>O.J. Harvey </a:t>
            </a:r>
            <a:r>
              <a:rPr lang="id-ID" sz="1800" dirty="0" smtClean="0"/>
              <a:t>– bahwa individu akan menyusun atau memahami situasi pribadi yang relevan.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Pada setiap saat kita dilibatkan kedalam situasi untuk bereaksi atas, bereaksi untuk dan berinteraksi dengan lingkungan kita beserta orang-orang didalamnya.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Saat kita memproses informasi dan mengembangkan interpretasi, kita juga mengembangkan representasi atas berbagai hasil internalisasi dunia kita &amp; memungkinkan kita untuk berpikir &amp; memahami apa yang terjadi disekitar kita.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Teori –teori personal atau representasi, memiliki ragam istilah, antara lain: citra, model mental, peta kognitif, atau jaringan semantik.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id-ID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id-ID" b="1" dirty="0" smtClean="0"/>
              <a:t>Perkembangan Kognitif (2)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528641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b="1" dirty="0" smtClean="0"/>
              <a:t>Belajar (1)  </a:t>
            </a:r>
            <a:r>
              <a:rPr lang="id-ID" sz="1800" dirty="0" smtClean="0"/>
              <a:t>– gambaran yang ada dalam benak kita, berkembang dari waktu ke waktu dengan cara yang sangat kompleks.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Kita terbantu dengan mewarisi “perangkat keras kognitif” – mulai belajar berhubungan dengan lingkungan sekitar.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Secara bertahap, pandangan dunia individu meluas sejalan dengan perubahan yang cepat mengenai lingkungan dan pengalamannya.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Peta kognitif seseorang akan terus berkembang untuk mendefinisikan secara lebih luas untuk berbagai hal yang ia temui, baik objek maupun lingkungan kemasyarakatannya.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r"/>
            <a:r>
              <a:rPr lang="id-ID" b="1" dirty="0" smtClean="0"/>
              <a:t>Perkembangan Kognitif (3)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528641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b="1" dirty="0" smtClean="0"/>
              <a:t>Belajar (2)  </a:t>
            </a:r>
            <a:r>
              <a:rPr lang="id-ID" sz="1800" dirty="0" smtClean="0"/>
              <a:t>– seiring pertumbuhan, individu akan memilih, menafsirkan dan menyimpan informasi dan belajar tentang hubungan lingkungan fisik dan sosial.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Banyak informasi diproses, disimpan dalam memori jangka panjang.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Pesan baru akan dirangkai secara sistematik terhadap informasi yang disimpan &amp; disusun berdasarkan kesamaan karakteristiknya.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Bersamaan dengan itu, kita belajar mengembangkan  teori-teori pribadi kita.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id-ID" sz="1800" dirty="0" smtClean="0"/>
              <a:t>Teori pribadi dan berbagai representasi kita adalah konsekuensi informasi jangka panjang dari upaya-upaya kita mengadaptasi pesan-pesan yang ditemui sepanjang hayat kita.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id-ID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5302</TotalTime>
  <Words>3384</Words>
  <Application>Microsoft Office PowerPoint</Application>
  <PresentationFormat>On-screen Show (4:3)</PresentationFormat>
  <Paragraphs>240</Paragraphs>
  <Slides>35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Verve</vt:lpstr>
      <vt:lpstr>INDIVIDU</vt:lpstr>
      <vt:lpstr>Reaksi, Aksi, dan Interaksi (1)</vt:lpstr>
      <vt:lpstr>Reaksi, Aksi, dan Interaksi (2)</vt:lpstr>
      <vt:lpstr>Reaksi, Aksi, dan Interaksi (3)</vt:lpstr>
      <vt:lpstr>Reaksi, Aksi, dan Interaksi (4)</vt:lpstr>
      <vt:lpstr>Reaksi, Aksi, dan Interaksi (5)</vt:lpstr>
      <vt:lpstr>Perkembangan Kognitif (1)</vt:lpstr>
      <vt:lpstr>Perkembangan Kognitif (2)</vt:lpstr>
      <vt:lpstr>Perkembangan Kognitif (3)</vt:lpstr>
      <vt:lpstr>Perkembangan Kognitif (4)</vt:lpstr>
      <vt:lpstr>Perkembangan Kognitif (5)</vt:lpstr>
      <vt:lpstr>Perkembangan Kognitif (6)</vt:lpstr>
      <vt:lpstr>Perkembangan Kognitif (7)</vt:lpstr>
      <vt:lpstr>Perkembangan Kognitif (8)</vt:lpstr>
      <vt:lpstr>Perkembangan Kognitif (9)</vt:lpstr>
      <vt:lpstr>Perkembangan Kognitif (10)</vt:lpstr>
      <vt:lpstr>Pengembangan Diri (1)</vt:lpstr>
      <vt:lpstr>Pengembangan Diri (2)</vt:lpstr>
      <vt:lpstr>Pengembangan Diri (3)</vt:lpstr>
      <vt:lpstr>Pengembangan Diri (4)</vt:lpstr>
      <vt:lpstr>Pengembangan Diri (5)</vt:lpstr>
      <vt:lpstr>Pengembangan Diri (6)</vt:lpstr>
      <vt:lpstr>Pengembangan Diri (7)</vt:lpstr>
      <vt:lpstr>Ekspresi Diri (1)</vt:lpstr>
      <vt:lpstr>Ekspresi Diri (2)</vt:lpstr>
      <vt:lpstr>Ekspresi Diri (2)</vt:lpstr>
      <vt:lpstr>Ekspresi Diri (3)</vt:lpstr>
      <vt:lpstr>Kesadaran Diri (1)</vt:lpstr>
      <vt:lpstr>Kesadaran Diri (2)</vt:lpstr>
      <vt:lpstr>Jendela Johari (The Johari Windows)</vt:lpstr>
      <vt:lpstr>Kesadaran Diri (3)</vt:lpstr>
      <vt:lpstr>Kesadaran Diri (4)</vt:lpstr>
      <vt:lpstr>Implikasi dan Aplikasi (1)</vt:lpstr>
      <vt:lpstr>Implikasi dan Aplikasi (2)</vt:lpstr>
      <vt:lpstr>Implikasi dan Aplikasi (3)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BIDANG ILMU KOMUNIKASI</dc:title>
  <dc:creator>sony</dc:creator>
  <cp:lastModifiedBy>sony</cp:lastModifiedBy>
  <cp:revision>1079</cp:revision>
  <dcterms:created xsi:type="dcterms:W3CDTF">2019-07-15T06:59:59Z</dcterms:created>
  <dcterms:modified xsi:type="dcterms:W3CDTF">2019-08-14T07:28:52Z</dcterms:modified>
</cp:coreProperties>
</file>