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1" r:id="rId56"/>
    <p:sldId id="310" r:id="rId57"/>
    <p:sldId id="312" r:id="rId58"/>
    <p:sldId id="313" r:id="rId59"/>
    <p:sldId id="314" r:id="rId60"/>
    <p:sldId id="315" r:id="rId61"/>
    <p:sldId id="316" r:id="rId62"/>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9" autoAdjust="0"/>
    <p:restoredTop sz="94660"/>
  </p:normalViewPr>
  <p:slideViewPr>
    <p:cSldViewPr>
      <p:cViewPr>
        <p:scale>
          <a:sx n="80" d="100"/>
          <a:sy n="80" d="100"/>
        </p:scale>
        <p:origin x="-85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08/08/2019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a:t>
            </a:fld>
            <a:endParaRPr lang="id-ID"/>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a:t>
            </a:fld>
            <a:endParaRPr lang="id-ID"/>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a:t>
            </a:fld>
            <a:endParaRPr lang="id-ID"/>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50</a:t>
            </a:fld>
            <a:endParaRPr lang="id-ID"/>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51</a:t>
            </a:fld>
            <a:endParaRPr lang="id-ID"/>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52</a:t>
            </a:fld>
            <a:endParaRPr lang="id-ID"/>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53</a:t>
            </a:fld>
            <a:endParaRPr lang="id-ID"/>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54</a:t>
            </a:fld>
            <a:endParaRPr lang="id-ID"/>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55</a:t>
            </a:fld>
            <a:endParaRPr lang="id-ID"/>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56</a:t>
            </a:fld>
            <a:endParaRPr lang="id-ID"/>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57</a:t>
            </a:fld>
            <a:endParaRPr lang="id-ID"/>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58</a:t>
            </a:fld>
            <a:endParaRPr lang="id-ID"/>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59</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a:t>
            </a:fld>
            <a:endParaRPr lang="id-ID"/>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60</a:t>
            </a:fld>
            <a:endParaRPr lang="id-ID"/>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61</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08/08/2019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08/08/2019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08/08/2019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08/08/2019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08/08/2019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08/08/2019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08/08/2019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08/08/2019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08/08/2019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08/08/2019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08/08/2019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08/08/2019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b="1" dirty="0" smtClean="0">
                <a:solidFill>
                  <a:schemeClr val="accent1">
                    <a:tint val="83000"/>
                    <a:satMod val="150000"/>
                  </a:schemeClr>
                </a:solidFill>
              </a:rPr>
              <a:t>PESAN NON-VERBAL</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lnSpc>
                <a:spcPct val="150000"/>
              </a:lnSpc>
              <a:spcAft>
                <a:spcPts val="0"/>
              </a:spcAft>
              <a:buFont typeface="Wingdings 2"/>
              <a:buNone/>
              <a:defRPr/>
            </a:pPr>
            <a:r>
              <a:rPr lang="id-ID" dirty="0" smtClean="0"/>
              <a:t>MK Komunikasi dan Perilaku Manusia</a:t>
            </a:r>
          </a:p>
          <a:p>
            <a:pPr eaLnBrk="1" fontAlgn="auto" hangingPunct="1">
              <a:lnSpc>
                <a:spcPct val="150000"/>
              </a:lnSpc>
              <a:spcAft>
                <a:spcPts val="0"/>
              </a:spcAft>
              <a:buFont typeface="Wingdings 2"/>
              <a:buNone/>
              <a:defRPr/>
            </a:pPr>
            <a:r>
              <a:rPr lang="id-ID" sz="2300" dirty="0" smtClean="0"/>
              <a:t>Nathaniel Antonio Parulian, S.Psi, M.I.Kom</a:t>
            </a:r>
          </a:p>
          <a:p>
            <a:pPr algn="l"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(6)</a:t>
            </a:r>
            <a:endParaRPr lang="id-ID" sz="4000" b="1" dirty="0"/>
          </a:p>
        </p:txBody>
      </p:sp>
      <p:sp>
        <p:nvSpPr>
          <p:cNvPr id="3" name="Content Placeholder 2"/>
          <p:cNvSpPr>
            <a:spLocks noGrp="1"/>
          </p:cNvSpPr>
          <p:nvPr>
            <p:ph idx="1"/>
          </p:nvPr>
        </p:nvSpPr>
        <p:spPr>
          <a:xfrm>
            <a:off x="428596" y="1785926"/>
            <a:ext cx="8229600" cy="4357718"/>
          </a:xfrm>
        </p:spPr>
        <p:txBody>
          <a:bodyPr/>
          <a:lstStyle/>
          <a:p>
            <a:pPr lvl="1">
              <a:lnSpc>
                <a:spcPct val="150000"/>
              </a:lnSpc>
              <a:spcBef>
                <a:spcPts val="600"/>
              </a:spcBef>
            </a:pPr>
            <a:r>
              <a:rPr lang="id-ID" sz="1700" dirty="0" smtClean="0"/>
              <a:t>Kode verbal atau non-verbal berfungsi untuk menambahkan penekanan </a:t>
            </a:r>
            <a:r>
              <a:rPr lang="id-ID" sz="1700" i="1" dirty="0" smtClean="0"/>
              <a:t>(emphasis) </a:t>
            </a:r>
            <a:r>
              <a:rPr lang="id-ID" sz="1700" dirty="0" smtClean="0"/>
              <a:t>pada yang lain, seperti membuat kepalan tangan untuk menggarisbawahi maksud yang dibuat secara lisan. </a:t>
            </a:r>
          </a:p>
          <a:p>
            <a:pPr lvl="1">
              <a:lnSpc>
                <a:spcPct val="150000"/>
              </a:lnSpc>
              <a:spcBef>
                <a:spcPts val="600"/>
              </a:spcBef>
            </a:pPr>
            <a:r>
              <a:rPr lang="id-ID" sz="1700" dirty="0" smtClean="0"/>
              <a:t>Kode verbal dan non-verbal dapat menjadi sumber kontradiksi </a:t>
            </a:r>
            <a:r>
              <a:rPr lang="id-ID" sz="1700" i="1" dirty="0" smtClean="0"/>
              <a:t>(contradiction), </a:t>
            </a:r>
            <a:r>
              <a:rPr lang="id-ID" sz="1700" dirty="0" smtClean="0"/>
              <a:t>seperti terjadi saat kita mengira betapa orang lain tertarik untuk mendengarkan percakapan, tetapi lawan bicara kita menatap lawan jenisnya yang ada diseberang sana.</a:t>
            </a:r>
          </a:p>
          <a:p>
            <a:pPr lvl="1">
              <a:lnSpc>
                <a:spcPct val="150000"/>
              </a:lnSpc>
              <a:spcBef>
                <a:spcPts val="600"/>
              </a:spcBef>
            </a:pPr>
            <a:r>
              <a:rPr lang="id-ID" sz="1700" dirty="0" smtClean="0"/>
              <a:t>Kode verbal dan non-verbal dapat digunakan untuk mengatur </a:t>
            </a:r>
            <a:r>
              <a:rPr lang="id-ID" sz="1700" i="1" dirty="0" smtClean="0"/>
              <a:t>(regulation) </a:t>
            </a:r>
            <a:r>
              <a:rPr lang="id-ID" sz="1700" dirty="0" smtClean="0"/>
              <a:t>– mengendalikan proses komunikasi, menentukan siapa yang berbicara, berapa durasi waktunya, dan penentuan topik beserta dengan perubahannya.  </a:t>
            </a:r>
          </a:p>
          <a:p>
            <a:pPr lvl="1">
              <a:lnSpc>
                <a:spcPct val="150000"/>
              </a:lnSpc>
              <a:spcBef>
                <a:spcPts val="0"/>
              </a:spcBef>
            </a:pPr>
            <a:endParaRPr lang="id-ID" sz="1700" dirty="0" smtClean="0"/>
          </a:p>
          <a:p>
            <a:pPr lvl="1">
              <a:lnSpc>
                <a:spcPct val="150000"/>
              </a:lnSpc>
              <a:spcBef>
                <a:spcPts val="0"/>
              </a:spcBef>
            </a:pPr>
            <a:endParaRPr lang="id-ID" sz="15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Perbedaan antara Komunikasi Verbal &amp; Non-Verbal (1)</a:t>
            </a:r>
            <a:endParaRPr lang="id-ID" sz="4000" b="1" dirty="0"/>
          </a:p>
        </p:txBody>
      </p:sp>
      <p:sp>
        <p:nvSpPr>
          <p:cNvPr id="3" name="Content Placeholder 2"/>
          <p:cNvSpPr>
            <a:spLocks noGrp="1"/>
          </p:cNvSpPr>
          <p:nvPr>
            <p:ph idx="1"/>
          </p:nvPr>
        </p:nvSpPr>
        <p:spPr>
          <a:xfrm>
            <a:off x="428596" y="1785926"/>
            <a:ext cx="8229600" cy="4357718"/>
          </a:xfrm>
        </p:spPr>
        <p:txBody>
          <a:bodyPr/>
          <a:lstStyle/>
          <a:p>
            <a:pPr>
              <a:lnSpc>
                <a:spcPct val="150000"/>
              </a:lnSpc>
              <a:spcBef>
                <a:spcPts val="0"/>
              </a:spcBef>
            </a:pPr>
            <a:r>
              <a:rPr lang="id-ID" sz="2000" b="1" dirty="0" smtClean="0"/>
              <a:t>Kesadaran &amp; perhatian</a:t>
            </a:r>
            <a:r>
              <a:rPr lang="id-ID" sz="2000" dirty="0" smtClean="0"/>
              <a:t> – dewasa ini, komunikasi verbal lebih mendapat perhatian dibandingkan dengan komunikasi non-verbal. </a:t>
            </a:r>
          </a:p>
          <a:p>
            <a:pPr>
              <a:lnSpc>
                <a:spcPct val="150000"/>
              </a:lnSpc>
              <a:spcBef>
                <a:spcPts val="0"/>
              </a:spcBef>
            </a:pPr>
            <a:r>
              <a:rPr lang="id-ID" sz="2000" dirty="0" smtClean="0"/>
              <a:t>Buktinya, komunikasi verbal dalam bentuk bahasa tertulis &amp; lisan masih dianggap sebagai “keterampilan dasar” yang harus dimiliki oleh setiap individu. </a:t>
            </a:r>
          </a:p>
          <a:p>
            <a:pPr>
              <a:lnSpc>
                <a:spcPct val="150000"/>
              </a:lnSpc>
              <a:spcBef>
                <a:spcPts val="0"/>
              </a:spcBef>
            </a:pPr>
            <a:r>
              <a:rPr lang="id-ID" sz="2000" dirty="0" smtClean="0"/>
              <a:t>Keterampilan dasar berupa pengucapan, penyusunan kalimat, penguasaan kata &amp; maknanya, penggunaan bahasa pragmatika menjadi bagian dalam setiap tingkatan pendidikan formal. </a:t>
            </a:r>
          </a:p>
          <a:p>
            <a:pPr lvl="1">
              <a:lnSpc>
                <a:spcPct val="150000"/>
              </a:lnSpc>
              <a:spcBef>
                <a:spcPts val="0"/>
              </a:spcBef>
            </a:pPr>
            <a:endParaRPr lang="id-ID" sz="15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Perbedaan antara Komunikasi Verbal &amp; Non-Verbal (2)</a:t>
            </a:r>
            <a:endParaRPr lang="id-ID" sz="4000" b="1" dirty="0"/>
          </a:p>
        </p:txBody>
      </p:sp>
      <p:sp>
        <p:nvSpPr>
          <p:cNvPr id="3" name="Content Placeholder 2"/>
          <p:cNvSpPr>
            <a:spLocks noGrp="1"/>
          </p:cNvSpPr>
          <p:nvPr>
            <p:ph idx="1"/>
          </p:nvPr>
        </p:nvSpPr>
        <p:spPr>
          <a:xfrm>
            <a:off x="428596" y="2071678"/>
            <a:ext cx="8229600" cy="3857652"/>
          </a:xfrm>
        </p:spPr>
        <p:txBody>
          <a:bodyPr/>
          <a:lstStyle/>
          <a:p>
            <a:pPr>
              <a:lnSpc>
                <a:spcPct val="150000"/>
              </a:lnSpc>
              <a:spcBef>
                <a:spcPts val="0"/>
              </a:spcBef>
            </a:pPr>
            <a:r>
              <a:rPr lang="id-ID" sz="2000" dirty="0" smtClean="0"/>
              <a:t>Sementara keterampilan non-verbal mendapat sedikit perhatian, buktinya kurangnya pelatihan yang memadai untuk komposisi, sastra &amp; seni berbicara didepan umum yang disediakan sekolah. </a:t>
            </a:r>
          </a:p>
          <a:p>
            <a:pPr>
              <a:lnSpc>
                <a:spcPct val="150000"/>
              </a:lnSpc>
              <a:spcBef>
                <a:spcPts val="0"/>
              </a:spcBef>
            </a:pPr>
            <a:r>
              <a:rPr lang="id-ID" sz="2000" dirty="0" smtClean="0"/>
              <a:t>Dirumah, pesan non-verbal berupa penggunaan pakaian, kebiasaan pribadi, membuat seseorang dicap tidak menarik. </a:t>
            </a:r>
          </a:p>
          <a:p>
            <a:pPr>
              <a:lnSpc>
                <a:spcPct val="150000"/>
              </a:lnSpc>
              <a:spcBef>
                <a:spcPts val="0"/>
              </a:spcBef>
            </a:pPr>
            <a:r>
              <a:rPr lang="id-ID" sz="2000" dirty="0" smtClean="0"/>
              <a:t>Dengan demikian, komunikasi non-verbal tetap dilakukan menghindari atribusi-atribusi negatif tersebut. </a:t>
            </a:r>
            <a:endParaRPr lang="id-ID" sz="15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Perbedaan antara Komunikasi Verbal &amp; Non-Verbal (3)</a:t>
            </a:r>
            <a:endParaRPr lang="id-ID" sz="4000" b="1" dirty="0"/>
          </a:p>
        </p:txBody>
      </p:sp>
      <p:sp>
        <p:nvSpPr>
          <p:cNvPr id="3" name="Content Placeholder 2"/>
          <p:cNvSpPr>
            <a:spLocks noGrp="1"/>
          </p:cNvSpPr>
          <p:nvPr>
            <p:ph sz="half" idx="1"/>
          </p:nvPr>
        </p:nvSpPr>
        <p:spPr/>
        <p:txBody>
          <a:bodyPr/>
          <a:lstStyle/>
          <a:p>
            <a:pPr>
              <a:lnSpc>
                <a:spcPct val="150000"/>
              </a:lnSpc>
              <a:spcBef>
                <a:spcPts val="0"/>
              </a:spcBef>
            </a:pPr>
            <a:r>
              <a:rPr lang="id-ID" sz="1800" b="1" dirty="0" smtClean="0"/>
              <a:t>Aturan terbuka – </a:t>
            </a:r>
            <a:r>
              <a:rPr lang="id-ID" sz="1800" dirty="0" smtClean="0"/>
              <a:t>pada komunikasi verbal relatif lebih mendapatkan penekanan yang lebih besar.</a:t>
            </a:r>
          </a:p>
          <a:p>
            <a:pPr>
              <a:lnSpc>
                <a:spcPct val="150000"/>
              </a:lnSpc>
              <a:spcBef>
                <a:spcPts val="0"/>
              </a:spcBef>
            </a:pPr>
            <a:r>
              <a:rPr lang="id-ID" sz="1800" dirty="0" smtClean="0"/>
              <a:t>Alasannya, bahwa semua budaya terdapat aturan yang terbuka </a:t>
            </a:r>
            <a:r>
              <a:rPr lang="id-ID" sz="1800" i="1" dirty="0" smtClean="0"/>
              <a:t>(overtrules) </a:t>
            </a:r>
            <a:r>
              <a:rPr lang="id-ID" sz="1800" dirty="0" smtClean="0"/>
              <a:t>dalam struktur &amp; penggunaan bahasa. </a:t>
            </a:r>
          </a:p>
          <a:p>
            <a:pPr>
              <a:lnSpc>
                <a:spcPct val="150000"/>
              </a:lnSpc>
              <a:spcBef>
                <a:spcPts val="0"/>
              </a:spcBef>
            </a:pPr>
            <a:r>
              <a:rPr lang="id-ID" sz="1800" dirty="0" smtClean="0"/>
              <a:t> Informasi komunikasi tersebut tersedia dalam berbagai sumber. </a:t>
            </a:r>
          </a:p>
          <a:p>
            <a:pPr>
              <a:lnSpc>
                <a:spcPct val="150000"/>
              </a:lnSpc>
              <a:spcBef>
                <a:spcPts val="0"/>
              </a:spcBef>
              <a:buNone/>
            </a:pPr>
            <a:endParaRPr lang="id-ID" sz="1900" dirty="0" smtClean="0"/>
          </a:p>
        </p:txBody>
      </p:sp>
      <p:sp>
        <p:nvSpPr>
          <p:cNvPr id="4" name="Content Placeholder 3"/>
          <p:cNvSpPr>
            <a:spLocks noGrp="1"/>
          </p:cNvSpPr>
          <p:nvPr>
            <p:ph sz="half" idx="2"/>
          </p:nvPr>
        </p:nvSpPr>
        <p:spPr>
          <a:xfrm>
            <a:off x="4643438" y="1643050"/>
            <a:ext cx="4038600" cy="5214950"/>
          </a:xfrm>
        </p:spPr>
        <p:txBody>
          <a:bodyPr/>
          <a:lstStyle/>
          <a:p>
            <a:pPr>
              <a:lnSpc>
                <a:spcPct val="150000"/>
              </a:lnSpc>
              <a:spcBef>
                <a:spcPts val="0"/>
              </a:spcBef>
            </a:pPr>
            <a:r>
              <a:rPr lang="id-ID" sz="1600" b="1" dirty="0" smtClean="0"/>
              <a:t>Aturan tertutup – </a:t>
            </a:r>
            <a:r>
              <a:rPr lang="id-ID" sz="1600" dirty="0" smtClean="0"/>
              <a:t>tidak ada kamus/petunjuk gaya dalam komunikasi verbal. </a:t>
            </a:r>
          </a:p>
          <a:p>
            <a:pPr>
              <a:lnSpc>
                <a:spcPct val="150000"/>
              </a:lnSpc>
              <a:spcBef>
                <a:spcPts val="0"/>
              </a:spcBef>
            </a:pPr>
            <a:r>
              <a:rPr lang="id-ID" sz="1600" dirty="0" smtClean="0"/>
              <a:t>Adanya aturan tertutup </a:t>
            </a:r>
            <a:r>
              <a:rPr lang="id-ID" sz="1600" i="1" dirty="0" smtClean="0"/>
              <a:t>(covert rules). </a:t>
            </a:r>
            <a:r>
              <a:rPr lang="id-ID" sz="1600" dirty="0" smtClean="0"/>
              <a:t>Dilakukan melalui observasi &amp; secara tidak langsung terlihat. </a:t>
            </a:r>
          </a:p>
          <a:p>
            <a:pPr>
              <a:lnSpc>
                <a:spcPct val="150000"/>
              </a:lnSpc>
              <a:spcBef>
                <a:spcPts val="0"/>
              </a:spcBef>
            </a:pPr>
            <a:r>
              <a:rPr lang="id-ID" sz="1600" dirty="0" smtClean="0"/>
              <a:t>Mengakibatkan kita “mengetahui aturan” dalam mengekspresikan perasaan kepada orang lain, walaupun ada juga yang tidak sadar dalam mengartikan pesan-pesan non-verbal tersebut. </a:t>
            </a:r>
          </a:p>
          <a:p>
            <a:pPr>
              <a:lnSpc>
                <a:spcPct val="150000"/>
              </a:lnSpc>
              <a:spcBef>
                <a:spcPts val="0"/>
              </a:spcBef>
            </a:pPr>
            <a:r>
              <a:rPr lang="id-ID" sz="1600" dirty="0" smtClean="0"/>
              <a:t>Aturan itu bukan berupa kesepakatan universal.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Perbedaan antara Komunikasi Verbal &amp; Non-Verbal (4)</a:t>
            </a:r>
            <a:endParaRPr lang="id-ID" sz="4000" b="1" dirty="0"/>
          </a:p>
        </p:txBody>
      </p:sp>
      <p:sp>
        <p:nvSpPr>
          <p:cNvPr id="3" name="Content Placeholder 2"/>
          <p:cNvSpPr>
            <a:spLocks noGrp="1"/>
          </p:cNvSpPr>
          <p:nvPr>
            <p:ph sz="half" idx="1"/>
          </p:nvPr>
        </p:nvSpPr>
        <p:spPr>
          <a:xfrm>
            <a:off x="428596" y="1857364"/>
            <a:ext cx="4038600" cy="4525963"/>
          </a:xfrm>
        </p:spPr>
        <p:txBody>
          <a:bodyPr/>
          <a:lstStyle/>
          <a:p>
            <a:pPr>
              <a:lnSpc>
                <a:spcPct val="150000"/>
              </a:lnSpc>
              <a:spcBef>
                <a:spcPts val="0"/>
              </a:spcBef>
            </a:pPr>
            <a:r>
              <a:rPr lang="id-ID" sz="1800" b="1" dirty="0" smtClean="0"/>
              <a:t>Status Pribadi – </a:t>
            </a:r>
            <a:r>
              <a:rPr lang="id-ID" sz="1800" dirty="0" smtClean="0"/>
              <a:t>persoalan yang berhubungan dengan penampilan, gerak-gerik, tingkah laku, dianggap sebagai hal pribadi yang tabu untuk didiskusikan, dianalisa atau dikritik secara terbuka. </a:t>
            </a:r>
            <a:endParaRPr lang="id-ID" sz="1900" dirty="0" smtClean="0"/>
          </a:p>
        </p:txBody>
      </p:sp>
      <p:sp>
        <p:nvSpPr>
          <p:cNvPr id="4" name="Content Placeholder 3"/>
          <p:cNvSpPr>
            <a:spLocks noGrp="1"/>
          </p:cNvSpPr>
          <p:nvPr>
            <p:ph sz="half" idx="2"/>
          </p:nvPr>
        </p:nvSpPr>
        <p:spPr>
          <a:xfrm>
            <a:off x="4572000" y="1857364"/>
            <a:ext cx="4038600" cy="3786214"/>
          </a:xfrm>
        </p:spPr>
        <p:txBody>
          <a:bodyPr/>
          <a:lstStyle/>
          <a:p>
            <a:pPr>
              <a:lnSpc>
                <a:spcPct val="150000"/>
              </a:lnSpc>
              <a:spcBef>
                <a:spcPts val="0"/>
              </a:spcBef>
            </a:pPr>
            <a:r>
              <a:rPr lang="id-ID" sz="1800" b="1" dirty="0" smtClean="0"/>
              <a:t>Status Umum </a:t>
            </a:r>
            <a:r>
              <a:rPr lang="id-ID" sz="1800" dirty="0" smtClean="0"/>
              <a:t>– dewasa ini, pembahasan perilaku non-verbal telah berubah, khususnya bagi tokoh masyarakat atau </a:t>
            </a:r>
            <a:r>
              <a:rPr lang="id-ID" sz="1800" i="1" dirty="0" smtClean="0"/>
              <a:t>public figure.</a:t>
            </a:r>
          </a:p>
          <a:p>
            <a:pPr>
              <a:lnSpc>
                <a:spcPct val="150000"/>
              </a:lnSpc>
              <a:spcBef>
                <a:spcPts val="0"/>
              </a:spcBef>
            </a:pPr>
            <a:r>
              <a:rPr lang="id-ID" sz="1800" dirty="0" smtClean="0"/>
              <a:t>Perhatian kita ditujukan kepada pakaian yang dikenakan oleh mereka. </a:t>
            </a:r>
          </a:p>
          <a:p>
            <a:pPr>
              <a:lnSpc>
                <a:spcPct val="150000"/>
              </a:lnSpc>
              <a:spcBef>
                <a:spcPts val="0"/>
              </a:spcBef>
            </a:pPr>
            <a:r>
              <a:rPr lang="id-ID" sz="1800" dirty="0" smtClean="0"/>
              <a:t>Segala sesuatunya “dibuat lebih”</a:t>
            </a:r>
            <a:r>
              <a:rPr lang="id-ID" sz="1600"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Perbedaan antara Komunikasi Verbal &amp; Non-Verbal (5)</a:t>
            </a:r>
            <a:endParaRPr lang="id-ID" sz="4000" b="1" dirty="0"/>
          </a:p>
        </p:txBody>
      </p:sp>
      <p:sp>
        <p:nvSpPr>
          <p:cNvPr id="3" name="Content Placeholder 2"/>
          <p:cNvSpPr>
            <a:spLocks noGrp="1"/>
          </p:cNvSpPr>
          <p:nvPr>
            <p:ph idx="1"/>
          </p:nvPr>
        </p:nvSpPr>
        <p:spPr>
          <a:xfrm>
            <a:off x="500034" y="1714488"/>
            <a:ext cx="8229600" cy="4786346"/>
          </a:xfrm>
        </p:spPr>
        <p:txBody>
          <a:bodyPr/>
          <a:lstStyle/>
          <a:p>
            <a:pPr>
              <a:lnSpc>
                <a:spcPct val="150000"/>
              </a:lnSpc>
              <a:spcBef>
                <a:spcPts val="0"/>
              </a:spcBef>
            </a:pPr>
            <a:r>
              <a:rPr lang="id-ID" sz="1700" b="1" dirty="0" smtClean="0"/>
              <a:t>Spesialisasi Belahan Otak  - </a:t>
            </a:r>
            <a:r>
              <a:rPr lang="id-ID" sz="1700" dirty="0" smtClean="0"/>
              <a:t>menjadi perbedaan utama dalam komunikasi non-verbal. </a:t>
            </a:r>
          </a:p>
          <a:p>
            <a:pPr>
              <a:lnSpc>
                <a:spcPct val="150000"/>
              </a:lnSpc>
              <a:spcBef>
                <a:spcPts val="0"/>
              </a:spcBef>
            </a:pPr>
            <a:r>
              <a:rPr lang="id-ID" sz="1700" dirty="0" smtClean="0"/>
              <a:t>Otak kiri manusia memainkan peran utama dalam proses bahasa &amp; matematika. </a:t>
            </a:r>
          </a:p>
          <a:p>
            <a:pPr>
              <a:lnSpc>
                <a:spcPct val="150000"/>
              </a:lnSpc>
              <a:spcBef>
                <a:spcPts val="0"/>
              </a:spcBef>
            </a:pPr>
            <a:r>
              <a:rPr lang="id-ID" sz="1700" dirty="0" smtClean="0"/>
              <a:t>Otak kanan manusia memiliki signifikansi khusus dalam mengenali gambar wajah dan tubuh, seni, musik dan intergrasi antara kreativitas &amp; imajinasi. </a:t>
            </a:r>
          </a:p>
          <a:p>
            <a:pPr>
              <a:lnSpc>
                <a:spcPct val="150000"/>
              </a:lnSpc>
              <a:spcBef>
                <a:spcPts val="0"/>
              </a:spcBef>
            </a:pPr>
            <a:r>
              <a:rPr lang="id-ID" sz="1700" dirty="0" smtClean="0"/>
              <a:t>Kerusakan otak kiri menyebabkan pasien kesulitan bicara atau gagap, walaupun kemampuan bernyanyi tidak mengalami gangguan. </a:t>
            </a:r>
          </a:p>
          <a:p>
            <a:pPr>
              <a:lnSpc>
                <a:spcPct val="150000"/>
              </a:lnSpc>
              <a:spcBef>
                <a:spcPts val="0"/>
              </a:spcBef>
            </a:pPr>
            <a:r>
              <a:rPr lang="id-ID" sz="1700" dirty="0" smtClean="0"/>
              <a:t>Kerusakan otak kanan menyebabkan sulitnya menentukan  kemampuan spasial (menentukan dan mencari lokasi) dan mengenali &amp; mengingat wajah, adegan atau benda. </a:t>
            </a:r>
            <a:r>
              <a:rPr lang="id-ID" sz="1700" b="1" dirty="0" smtClean="0"/>
              <a:t> </a:t>
            </a:r>
          </a:p>
          <a:p>
            <a:pPr>
              <a:lnSpc>
                <a:spcPct val="150000"/>
              </a:lnSpc>
              <a:spcBef>
                <a:spcPts val="0"/>
              </a:spcBef>
            </a:pPr>
            <a:endParaRPr lang="id-ID" sz="17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(1)</a:t>
            </a:r>
            <a:endParaRPr lang="id-ID" sz="4000" b="1" dirty="0"/>
          </a:p>
        </p:txBody>
      </p:sp>
      <p:sp>
        <p:nvSpPr>
          <p:cNvPr id="3" name="Content Placeholder 2"/>
          <p:cNvSpPr>
            <a:spLocks noGrp="1"/>
          </p:cNvSpPr>
          <p:nvPr>
            <p:ph idx="1"/>
          </p:nvPr>
        </p:nvSpPr>
        <p:spPr>
          <a:xfrm>
            <a:off x="428596" y="1500174"/>
            <a:ext cx="8229600" cy="5072098"/>
          </a:xfrm>
        </p:spPr>
        <p:txBody>
          <a:bodyPr/>
          <a:lstStyle/>
          <a:p>
            <a:pPr>
              <a:lnSpc>
                <a:spcPct val="150000"/>
              </a:lnSpc>
              <a:spcBef>
                <a:spcPts val="0"/>
              </a:spcBef>
            </a:pPr>
            <a:r>
              <a:rPr lang="id-ID" sz="1800" dirty="0" smtClean="0">
                <a:sym typeface="Wingdings" pitchFamily="2" charset="2"/>
              </a:rPr>
              <a:t>Berbicara tentang </a:t>
            </a:r>
            <a:r>
              <a:rPr lang="id-ID" sz="1800" b="1" dirty="0" smtClean="0">
                <a:sym typeface="Wingdings" pitchFamily="2" charset="2"/>
              </a:rPr>
              <a:t>teknis</a:t>
            </a:r>
            <a:r>
              <a:rPr lang="id-ID" sz="1800" dirty="0" smtClean="0">
                <a:sym typeface="Wingdings" pitchFamily="2" charset="2"/>
              </a:rPr>
              <a:t> yang ada dalam pesan non-verbal atau tentang </a:t>
            </a:r>
            <a:r>
              <a:rPr lang="id-ID" sz="1800" b="1" dirty="0" smtClean="0">
                <a:sym typeface="Wingdings" pitchFamily="2" charset="2"/>
              </a:rPr>
              <a:t>bagaimana</a:t>
            </a:r>
            <a:r>
              <a:rPr lang="id-ID" sz="1800" dirty="0" smtClean="0">
                <a:sym typeface="Wingdings" pitchFamily="2" charset="2"/>
              </a:rPr>
              <a:t> Anda mengatakan, menggunakan frasa dalam kalimat pada setiap pesan yang melengkapi bahasa. </a:t>
            </a:r>
          </a:p>
          <a:p>
            <a:pPr lvl="1">
              <a:lnSpc>
                <a:spcPct val="150000"/>
              </a:lnSpc>
              <a:spcBef>
                <a:spcPts val="0"/>
              </a:spcBef>
            </a:pPr>
            <a:r>
              <a:rPr lang="id-ID" sz="1800" b="1" dirty="0" smtClean="0">
                <a:sym typeface="Wingdings" pitchFamily="2" charset="2"/>
              </a:rPr>
              <a:t>Bentuk vokal</a:t>
            </a:r>
            <a:r>
              <a:rPr lang="id-ID" sz="1800" dirty="0" smtClean="0">
                <a:sym typeface="Wingdings" pitchFamily="2" charset="2"/>
              </a:rPr>
              <a:t> – tentang hal-hal yang terkait dengan suara (vocalics), seperti pesan selain dalam bentuk kata-kata atau pesan pendengaran yang diciptakan dalam proses pembicaraan. </a:t>
            </a:r>
          </a:p>
          <a:p>
            <a:pPr lvl="1">
              <a:lnSpc>
                <a:spcPct val="150000"/>
              </a:lnSpc>
              <a:spcBef>
                <a:spcPts val="0"/>
              </a:spcBef>
            </a:pPr>
            <a:r>
              <a:rPr lang="id-ID" sz="1800" dirty="0" smtClean="0">
                <a:sym typeface="Wingdings" pitchFamily="2" charset="2"/>
              </a:rPr>
              <a:t>Vokalik meliputi tinggi rendah suara, kecepatan &amp; irama berbicara, batuk, tertawa, sengau, berhenti bahkan keheningan yang terjadi dalam komunikasi tatap muka. </a:t>
            </a:r>
          </a:p>
          <a:p>
            <a:pPr lvl="1">
              <a:lnSpc>
                <a:spcPct val="150000"/>
              </a:lnSpc>
              <a:spcBef>
                <a:spcPts val="0"/>
              </a:spcBef>
            </a:pPr>
            <a:r>
              <a:rPr lang="id-ID" sz="1800" dirty="0" smtClean="0">
                <a:sym typeface="Wingdings" pitchFamily="2" charset="2"/>
              </a:rPr>
              <a:t>Memiliki pengaruh dalam reaksi terhadap individu &amp; verbalisasinya.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(2)</a:t>
            </a:r>
            <a:endParaRPr lang="id-ID" sz="4000" b="1" dirty="0"/>
          </a:p>
        </p:txBody>
      </p:sp>
      <p:sp>
        <p:nvSpPr>
          <p:cNvPr id="3" name="Content Placeholder 2"/>
          <p:cNvSpPr>
            <a:spLocks noGrp="1"/>
          </p:cNvSpPr>
          <p:nvPr>
            <p:ph idx="1"/>
          </p:nvPr>
        </p:nvSpPr>
        <p:spPr>
          <a:xfrm>
            <a:off x="428596" y="1428736"/>
            <a:ext cx="8229600" cy="5143536"/>
          </a:xfrm>
        </p:spPr>
        <p:txBody>
          <a:bodyPr/>
          <a:lstStyle/>
          <a:p>
            <a:pPr lvl="1">
              <a:lnSpc>
                <a:spcPct val="150000"/>
              </a:lnSpc>
              <a:spcBef>
                <a:spcPts val="600"/>
              </a:spcBef>
            </a:pPr>
            <a:r>
              <a:rPr lang="id-ID" sz="1800" dirty="0" smtClean="0">
                <a:sym typeface="Wingdings" pitchFamily="2" charset="2"/>
              </a:rPr>
              <a:t>Sebagai contoh: atas dasar tinggi  rendah suara, kita dapat menentukan apakah pesan yang disampaikan suatu pertanyaan atau pernyataan, komentar serius atau sindiran kasar. </a:t>
            </a:r>
          </a:p>
          <a:p>
            <a:pPr lvl="1">
              <a:lnSpc>
                <a:spcPct val="150000"/>
              </a:lnSpc>
              <a:spcBef>
                <a:spcPts val="600"/>
              </a:spcBef>
            </a:pPr>
            <a:r>
              <a:rPr lang="id-ID" sz="1800" dirty="0" smtClean="0">
                <a:sym typeface="Wingdings" pitchFamily="2" charset="2"/>
              </a:rPr>
              <a:t>Perbedaan tinggi rendah suara dapat menghasilkan kesan yang berbeda. Jika nada tinggi – bentuk kesopanan &amp; jika nada rendah – bentuk kasar &amp; tidak tertarik. </a:t>
            </a:r>
          </a:p>
          <a:p>
            <a:pPr lvl="1">
              <a:lnSpc>
                <a:spcPct val="150000"/>
              </a:lnSpc>
              <a:spcBef>
                <a:spcPts val="600"/>
              </a:spcBef>
            </a:pPr>
            <a:r>
              <a:rPr lang="id-ID" sz="1800" dirty="0" smtClean="0">
                <a:sym typeface="Wingdings" pitchFamily="2" charset="2"/>
              </a:rPr>
              <a:t>Contoh lain: paralinguistik yang diakusisi anak-anak terjadi karena mereka memiliki keakraban dengan pola nada/bahasa dilingkungan mereka, baik dalam keluarga/teman-teman. </a:t>
            </a:r>
          </a:p>
          <a:p>
            <a:pPr lvl="1">
              <a:lnSpc>
                <a:spcPct val="150000"/>
              </a:lnSpc>
              <a:spcBef>
                <a:spcPts val="600"/>
              </a:spcBef>
            </a:pPr>
            <a:r>
              <a:rPr lang="id-ID" sz="1800" dirty="0" smtClean="0">
                <a:sym typeface="Wingdings" pitchFamily="2" charset="2"/>
              </a:rPr>
              <a:t>Kontur nada ucapan mereka, mampu mengidentifikasi lingkungan bahasa dimana mereka hidup &amp; tumbuh. </a:t>
            </a:r>
          </a:p>
          <a:p>
            <a:pPr lvl="1">
              <a:lnSpc>
                <a:spcPct val="150000"/>
              </a:lnSpc>
              <a:spcBef>
                <a:spcPts val="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(3)</a:t>
            </a:r>
            <a:endParaRPr lang="id-ID" sz="4000" b="1" dirty="0"/>
          </a:p>
        </p:txBody>
      </p:sp>
      <p:sp>
        <p:nvSpPr>
          <p:cNvPr id="3" name="Content Placeholder 2"/>
          <p:cNvSpPr>
            <a:spLocks noGrp="1"/>
          </p:cNvSpPr>
          <p:nvPr>
            <p:ph idx="1"/>
          </p:nvPr>
        </p:nvSpPr>
        <p:spPr>
          <a:xfrm>
            <a:off x="428596" y="1500174"/>
            <a:ext cx="8229600" cy="5072098"/>
          </a:xfrm>
        </p:spPr>
        <p:txBody>
          <a:bodyPr/>
          <a:lstStyle/>
          <a:p>
            <a:pPr lvl="1">
              <a:lnSpc>
                <a:spcPct val="150000"/>
              </a:lnSpc>
              <a:spcBef>
                <a:spcPts val="600"/>
              </a:spcBef>
            </a:pPr>
            <a:r>
              <a:rPr lang="id-ID" sz="1800" dirty="0" smtClean="0">
                <a:sym typeface="Wingdings" pitchFamily="2" charset="2"/>
              </a:rPr>
              <a:t>Kata seru </a:t>
            </a:r>
            <a:r>
              <a:rPr lang="id-ID" sz="1800" i="1" dirty="0" smtClean="0">
                <a:sym typeface="Wingdings" pitchFamily="2" charset="2"/>
              </a:rPr>
              <a:t>(interjection) </a:t>
            </a:r>
            <a:r>
              <a:rPr lang="id-ID" sz="1800" dirty="0" smtClean="0">
                <a:sym typeface="Wingdings" pitchFamily="2" charset="2"/>
              </a:rPr>
              <a:t>atau ketidaklancaran </a:t>
            </a:r>
            <a:r>
              <a:rPr lang="id-ID" sz="1800" i="1" dirty="0" smtClean="0">
                <a:sym typeface="Wingdings" pitchFamily="2" charset="2"/>
              </a:rPr>
              <a:t>(nonfluencies) </a:t>
            </a:r>
            <a:r>
              <a:rPr lang="id-ID" sz="1800" dirty="0" smtClean="0">
                <a:sym typeface="Wingdings" pitchFamily="2" charset="2"/>
              </a:rPr>
              <a:t>– seperti kata “eee..”, “aaa..” saat pidato atau ceramah - mengandung potensi perbedaan kesan dan kemungkinan dampak yang dihasilkan, yaitu kesimpulan yang akan kita tarik tentang sumber pesan mungkin akan berbeda. </a:t>
            </a:r>
          </a:p>
          <a:p>
            <a:pPr lvl="1">
              <a:lnSpc>
                <a:spcPct val="150000"/>
              </a:lnSpc>
              <a:spcBef>
                <a:spcPts val="600"/>
              </a:spcBef>
            </a:pPr>
            <a:r>
              <a:rPr lang="id-ID" sz="1800" dirty="0" smtClean="0">
                <a:sym typeface="Wingdings" pitchFamily="2" charset="2"/>
              </a:rPr>
              <a:t>Kecepatan bicara dan aksen – memberikan kesimpulan berupa deteksi kebangsaan, wilayah negara dimana individu tersebut dibesarkan &amp; stereotip geografis lokal. </a:t>
            </a:r>
          </a:p>
          <a:p>
            <a:pPr lvl="1">
              <a:lnSpc>
                <a:spcPct val="150000"/>
              </a:lnSpc>
              <a:spcBef>
                <a:spcPts val="600"/>
              </a:spcBef>
            </a:pPr>
            <a:r>
              <a:rPr lang="id-ID" sz="1800" dirty="0" smtClean="0">
                <a:sym typeface="Wingdings" pitchFamily="2" charset="2"/>
              </a:rPr>
              <a:t>Paralanguage berupa kecepatan &amp; volume nada bicara mampu memberikan asumsi tentang tingkat pendidikan pembicara &amp; kondisi emosional individu.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(4)</a:t>
            </a:r>
            <a:endParaRPr lang="id-ID" sz="4000" b="1" dirty="0"/>
          </a:p>
        </p:txBody>
      </p:sp>
      <p:sp>
        <p:nvSpPr>
          <p:cNvPr id="3" name="Content Placeholder 2"/>
          <p:cNvSpPr>
            <a:spLocks noGrp="1"/>
          </p:cNvSpPr>
          <p:nvPr>
            <p:ph idx="1"/>
          </p:nvPr>
        </p:nvSpPr>
        <p:spPr>
          <a:xfrm>
            <a:off x="428596" y="1500174"/>
            <a:ext cx="8229600" cy="5072098"/>
          </a:xfrm>
        </p:spPr>
        <p:txBody>
          <a:bodyPr/>
          <a:lstStyle/>
          <a:p>
            <a:pPr>
              <a:lnSpc>
                <a:spcPct val="150000"/>
              </a:lnSpc>
              <a:spcBef>
                <a:spcPts val="600"/>
              </a:spcBef>
            </a:pPr>
            <a:r>
              <a:rPr lang="id-ID" sz="1800" b="1" dirty="0" smtClean="0">
                <a:sym typeface="Wingdings" pitchFamily="2" charset="2"/>
              </a:rPr>
              <a:t>Bentuk tertulis </a:t>
            </a:r>
            <a:r>
              <a:rPr lang="id-ID" sz="1800" dirty="0" smtClean="0">
                <a:sym typeface="Wingdings" pitchFamily="2" charset="2"/>
              </a:rPr>
              <a:t>– setiap kata dalam bentuk komunkasi tertulis, juga terdapat paralinguistik disetiap kata-kata atau kalimat-kalimat yang terdapat didalamnya. </a:t>
            </a:r>
          </a:p>
          <a:p>
            <a:pPr>
              <a:lnSpc>
                <a:spcPct val="150000"/>
              </a:lnSpc>
              <a:spcBef>
                <a:spcPts val="600"/>
              </a:spcBef>
            </a:pPr>
            <a:r>
              <a:rPr lang="id-ID" sz="1800" dirty="0" smtClean="0">
                <a:sym typeface="Wingdings" pitchFamily="2" charset="2"/>
              </a:rPr>
              <a:t>Paralinguistik yang terkandung dalam bentuk tertulis, berupa tanda baca, ejaan, kerapian, penggunaan ruang margin diantara setiap kata, dicetak atau ditulis tangan, sampai warna tinta. </a:t>
            </a:r>
          </a:p>
          <a:p>
            <a:pPr>
              <a:lnSpc>
                <a:spcPct val="150000"/>
              </a:lnSpc>
              <a:spcBef>
                <a:spcPts val="600"/>
              </a:spcBef>
            </a:pPr>
            <a:r>
              <a:rPr lang="id-ID" sz="1800" dirty="0" smtClean="0">
                <a:sym typeface="Wingdings" pitchFamily="2" charset="2"/>
              </a:rPr>
              <a:t>Paralinguistik dalam bentuk tertulis akan mempengaruhi reaksi  dan cara berpikir pembaca terhadap kata-kata dan sumbernya. </a:t>
            </a:r>
          </a:p>
          <a:p>
            <a:pPr>
              <a:lnSpc>
                <a:spcPct val="150000"/>
              </a:lnSpc>
              <a:spcBef>
                <a:spcPts val="600"/>
              </a:spcBef>
            </a:pPr>
            <a:r>
              <a:rPr lang="id-ID" sz="1800" dirty="0" smtClean="0">
                <a:sym typeface="Wingdings" pitchFamily="2" charset="2"/>
              </a:rPr>
              <a:t>Reaksi pembaca terhadap penilaian pesan tertulis dalam bentuk: tingkat pendidikan, kehati-hatian &amp; keseriusan, sikap hormat penulis, sampai suasana hati penulis saat menciptakan pesan tertulis.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Pengantar (1)</a:t>
            </a:r>
            <a:endParaRPr lang="id-ID" b="1" dirty="0"/>
          </a:p>
        </p:txBody>
      </p:sp>
      <p:sp>
        <p:nvSpPr>
          <p:cNvPr id="3" name="Content Placeholder 2"/>
          <p:cNvSpPr>
            <a:spLocks noGrp="1"/>
          </p:cNvSpPr>
          <p:nvPr>
            <p:ph idx="1"/>
          </p:nvPr>
        </p:nvSpPr>
        <p:spPr>
          <a:xfrm>
            <a:off x="428596" y="1500174"/>
            <a:ext cx="8229600" cy="4572000"/>
          </a:xfrm>
        </p:spPr>
        <p:txBody>
          <a:bodyPr/>
          <a:lstStyle/>
          <a:p>
            <a:pPr>
              <a:lnSpc>
                <a:spcPct val="150000"/>
              </a:lnSpc>
              <a:spcBef>
                <a:spcPts val="0"/>
              </a:spcBef>
            </a:pPr>
            <a:r>
              <a:rPr lang="id-ID" sz="2100" dirty="0" smtClean="0"/>
              <a:t>Dalam kehidupan sehari-hari ada/beberapa/banyak kata-kata yang tidak diucapkan sama sekali dalam satu interaksi komunikasi. </a:t>
            </a:r>
          </a:p>
          <a:p>
            <a:pPr>
              <a:lnSpc>
                <a:spcPct val="150000"/>
              </a:lnSpc>
              <a:spcBef>
                <a:spcPts val="0"/>
              </a:spcBef>
            </a:pPr>
            <a:r>
              <a:rPr lang="id-ID" sz="2100" dirty="0" smtClean="0"/>
              <a:t>Dalam interaksi komunikasi terdapat hal lain yang dapat kita perhatikan dalam penampilan masing-masing individu.</a:t>
            </a:r>
          </a:p>
          <a:p>
            <a:pPr>
              <a:lnSpc>
                <a:spcPct val="150000"/>
              </a:lnSpc>
              <a:spcBef>
                <a:spcPts val="0"/>
              </a:spcBef>
            </a:pPr>
            <a:r>
              <a:rPr lang="id-ID" sz="2100" dirty="0" smtClean="0"/>
              <a:t>Penampilan itu terdiri dari: ekspresi wajah, pakaian yang dikenakan, tindakan yang memberikan isyarat penting yang ditafsirkan &amp; untuk ditindaklanjuti. </a:t>
            </a:r>
          </a:p>
          <a:p>
            <a:pPr>
              <a:lnSpc>
                <a:spcPct val="150000"/>
              </a:lnSpc>
              <a:spcBef>
                <a:spcPts val="0"/>
              </a:spcBef>
            </a:pPr>
            <a:r>
              <a:rPr lang="id-ID" sz="2100" dirty="0" smtClean="0"/>
              <a:t>Sebagai contoh senyuman, kontak mata &amp; gerakan fisik.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(4)</a:t>
            </a:r>
            <a:endParaRPr lang="id-ID" sz="4000" b="1" dirty="0"/>
          </a:p>
        </p:txBody>
      </p:sp>
      <p:sp>
        <p:nvSpPr>
          <p:cNvPr id="3" name="Content Placeholder 2"/>
          <p:cNvSpPr>
            <a:spLocks noGrp="1"/>
          </p:cNvSpPr>
          <p:nvPr>
            <p:ph idx="1"/>
          </p:nvPr>
        </p:nvSpPr>
        <p:spPr>
          <a:xfrm>
            <a:off x="428596" y="1500174"/>
            <a:ext cx="8229600" cy="5072098"/>
          </a:xfrm>
        </p:spPr>
        <p:txBody>
          <a:bodyPr/>
          <a:lstStyle/>
          <a:p>
            <a:pPr>
              <a:lnSpc>
                <a:spcPct val="150000"/>
              </a:lnSpc>
              <a:spcBef>
                <a:spcPts val="600"/>
              </a:spcBef>
            </a:pPr>
            <a:r>
              <a:rPr lang="id-ID" sz="1800" b="1" dirty="0" smtClean="0">
                <a:sym typeface="Wingdings" pitchFamily="2" charset="2"/>
              </a:rPr>
              <a:t>Bentuk tertulis (2) </a:t>
            </a:r>
            <a:r>
              <a:rPr lang="id-ID" sz="1800" dirty="0" smtClean="0">
                <a:sym typeface="Wingdings" pitchFamily="2" charset="2"/>
              </a:rPr>
              <a:t>– sebagai contoh dalam penulisan e-mail/pesan singkat. </a:t>
            </a:r>
          </a:p>
          <a:p>
            <a:pPr>
              <a:lnSpc>
                <a:spcPct val="150000"/>
              </a:lnSpc>
              <a:spcBef>
                <a:spcPts val="600"/>
              </a:spcBef>
            </a:pPr>
            <a:r>
              <a:rPr lang="id-ID" sz="1800" dirty="0" smtClean="0">
                <a:sym typeface="Wingdings" pitchFamily="2" charset="2"/>
              </a:rPr>
              <a:t>Huruf kapital memberikan indikasi sebagai sikap “BERTERIAK”.</a:t>
            </a:r>
          </a:p>
          <a:p>
            <a:pPr>
              <a:lnSpc>
                <a:spcPct val="150000"/>
              </a:lnSpc>
              <a:spcBef>
                <a:spcPts val="600"/>
              </a:spcBef>
            </a:pPr>
            <a:r>
              <a:rPr lang="id-ID" sz="1800" dirty="0" smtClean="0">
                <a:sym typeface="Wingdings" pitchFamily="2" charset="2"/>
              </a:rPr>
              <a:t>Tanda-tanda emosi </a:t>
            </a:r>
            <a:r>
              <a:rPr lang="id-ID" sz="1800" i="1" dirty="0" smtClean="0">
                <a:sym typeface="Wingdings" pitchFamily="2" charset="2"/>
              </a:rPr>
              <a:t>(emoticons) </a:t>
            </a:r>
            <a:r>
              <a:rPr lang="id-ID" sz="1800" dirty="0" smtClean="0">
                <a:sym typeface="Wingdings" pitchFamily="2" charset="2"/>
              </a:rPr>
              <a:t>berguna untuk mewakili perasaan penulis saat menyampaikan pesan dalam bentuk tertulis. </a:t>
            </a:r>
          </a:p>
          <a:p>
            <a:pPr>
              <a:lnSpc>
                <a:spcPct val="150000"/>
              </a:lnSpc>
              <a:spcBef>
                <a:spcPts val="600"/>
              </a:spcBef>
            </a:pPr>
            <a:r>
              <a:rPr lang="id-ID" sz="1800" dirty="0" smtClean="0">
                <a:sym typeface="Wingdings" pitchFamily="2" charset="2"/>
              </a:rPr>
              <a:t> mengartikan senyuman atau ;-) mengartikan kedipan mata, dsb.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(5)</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800" b="1" dirty="0" smtClean="0">
                <a:sym typeface="Wingdings" pitchFamily="2" charset="2"/>
              </a:rPr>
              <a:t>Wajah (1) </a:t>
            </a:r>
            <a:r>
              <a:rPr lang="id-ID" sz="1800" dirty="0" smtClean="0">
                <a:sym typeface="Wingdings" pitchFamily="2" charset="2"/>
              </a:rPr>
              <a:t>– Ketika kita melihat wajah seseorang kita akan mendapatkan kesan secara keseluruhan &amp; jarang memikirkan ciri-ciri khususnya.</a:t>
            </a:r>
          </a:p>
          <a:p>
            <a:pPr>
              <a:lnSpc>
                <a:spcPct val="150000"/>
              </a:lnSpc>
              <a:spcBef>
                <a:spcPts val="600"/>
              </a:spcBef>
            </a:pPr>
            <a:r>
              <a:rPr lang="id-ID" sz="1800" dirty="0" smtClean="0">
                <a:sym typeface="Wingdings" pitchFamily="2" charset="2"/>
              </a:rPr>
              <a:t>Padahal adalah penting untuk mendapatkan pesan/informasi tentang kondisi emosi seorang individu melalui ekspresi wajahnya. </a:t>
            </a:r>
          </a:p>
          <a:p>
            <a:pPr>
              <a:lnSpc>
                <a:spcPct val="150000"/>
              </a:lnSpc>
              <a:spcBef>
                <a:spcPts val="600"/>
              </a:spcBef>
            </a:pPr>
            <a:r>
              <a:rPr lang="id-ID" sz="1800" dirty="0" smtClean="0">
                <a:sym typeface="Wingdings" pitchFamily="2" charset="2"/>
              </a:rPr>
              <a:t>Diperkirakan bahwa wajah kita mampu membuat 250.000 jenis ekspresi &amp; hanya ada 44 cara yang membuat otot-otot wajah kita bergerak. </a:t>
            </a:r>
          </a:p>
          <a:p>
            <a:pPr>
              <a:lnSpc>
                <a:spcPct val="150000"/>
              </a:lnSpc>
              <a:spcBef>
                <a:spcPts val="600"/>
              </a:spcBef>
            </a:pPr>
            <a:r>
              <a:rPr lang="id-ID" sz="1800" dirty="0" smtClean="0">
                <a:sym typeface="Wingdings" pitchFamily="2" charset="2"/>
              </a:rPr>
              <a:t>Meskipun sebenarnya kita belum pernah melihat 250.000 jenis ekspresi secara lengkap, tetapi kita sudah bisa mengindentifikasi emosi melalui wajah – kegembiraan, ketakutan, terkejut, kesedihan, marah, jijik, merendahkan &amp; ketertarikan.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(6)</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800" b="1" dirty="0" smtClean="0">
                <a:sym typeface="Wingdings" pitchFamily="2" charset="2"/>
              </a:rPr>
              <a:t>Wajah (2) </a:t>
            </a:r>
            <a:r>
              <a:rPr lang="id-ID" sz="1800" dirty="0" smtClean="0">
                <a:sym typeface="Wingdings" pitchFamily="2" charset="2"/>
              </a:rPr>
              <a:t>– Pesan non-verbal dari wajah tiap individu dalam kaitannya dengan emosi/perasaan berlaku </a:t>
            </a:r>
            <a:r>
              <a:rPr lang="id-ID" sz="1800" b="1" dirty="0" smtClean="0">
                <a:sym typeface="Wingdings" pitchFamily="2" charset="2"/>
              </a:rPr>
              <a:t>umum</a:t>
            </a:r>
            <a:r>
              <a:rPr lang="id-ID" sz="1800" dirty="0" smtClean="0">
                <a:sym typeface="Wingdings" pitchFamily="2" charset="2"/>
              </a:rPr>
              <a:t> pada seluruh manusia (Teori </a:t>
            </a:r>
            <a:r>
              <a:rPr lang="id-ID" sz="1800" i="1" dirty="0" smtClean="0">
                <a:sym typeface="Wingdings" pitchFamily="2" charset="2"/>
              </a:rPr>
              <a:t>Neocultural</a:t>
            </a:r>
            <a:r>
              <a:rPr lang="id-ID" sz="1800" dirty="0" smtClean="0">
                <a:sym typeface="Wingdings" pitchFamily="2" charset="2"/>
              </a:rPr>
              <a:t> – Paul Ekman). </a:t>
            </a:r>
          </a:p>
          <a:p>
            <a:pPr>
              <a:lnSpc>
                <a:spcPct val="150000"/>
              </a:lnSpc>
              <a:spcBef>
                <a:spcPts val="600"/>
              </a:spcBef>
            </a:pPr>
            <a:r>
              <a:rPr lang="id-ID" sz="1800" dirty="0" smtClean="0">
                <a:sym typeface="Wingdings" pitchFamily="2" charset="2"/>
              </a:rPr>
              <a:t>Kondisi dan peristiwa tertentu yang memicu emosi bervariasi secara individual &amp; secara budaya. </a:t>
            </a:r>
          </a:p>
          <a:p>
            <a:pPr>
              <a:lnSpc>
                <a:spcPct val="150000"/>
              </a:lnSpc>
              <a:spcBef>
                <a:spcPts val="600"/>
              </a:spcBef>
            </a:pPr>
            <a:r>
              <a:rPr lang="id-ID" sz="1800" dirty="0" smtClean="0">
                <a:sym typeface="Wingdings" pitchFamily="2" charset="2"/>
              </a:rPr>
              <a:t>Adat istiadat serta aturan mengarahkan aturan-aturan yang nampak bagi emosi tertentu juga dapat saja berbeda antara satu individu dengan individu yang lain atau dari satu budaya ke budaya yang lain. </a:t>
            </a:r>
          </a:p>
          <a:p>
            <a:pPr>
              <a:lnSpc>
                <a:spcPct val="150000"/>
              </a:lnSpc>
              <a:spcBef>
                <a:spcPts val="600"/>
              </a:spcBef>
            </a:pPr>
            <a:r>
              <a:rPr lang="id-ID" sz="1800" dirty="0" smtClean="0">
                <a:sym typeface="Wingdings" pitchFamily="2" charset="2"/>
              </a:rPr>
              <a:t>Jenis emosi tertentu seperti: membual, menganggap kecil masalah &amp; menutup masalah, umumnya memiliki kesamaan antara satu individu/budaya yang satu dengan individu/budaya yang lain.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(7)</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800" b="1" dirty="0" smtClean="0">
                <a:sym typeface="Wingdings" pitchFamily="2" charset="2"/>
              </a:rPr>
              <a:t>Pandangan Mata  </a:t>
            </a:r>
            <a:r>
              <a:rPr lang="id-ID" sz="1800" dirty="0" smtClean="0">
                <a:sym typeface="Wingdings" pitchFamily="2" charset="2"/>
              </a:rPr>
              <a:t>– bagian wajah yang paling berpengaruh dalam komunikasi adalah tatapan mata. </a:t>
            </a:r>
          </a:p>
          <a:p>
            <a:pPr>
              <a:lnSpc>
                <a:spcPct val="150000"/>
              </a:lnSpc>
              <a:spcBef>
                <a:spcPts val="600"/>
              </a:spcBef>
            </a:pPr>
            <a:r>
              <a:rPr lang="id-ID" sz="1800" b="1" dirty="0" smtClean="0">
                <a:sym typeface="Wingdings" pitchFamily="2" charset="2"/>
              </a:rPr>
              <a:t>Ellsworth </a:t>
            </a:r>
            <a:r>
              <a:rPr lang="id-ID" sz="1800" dirty="0" smtClean="0">
                <a:sym typeface="Wingdings" pitchFamily="2" charset="2"/>
              </a:rPr>
              <a:t> berpendapat bahwa tatapan mata memiliki peluang yang tinggi untuk ditanggapi. </a:t>
            </a:r>
          </a:p>
          <a:p>
            <a:pPr>
              <a:lnSpc>
                <a:spcPct val="150000"/>
              </a:lnSpc>
              <a:spcBef>
                <a:spcPts val="600"/>
              </a:spcBef>
            </a:pPr>
            <a:r>
              <a:rPr lang="id-ID" sz="1800" dirty="0" smtClean="0">
                <a:sym typeface="Wingdings" pitchFamily="2" charset="2"/>
              </a:rPr>
              <a:t>Walaupun memiliki sedikit gerak dan dibatasi jarak tetapi tatapan mata memiliki kapasitas luar biasa untuk menarik perhatian. </a:t>
            </a:r>
          </a:p>
          <a:p>
            <a:pPr>
              <a:lnSpc>
                <a:spcPct val="150000"/>
              </a:lnSpc>
              <a:spcBef>
                <a:spcPts val="600"/>
              </a:spcBef>
            </a:pPr>
            <a:r>
              <a:rPr lang="id-ID" sz="1800" dirty="0" smtClean="0">
                <a:sym typeface="Wingdings" pitchFamily="2" charset="2"/>
              </a:rPr>
              <a:t>Berikut adalah beberapa istilah dalam komunikasi interaksi melalui pandangan mata: </a:t>
            </a:r>
          </a:p>
          <a:p>
            <a:pPr lvl="1">
              <a:lnSpc>
                <a:spcPct val="150000"/>
              </a:lnSpc>
              <a:spcBef>
                <a:spcPts val="600"/>
              </a:spcBef>
            </a:pPr>
            <a:r>
              <a:rPr lang="id-ID" sz="1800" b="1" i="1" dirty="0" smtClean="0">
                <a:sym typeface="Wingdings" pitchFamily="2" charset="2"/>
              </a:rPr>
              <a:t>Face contact </a:t>
            </a:r>
            <a:r>
              <a:rPr lang="id-ID" sz="1800" dirty="0" smtClean="0">
                <a:sym typeface="Wingdings" pitchFamily="2" charset="2"/>
              </a:rPr>
              <a:t>(kontak wajah) – melihat wajah seseorang. </a:t>
            </a:r>
          </a:p>
          <a:p>
            <a:pPr lvl="1">
              <a:lnSpc>
                <a:spcPct val="150000"/>
              </a:lnSpc>
              <a:spcBef>
                <a:spcPts val="600"/>
              </a:spcBef>
            </a:pPr>
            <a:r>
              <a:rPr lang="id-ID" sz="1800" b="1" i="1" dirty="0" smtClean="0">
                <a:sym typeface="Wingdings" pitchFamily="2" charset="2"/>
              </a:rPr>
              <a:t>Eye contact or eye gaze </a:t>
            </a:r>
            <a:r>
              <a:rPr lang="id-ID" sz="1800" dirty="0" smtClean="0">
                <a:sym typeface="Wingdings" pitchFamily="2" charset="2"/>
              </a:rPr>
              <a:t>(kontak mata/pandangan mata) – melihat mata seseorang. </a:t>
            </a:r>
          </a:p>
          <a:p>
            <a:pPr lvl="1">
              <a:lnSpc>
                <a:spcPct val="150000"/>
              </a:lnSpc>
              <a:spcBef>
                <a:spcPts val="600"/>
              </a:spcBef>
            </a:pPr>
            <a:endParaRPr lang="id-ID" sz="14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(8)</a:t>
            </a:r>
            <a:endParaRPr lang="id-ID" sz="4000" b="1" dirty="0"/>
          </a:p>
        </p:txBody>
      </p:sp>
      <p:sp>
        <p:nvSpPr>
          <p:cNvPr id="3" name="Content Placeholder 2"/>
          <p:cNvSpPr>
            <a:spLocks noGrp="1"/>
          </p:cNvSpPr>
          <p:nvPr>
            <p:ph idx="1"/>
          </p:nvPr>
        </p:nvSpPr>
        <p:spPr>
          <a:xfrm>
            <a:off x="428596" y="1428736"/>
            <a:ext cx="8229600" cy="5072098"/>
          </a:xfrm>
        </p:spPr>
        <p:txBody>
          <a:bodyPr/>
          <a:lstStyle/>
          <a:p>
            <a:pPr lvl="1">
              <a:lnSpc>
                <a:spcPct val="150000"/>
              </a:lnSpc>
              <a:spcBef>
                <a:spcPts val="600"/>
              </a:spcBef>
            </a:pPr>
            <a:r>
              <a:rPr lang="id-ID" sz="1800" b="1" i="1" dirty="0" smtClean="0">
                <a:sym typeface="Wingdings" pitchFamily="2" charset="2"/>
              </a:rPr>
              <a:t>Mutual Gaze </a:t>
            </a:r>
            <a:r>
              <a:rPr lang="id-ID" sz="1800" dirty="0" smtClean="0">
                <a:sym typeface="Wingdings" pitchFamily="2" charset="2"/>
              </a:rPr>
              <a:t>(saling pandang) – saling memandang wajah oleh dua individu.  </a:t>
            </a:r>
          </a:p>
          <a:p>
            <a:pPr lvl="1">
              <a:lnSpc>
                <a:spcPct val="150000"/>
              </a:lnSpc>
              <a:spcBef>
                <a:spcPts val="600"/>
              </a:spcBef>
            </a:pPr>
            <a:r>
              <a:rPr lang="id-ID" sz="1800" b="1" i="1" dirty="0" smtClean="0">
                <a:sym typeface="Wingdings" pitchFamily="2" charset="2"/>
              </a:rPr>
              <a:t>One sided gaze </a:t>
            </a:r>
            <a:r>
              <a:rPr lang="id-ID" sz="1800" dirty="0" smtClean="0">
                <a:sym typeface="Wingdings" pitchFamily="2" charset="2"/>
              </a:rPr>
              <a:t>(tatapan satu sisi) – satu orang melihat wajah orang lain, tetapi tak mendapat balasan. </a:t>
            </a:r>
          </a:p>
          <a:p>
            <a:pPr lvl="1">
              <a:lnSpc>
                <a:spcPct val="150000"/>
              </a:lnSpc>
              <a:spcBef>
                <a:spcPts val="600"/>
              </a:spcBef>
            </a:pPr>
            <a:r>
              <a:rPr lang="id-ID" sz="1800" b="1" i="1" dirty="0" smtClean="0">
                <a:sym typeface="Wingdings" pitchFamily="2" charset="2"/>
              </a:rPr>
              <a:t>Gaze-avoidance </a:t>
            </a:r>
            <a:r>
              <a:rPr lang="id-ID" sz="1800" dirty="0" smtClean="0">
                <a:sym typeface="Wingdings" pitchFamily="2" charset="2"/>
              </a:rPr>
              <a:t>(menghindari pandangan) – seseorang secara aktif menghindari tatapan mata orang lain. </a:t>
            </a:r>
          </a:p>
          <a:p>
            <a:pPr lvl="1">
              <a:lnSpc>
                <a:spcPct val="150000"/>
              </a:lnSpc>
              <a:spcBef>
                <a:spcPts val="600"/>
              </a:spcBef>
            </a:pPr>
            <a:r>
              <a:rPr lang="id-ID" sz="1800" b="1" i="1" dirty="0" smtClean="0">
                <a:sym typeface="Wingdings" pitchFamily="2" charset="2"/>
              </a:rPr>
              <a:t>Gaze-omision</a:t>
            </a:r>
            <a:r>
              <a:rPr lang="id-ID" sz="1800" dirty="0" smtClean="0">
                <a:sym typeface="Wingdings" pitchFamily="2" charset="2"/>
              </a:rPr>
              <a:t> (pandangan yang gagal) – seseorang gagal untuk memandang orang lain, tetapi tidak niat melakukannya.</a:t>
            </a:r>
          </a:p>
          <a:p>
            <a:pPr>
              <a:lnSpc>
                <a:spcPct val="150000"/>
              </a:lnSpc>
              <a:spcBef>
                <a:spcPts val="600"/>
              </a:spcBef>
            </a:pPr>
            <a:r>
              <a:rPr lang="id-ID" sz="1800" dirty="0" smtClean="0">
                <a:sym typeface="Wingdings" pitchFamily="2" charset="2"/>
              </a:rPr>
              <a:t>Aturan yang kita terapkan sebagai orang dewasa, dianggap melanggar norma kesopanan apabila menatap orang lain yang tidak kita kenal. </a:t>
            </a:r>
          </a:p>
          <a:p>
            <a:pPr>
              <a:lnSpc>
                <a:spcPct val="150000"/>
              </a:lnSpc>
              <a:spcBef>
                <a:spcPts val="600"/>
              </a:spcBef>
            </a:pPr>
            <a:endParaRPr lang="id-ID" sz="2200" dirty="0" smtClean="0">
              <a:sym typeface="Wingdings" pitchFamily="2" charset="2"/>
            </a:endParaRPr>
          </a:p>
          <a:p>
            <a:pPr lvl="1">
              <a:lnSpc>
                <a:spcPct val="150000"/>
              </a:lnSpc>
              <a:spcBef>
                <a:spcPts val="600"/>
              </a:spcBef>
            </a:pPr>
            <a:endParaRPr lang="id-ID" sz="14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(9)</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800" dirty="0" smtClean="0">
                <a:sym typeface="Wingdings" pitchFamily="2" charset="2"/>
              </a:rPr>
              <a:t>Lain halnya jika melakukan kontak mata dengan teman-teman atau kenalan. </a:t>
            </a:r>
          </a:p>
          <a:p>
            <a:pPr>
              <a:lnSpc>
                <a:spcPct val="150000"/>
              </a:lnSpc>
              <a:spcBef>
                <a:spcPts val="600"/>
              </a:spcBef>
            </a:pPr>
            <a:r>
              <a:rPr lang="id-ID" sz="1800" dirty="0" smtClean="0">
                <a:sym typeface="Wingdings" pitchFamily="2" charset="2"/>
              </a:rPr>
              <a:t>Dengan menggunakan tatapan mata, maka dianggap membantu menujukkan keseriusan perhatian terhadap topik pembicaraan/diskusi.</a:t>
            </a:r>
          </a:p>
          <a:p>
            <a:pPr>
              <a:lnSpc>
                <a:spcPct val="150000"/>
              </a:lnSpc>
              <a:spcBef>
                <a:spcPts val="600"/>
              </a:spcBef>
            </a:pPr>
            <a:r>
              <a:rPr lang="id-ID" sz="1800" dirty="0" smtClean="0">
                <a:sym typeface="Wingdings" pitchFamily="2" charset="2"/>
              </a:rPr>
              <a:t>Tatapan/pandangan mata antar teman intim atau suami-istri, menatap panjang dapat dilakukan secara berkala meskipun tanpa disertai ucapan/kata-kata. </a:t>
            </a:r>
          </a:p>
          <a:p>
            <a:pPr>
              <a:lnSpc>
                <a:spcPct val="150000"/>
              </a:lnSpc>
              <a:spcBef>
                <a:spcPts val="600"/>
              </a:spcBef>
            </a:pPr>
            <a:r>
              <a:rPr lang="id-ID" sz="1800" dirty="0" smtClean="0">
                <a:sym typeface="Wingdings" pitchFamily="2" charset="2"/>
              </a:rPr>
              <a:t>Ada pilihan lain ketika individu ingin terlibat atau menghindari pandangan pembicara, yaitu dengan melirik. </a:t>
            </a:r>
          </a:p>
          <a:p>
            <a:pPr>
              <a:lnSpc>
                <a:spcPct val="150000"/>
              </a:lnSpc>
              <a:spcBef>
                <a:spcPts val="600"/>
              </a:spcBef>
            </a:pPr>
            <a:r>
              <a:rPr lang="id-ID" sz="1800" dirty="0" smtClean="0">
                <a:sym typeface="Wingdings" pitchFamily="2" charset="2"/>
              </a:rPr>
              <a:t> Kesemua jenis pandangan mata memberikan fokus kita terhadap perhatian, minat, niat bahkan sikap. </a:t>
            </a:r>
          </a:p>
          <a:p>
            <a:pPr>
              <a:lnSpc>
                <a:spcPct val="150000"/>
              </a:lnSpc>
              <a:spcBef>
                <a:spcPts val="600"/>
              </a:spcBef>
            </a:pPr>
            <a:endParaRPr lang="id-ID" sz="2200" dirty="0" smtClean="0">
              <a:sym typeface="Wingdings" pitchFamily="2" charset="2"/>
            </a:endParaRPr>
          </a:p>
          <a:p>
            <a:pPr lvl="1">
              <a:lnSpc>
                <a:spcPct val="150000"/>
              </a:lnSpc>
              <a:spcBef>
                <a:spcPts val="600"/>
              </a:spcBef>
            </a:pPr>
            <a:endParaRPr lang="id-ID" sz="14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(10)</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700" dirty="0" smtClean="0">
                <a:sym typeface="Wingdings" pitchFamily="2" charset="2"/>
              </a:rPr>
              <a:t>Dengan “melihat”, berarti mengamati, mengarahkan, memeriksa, merahasiakan, menghindari, atau mencari pengamanan. </a:t>
            </a:r>
          </a:p>
          <a:p>
            <a:pPr>
              <a:lnSpc>
                <a:spcPct val="150000"/>
              </a:lnSpc>
              <a:spcBef>
                <a:spcPts val="600"/>
              </a:spcBef>
            </a:pPr>
            <a:r>
              <a:rPr lang="id-ID" sz="1700" dirty="0" smtClean="0">
                <a:sym typeface="Wingdings" pitchFamily="2" charset="2"/>
              </a:rPr>
              <a:t>Terjadi atau tidak terjadinya kontak mata, adalah untuk mengatur interaksi serta memainkan peran penting dalam daya tarik pribadi.</a:t>
            </a:r>
          </a:p>
          <a:p>
            <a:pPr>
              <a:lnSpc>
                <a:spcPct val="150000"/>
              </a:lnSpc>
              <a:spcBef>
                <a:spcPts val="600"/>
              </a:spcBef>
            </a:pPr>
            <a:r>
              <a:rPr lang="id-ID" sz="1700" dirty="0" smtClean="0">
                <a:sym typeface="Wingdings" pitchFamily="2" charset="2"/>
              </a:rPr>
              <a:t>Perasaan positif terhadap seorang individu sejalan dengan semakin tingginya kontak mata. </a:t>
            </a:r>
          </a:p>
          <a:p>
            <a:pPr>
              <a:lnSpc>
                <a:spcPct val="150000"/>
              </a:lnSpc>
              <a:spcBef>
                <a:spcPts val="600"/>
              </a:spcBef>
            </a:pPr>
            <a:r>
              <a:rPr lang="id-ID" sz="1700" dirty="0" smtClean="0">
                <a:sym typeface="Wingdings" pitchFamily="2" charset="2"/>
              </a:rPr>
              <a:t>Individu-individu yang terlibat dalam kontak mata, dengan taraf tinggi tampak cenderung lebih berpengaruh dan efektif. </a:t>
            </a:r>
          </a:p>
          <a:p>
            <a:pPr>
              <a:lnSpc>
                <a:spcPct val="150000"/>
              </a:lnSpc>
              <a:spcBef>
                <a:spcPts val="600"/>
              </a:spcBef>
            </a:pPr>
            <a:r>
              <a:rPr lang="id-ID" sz="1700" dirty="0" smtClean="0">
                <a:sym typeface="Wingdings" pitchFamily="2" charset="2"/>
              </a:rPr>
              <a:t>Pada budaya tertentu, kontak mata dianggap sebagai salah satu cara untuk mencoba mendominasi &amp; mempengaruhi orang lain. </a:t>
            </a:r>
          </a:p>
          <a:p>
            <a:pPr>
              <a:lnSpc>
                <a:spcPct val="150000"/>
              </a:lnSpc>
              <a:spcBef>
                <a:spcPts val="600"/>
              </a:spcBef>
            </a:pPr>
            <a:r>
              <a:rPr lang="id-ID" sz="1700" dirty="0" smtClean="0">
                <a:sym typeface="Wingdings" pitchFamily="2" charset="2"/>
              </a:rPr>
              <a:t>Budaya yang menekankan kontak mata, sebagai simbol keramah-tamahan, berusaha terlibat, dianggap sebagai pendengar yang baik </a:t>
            </a:r>
          </a:p>
          <a:p>
            <a:pPr lvl="1">
              <a:lnSpc>
                <a:spcPct val="150000"/>
              </a:lnSpc>
              <a:spcBef>
                <a:spcPts val="600"/>
              </a:spcBef>
            </a:pPr>
            <a:endParaRPr lang="id-ID" sz="17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(11)</a:t>
            </a:r>
            <a:endParaRPr lang="id-ID" sz="40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600"/>
              </a:spcBef>
            </a:pPr>
            <a:r>
              <a:rPr lang="id-ID" sz="1700" dirty="0" smtClean="0">
                <a:sym typeface="Wingdings" pitchFamily="2" charset="2"/>
              </a:rPr>
              <a:t>Ada beberapa individu yang mengurangi kontak mata, ketika seseorang diskusi hal-hal intim, ketika ada orang lain didekatnya, ketika seseorang tidak tertarik secara khusus kepada reaksi orang lain &amp; ketika merasa dipermalukan. </a:t>
            </a:r>
          </a:p>
          <a:p>
            <a:pPr>
              <a:lnSpc>
                <a:spcPct val="150000"/>
              </a:lnSpc>
              <a:spcBef>
                <a:spcPts val="600"/>
              </a:spcBef>
            </a:pPr>
            <a:r>
              <a:rPr lang="id-ID" sz="1700" dirty="0" smtClean="0">
                <a:sym typeface="Wingdings" pitchFamily="2" charset="2"/>
              </a:rPr>
              <a:t>Dalam situasi yang lain, seseorang akan mengurangi kontak mata jika ia bersikap tunduk, malu, sedih, mencoba menyembunyikan sesuatu, atau ketika berbicara dengan seseorang dengan status sosialnya lebih tinggi. </a:t>
            </a:r>
          </a:p>
          <a:p>
            <a:pPr>
              <a:lnSpc>
                <a:spcPct val="150000"/>
              </a:lnSpc>
              <a:spcBef>
                <a:spcPts val="600"/>
              </a:spcBef>
            </a:pPr>
            <a:r>
              <a:rPr lang="id-ID" sz="1700" dirty="0" smtClean="0">
                <a:sym typeface="Wingdings" pitchFamily="2" charset="2"/>
              </a:rPr>
              <a:t>Pandangan mata adalah bidang komunikasi non-verbal yang didalamnya terdapat banyak perbedaan budaya. </a:t>
            </a:r>
          </a:p>
          <a:p>
            <a:pPr>
              <a:lnSpc>
                <a:spcPct val="150000"/>
              </a:lnSpc>
              <a:spcBef>
                <a:spcPts val="600"/>
              </a:spcBef>
            </a:pPr>
            <a:r>
              <a:rPr lang="id-ID" sz="1700" dirty="0" smtClean="0">
                <a:sym typeface="Wingdings" pitchFamily="2" charset="2"/>
              </a:rPr>
              <a:t>Contoh: bagi orang Yunani saling tatap mata ketika berbicara adalah hal yang dianggap wajar &amp; sopan. Sementara bagi orang Amerika Utara dianggap tidak wajar.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Paralanguage (12)</a:t>
            </a:r>
            <a:endParaRPr lang="id-ID" sz="4000" b="1" dirty="0"/>
          </a:p>
        </p:txBody>
      </p:sp>
      <p:sp>
        <p:nvSpPr>
          <p:cNvPr id="3" name="Content Placeholder 2"/>
          <p:cNvSpPr>
            <a:spLocks noGrp="1"/>
          </p:cNvSpPr>
          <p:nvPr>
            <p:ph idx="1"/>
          </p:nvPr>
        </p:nvSpPr>
        <p:spPr>
          <a:xfrm>
            <a:off x="428596" y="1571612"/>
            <a:ext cx="8229600" cy="4643470"/>
          </a:xfrm>
        </p:spPr>
        <p:txBody>
          <a:bodyPr/>
          <a:lstStyle/>
          <a:p>
            <a:pPr>
              <a:lnSpc>
                <a:spcPct val="150000"/>
              </a:lnSpc>
              <a:spcBef>
                <a:spcPts val="600"/>
              </a:spcBef>
            </a:pPr>
            <a:r>
              <a:rPr lang="id-ID" sz="1800" b="1" dirty="0" smtClean="0">
                <a:sym typeface="Wingdings" pitchFamily="2" charset="2"/>
              </a:rPr>
              <a:t>Pelebaran pupil mata </a:t>
            </a:r>
            <a:r>
              <a:rPr lang="id-ID" sz="1800" dirty="0" smtClean="0">
                <a:sym typeface="Wingdings" pitchFamily="2" charset="2"/>
              </a:rPr>
              <a:t>– pupil mata menjadi indikasi minat atau ketertarikan. </a:t>
            </a:r>
          </a:p>
          <a:p>
            <a:pPr>
              <a:lnSpc>
                <a:spcPct val="150000"/>
              </a:lnSpc>
              <a:spcBef>
                <a:spcPts val="600"/>
              </a:spcBef>
            </a:pPr>
            <a:r>
              <a:rPr lang="id-ID" sz="1800" dirty="0" smtClean="0">
                <a:sym typeface="Wingdings" pitchFamily="2" charset="2"/>
              </a:rPr>
              <a:t>Pupil mata akan cenderung melebar ketika melihat orang atau benda yang tampak menarik. </a:t>
            </a:r>
          </a:p>
          <a:p>
            <a:pPr>
              <a:lnSpc>
                <a:spcPct val="150000"/>
              </a:lnSpc>
              <a:spcBef>
                <a:spcPts val="600"/>
              </a:spcBef>
            </a:pPr>
            <a:r>
              <a:rPr lang="id-ID" sz="1800" dirty="0" smtClean="0">
                <a:sym typeface="Wingdings" pitchFamily="2" charset="2"/>
              </a:rPr>
              <a:t>Jika pupil seseorang membesar, bagi lawan jenisnya akan jauh lebih menarik dibandingkan dengan pupil mata yang kecil. </a:t>
            </a:r>
          </a:p>
          <a:p>
            <a:pPr>
              <a:lnSpc>
                <a:spcPct val="150000"/>
              </a:lnSpc>
              <a:spcBef>
                <a:spcPts val="600"/>
              </a:spcBef>
            </a:pPr>
            <a:r>
              <a:rPr lang="id-ID" sz="1800" dirty="0" smtClean="0">
                <a:sym typeface="Wingdings" pitchFamily="2" charset="2"/>
              </a:rPr>
              <a:t>Tetapi dalam perjalanannya, ukuran pupil mata sebagai sumber informasi masih menjadi pertanyaan. </a:t>
            </a:r>
          </a:p>
          <a:p>
            <a:pPr>
              <a:lnSpc>
                <a:spcPct val="150000"/>
              </a:lnSpc>
              <a:spcBef>
                <a:spcPts val="600"/>
              </a:spcBef>
            </a:pPr>
            <a:r>
              <a:rPr lang="id-ID" sz="1800" dirty="0" smtClean="0">
                <a:sym typeface="Wingdings" pitchFamily="2" charset="2"/>
              </a:rPr>
              <a:t>Alasannya, dalam banyak percakapan pada kebudayan Amerika terdapat kesulitan untuk memperhatikan pupil lawan bicaranya.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(1)</a:t>
            </a:r>
            <a:endParaRPr lang="id-ID" sz="4000" b="1" dirty="0"/>
          </a:p>
        </p:txBody>
      </p:sp>
      <p:sp>
        <p:nvSpPr>
          <p:cNvPr id="3" name="Content Placeholder 2"/>
          <p:cNvSpPr>
            <a:spLocks noGrp="1"/>
          </p:cNvSpPr>
          <p:nvPr>
            <p:ph idx="1"/>
          </p:nvPr>
        </p:nvSpPr>
        <p:spPr>
          <a:xfrm>
            <a:off x="428596" y="1571612"/>
            <a:ext cx="8229600" cy="4172365"/>
          </a:xfrm>
        </p:spPr>
        <p:txBody>
          <a:bodyPr/>
          <a:lstStyle/>
          <a:p>
            <a:pPr>
              <a:lnSpc>
                <a:spcPct val="150000"/>
              </a:lnSpc>
              <a:spcBef>
                <a:spcPts val="600"/>
              </a:spcBef>
            </a:pPr>
            <a:r>
              <a:rPr lang="id-ID" sz="1800" dirty="0" smtClean="0">
                <a:sym typeface="Wingdings" pitchFamily="2" charset="2"/>
              </a:rPr>
              <a:t>Penampilan dan daya tarik fisik mungkin adalah sumber informasi tunggal yang paling penting untuk membentuk kesan permulaan, ketimbang faktor-faktor lain seperti agama, wajah, harga diri, prestasi akademik, bakat, kepribadian maupun popularitas. </a:t>
            </a:r>
          </a:p>
          <a:p>
            <a:pPr>
              <a:lnSpc>
                <a:spcPct val="150000"/>
              </a:lnSpc>
              <a:spcBef>
                <a:spcPts val="600"/>
              </a:spcBef>
            </a:pPr>
            <a:r>
              <a:rPr lang="id-ID" sz="1800" dirty="0" smtClean="0">
                <a:sym typeface="Wingdings" pitchFamily="2" charset="2"/>
              </a:rPr>
              <a:t>Daya tarik fisik juga berfungsi sebagai preferensi dalam memprediksi kesuksesan, keterkenalan, keramahan, daya tarik seksual, kredibilitas dan kebahagiaan individu tersebut. </a:t>
            </a:r>
          </a:p>
          <a:p>
            <a:pPr>
              <a:lnSpc>
                <a:spcPct val="150000"/>
              </a:lnSpc>
              <a:spcBef>
                <a:spcPts val="600"/>
              </a:spcBef>
            </a:pPr>
            <a:r>
              <a:rPr lang="id-ID" sz="1800" dirty="0" smtClean="0">
                <a:sym typeface="Wingdings" pitchFamily="2" charset="2"/>
              </a:rPr>
              <a:t>Faktor yang berkontribusi terhadap penampilan, antara lain: rambut, pakaian, fisik, perhiasan dan artefak.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Pengantar (2)</a:t>
            </a:r>
            <a:endParaRPr lang="id-ID" b="1" dirty="0"/>
          </a:p>
        </p:txBody>
      </p:sp>
      <p:sp>
        <p:nvSpPr>
          <p:cNvPr id="3" name="Content Placeholder 2"/>
          <p:cNvSpPr>
            <a:spLocks noGrp="1"/>
          </p:cNvSpPr>
          <p:nvPr>
            <p:ph idx="1"/>
          </p:nvPr>
        </p:nvSpPr>
        <p:spPr>
          <a:xfrm>
            <a:off x="428596" y="1500174"/>
            <a:ext cx="8229600" cy="4572000"/>
          </a:xfrm>
        </p:spPr>
        <p:txBody>
          <a:bodyPr/>
          <a:lstStyle/>
          <a:p>
            <a:pPr>
              <a:lnSpc>
                <a:spcPct val="150000"/>
              </a:lnSpc>
              <a:spcBef>
                <a:spcPts val="0"/>
              </a:spcBef>
            </a:pPr>
            <a:r>
              <a:rPr lang="id-ID" sz="2100" dirty="0" smtClean="0"/>
              <a:t>Hal atau sikap itu terjadi khususnya saat kita membentuk kesan pertama. </a:t>
            </a:r>
          </a:p>
          <a:p>
            <a:pPr>
              <a:lnSpc>
                <a:spcPct val="150000"/>
              </a:lnSpc>
              <a:spcBef>
                <a:spcPts val="0"/>
              </a:spcBef>
            </a:pPr>
            <a:r>
              <a:rPr lang="id-ID" sz="2100" dirty="0" smtClean="0"/>
              <a:t>Pesan non-verbal jauh lebih berpengaruh dari pesan verbal. </a:t>
            </a:r>
          </a:p>
          <a:p>
            <a:pPr>
              <a:lnSpc>
                <a:spcPct val="150000"/>
              </a:lnSpc>
              <a:spcBef>
                <a:spcPts val="0"/>
              </a:spcBef>
            </a:pPr>
            <a:r>
              <a:rPr lang="id-ID" sz="2100" b="1" dirty="0" smtClean="0"/>
              <a:t>Albert</a:t>
            </a:r>
            <a:r>
              <a:rPr lang="id-ID" sz="2100" dirty="0" smtClean="0"/>
              <a:t> </a:t>
            </a:r>
            <a:r>
              <a:rPr lang="id-ID" sz="2100" b="1" dirty="0" smtClean="0"/>
              <a:t>Mehrabian</a:t>
            </a:r>
            <a:r>
              <a:rPr lang="id-ID" sz="2100" dirty="0" smtClean="0"/>
              <a:t> </a:t>
            </a:r>
            <a:r>
              <a:rPr lang="id-ID" sz="2100" dirty="0" smtClean="0">
                <a:sym typeface="Wingdings" pitchFamily="2" charset="2"/>
              </a:rPr>
              <a:t> tentang bagaimana perasaan kita terhadap orang lain, pesan verbal menyumbang 7% seluruh kesan kita dan sisanya dipengaruhi oleh faktor pesan non-verbal. </a:t>
            </a:r>
          </a:p>
          <a:p>
            <a:pPr>
              <a:lnSpc>
                <a:spcPct val="150000"/>
              </a:lnSpc>
              <a:spcBef>
                <a:spcPts val="0"/>
              </a:spcBef>
            </a:pPr>
            <a:r>
              <a:rPr lang="id-ID" sz="2100" dirty="0" smtClean="0">
                <a:sym typeface="Wingdings" pitchFamily="2" charset="2"/>
              </a:rPr>
              <a:t>Perasaan = 7% (pesan verbal) + 38% pengaruh suara + 55% ekspresi wajah. </a:t>
            </a:r>
            <a:endParaRPr lang="id-ID" sz="21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(2)</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600"/>
              </a:spcBef>
            </a:pPr>
            <a:r>
              <a:rPr lang="id-ID" sz="1900" b="1" dirty="0" smtClean="0">
                <a:sym typeface="Wingdings" pitchFamily="2" charset="2"/>
              </a:rPr>
              <a:t>Rambut</a:t>
            </a:r>
            <a:r>
              <a:rPr lang="id-ID" sz="1900" dirty="0" smtClean="0">
                <a:sym typeface="Wingdings" pitchFamily="2" charset="2"/>
              </a:rPr>
              <a:t> – rambut dan jenggot yang panjang, warna, dan gaya menjadi sumber pesan non-verbal terhadap daya tarik &amp; berfungsi sebagai dasar kesimpulan atas kepribadian seseorang, usia, pekerjaan, sikap, keyakinan dan nilai-nilai. </a:t>
            </a:r>
          </a:p>
          <a:p>
            <a:pPr>
              <a:lnSpc>
                <a:spcPct val="150000"/>
              </a:lnSpc>
              <a:spcBef>
                <a:spcPts val="600"/>
              </a:spcBef>
            </a:pPr>
            <a:r>
              <a:rPr lang="id-ID" sz="1900" b="1" dirty="0" smtClean="0">
                <a:sym typeface="Wingdings" pitchFamily="2" charset="2"/>
              </a:rPr>
              <a:t>Fisik</a:t>
            </a:r>
            <a:r>
              <a:rPr lang="id-ID" sz="1900" dirty="0" smtClean="0">
                <a:sym typeface="Wingdings" pitchFamily="2" charset="2"/>
              </a:rPr>
              <a:t> – mencakup tipe, ukuran, dan bentuk tubuh </a:t>
            </a:r>
            <a:r>
              <a:rPr lang="id-ID" sz="1900" i="1" dirty="0" smtClean="0">
                <a:sym typeface="Wingdings" pitchFamily="2" charset="2"/>
              </a:rPr>
              <a:t>(somatype). </a:t>
            </a:r>
          </a:p>
          <a:p>
            <a:pPr lvl="1">
              <a:lnSpc>
                <a:spcPct val="150000"/>
              </a:lnSpc>
              <a:spcBef>
                <a:spcPts val="600"/>
              </a:spcBef>
            </a:pPr>
            <a:r>
              <a:rPr lang="id-ID" sz="1900" b="1" dirty="0" smtClean="0">
                <a:sym typeface="Wingdings" pitchFamily="2" charset="2"/>
              </a:rPr>
              <a:t>Endomorphs</a:t>
            </a:r>
            <a:r>
              <a:rPr lang="id-ID" sz="1900" dirty="0" smtClean="0">
                <a:sym typeface="Wingdings" pitchFamily="2" charset="2"/>
              </a:rPr>
              <a:t>  orang yang tampak “lunak”, “bulat” dan kelebihan berat badan – seorang yang berperasaan, kalem, ceria, terbuka, pemaaf, lembut hati &amp; hangat. </a:t>
            </a:r>
          </a:p>
          <a:p>
            <a:pPr lvl="1">
              <a:lnSpc>
                <a:spcPct val="150000"/>
              </a:lnSpc>
              <a:spcBef>
                <a:spcPts val="600"/>
              </a:spcBef>
            </a:pPr>
            <a:r>
              <a:rPr lang="id-ID" sz="1900" b="1" dirty="0" smtClean="0">
                <a:sym typeface="Wingdings" pitchFamily="2" charset="2"/>
              </a:rPr>
              <a:t>Mesomorphs</a:t>
            </a:r>
            <a:r>
              <a:rPr lang="id-ID" sz="1900" dirty="0" smtClean="0">
                <a:sym typeface="Wingdings" pitchFamily="2" charset="2"/>
              </a:rPr>
              <a:t>  orang yang tampil berotot/atletis – seseorang yang aktif, argumentatif, tegas, kompetitif, percaya diri, dominan, optimis, atau ceroboh. </a:t>
            </a:r>
          </a:p>
          <a:p>
            <a:pPr lvl="1">
              <a:lnSpc>
                <a:spcPct val="150000"/>
              </a:lnSpc>
              <a:spcBef>
                <a:spcPts val="600"/>
              </a:spcBef>
            </a:pPr>
            <a:endParaRPr lang="id-ID" sz="1500" dirty="0" smtClean="0">
              <a:sym typeface="Wingdings" pitchFamily="2" charset="2"/>
            </a:endParaRPr>
          </a:p>
          <a:p>
            <a:pPr lvl="1">
              <a:lnSpc>
                <a:spcPct val="150000"/>
              </a:lnSpc>
              <a:spcBef>
                <a:spcPts val="600"/>
              </a:spcBef>
            </a:pPr>
            <a:endParaRPr lang="id-ID" sz="1500" dirty="0" smtClean="0">
              <a:sym typeface="Wingdings" pitchFamily="2" charset="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(3)</a:t>
            </a:r>
            <a:endParaRPr lang="id-ID" sz="4000" b="1" dirty="0"/>
          </a:p>
        </p:txBody>
      </p:sp>
      <p:sp>
        <p:nvSpPr>
          <p:cNvPr id="3" name="Content Placeholder 2"/>
          <p:cNvSpPr>
            <a:spLocks noGrp="1"/>
          </p:cNvSpPr>
          <p:nvPr>
            <p:ph idx="1"/>
          </p:nvPr>
        </p:nvSpPr>
        <p:spPr>
          <a:xfrm>
            <a:off x="428596" y="1285860"/>
            <a:ext cx="8229600" cy="5214974"/>
          </a:xfrm>
        </p:spPr>
        <p:txBody>
          <a:bodyPr/>
          <a:lstStyle/>
          <a:p>
            <a:pPr lvl="1">
              <a:lnSpc>
                <a:spcPct val="150000"/>
              </a:lnSpc>
              <a:spcBef>
                <a:spcPts val="600"/>
              </a:spcBef>
            </a:pPr>
            <a:r>
              <a:rPr lang="id-ID" sz="1900" b="1" dirty="0" smtClean="0">
                <a:sym typeface="Wingdings" pitchFamily="2" charset="2"/>
              </a:rPr>
              <a:t>Ectomorphs </a:t>
            </a:r>
            <a:r>
              <a:rPr lang="id-ID" sz="1900" dirty="0" smtClean="0">
                <a:sym typeface="Wingdings" pitchFamily="2" charset="2"/>
              </a:rPr>
              <a:t>  orang yang tinggi, kurus - seseorang yang dianggap memiliki sifat penyendiri, cemas, hati-hati, keren, introspektif, teliti, sensitif &amp; pemalu. </a:t>
            </a:r>
          </a:p>
          <a:p>
            <a:pPr>
              <a:lnSpc>
                <a:spcPct val="150000"/>
              </a:lnSpc>
              <a:spcBef>
                <a:spcPts val="600"/>
              </a:spcBef>
            </a:pPr>
            <a:r>
              <a:rPr lang="id-ID" sz="1900" dirty="0" smtClean="0">
                <a:sym typeface="Wingdings" pitchFamily="2" charset="2"/>
              </a:rPr>
              <a:t>Meskipun demikian, beberapa studi menemukan hanya sedikit korelasi antara bentuk &amp; ukuran tubuh </a:t>
            </a:r>
            <a:r>
              <a:rPr lang="id-ID" sz="1900" i="1" dirty="0" smtClean="0">
                <a:sym typeface="Wingdings" pitchFamily="2" charset="2"/>
              </a:rPr>
              <a:t>(somatype) </a:t>
            </a:r>
            <a:r>
              <a:rPr lang="id-ID" sz="1900" dirty="0" smtClean="0">
                <a:sym typeface="Wingdings" pitchFamily="2" charset="2"/>
              </a:rPr>
              <a:t>dengan perilaku aktual. </a:t>
            </a:r>
          </a:p>
          <a:p>
            <a:pPr>
              <a:lnSpc>
                <a:spcPct val="150000"/>
              </a:lnSpc>
              <a:spcBef>
                <a:spcPts val="600"/>
              </a:spcBef>
            </a:pPr>
            <a:r>
              <a:rPr lang="id-ID" sz="1900" dirty="0" smtClean="0">
                <a:sym typeface="Wingdings" pitchFamily="2" charset="2"/>
              </a:rPr>
              <a:t>Tinggi badan seseorang menjadi stereotype tertentu pada beberapa kebudayaan. </a:t>
            </a:r>
          </a:p>
          <a:p>
            <a:pPr>
              <a:lnSpc>
                <a:spcPct val="150000"/>
              </a:lnSpc>
              <a:spcBef>
                <a:spcPts val="600"/>
              </a:spcBef>
            </a:pPr>
            <a:r>
              <a:rPr lang="id-ID" sz="1900" dirty="0" smtClean="0">
                <a:sym typeface="Wingdings" pitchFamily="2" charset="2"/>
              </a:rPr>
              <a:t>Semakin tinggi/pendek tubuh seorang laki-laki atau perempuan maka terbentuk akan terbentuk asosiasi akan kualitas diri individu tersebut. </a:t>
            </a:r>
          </a:p>
          <a:p>
            <a:pPr>
              <a:lnSpc>
                <a:spcPct val="150000"/>
              </a:lnSpc>
              <a:spcBef>
                <a:spcPts val="600"/>
              </a:spcBef>
            </a:pPr>
            <a:endParaRPr lang="id-ID" sz="1900" dirty="0" smtClean="0">
              <a:sym typeface="Wingdings" pitchFamily="2" charset="2"/>
            </a:endParaRPr>
          </a:p>
          <a:p>
            <a:pPr lvl="1">
              <a:lnSpc>
                <a:spcPct val="150000"/>
              </a:lnSpc>
              <a:spcBef>
                <a:spcPts val="600"/>
              </a:spcBef>
            </a:pPr>
            <a:endParaRPr lang="id-ID" sz="1500" dirty="0" smtClean="0">
              <a:sym typeface="Wingdings" pitchFamily="2" charset="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(4)</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600"/>
              </a:spcBef>
            </a:pPr>
            <a:r>
              <a:rPr lang="id-ID" sz="1700" b="1" dirty="0" smtClean="0">
                <a:sym typeface="Wingdings" pitchFamily="2" charset="2"/>
              </a:rPr>
              <a:t>Pakaian dan Perhiasan </a:t>
            </a:r>
            <a:r>
              <a:rPr lang="id-ID" sz="1700" dirty="0" smtClean="0">
                <a:sym typeface="Wingdings" pitchFamily="2" charset="2"/>
              </a:rPr>
              <a:t>– pakaian memenuhi sejumlah fungsi bagi tiap individu, antara lain: perlindungan fisik &amp; psikologis, daya tarik seksual, pernyataan diri, penyangkalan diri, penyembunyian, identifikasi kelompok &amp; menampilkan status atau peran.</a:t>
            </a:r>
          </a:p>
          <a:p>
            <a:pPr>
              <a:lnSpc>
                <a:spcPct val="150000"/>
              </a:lnSpc>
              <a:spcBef>
                <a:spcPts val="600"/>
              </a:spcBef>
            </a:pPr>
            <a:r>
              <a:rPr lang="id-ID" sz="1700" b="1" dirty="0" smtClean="0">
                <a:sym typeface="Wingdings" pitchFamily="2" charset="2"/>
              </a:rPr>
              <a:t>Dale Leather </a:t>
            </a:r>
            <a:r>
              <a:rPr lang="id-ID" sz="1700" dirty="0" smtClean="0">
                <a:sym typeface="Wingdings" pitchFamily="2" charset="2"/>
              </a:rPr>
              <a:t> “Identitas sosial dan citra didefinisikan, dilanjutkan dan dimodifikasi secara positif atau negatif oleh komunikasi penampilan”.</a:t>
            </a:r>
          </a:p>
          <a:p>
            <a:pPr>
              <a:lnSpc>
                <a:spcPct val="150000"/>
              </a:lnSpc>
              <a:spcBef>
                <a:spcPts val="600"/>
              </a:spcBef>
            </a:pPr>
            <a:r>
              <a:rPr lang="id-ID" sz="1700" dirty="0" smtClean="0">
                <a:sym typeface="Wingdings" pitchFamily="2" charset="2"/>
              </a:rPr>
              <a:t>Umumnya kita berasumsi bahwa orang sadar akan apa yang mereka kenakan &amp; penggunaan pakaian menjadi sumber informasi yang penting. </a:t>
            </a:r>
          </a:p>
          <a:p>
            <a:pPr>
              <a:lnSpc>
                <a:spcPct val="150000"/>
              </a:lnSpc>
              <a:spcBef>
                <a:spcPts val="600"/>
              </a:spcBef>
            </a:pPr>
            <a:r>
              <a:rPr lang="id-ID" sz="1700" dirty="0" smtClean="0">
                <a:sym typeface="Wingdings" pitchFamily="2" charset="2"/>
              </a:rPr>
              <a:t>Pakaian &amp; perhiasan – menjadi dasar penilaian kepantasan sebagai jenis kelamin, usia, kemudahan didekati, kesejahteraan finansial, kelas sosial, selera, nilai-nilai &amp; latar belakang budaya. </a:t>
            </a:r>
          </a:p>
          <a:p>
            <a:pPr lvl="1">
              <a:lnSpc>
                <a:spcPct val="150000"/>
              </a:lnSpc>
              <a:spcBef>
                <a:spcPts val="600"/>
              </a:spcBef>
            </a:pPr>
            <a:endParaRPr lang="id-ID" sz="1500" dirty="0" smtClean="0">
              <a:sym typeface="Wingdings" pitchFamily="2" charset="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(5)</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600"/>
              </a:spcBef>
            </a:pPr>
            <a:r>
              <a:rPr lang="id-ID" sz="1800" dirty="0" smtClean="0">
                <a:sym typeface="Wingdings" pitchFamily="2" charset="2"/>
              </a:rPr>
              <a:t>Pakaian berfungsi sebagai lencana penanda pekerjaan, dan juga memberikan informasi tentang identitas seseorang, status, profesi atau afiliasi. </a:t>
            </a:r>
          </a:p>
          <a:p>
            <a:pPr>
              <a:lnSpc>
                <a:spcPct val="150000"/>
              </a:lnSpc>
              <a:spcBef>
                <a:spcPts val="600"/>
              </a:spcBef>
            </a:pPr>
            <a:r>
              <a:rPr lang="id-ID" sz="1800" dirty="0" smtClean="0">
                <a:sym typeface="Wingdings" pitchFamily="2" charset="2"/>
              </a:rPr>
              <a:t>Kostum yang dikenakan oleh masing-masing profesi seperti polisi, perawat, dokter, pendeta, personil militer dan anggota tim olahraga dirancang sesuai standar. </a:t>
            </a:r>
          </a:p>
          <a:p>
            <a:pPr>
              <a:lnSpc>
                <a:spcPct val="150000"/>
              </a:lnSpc>
              <a:spcBef>
                <a:spcPts val="600"/>
              </a:spcBef>
            </a:pPr>
            <a:r>
              <a:rPr lang="id-ID" sz="1800" dirty="0" smtClean="0">
                <a:sym typeface="Wingdings" pitchFamily="2" charset="2"/>
              </a:rPr>
              <a:t>Pakaian yang dikenakan oleh masing-masing profesi, memiliki tujuan untuk memudahkan mengenali pekerjaan mereka. </a:t>
            </a:r>
          </a:p>
          <a:p>
            <a:pPr>
              <a:lnSpc>
                <a:spcPct val="150000"/>
              </a:lnSpc>
              <a:spcBef>
                <a:spcPts val="600"/>
              </a:spcBef>
            </a:pPr>
            <a:r>
              <a:rPr lang="id-ID" sz="1800" dirty="0" smtClean="0">
                <a:sym typeface="Wingdings" pitchFamily="2" charset="2"/>
              </a:rPr>
              <a:t>Perhiasan khusus seperti cincin pernikahan/pertunangan, kalung dengan insial nama atau simbol keagamaan – menyediakan informasi mengenai identitas seseorang, status, kelompok atau afiliasi organisasi.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Tubuh (6)</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600"/>
              </a:spcBef>
            </a:pPr>
            <a:r>
              <a:rPr lang="id-ID" sz="1800" b="1" dirty="0" smtClean="0">
                <a:sym typeface="Wingdings" pitchFamily="2" charset="2"/>
              </a:rPr>
              <a:t>Artefak </a:t>
            </a:r>
            <a:r>
              <a:rPr lang="id-ID" sz="1800" dirty="0" smtClean="0">
                <a:sym typeface="Wingdings" pitchFamily="2" charset="2"/>
              </a:rPr>
              <a:t>– mainan, teknologi, furnitur, benda-benda hiasan, mobil, rumah. </a:t>
            </a:r>
          </a:p>
          <a:p>
            <a:pPr>
              <a:lnSpc>
                <a:spcPct val="150000"/>
              </a:lnSpc>
              <a:spcBef>
                <a:spcPts val="600"/>
              </a:spcBef>
            </a:pPr>
            <a:r>
              <a:rPr lang="id-ID" sz="1800" dirty="0" smtClean="0">
                <a:sym typeface="Wingdings" pitchFamily="2" charset="2"/>
              </a:rPr>
              <a:t>Kartu kredit, tas kerja, dan kartu bisnis menjadi pemberi isyarat nyata untuk orang lain dalam membentuk kesan dan reaksi atas penampilan kita. </a:t>
            </a:r>
          </a:p>
          <a:p>
            <a:pPr>
              <a:lnSpc>
                <a:spcPct val="150000"/>
              </a:lnSpc>
              <a:spcBef>
                <a:spcPts val="600"/>
              </a:spcBef>
            </a:pPr>
            <a:r>
              <a:rPr lang="id-ID" sz="1800" dirty="0" smtClean="0">
                <a:sym typeface="Wingdings" pitchFamily="2" charset="2"/>
              </a:rPr>
              <a:t>Menyediakan pesan-pesan tentang sumber keuangan kita, selera estetika, kepribadian, status atau pekerjaan.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(1)</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0"/>
              </a:spcBef>
            </a:pPr>
            <a:r>
              <a:rPr lang="id-ID" sz="1600" b="1" dirty="0" smtClean="0">
                <a:sym typeface="Wingdings" pitchFamily="2" charset="2"/>
              </a:rPr>
              <a:t>Kinesics</a:t>
            </a:r>
            <a:r>
              <a:rPr lang="id-ID" sz="1600" dirty="0" smtClean="0">
                <a:sym typeface="Wingdings" pitchFamily="2" charset="2"/>
              </a:rPr>
              <a:t>  terdiri dari gerakan badan, kepala, lengan, tungkai atau kaki. </a:t>
            </a:r>
          </a:p>
          <a:p>
            <a:pPr>
              <a:lnSpc>
                <a:spcPct val="150000"/>
              </a:lnSpc>
              <a:spcBef>
                <a:spcPts val="0"/>
              </a:spcBef>
            </a:pPr>
            <a:r>
              <a:rPr lang="id-ID" sz="1600" dirty="0" smtClean="0">
                <a:sym typeface="Wingdings" pitchFamily="2" charset="2"/>
              </a:rPr>
              <a:t>Kesemuanya itu memainkan peran penting dalam komunikasi manusia. </a:t>
            </a:r>
          </a:p>
          <a:p>
            <a:pPr>
              <a:lnSpc>
                <a:spcPct val="150000"/>
              </a:lnSpc>
              <a:spcBef>
                <a:spcPts val="0"/>
              </a:spcBef>
            </a:pPr>
            <a:r>
              <a:rPr lang="id-ID" sz="1600" dirty="0" smtClean="0">
                <a:sym typeface="Wingdings" pitchFamily="2" charset="2"/>
              </a:rPr>
              <a:t>Kemajuan setiap manusia dalam pengembangan kapasitas untuk membuat gerak isyarat, terdiri dari 4 (empat) tahapan:</a:t>
            </a:r>
          </a:p>
          <a:p>
            <a:pPr lvl="1">
              <a:lnSpc>
                <a:spcPct val="150000"/>
              </a:lnSpc>
              <a:spcBef>
                <a:spcPts val="0"/>
              </a:spcBef>
            </a:pPr>
            <a:r>
              <a:rPr lang="id-ID" sz="1600" b="1" dirty="0" smtClean="0">
                <a:sym typeface="Wingdings" pitchFamily="2" charset="2"/>
              </a:rPr>
              <a:t>Tahap pertama</a:t>
            </a:r>
            <a:r>
              <a:rPr lang="id-ID" sz="1600" dirty="0" smtClean="0">
                <a:sym typeface="Wingdings" pitchFamily="2" charset="2"/>
              </a:rPr>
              <a:t>, terjadi pada usia 0-3bulan – ketidakberaturan, gerak melonjak-lonjak yang menunjukkan kegembiraan dan kesusahan. </a:t>
            </a:r>
          </a:p>
          <a:p>
            <a:pPr lvl="1">
              <a:lnSpc>
                <a:spcPct val="150000"/>
              </a:lnSpc>
              <a:spcBef>
                <a:spcPts val="0"/>
              </a:spcBef>
            </a:pPr>
            <a:r>
              <a:rPr lang="id-ID" sz="1600" b="1" dirty="0" smtClean="0">
                <a:sym typeface="Wingdings" pitchFamily="2" charset="2"/>
              </a:rPr>
              <a:t>Tahap kedua</a:t>
            </a:r>
            <a:r>
              <a:rPr lang="id-ID" sz="1600" dirty="0" smtClean="0">
                <a:sym typeface="Wingdings" pitchFamily="2" charset="2"/>
              </a:rPr>
              <a:t>, 3-5bulan – mampu menggerakan tubuh lebih berirama yang terkait dengan kemarahan &amp; kesenangan. </a:t>
            </a:r>
          </a:p>
          <a:p>
            <a:pPr lvl="1">
              <a:lnSpc>
                <a:spcPct val="150000"/>
              </a:lnSpc>
              <a:spcBef>
                <a:spcPts val="0"/>
              </a:spcBef>
            </a:pPr>
            <a:r>
              <a:rPr lang="id-ID" sz="1600" b="1" dirty="0" smtClean="0">
                <a:sym typeface="Wingdings" pitchFamily="2" charset="2"/>
              </a:rPr>
              <a:t>Tahap ketiga</a:t>
            </a:r>
            <a:r>
              <a:rPr lang="id-ID" sz="1600" dirty="0" smtClean="0">
                <a:sym typeface="Wingdings" pitchFamily="2" charset="2"/>
              </a:rPr>
              <a:t>, 5-14bulan – anak-anak mengembangkan gerakan khusus seperti meledek, kepala berputar &amp; menonjok. </a:t>
            </a:r>
          </a:p>
          <a:p>
            <a:pPr lvl="1">
              <a:lnSpc>
                <a:spcPct val="150000"/>
              </a:lnSpc>
              <a:spcBef>
                <a:spcPts val="0"/>
              </a:spcBef>
            </a:pPr>
            <a:r>
              <a:rPr lang="id-ID" sz="1600" b="1" dirty="0" smtClean="0">
                <a:sym typeface="Wingdings" pitchFamily="2" charset="2"/>
              </a:rPr>
              <a:t>Tahap keempat</a:t>
            </a:r>
            <a:r>
              <a:rPr lang="id-ID" sz="1600" dirty="0" smtClean="0">
                <a:sym typeface="Wingdings" pitchFamily="2" charset="2"/>
              </a:rPr>
              <a:t>, 14-24bulan – anak mampu mengungkapkan kasih sayang keorang-orang tertentu, seperti ungkapan kegembiraan/kecemburuan dalam bentuk menojok, memukul dan membelai.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(2)</a:t>
            </a:r>
            <a:endParaRPr lang="id-ID" sz="4000" b="1" dirty="0"/>
          </a:p>
        </p:txBody>
      </p:sp>
      <p:sp>
        <p:nvSpPr>
          <p:cNvPr id="3" name="Content Placeholder 2"/>
          <p:cNvSpPr>
            <a:spLocks noGrp="1"/>
          </p:cNvSpPr>
          <p:nvPr>
            <p:ph idx="1"/>
          </p:nvPr>
        </p:nvSpPr>
        <p:spPr>
          <a:xfrm>
            <a:off x="428596" y="1285860"/>
            <a:ext cx="8229600" cy="5214974"/>
          </a:xfrm>
        </p:spPr>
        <p:txBody>
          <a:bodyPr/>
          <a:lstStyle/>
          <a:p>
            <a:pPr>
              <a:lnSpc>
                <a:spcPct val="150000"/>
              </a:lnSpc>
              <a:spcBef>
                <a:spcPts val="600"/>
              </a:spcBef>
            </a:pPr>
            <a:r>
              <a:rPr lang="id-ID" sz="1900" dirty="0" smtClean="0">
                <a:sym typeface="Wingdings" pitchFamily="2" charset="2"/>
              </a:rPr>
              <a:t>Gerakan serta isyarat lain dapat berfungsi sebagai pesan yang memiliki tujuan untuk meraih suatu tujuan</a:t>
            </a:r>
            <a:r>
              <a:rPr lang="id-ID" sz="1900" i="1" dirty="0" smtClean="0">
                <a:sym typeface="Wingdings" pitchFamily="2" charset="2"/>
              </a:rPr>
              <a:t>(purposeful), </a:t>
            </a:r>
            <a:r>
              <a:rPr lang="id-ID" sz="1900" dirty="0" smtClean="0">
                <a:sym typeface="Wingdings" pitchFamily="2" charset="2"/>
              </a:rPr>
              <a:t>maupun pesan yang sekedar kebetulan </a:t>
            </a:r>
            <a:r>
              <a:rPr lang="id-ID" sz="1900" i="1" dirty="0" smtClean="0">
                <a:sym typeface="Wingdings" pitchFamily="2" charset="2"/>
              </a:rPr>
              <a:t>(incidental) </a:t>
            </a:r>
            <a:r>
              <a:rPr lang="id-ID" sz="1900" dirty="0" smtClean="0">
                <a:sym typeface="Wingdings" pitchFamily="2" charset="2"/>
              </a:rPr>
              <a:t>dan tidak disengaja </a:t>
            </a:r>
            <a:r>
              <a:rPr lang="id-ID" sz="1900" i="1" dirty="0" smtClean="0">
                <a:sym typeface="Wingdings" pitchFamily="2" charset="2"/>
              </a:rPr>
              <a:t>(unintended).</a:t>
            </a:r>
          </a:p>
          <a:p>
            <a:pPr>
              <a:lnSpc>
                <a:spcPct val="150000"/>
              </a:lnSpc>
              <a:spcBef>
                <a:spcPts val="600"/>
              </a:spcBef>
            </a:pPr>
            <a:r>
              <a:rPr lang="id-ID" sz="1900" dirty="0" smtClean="0">
                <a:sym typeface="Wingdings" pitchFamily="2" charset="2"/>
              </a:rPr>
              <a:t>Gerakan yang dapat digunakan sebagai pelengkap untuk bahasa, seperti menggoyangkan kepala ke kanan-kiri sambil berkata “tidak”. </a:t>
            </a:r>
          </a:p>
          <a:p>
            <a:pPr>
              <a:lnSpc>
                <a:spcPct val="150000"/>
              </a:lnSpc>
              <a:spcBef>
                <a:spcPts val="600"/>
              </a:spcBef>
            </a:pPr>
            <a:r>
              <a:rPr lang="id-ID" sz="1900" b="1" dirty="0" smtClean="0">
                <a:sym typeface="Wingdings" pitchFamily="2" charset="2"/>
              </a:rPr>
              <a:t>Tindakan yang diwariskan, ditemukan, ditiru, dilatih </a:t>
            </a:r>
            <a:r>
              <a:rPr lang="id-ID" sz="1900" dirty="0" smtClean="0">
                <a:sym typeface="Wingdings" pitchFamily="2" charset="2"/>
              </a:rPr>
              <a:t>–  contoh tindakan bawaan termasuk respons bayi dalam menghisap puting susu &amp; kontak tubuh yang menjadi bagian pengasuhan. </a:t>
            </a:r>
          </a:p>
          <a:p>
            <a:pPr>
              <a:lnSpc>
                <a:spcPct val="150000"/>
              </a:lnSpc>
              <a:spcBef>
                <a:spcPts val="0"/>
              </a:spcBef>
            </a:pPr>
            <a:endParaRPr lang="id-ID" sz="1600" dirty="0" smtClean="0">
              <a:sym typeface="Wingdings" pitchFamily="2" charset="2"/>
            </a:endParaRPr>
          </a:p>
          <a:p>
            <a:pPr>
              <a:lnSpc>
                <a:spcPct val="150000"/>
              </a:lnSpc>
              <a:spcBef>
                <a:spcPts val="0"/>
              </a:spcBef>
            </a:pPr>
            <a:endParaRPr lang="id-ID" sz="1600" dirty="0" smtClean="0">
              <a:sym typeface="Wingdings" pitchFamily="2" charset="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(3)</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900" dirty="0" smtClean="0">
                <a:sym typeface="Wingdings" pitchFamily="2" charset="2"/>
              </a:rPr>
              <a:t>Beberapa gerakan, kita temukan saat kita mengidentifikasi keterbatasan dan kemampuan dari tubuh kita. </a:t>
            </a:r>
          </a:p>
          <a:p>
            <a:pPr>
              <a:lnSpc>
                <a:spcPct val="150000"/>
              </a:lnSpc>
              <a:spcBef>
                <a:spcPts val="600"/>
              </a:spcBef>
            </a:pPr>
            <a:r>
              <a:rPr lang="id-ID" sz="1900" dirty="0" smtClean="0">
                <a:sym typeface="Wingdings" pitchFamily="2" charset="2"/>
              </a:rPr>
              <a:t>Ada perbedaan dari cara orang menyilangkan lengan dari satu budaya ke budaya lainnya.</a:t>
            </a:r>
          </a:p>
          <a:p>
            <a:pPr>
              <a:lnSpc>
                <a:spcPct val="150000"/>
              </a:lnSpc>
              <a:spcBef>
                <a:spcPts val="600"/>
              </a:spcBef>
            </a:pPr>
            <a:r>
              <a:rPr lang="id-ID" sz="1900" dirty="0" smtClean="0">
                <a:sym typeface="Wingdings" pitchFamily="2" charset="2"/>
              </a:rPr>
              <a:t>Perbedaan bisa ditemukan diantara individu yang berada di bawah satu payung budaya &amp; setiap individu cenderung konsisten dari waktu ke waktu. </a:t>
            </a:r>
          </a:p>
          <a:p>
            <a:pPr>
              <a:lnSpc>
                <a:spcPct val="150000"/>
              </a:lnSpc>
              <a:spcBef>
                <a:spcPts val="600"/>
              </a:spcBef>
            </a:pPr>
            <a:r>
              <a:rPr lang="id-ID" sz="1900" dirty="0" smtClean="0">
                <a:sym typeface="Wingdings" pitchFamily="2" charset="2"/>
              </a:rPr>
              <a:t>Sehingga apapun kebiasaan kita, adalah sulit untuk membaliknya tanpa usaha yang cukup besar. </a:t>
            </a:r>
          </a:p>
          <a:p>
            <a:pPr>
              <a:lnSpc>
                <a:spcPct val="150000"/>
              </a:lnSpc>
              <a:spcBef>
                <a:spcPts val="0"/>
              </a:spcBef>
            </a:pPr>
            <a:endParaRPr lang="id-ID" sz="1600" dirty="0" smtClean="0">
              <a:sym typeface="Wingdings" pitchFamily="2" charset="2"/>
            </a:endParaRPr>
          </a:p>
          <a:p>
            <a:pPr>
              <a:lnSpc>
                <a:spcPct val="150000"/>
              </a:lnSpc>
              <a:spcBef>
                <a:spcPts val="0"/>
              </a:spcBef>
            </a:pPr>
            <a:endParaRPr lang="id-ID" sz="1600" dirty="0" smtClean="0">
              <a:sym typeface="Wingdings" pitchFamily="2" charset="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(4)</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900" dirty="0" smtClean="0">
                <a:sym typeface="Wingdings" pitchFamily="2" charset="2"/>
              </a:rPr>
              <a:t>Kita memperoleh banyak gerakan yang kita ketahui secara tidak sadar dari orang-orang disekitar kita saat kita tumbuh dewasa. </a:t>
            </a:r>
          </a:p>
          <a:p>
            <a:pPr>
              <a:lnSpc>
                <a:spcPct val="150000"/>
              </a:lnSpc>
              <a:spcBef>
                <a:spcPts val="600"/>
              </a:spcBef>
            </a:pPr>
            <a:r>
              <a:rPr lang="id-ID" sz="1900" dirty="0" smtClean="0">
                <a:sym typeface="Wingdings" pitchFamily="2" charset="2"/>
              </a:rPr>
              <a:t>Salah satu sikap dalam jabatan tangan, cara memberi salam, meniru tata cara budaya dan budaya lainnya. </a:t>
            </a:r>
          </a:p>
          <a:p>
            <a:pPr>
              <a:lnSpc>
                <a:spcPct val="150000"/>
              </a:lnSpc>
              <a:spcBef>
                <a:spcPts val="600"/>
              </a:spcBef>
            </a:pPr>
            <a:r>
              <a:rPr lang="id-ID" sz="1900" dirty="0" smtClean="0">
                <a:sym typeface="Wingdings" pitchFamily="2" charset="2"/>
              </a:rPr>
              <a:t>Kedipan mata, melompat dengan satu kaki, adalah sikap yang mampu dilakukan oleh orang dewasa &amp; menjadi hal berat bagi seorang anak kecil. </a:t>
            </a:r>
          </a:p>
          <a:p>
            <a:pPr>
              <a:lnSpc>
                <a:spcPct val="150000"/>
              </a:lnSpc>
              <a:spcBef>
                <a:spcPts val="600"/>
              </a:spcBef>
            </a:pPr>
            <a:r>
              <a:rPr lang="id-ID" sz="1900" dirty="0" smtClean="0">
                <a:sym typeface="Wingdings" pitchFamily="2" charset="2"/>
              </a:rPr>
              <a:t>Dengan demikian dibutuhkan observasi substansial dan usaha sistematis untuk menguasainya. </a:t>
            </a:r>
            <a:endParaRPr lang="id-ID" sz="1600" dirty="0" smtClean="0">
              <a:sym typeface="Wingdings" pitchFamily="2" charset="2"/>
            </a:endParaRPr>
          </a:p>
          <a:p>
            <a:pPr>
              <a:lnSpc>
                <a:spcPct val="150000"/>
              </a:lnSpc>
              <a:spcBef>
                <a:spcPts val="0"/>
              </a:spcBef>
            </a:pPr>
            <a:endParaRPr lang="id-ID" sz="1600" dirty="0" smtClean="0">
              <a:sym typeface="Wingdings" pitchFamily="2" charset="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(5)</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800" b="1" dirty="0" smtClean="0">
                <a:sym typeface="Wingdings" pitchFamily="2" charset="2"/>
              </a:rPr>
              <a:t>Asal usul gerak </a:t>
            </a:r>
            <a:r>
              <a:rPr lang="id-ID" sz="1800" dirty="0" smtClean="0">
                <a:sym typeface="Wingdings" pitchFamily="2" charset="2"/>
              </a:rPr>
              <a:t>– beberapa gerakan yang ditampilkan oleh orang dewasa tampaknya dibawa dari kegiatan kita semasa anak-anak. </a:t>
            </a:r>
          </a:p>
          <a:p>
            <a:pPr>
              <a:lnSpc>
                <a:spcPct val="150000"/>
              </a:lnSpc>
              <a:spcBef>
                <a:spcPts val="600"/>
              </a:spcBef>
            </a:pPr>
            <a:r>
              <a:rPr lang="id-ID" sz="1800" dirty="0" smtClean="0">
                <a:sym typeface="Wingdings" pitchFamily="2" charset="2"/>
              </a:rPr>
              <a:t>Kegiatan merokok, mengunyah pensil, menggigit kuku mengunyah permen/permen karet – berakar pada pengalaman awal disuapi makanan pada masa bayi.</a:t>
            </a:r>
          </a:p>
          <a:p>
            <a:pPr>
              <a:lnSpc>
                <a:spcPct val="150000"/>
              </a:lnSpc>
              <a:spcBef>
                <a:spcPts val="600"/>
              </a:spcBef>
            </a:pPr>
            <a:r>
              <a:rPr lang="id-ID" sz="1800" dirty="0" smtClean="0">
                <a:sym typeface="Wingdings" pitchFamily="2" charset="2"/>
              </a:rPr>
              <a:t>Pengalaman awal disuapi itu, menjadi satu kepuasan mulut dan berhubungan dengan keamanan &amp; keselamatan. </a:t>
            </a:r>
          </a:p>
          <a:p>
            <a:pPr>
              <a:lnSpc>
                <a:spcPct val="150000"/>
              </a:lnSpc>
              <a:spcBef>
                <a:spcPts val="600"/>
              </a:spcBef>
            </a:pPr>
            <a:r>
              <a:rPr lang="id-ID" sz="1800" dirty="0" smtClean="0">
                <a:sym typeface="Wingdings" pitchFamily="2" charset="2"/>
              </a:rPr>
              <a:t>Gerakan lain, seperti goyang kepala horizontal yang kita gunakan untuk mengatakan “tidak” – berakar dari kebiasaan bayi menggelengkan kepala sebagai tanda ia sudah tidak ingin makan &amp; minum susu.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Pengantar (3)</a:t>
            </a:r>
            <a:endParaRPr lang="id-ID" b="1" dirty="0"/>
          </a:p>
        </p:txBody>
      </p:sp>
      <p:sp>
        <p:nvSpPr>
          <p:cNvPr id="3" name="Content Placeholder 2"/>
          <p:cNvSpPr>
            <a:spLocks noGrp="1"/>
          </p:cNvSpPr>
          <p:nvPr>
            <p:ph idx="1"/>
          </p:nvPr>
        </p:nvSpPr>
        <p:spPr>
          <a:xfrm>
            <a:off x="428596" y="1500174"/>
            <a:ext cx="8229600" cy="4572000"/>
          </a:xfrm>
        </p:spPr>
        <p:txBody>
          <a:bodyPr/>
          <a:lstStyle/>
          <a:p>
            <a:pPr>
              <a:lnSpc>
                <a:spcPct val="150000"/>
              </a:lnSpc>
              <a:spcBef>
                <a:spcPts val="0"/>
              </a:spcBef>
            </a:pPr>
            <a:r>
              <a:rPr lang="id-ID" sz="2000" dirty="0" smtClean="0"/>
              <a:t>Sebagian besar faktor non-verbal memberi kontribusi bagi kesan yang dibentuk orang. </a:t>
            </a:r>
          </a:p>
          <a:p>
            <a:pPr>
              <a:lnSpc>
                <a:spcPct val="150000"/>
              </a:lnSpc>
              <a:spcBef>
                <a:spcPts val="0"/>
              </a:spcBef>
            </a:pPr>
            <a:r>
              <a:rPr lang="id-ID" sz="2000" dirty="0" smtClean="0"/>
              <a:t>Kesan yang terbentuk bersifat akurat, sering kali memiliki sifat yang tidak benar/berlebihan/tidak lengkap. </a:t>
            </a:r>
          </a:p>
          <a:p>
            <a:pPr>
              <a:lnSpc>
                <a:spcPct val="150000"/>
              </a:lnSpc>
              <a:spcBef>
                <a:spcPts val="0"/>
              </a:spcBef>
            </a:pPr>
            <a:r>
              <a:rPr lang="id-ID" sz="2000" dirty="0" smtClean="0"/>
              <a:t>Tiga karakteristik penting dari komunikasi non-verbal, antara lain: </a:t>
            </a:r>
          </a:p>
          <a:p>
            <a:pPr lvl="1">
              <a:lnSpc>
                <a:spcPct val="150000"/>
              </a:lnSpc>
              <a:spcBef>
                <a:spcPts val="0"/>
              </a:spcBef>
            </a:pPr>
            <a:r>
              <a:rPr lang="id-ID" sz="1900" dirty="0" smtClean="0"/>
              <a:t>Sejumlah faktor yang mempengaruhi komunikasi non-verbal. </a:t>
            </a:r>
          </a:p>
          <a:p>
            <a:pPr lvl="1">
              <a:lnSpc>
                <a:spcPct val="150000"/>
              </a:lnSpc>
              <a:spcBef>
                <a:spcPts val="0"/>
              </a:spcBef>
            </a:pPr>
            <a:r>
              <a:rPr lang="id-ID" sz="1900" dirty="0" smtClean="0"/>
              <a:t>Pesan non-verbal umumnya memiliki berbagai makna.</a:t>
            </a:r>
          </a:p>
          <a:p>
            <a:pPr lvl="1">
              <a:lnSpc>
                <a:spcPct val="150000"/>
              </a:lnSpc>
              <a:spcBef>
                <a:spcPts val="0"/>
              </a:spcBef>
            </a:pPr>
            <a:r>
              <a:rPr lang="id-ID" sz="1900" dirty="0" smtClean="0"/>
              <a:t>Penafsiran komunikasi non-verbal tergantung pada pesan non-verbal itu sendiri, keadaan dan pengamat.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(6)</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800" b="1" dirty="0" smtClean="0">
                <a:sym typeface="Wingdings" pitchFamily="2" charset="2"/>
              </a:rPr>
              <a:t>Jenis Gerak – </a:t>
            </a:r>
            <a:r>
              <a:rPr lang="id-ID" sz="1800" dirty="0" smtClean="0">
                <a:sym typeface="Wingdings" pitchFamily="2" charset="2"/>
              </a:rPr>
              <a:t>banyak cara untuk mengklasifikasi gerak tubuh </a:t>
            </a:r>
          </a:p>
          <a:p>
            <a:pPr>
              <a:lnSpc>
                <a:spcPct val="150000"/>
              </a:lnSpc>
              <a:spcBef>
                <a:spcPts val="600"/>
              </a:spcBef>
            </a:pPr>
            <a:r>
              <a:rPr lang="id-ID" sz="1800" b="1" dirty="0" smtClean="0">
                <a:sym typeface="Wingdings" pitchFamily="2" charset="2"/>
              </a:rPr>
              <a:t>Morris</a:t>
            </a:r>
            <a:r>
              <a:rPr lang="id-ID" sz="1800" dirty="0" smtClean="0">
                <a:sym typeface="Wingdings" pitchFamily="2" charset="2"/>
              </a:rPr>
              <a:t> mengklasifikasi menjadi beberapa bagian: </a:t>
            </a:r>
          </a:p>
          <a:p>
            <a:pPr lvl="1">
              <a:lnSpc>
                <a:spcPct val="150000"/>
              </a:lnSpc>
              <a:spcBef>
                <a:spcPts val="600"/>
              </a:spcBef>
            </a:pPr>
            <a:r>
              <a:rPr lang="id-ID" sz="1800" b="1" dirty="0" smtClean="0">
                <a:sym typeface="Wingdings" pitchFamily="2" charset="2"/>
              </a:rPr>
              <a:t>Penegas &amp; pemandu </a:t>
            </a:r>
            <a:r>
              <a:rPr lang="id-ID" sz="1800" dirty="0" smtClean="0">
                <a:sym typeface="Wingdings" pitchFamily="2" charset="2"/>
              </a:rPr>
              <a:t>– jenis gerak isyarat tubuh yang digunakan untuk menggarisbawahi atau menekankan masalah tertentu yang dibuat secara lisan. Contohnya: mengangkat jari telunjuk.  </a:t>
            </a:r>
          </a:p>
          <a:p>
            <a:pPr lvl="1">
              <a:lnSpc>
                <a:spcPct val="150000"/>
              </a:lnSpc>
              <a:spcBef>
                <a:spcPts val="600"/>
              </a:spcBef>
            </a:pPr>
            <a:r>
              <a:rPr lang="id-ID" sz="1800" dirty="0" smtClean="0">
                <a:sym typeface="Wingdings" pitchFamily="2" charset="2"/>
              </a:rPr>
              <a:t>Klasifikasi berikutnya sebagai tanda panduan (guide sign). Dalam menunjukkan arah kepada orang lain &amp; melambaikan tangan. </a:t>
            </a:r>
          </a:p>
          <a:p>
            <a:pPr lvl="1">
              <a:lnSpc>
                <a:spcPct val="150000"/>
              </a:lnSpc>
              <a:spcBef>
                <a:spcPts val="600"/>
              </a:spcBef>
            </a:pPr>
            <a:r>
              <a:rPr lang="id-ID" sz="1800" b="1" dirty="0" smtClean="0">
                <a:sym typeface="Wingdings" pitchFamily="2" charset="2"/>
              </a:rPr>
              <a:t>Sinyal “Ya-Tidak” </a:t>
            </a:r>
            <a:r>
              <a:rPr lang="id-ID" sz="1800" dirty="0" smtClean="0">
                <a:sym typeface="Wingdings" pitchFamily="2" charset="2"/>
              </a:rPr>
              <a:t>– cara utama dari membuat sinyal ya-tidak adalah dengan menggerakan (menganggukan/menggelengkan) kepala.  </a:t>
            </a:r>
          </a:p>
          <a:p>
            <a:pPr lvl="1">
              <a:lnSpc>
                <a:spcPct val="150000"/>
              </a:lnSpc>
              <a:spcBef>
                <a:spcPts val="600"/>
              </a:spcBef>
            </a:pPr>
            <a:endParaRPr lang="id-ID" sz="1400" dirty="0" smtClean="0">
              <a:sym typeface="Wingdings" pitchFamily="2" charset="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(7)</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800" b="1" dirty="0" smtClean="0">
                <a:sym typeface="Wingdings" pitchFamily="2" charset="2"/>
              </a:rPr>
              <a:t>Salam dan memberi hormat  – </a:t>
            </a:r>
            <a:r>
              <a:rPr lang="id-ID" sz="1800" dirty="0" smtClean="0">
                <a:sym typeface="Wingdings" pitchFamily="2" charset="2"/>
              </a:rPr>
              <a:t>bentuk salam paling dikenal adalah jabat tangan, pelukan dan ciuman yang mengisyaratkan rasa senang kita atas kedatangan/keberangkatan seseorang.</a:t>
            </a:r>
          </a:p>
          <a:p>
            <a:pPr lvl="1">
              <a:lnSpc>
                <a:spcPct val="150000"/>
              </a:lnSpc>
              <a:spcBef>
                <a:spcPts val="600"/>
              </a:spcBef>
            </a:pPr>
            <a:r>
              <a:rPr lang="id-ID" sz="1600" b="1" dirty="0" smtClean="0">
                <a:sym typeface="Wingdings" pitchFamily="2" charset="2"/>
              </a:rPr>
              <a:t>Tampilan repot </a:t>
            </a:r>
            <a:r>
              <a:rPr lang="id-ID" sz="1600" dirty="0" smtClean="0">
                <a:sym typeface="Wingdings" pitchFamily="2" charset="2"/>
              </a:rPr>
              <a:t>– kita menunjukan diri sibuk &amp; repot dalam hal persahabatan. Jika sebagai tuan rumah kita akan berbenah diri &amp; rumah dan jika sebagai tamu kita rela menempuh perjalan panjang &amp; jauh. </a:t>
            </a:r>
          </a:p>
          <a:p>
            <a:pPr lvl="1">
              <a:lnSpc>
                <a:spcPct val="150000"/>
              </a:lnSpc>
              <a:spcBef>
                <a:spcPts val="600"/>
              </a:spcBef>
            </a:pPr>
            <a:r>
              <a:rPr lang="id-ID" sz="1600" b="1" dirty="0" smtClean="0">
                <a:sym typeface="Wingdings" pitchFamily="2" charset="2"/>
              </a:rPr>
              <a:t>Tampilan jarak  </a:t>
            </a:r>
            <a:r>
              <a:rPr lang="id-ID" sz="1600" dirty="0" smtClean="0">
                <a:sym typeface="Wingdings" pitchFamily="2" charset="2"/>
              </a:rPr>
              <a:t>- ketika tamu &amp; tuan rumah melihat satu sama lain muncul perilaku tersenyum, mengangkat alis, memiringkan kepala, melambaikan tangan &amp; merentang tangan sebagai isyarat ingin memeluk. </a:t>
            </a:r>
          </a:p>
          <a:p>
            <a:pPr lvl="1">
              <a:lnSpc>
                <a:spcPct val="150000"/>
              </a:lnSpc>
              <a:spcBef>
                <a:spcPts val="600"/>
              </a:spcBef>
            </a:pPr>
            <a:r>
              <a:rPr lang="id-ID" sz="1600" dirty="0" smtClean="0">
                <a:sym typeface="Wingdings" pitchFamily="2" charset="2"/>
              </a:rPr>
              <a:t>Salam khusus akan digunakan tergantung dari sifat hubungan, situasi perjumpaan, lama waktu berpisah &amp; perubahan status diantara keduanya.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(8)</a:t>
            </a:r>
            <a:endParaRPr lang="id-ID" sz="4000" b="1" dirty="0"/>
          </a:p>
        </p:txBody>
      </p:sp>
      <p:sp>
        <p:nvSpPr>
          <p:cNvPr id="3" name="Content Placeholder 2"/>
          <p:cNvSpPr>
            <a:spLocks noGrp="1"/>
          </p:cNvSpPr>
          <p:nvPr>
            <p:ph idx="1"/>
          </p:nvPr>
        </p:nvSpPr>
        <p:spPr>
          <a:xfrm>
            <a:off x="500034" y="1500174"/>
            <a:ext cx="8229600" cy="5072098"/>
          </a:xfrm>
        </p:spPr>
        <p:txBody>
          <a:bodyPr/>
          <a:lstStyle/>
          <a:p>
            <a:pPr>
              <a:lnSpc>
                <a:spcPct val="150000"/>
              </a:lnSpc>
              <a:spcBef>
                <a:spcPts val="600"/>
              </a:spcBef>
            </a:pPr>
            <a:r>
              <a:rPr lang="id-ID" sz="1800" b="1" dirty="0" smtClean="0">
                <a:sym typeface="Wingdings" pitchFamily="2" charset="2"/>
              </a:rPr>
              <a:t>Tanda Ikatan – </a:t>
            </a:r>
            <a:r>
              <a:rPr lang="id-ID" sz="1800" dirty="0" smtClean="0">
                <a:sym typeface="Wingdings" pitchFamily="2" charset="2"/>
              </a:rPr>
              <a:t>pengikat atau tanda ikatan adalah salah satu cara individu dalam memperlihatkan bahwa mereka sedang berada dalam satu hubungan. </a:t>
            </a:r>
          </a:p>
          <a:p>
            <a:pPr>
              <a:lnSpc>
                <a:spcPct val="150000"/>
              </a:lnSpc>
              <a:spcBef>
                <a:spcPts val="600"/>
              </a:spcBef>
            </a:pPr>
            <a:r>
              <a:rPr lang="id-ID" sz="1800" dirty="0" smtClean="0">
                <a:sym typeface="Wingdings" pitchFamily="2" charset="2"/>
              </a:rPr>
              <a:t>Benda penanda ikatan antara lain: cincin pernikahan, pakaian berpasangan untuk menunjukkan hubungan antara dua orang atau lebih. </a:t>
            </a:r>
          </a:p>
          <a:p>
            <a:pPr>
              <a:lnSpc>
                <a:spcPct val="150000"/>
              </a:lnSpc>
              <a:spcBef>
                <a:spcPts val="600"/>
              </a:spcBef>
            </a:pPr>
            <a:r>
              <a:rPr lang="id-ID" sz="1800" dirty="0" smtClean="0">
                <a:sym typeface="Wingdings" pitchFamily="2" charset="2"/>
              </a:rPr>
              <a:t>Gerak tubuh tertentu dapat pula disajikan sebagai penanda ikatan: berpegangan tangan/lengan, minum segelas bersama, jarak duduk saat rapat, dsb – memberikan isyarat tentang individu dan sifat hubungan mereka.  </a:t>
            </a:r>
            <a:endParaRPr lang="id-ID" sz="1600" dirty="0" smtClean="0">
              <a:sym typeface="Wingdings" pitchFamily="2" charset="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(9)</a:t>
            </a:r>
            <a:endParaRPr lang="id-ID" sz="4000" b="1" dirty="0"/>
          </a:p>
        </p:txBody>
      </p:sp>
      <p:sp>
        <p:nvSpPr>
          <p:cNvPr id="3" name="Content Placeholder 2"/>
          <p:cNvSpPr>
            <a:spLocks noGrp="1"/>
          </p:cNvSpPr>
          <p:nvPr>
            <p:ph idx="1"/>
          </p:nvPr>
        </p:nvSpPr>
        <p:spPr>
          <a:xfrm>
            <a:off x="500034" y="1714488"/>
            <a:ext cx="8229600" cy="3571900"/>
          </a:xfrm>
        </p:spPr>
        <p:txBody>
          <a:bodyPr/>
          <a:lstStyle/>
          <a:p>
            <a:pPr>
              <a:lnSpc>
                <a:spcPct val="150000"/>
              </a:lnSpc>
              <a:spcBef>
                <a:spcPts val="600"/>
              </a:spcBef>
            </a:pPr>
            <a:r>
              <a:rPr lang="id-ID" sz="2000" b="1" dirty="0" smtClean="0">
                <a:sym typeface="Wingdings" pitchFamily="2" charset="2"/>
              </a:rPr>
              <a:t>Gerak Isolasi – </a:t>
            </a:r>
            <a:r>
              <a:rPr lang="id-ID" sz="2000" dirty="0" smtClean="0">
                <a:sym typeface="Wingdings" pitchFamily="2" charset="2"/>
              </a:rPr>
              <a:t>gerak isyarat pada posisi tubuh, seperti menyilangkan lengan atau kaki, untuk menyembunyikan atau memblokir bagian tubuh dari pandangan. </a:t>
            </a:r>
          </a:p>
          <a:p>
            <a:pPr>
              <a:lnSpc>
                <a:spcPct val="150000"/>
              </a:lnSpc>
              <a:spcBef>
                <a:spcPts val="600"/>
              </a:spcBef>
            </a:pPr>
            <a:r>
              <a:rPr lang="id-ID" sz="2000" dirty="0" smtClean="0">
                <a:sym typeface="Wingdings" pitchFamily="2" charset="2"/>
              </a:rPr>
              <a:t>Gerakan isolasi lainnya termasuk gerakan memeluk diri, bertopang dagu atau pipi dengan tangan, menyentuh mulut seseorang – merupakan sinyal rasa tidak nyaman atau kecemasan.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Gerak-Isyarat (10)</a:t>
            </a:r>
            <a:endParaRPr lang="id-ID" sz="4000" b="1" dirty="0"/>
          </a:p>
        </p:txBody>
      </p:sp>
      <p:sp>
        <p:nvSpPr>
          <p:cNvPr id="3" name="Content Placeholder 2"/>
          <p:cNvSpPr>
            <a:spLocks noGrp="1"/>
          </p:cNvSpPr>
          <p:nvPr>
            <p:ph idx="1"/>
          </p:nvPr>
        </p:nvSpPr>
        <p:spPr>
          <a:xfrm>
            <a:off x="500034" y="1714488"/>
            <a:ext cx="8229600" cy="3929090"/>
          </a:xfrm>
        </p:spPr>
        <p:txBody>
          <a:bodyPr/>
          <a:lstStyle/>
          <a:p>
            <a:pPr>
              <a:lnSpc>
                <a:spcPct val="150000"/>
              </a:lnSpc>
              <a:spcBef>
                <a:spcPts val="600"/>
              </a:spcBef>
            </a:pPr>
            <a:r>
              <a:rPr lang="id-ID" sz="2000" b="1" dirty="0" smtClean="0">
                <a:sym typeface="Wingdings" pitchFamily="2" charset="2"/>
              </a:rPr>
              <a:t>Gerak Isyarat Lainnya </a:t>
            </a:r>
            <a:r>
              <a:rPr lang="id-ID" sz="2000" dirty="0" smtClean="0">
                <a:sym typeface="Wingdings" pitchFamily="2" charset="2"/>
              </a:rPr>
              <a:t>– perilaku bersolek, membelai rambut, menyempurnakan riasan wajah atau pakaian dicermin, atau mengelus lengan sendiri – memainkan peran dalam menarik perhatian lawan jenis. </a:t>
            </a:r>
          </a:p>
          <a:p>
            <a:pPr>
              <a:lnSpc>
                <a:spcPct val="150000"/>
              </a:lnSpc>
              <a:spcBef>
                <a:spcPts val="600"/>
              </a:spcBef>
            </a:pPr>
            <a:r>
              <a:rPr lang="id-ID" sz="2000" dirty="0" smtClean="0">
                <a:sym typeface="Wingdings" pitchFamily="2" charset="2"/>
              </a:rPr>
              <a:t>Gerakan isyarat juga terdapat dalam aspek keagamaan, seperti berlutut, berdiri pada waktu yang ditentukan, melipat tangan, membuka kedua tangan, membungkuk – simbolik bahwa orang ikut serta dalam ritual keyakinan yang dianut.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Sentuhan-Rabaan (1)</a:t>
            </a:r>
            <a:endParaRPr lang="id-ID" sz="4000" b="1" dirty="0"/>
          </a:p>
        </p:txBody>
      </p:sp>
      <p:sp>
        <p:nvSpPr>
          <p:cNvPr id="3" name="Content Placeholder 2"/>
          <p:cNvSpPr>
            <a:spLocks noGrp="1"/>
          </p:cNvSpPr>
          <p:nvPr>
            <p:ph idx="1"/>
          </p:nvPr>
        </p:nvSpPr>
        <p:spPr>
          <a:xfrm>
            <a:off x="500034" y="1428736"/>
            <a:ext cx="8229600" cy="5000660"/>
          </a:xfrm>
        </p:spPr>
        <p:txBody>
          <a:bodyPr/>
          <a:lstStyle/>
          <a:p>
            <a:pPr>
              <a:lnSpc>
                <a:spcPct val="150000"/>
              </a:lnSpc>
              <a:spcBef>
                <a:spcPts val="600"/>
              </a:spcBef>
            </a:pPr>
            <a:r>
              <a:rPr lang="id-ID" sz="2000" dirty="0" smtClean="0">
                <a:sym typeface="Wingdings" pitchFamily="2" charset="2"/>
              </a:rPr>
              <a:t>Sejak momen awal dari kehidupan, sentuhan adalah cara utama dimana anak-anak dan orang tua terkoneksi satu sama lain. </a:t>
            </a:r>
          </a:p>
          <a:p>
            <a:pPr>
              <a:lnSpc>
                <a:spcPct val="150000"/>
              </a:lnSpc>
              <a:spcBef>
                <a:spcPts val="600"/>
              </a:spcBef>
            </a:pPr>
            <a:r>
              <a:rPr lang="id-ID" sz="2000" dirty="0" smtClean="0">
                <a:sym typeface="Wingdings" pitchFamily="2" charset="2"/>
              </a:rPr>
              <a:t>Melalui cara sentuhan (tactile), pemberian makan dilakukan dan kasih sayang diekspresikan. </a:t>
            </a:r>
          </a:p>
          <a:p>
            <a:pPr>
              <a:lnSpc>
                <a:spcPct val="150000"/>
              </a:lnSpc>
              <a:spcBef>
                <a:spcPts val="600"/>
              </a:spcBef>
            </a:pPr>
            <a:r>
              <a:rPr lang="id-ID" sz="2000" dirty="0" smtClean="0">
                <a:sym typeface="Wingdings" pitchFamily="2" charset="2"/>
              </a:rPr>
              <a:t>Sentuhan berlanjut menjadi sarana utama untuk ekspresi dari kehangatan dan kepedulian diantara anggota keluarga &amp; teman dekat. </a:t>
            </a:r>
          </a:p>
          <a:p>
            <a:pPr>
              <a:lnSpc>
                <a:spcPct val="150000"/>
              </a:lnSpc>
              <a:spcBef>
                <a:spcPts val="600"/>
              </a:spcBef>
            </a:pPr>
            <a:r>
              <a:rPr lang="id-ID" sz="2000" dirty="0" smtClean="0">
                <a:sym typeface="Wingdings" pitchFamily="2" charset="2"/>
              </a:rPr>
              <a:t>Pada periode/fase ini, individu belajar pentingnya pesan sentuhan seperti memeluk, jabat/cium tangan &amp; mencium.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Sentuhan-Rabaan (2)</a:t>
            </a:r>
            <a:endParaRPr lang="id-ID" sz="4000" b="1" dirty="0"/>
          </a:p>
        </p:txBody>
      </p:sp>
      <p:sp>
        <p:nvSpPr>
          <p:cNvPr id="3" name="Content Placeholder 2"/>
          <p:cNvSpPr>
            <a:spLocks noGrp="1"/>
          </p:cNvSpPr>
          <p:nvPr>
            <p:ph idx="1"/>
          </p:nvPr>
        </p:nvSpPr>
        <p:spPr>
          <a:xfrm>
            <a:off x="500034" y="1428736"/>
            <a:ext cx="8229600" cy="5000660"/>
          </a:xfrm>
        </p:spPr>
        <p:txBody>
          <a:bodyPr/>
          <a:lstStyle/>
          <a:p>
            <a:pPr>
              <a:lnSpc>
                <a:spcPct val="150000"/>
              </a:lnSpc>
              <a:spcBef>
                <a:spcPts val="600"/>
              </a:spcBef>
            </a:pPr>
            <a:r>
              <a:rPr lang="id-ID" sz="1900" dirty="0" smtClean="0">
                <a:sym typeface="Wingdings" pitchFamily="2" charset="2"/>
              </a:rPr>
              <a:t>Pada fase perkembangan remaja/pra-dewasa, sentuhan berlanjut semakin bertambah penting dalam ekspresi kehangatan, cinta &amp; keintiman. </a:t>
            </a:r>
          </a:p>
          <a:p>
            <a:pPr>
              <a:lnSpc>
                <a:spcPct val="150000"/>
              </a:lnSpc>
              <a:spcBef>
                <a:spcPts val="600"/>
              </a:spcBef>
            </a:pPr>
            <a:r>
              <a:rPr lang="id-ID" sz="1900" dirty="0" smtClean="0">
                <a:sym typeface="Wingdings" pitchFamily="2" charset="2"/>
              </a:rPr>
              <a:t>Diantara orang dewasa, kontak fisik berupa gerak isyarat kepergian teman/kolega, ekspresi keintiman &amp; kegiatan seksual, dan ekspresi permusuhan dan agresi. </a:t>
            </a:r>
          </a:p>
          <a:p>
            <a:pPr>
              <a:lnSpc>
                <a:spcPct val="150000"/>
              </a:lnSpc>
              <a:spcBef>
                <a:spcPts val="600"/>
              </a:spcBef>
            </a:pPr>
            <a:r>
              <a:rPr lang="id-ID" sz="1900" dirty="0" smtClean="0">
                <a:sym typeface="Wingdings" pitchFamily="2" charset="2"/>
              </a:rPr>
              <a:t>Aspek yang menarik dari pesan sentuhan, adalah kekuatan &amp; maknanya yang mendua (ambigu) – pemeriksaan dan pengobatan yang melibatkan sentuhan orang lain. </a:t>
            </a:r>
          </a:p>
          <a:p>
            <a:pPr>
              <a:lnSpc>
                <a:spcPct val="150000"/>
              </a:lnSpc>
              <a:spcBef>
                <a:spcPts val="600"/>
              </a:spcBef>
            </a:pPr>
            <a:r>
              <a:rPr lang="id-ID" sz="1900" dirty="0" smtClean="0">
                <a:sym typeface="Wingdings" pitchFamily="2" charset="2"/>
              </a:rPr>
              <a:t>Pesan sentuhan juga melibatkan aspek budaya.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Sentuhan-Rabaan (3)</a:t>
            </a:r>
            <a:endParaRPr lang="id-ID" sz="4000" b="1" dirty="0"/>
          </a:p>
        </p:txBody>
      </p:sp>
      <p:sp>
        <p:nvSpPr>
          <p:cNvPr id="3" name="Content Placeholder 2"/>
          <p:cNvSpPr>
            <a:spLocks noGrp="1"/>
          </p:cNvSpPr>
          <p:nvPr>
            <p:ph idx="1"/>
          </p:nvPr>
        </p:nvSpPr>
        <p:spPr>
          <a:xfrm>
            <a:off x="500034" y="1428736"/>
            <a:ext cx="8229600" cy="5000660"/>
          </a:xfrm>
        </p:spPr>
        <p:txBody>
          <a:bodyPr/>
          <a:lstStyle/>
          <a:p>
            <a:pPr lvl="1">
              <a:lnSpc>
                <a:spcPct val="150000"/>
              </a:lnSpc>
              <a:spcBef>
                <a:spcPts val="600"/>
              </a:spcBef>
            </a:pPr>
            <a:r>
              <a:rPr lang="id-ID" sz="1900" b="1" dirty="0" smtClean="0">
                <a:sym typeface="Wingdings" pitchFamily="2" charset="2"/>
              </a:rPr>
              <a:t>Budaya Asia-Afrika </a:t>
            </a:r>
            <a:r>
              <a:rPr lang="id-ID" sz="1900" dirty="0" smtClean="0">
                <a:sym typeface="Wingdings" pitchFamily="2" charset="2"/>
              </a:rPr>
              <a:t>– berbicara sambil bergandengan tangan. </a:t>
            </a:r>
          </a:p>
          <a:p>
            <a:pPr lvl="1">
              <a:lnSpc>
                <a:spcPct val="150000"/>
              </a:lnSpc>
              <a:spcBef>
                <a:spcPts val="600"/>
              </a:spcBef>
            </a:pPr>
            <a:r>
              <a:rPr lang="id-ID" sz="1900" b="1" dirty="0" smtClean="0">
                <a:sym typeface="Wingdings" pitchFamily="2" charset="2"/>
              </a:rPr>
              <a:t>Budaya Timur Tengah </a:t>
            </a:r>
            <a:r>
              <a:rPr lang="id-ID" sz="1900" dirty="0" smtClean="0">
                <a:sym typeface="Wingdings" pitchFamily="2" charset="2"/>
              </a:rPr>
              <a:t>– berdiri begitu dekat satu sama lain ketika berbicara. </a:t>
            </a:r>
          </a:p>
          <a:p>
            <a:pPr lvl="1">
              <a:lnSpc>
                <a:spcPct val="150000"/>
              </a:lnSpc>
              <a:spcBef>
                <a:spcPts val="600"/>
              </a:spcBef>
            </a:pPr>
            <a:r>
              <a:rPr lang="id-ID" sz="1900" b="1" dirty="0" smtClean="0">
                <a:sym typeface="Wingdings" pitchFamily="2" charset="2"/>
              </a:rPr>
              <a:t>Budaya Amerika Utara </a:t>
            </a:r>
            <a:r>
              <a:rPr lang="id-ID" sz="1900" dirty="0" smtClean="0">
                <a:sym typeface="Wingdings" pitchFamily="2" charset="2"/>
              </a:rPr>
              <a:t>– hal yang dilakukan budaya Timur tengah sebagai suatu keintiman. </a:t>
            </a:r>
          </a:p>
          <a:p>
            <a:pPr lvl="1">
              <a:lnSpc>
                <a:spcPct val="150000"/>
              </a:lnSpc>
              <a:spcBef>
                <a:spcPts val="600"/>
              </a:spcBef>
            </a:pPr>
            <a:r>
              <a:rPr lang="id-ID" sz="1900" b="1" dirty="0" smtClean="0">
                <a:sym typeface="Wingdings" pitchFamily="2" charset="2"/>
              </a:rPr>
              <a:t>Budaya Amerika Utara </a:t>
            </a:r>
            <a:r>
              <a:rPr lang="id-ID" sz="1900" dirty="0" smtClean="0">
                <a:sym typeface="Wingdings" pitchFamily="2" charset="2"/>
              </a:rPr>
              <a:t>– cenderung memasang jarak sejauh mungkin, untuk menghindari sentuhan orang asing. </a:t>
            </a:r>
          </a:p>
          <a:p>
            <a:pPr>
              <a:lnSpc>
                <a:spcPct val="150000"/>
              </a:lnSpc>
              <a:spcBef>
                <a:spcPts val="600"/>
              </a:spcBef>
            </a:pPr>
            <a:r>
              <a:rPr lang="id-ID" sz="1900" dirty="0" smtClean="0">
                <a:sym typeface="Wingdings" pitchFamily="2" charset="2"/>
              </a:rPr>
              <a:t>Menyentuh orang lain tanpa persetujuan, oleh banyak masyarakat dianggap mengganggu. </a:t>
            </a:r>
          </a:p>
          <a:p>
            <a:pPr>
              <a:lnSpc>
                <a:spcPct val="150000"/>
              </a:lnSpc>
              <a:spcBef>
                <a:spcPts val="600"/>
              </a:spcBef>
            </a:pPr>
            <a:r>
              <a:rPr lang="id-ID" sz="1900" dirty="0" smtClean="0">
                <a:sym typeface="Wingdings" pitchFamily="2" charset="2"/>
              </a:rPr>
              <a:t>Dianggap sebagai bentuh pelecehan &amp; cabul.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Ruang – Jarak (1)</a:t>
            </a:r>
            <a:endParaRPr lang="id-ID" sz="4000" b="1" dirty="0"/>
          </a:p>
        </p:txBody>
      </p:sp>
      <p:sp>
        <p:nvSpPr>
          <p:cNvPr id="3" name="Content Placeholder 2"/>
          <p:cNvSpPr>
            <a:spLocks noGrp="1"/>
          </p:cNvSpPr>
          <p:nvPr>
            <p:ph idx="1"/>
          </p:nvPr>
        </p:nvSpPr>
        <p:spPr>
          <a:xfrm>
            <a:off x="500034" y="1428736"/>
            <a:ext cx="8229600" cy="5000660"/>
          </a:xfrm>
        </p:spPr>
        <p:txBody>
          <a:bodyPr/>
          <a:lstStyle/>
          <a:p>
            <a:pPr>
              <a:lnSpc>
                <a:spcPct val="150000"/>
              </a:lnSpc>
              <a:spcBef>
                <a:spcPts val="600"/>
              </a:spcBef>
            </a:pPr>
            <a:r>
              <a:rPr lang="id-ID" sz="1800" dirty="0" smtClean="0">
                <a:sym typeface="Wingdings" pitchFamily="2" charset="2"/>
              </a:rPr>
              <a:t>Ruang dan jarak, memainkan peranan penting dalam komunikasi manusia.</a:t>
            </a:r>
          </a:p>
          <a:p>
            <a:pPr>
              <a:lnSpc>
                <a:spcPct val="150000"/>
              </a:lnSpc>
              <a:spcBef>
                <a:spcPts val="600"/>
              </a:spcBef>
            </a:pPr>
            <a:r>
              <a:rPr lang="id-ID" sz="1800" dirty="0" smtClean="0">
                <a:sym typeface="Wingdings" pitchFamily="2" charset="2"/>
              </a:rPr>
              <a:t>Bila ruang pribadi kita dikuasai, maka kita cenderung akan menyerang atau berontak. </a:t>
            </a:r>
          </a:p>
          <a:p>
            <a:pPr>
              <a:lnSpc>
                <a:spcPct val="150000"/>
              </a:lnSpc>
              <a:spcBef>
                <a:spcPts val="600"/>
              </a:spcBef>
            </a:pPr>
            <a:r>
              <a:rPr lang="id-ID" sz="1800" dirty="0" smtClean="0">
                <a:sym typeface="Wingdings" pitchFamily="2" charset="2"/>
              </a:rPr>
              <a:t>Jika kita terhalang didalam lift, atau dihalangi oleh orang asing, atau tiba-tiba dikerumuni oleh banyak orang dipusat perbelanjaan, hal demikian menyebabkan kita merasa tidak nyaman. </a:t>
            </a:r>
          </a:p>
          <a:p>
            <a:pPr>
              <a:lnSpc>
                <a:spcPct val="150000"/>
              </a:lnSpc>
              <a:spcBef>
                <a:spcPts val="600"/>
              </a:spcBef>
            </a:pPr>
            <a:r>
              <a:rPr lang="id-ID" sz="1800" dirty="0" smtClean="0">
                <a:sym typeface="Wingdings" pitchFamily="2" charset="2"/>
              </a:rPr>
              <a:t>Kita cenderung merespon dengan cara menyesuaikan kembali posisi kita sendiri untuk mendapatkan kembali jumlah ruang yang kita pikir kita butuhkan.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Ruang – Jarak (2)</a:t>
            </a:r>
            <a:endParaRPr lang="id-ID" sz="4000" b="1" dirty="0"/>
          </a:p>
        </p:txBody>
      </p:sp>
      <p:sp>
        <p:nvSpPr>
          <p:cNvPr id="3" name="Content Placeholder 2"/>
          <p:cNvSpPr>
            <a:spLocks noGrp="1"/>
          </p:cNvSpPr>
          <p:nvPr>
            <p:ph idx="1"/>
          </p:nvPr>
        </p:nvSpPr>
        <p:spPr>
          <a:xfrm>
            <a:off x="500034" y="1285860"/>
            <a:ext cx="8229600" cy="5000660"/>
          </a:xfrm>
        </p:spPr>
        <p:txBody>
          <a:bodyPr/>
          <a:lstStyle/>
          <a:p>
            <a:pPr>
              <a:lnSpc>
                <a:spcPct val="150000"/>
              </a:lnSpc>
              <a:spcBef>
                <a:spcPts val="600"/>
              </a:spcBef>
            </a:pPr>
            <a:r>
              <a:rPr lang="id-ID" sz="1700" dirty="0" smtClean="0">
                <a:sym typeface="Wingdings" pitchFamily="2" charset="2"/>
              </a:rPr>
              <a:t>Pelanggaran ekstrim atas ruang pribadi yang terjadi terus menerus, dengan jumlah kepadatan yang tinggi, dapat menyebabkan reaksi ekstrim, frustasi, bahkan agresi. </a:t>
            </a:r>
          </a:p>
          <a:p>
            <a:pPr>
              <a:lnSpc>
                <a:spcPct val="150000"/>
              </a:lnSpc>
              <a:spcBef>
                <a:spcPts val="600"/>
              </a:spcBef>
            </a:pPr>
            <a:r>
              <a:rPr lang="id-ID" sz="1700" dirty="0" smtClean="0">
                <a:sym typeface="Wingdings" pitchFamily="2" charset="2"/>
              </a:rPr>
              <a:t>Penggunaan ruang dan posisi juga penting ditempat duduk – dikaitkan dengan sifat kepemimpinan terhadap orang lain, mendukung individu untuk memiliki posisi dan wewenang. </a:t>
            </a:r>
          </a:p>
          <a:p>
            <a:pPr>
              <a:lnSpc>
                <a:spcPct val="150000"/>
              </a:lnSpc>
              <a:spcBef>
                <a:spcPts val="600"/>
              </a:spcBef>
            </a:pPr>
            <a:r>
              <a:rPr lang="id-ID" sz="1700" dirty="0" smtClean="0">
                <a:sym typeface="Wingdings" pitchFamily="2" charset="2"/>
              </a:rPr>
              <a:t>Sebagai contoh: seorang guru didepan kelas/hakim dipengadilan/pendeta diatas mimbar, dsb. </a:t>
            </a:r>
          </a:p>
          <a:p>
            <a:pPr>
              <a:lnSpc>
                <a:spcPct val="150000"/>
              </a:lnSpc>
              <a:spcBef>
                <a:spcPts val="600"/>
              </a:spcBef>
            </a:pPr>
            <a:r>
              <a:rPr lang="id-ID" sz="1700" dirty="0" smtClean="0">
                <a:sym typeface="Wingdings" pitchFamily="2" charset="2"/>
              </a:rPr>
              <a:t>Dalam sebuah ruang konferensi – terdapat asosiasi yang melekat kepada orang yang duduk dibagian kepala meja. </a:t>
            </a:r>
          </a:p>
          <a:p>
            <a:pPr>
              <a:lnSpc>
                <a:spcPct val="150000"/>
              </a:lnSpc>
              <a:spcBef>
                <a:spcPts val="600"/>
              </a:spcBef>
            </a:pPr>
            <a:r>
              <a:rPr lang="id-ID" sz="1700" dirty="0" smtClean="0">
                <a:sym typeface="Wingdings" pitchFamily="2" charset="2"/>
              </a:rPr>
              <a:t>Dengan demikian posisi kita diam, duduk, aktif bercakap-cakap, atau berdiri menjadi faktor penting dalam membentuk komunikasi &amp; pembentukan kesan. </a:t>
            </a:r>
          </a:p>
          <a:p>
            <a:pPr>
              <a:lnSpc>
                <a:spcPct val="150000"/>
              </a:lnSpc>
              <a:spcBef>
                <a:spcPts val="600"/>
              </a:spcBef>
              <a:buNone/>
            </a:pPr>
            <a:r>
              <a:rPr lang="id-ID" sz="1700" dirty="0" smtClean="0">
                <a:sym typeface="Wingdings" pitchFamily="2" charset="2"/>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(1)</a:t>
            </a:r>
            <a:endParaRPr lang="id-ID" sz="4000" b="1" dirty="0"/>
          </a:p>
        </p:txBody>
      </p:sp>
      <p:sp>
        <p:nvSpPr>
          <p:cNvPr id="3" name="Content Placeholder 2"/>
          <p:cNvSpPr>
            <a:spLocks noGrp="1"/>
          </p:cNvSpPr>
          <p:nvPr>
            <p:ph idx="1"/>
          </p:nvPr>
        </p:nvSpPr>
        <p:spPr>
          <a:xfrm>
            <a:off x="428596" y="1500174"/>
            <a:ext cx="8229600" cy="4572000"/>
          </a:xfrm>
        </p:spPr>
        <p:txBody>
          <a:bodyPr/>
          <a:lstStyle/>
          <a:p>
            <a:pPr>
              <a:lnSpc>
                <a:spcPct val="150000"/>
              </a:lnSpc>
              <a:spcBef>
                <a:spcPts val="0"/>
              </a:spcBef>
            </a:pPr>
            <a:r>
              <a:rPr lang="id-ID" sz="1900" dirty="0" smtClean="0"/>
              <a:t>Aturan dalam pesan non-verbal  dapat diidentifikasi seperti halnya pesan verbal. </a:t>
            </a:r>
          </a:p>
          <a:p>
            <a:pPr>
              <a:lnSpc>
                <a:spcPct val="150000"/>
              </a:lnSpc>
              <a:spcBef>
                <a:spcPts val="0"/>
              </a:spcBef>
            </a:pPr>
            <a:r>
              <a:rPr lang="id-ID" sz="1900" dirty="0" smtClean="0"/>
              <a:t>Produksi pesan non-verbal </a:t>
            </a:r>
            <a:r>
              <a:rPr lang="id-ID" sz="1900" b="1" dirty="0" smtClean="0"/>
              <a:t>berkaitan</a:t>
            </a:r>
            <a:r>
              <a:rPr lang="id-ID" sz="1900" dirty="0" smtClean="0"/>
              <a:t> dengan cara-cara dimana emosi ditampilkan. </a:t>
            </a:r>
          </a:p>
          <a:p>
            <a:pPr>
              <a:lnSpc>
                <a:spcPct val="150000"/>
              </a:lnSpc>
              <a:spcBef>
                <a:spcPts val="0"/>
              </a:spcBef>
            </a:pPr>
            <a:r>
              <a:rPr lang="id-ID" sz="1900" dirty="0" smtClean="0"/>
              <a:t>Aturan-aturan yang </a:t>
            </a:r>
            <a:r>
              <a:rPr lang="id-ID" sz="1900" b="1" dirty="0" smtClean="0"/>
              <a:t>terkait </a:t>
            </a:r>
            <a:r>
              <a:rPr lang="id-ID" sz="1900" dirty="0" smtClean="0"/>
              <a:t>dengan pembuatan perilaku non-verbal: berjabat tangan mirip dengan fonetik (komunikasi verbal). </a:t>
            </a:r>
          </a:p>
          <a:p>
            <a:pPr>
              <a:lnSpc>
                <a:spcPct val="150000"/>
              </a:lnSpc>
              <a:spcBef>
                <a:spcPts val="0"/>
              </a:spcBef>
            </a:pPr>
            <a:r>
              <a:rPr lang="id-ID" sz="1900" dirty="0" smtClean="0"/>
              <a:t>Aturan yang menetapkan urutan yang tepat mengenai hubungan pesan non-verbal satu sama lain – dalam pertemuan pertama dengan seseorang mirip dengan tipe tata kalimat (komunikasi verbal). </a:t>
            </a:r>
          </a:p>
          <a:p>
            <a:pPr>
              <a:lnSpc>
                <a:spcPct val="150000"/>
              </a:lnSpc>
              <a:spcBef>
                <a:spcPts val="0"/>
              </a:spcBef>
            </a:pPr>
            <a:endParaRPr lang="id-ID" sz="19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Ruang – Jarak (3)</a:t>
            </a:r>
            <a:endParaRPr lang="id-ID" sz="4000" b="1" dirty="0"/>
          </a:p>
        </p:txBody>
      </p:sp>
      <p:sp>
        <p:nvSpPr>
          <p:cNvPr id="3" name="Content Placeholder 2"/>
          <p:cNvSpPr>
            <a:spLocks noGrp="1"/>
          </p:cNvSpPr>
          <p:nvPr>
            <p:ph idx="1"/>
          </p:nvPr>
        </p:nvSpPr>
        <p:spPr>
          <a:xfrm>
            <a:off x="500034" y="1285860"/>
            <a:ext cx="8229600" cy="5000660"/>
          </a:xfrm>
        </p:spPr>
        <p:txBody>
          <a:bodyPr/>
          <a:lstStyle/>
          <a:p>
            <a:pPr>
              <a:lnSpc>
                <a:spcPct val="150000"/>
              </a:lnSpc>
              <a:spcBef>
                <a:spcPts val="600"/>
              </a:spcBef>
            </a:pPr>
            <a:r>
              <a:rPr lang="id-ID" sz="1700" b="1" dirty="0" smtClean="0">
                <a:sym typeface="Wingdings" pitchFamily="2" charset="2"/>
              </a:rPr>
              <a:t>Lingkungan fisik </a:t>
            </a:r>
            <a:r>
              <a:rPr lang="id-ID" sz="1700" dirty="0" smtClean="0">
                <a:sym typeface="Wingdings" pitchFamily="2" charset="2"/>
              </a:rPr>
              <a:t>– bangunan fisik disekitar kita seperti furnitur, dekorasi, pencahayaan, dan skema warna adalah hasil dari pengambilan keputusan manusia. </a:t>
            </a:r>
          </a:p>
          <a:p>
            <a:pPr>
              <a:lnSpc>
                <a:spcPct val="150000"/>
              </a:lnSpc>
              <a:spcBef>
                <a:spcPts val="600"/>
              </a:spcBef>
            </a:pPr>
            <a:r>
              <a:rPr lang="id-ID" sz="1700" dirty="0" smtClean="0">
                <a:sym typeface="Wingdings" pitchFamily="2" charset="2"/>
              </a:rPr>
              <a:t>Fungsi informasi tambahan, berupa penyediaan rumah dan pemukiman, memfasilitasi  berbagai kegiatan, memikirkan penataan furnitur, pemilihan hiasan dinding, desain dan perabotan restoran, tata letak pusat perbelanjaan, arsitektur kompleks bandara besar, semuanya itu memiliki kesamaan dalam terminologi komunikasi. 	</a:t>
            </a:r>
          </a:p>
          <a:p>
            <a:pPr lvl="1">
              <a:lnSpc>
                <a:spcPct val="150000"/>
              </a:lnSpc>
              <a:spcBef>
                <a:spcPts val="600"/>
              </a:spcBef>
            </a:pPr>
            <a:r>
              <a:rPr lang="id-ID" sz="1700" b="1" dirty="0" smtClean="0">
                <a:sym typeface="Wingdings" pitchFamily="2" charset="2"/>
              </a:rPr>
              <a:t>Mengarahkan perilaku – </a:t>
            </a:r>
            <a:r>
              <a:rPr lang="id-ID" sz="1700" dirty="0" smtClean="0">
                <a:sym typeface="Wingdings" pitchFamily="2" charset="2"/>
              </a:rPr>
              <a:t>dekorasi warna dan furnitur yang dirancang oleh seorang arsitek digunakan sebagai media sumber informasi &amp; mempengaruhi kita untuk mengambil keputusan berapa lama kita akan duduk disana.  </a:t>
            </a:r>
            <a:r>
              <a:rPr lang="id-ID" sz="1700" dirty="0" smtClean="0">
                <a:sym typeface="Wingdings" pitchFamily="2" charset="2"/>
              </a:rPr>
              <a:t>  </a:t>
            </a: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Ruang – Jarak </a:t>
            </a:r>
            <a:r>
              <a:rPr lang="id-ID" sz="4000" b="1" dirty="0" smtClean="0"/>
              <a:t>(4)</a:t>
            </a:r>
            <a:endParaRPr lang="id-ID" sz="4000" b="1" dirty="0"/>
          </a:p>
        </p:txBody>
      </p:sp>
      <p:sp>
        <p:nvSpPr>
          <p:cNvPr id="3" name="Content Placeholder 2"/>
          <p:cNvSpPr>
            <a:spLocks noGrp="1"/>
          </p:cNvSpPr>
          <p:nvPr>
            <p:ph idx="1"/>
          </p:nvPr>
        </p:nvSpPr>
        <p:spPr>
          <a:xfrm>
            <a:off x="500034" y="1285860"/>
            <a:ext cx="8229600" cy="5000660"/>
          </a:xfrm>
        </p:spPr>
        <p:txBody>
          <a:bodyPr/>
          <a:lstStyle/>
          <a:p>
            <a:pPr lvl="1">
              <a:lnSpc>
                <a:spcPct val="150000"/>
              </a:lnSpc>
              <a:spcBef>
                <a:spcPts val="600"/>
              </a:spcBef>
            </a:pPr>
            <a:r>
              <a:rPr lang="id-ID" sz="1600" b="1" dirty="0" smtClean="0">
                <a:sym typeface="Wingdings" pitchFamily="2" charset="2"/>
              </a:rPr>
              <a:t>Menyediakan aturan simbolis – </a:t>
            </a:r>
            <a:r>
              <a:rPr lang="id-ID" sz="1600" dirty="0" smtClean="0">
                <a:sym typeface="Wingdings" pitchFamily="2" charset="2"/>
              </a:rPr>
              <a:t>struktur dan isinya, berdasarkan ukuran, bentuk, penggunaan ruang, dapat memiliki aturan simbolis bagi kita. </a:t>
            </a:r>
          </a:p>
          <a:p>
            <a:pPr lvl="1">
              <a:lnSpc>
                <a:spcPct val="150000"/>
              </a:lnSpc>
              <a:spcBef>
                <a:spcPts val="600"/>
              </a:spcBef>
            </a:pPr>
            <a:r>
              <a:rPr lang="id-ID" sz="1600" dirty="0" smtClean="0">
                <a:sym typeface="Wingdings" pitchFamily="2" charset="2"/>
              </a:rPr>
              <a:t>Contoh: gedung-gedung keagamaan dengan langit-langit yang tinggi, interior remang-remang, warna tua, kitab suci &amp; benda-benda sakral lainnya. </a:t>
            </a:r>
          </a:p>
          <a:p>
            <a:pPr lvl="1">
              <a:lnSpc>
                <a:spcPct val="150000"/>
              </a:lnSpc>
              <a:spcBef>
                <a:spcPts val="600"/>
              </a:spcBef>
            </a:pPr>
            <a:r>
              <a:rPr lang="id-ID" sz="1600" dirty="0" smtClean="0">
                <a:sym typeface="Wingdings" pitchFamily="2" charset="2"/>
              </a:rPr>
              <a:t>Masing-masing dari benda tersebut, memiliki nilai informasi bagi mereka yang menggunakannya. </a:t>
            </a:r>
          </a:p>
          <a:p>
            <a:pPr lvl="1">
              <a:lnSpc>
                <a:spcPct val="150000"/>
              </a:lnSpc>
              <a:spcBef>
                <a:spcPts val="600"/>
              </a:spcBef>
            </a:pPr>
            <a:r>
              <a:rPr lang="id-ID" sz="1600" b="1" dirty="0" smtClean="0">
                <a:sym typeface="Wingdings" pitchFamily="2" charset="2"/>
              </a:rPr>
              <a:t>Mengatur interaksi </a:t>
            </a:r>
            <a:r>
              <a:rPr lang="id-ID" sz="1600" dirty="0" smtClean="0">
                <a:sym typeface="Wingdings" pitchFamily="2" charset="2"/>
              </a:rPr>
              <a:t>– lingkungan juga dapat memberikan dasar bagi  informasi yang mengatur, mendorong atau menghambat interaksi. </a:t>
            </a:r>
          </a:p>
          <a:p>
            <a:pPr lvl="1">
              <a:lnSpc>
                <a:spcPct val="150000"/>
              </a:lnSpc>
              <a:spcBef>
                <a:spcPts val="600"/>
              </a:spcBef>
            </a:pPr>
            <a:r>
              <a:rPr lang="id-ID" sz="1600" dirty="0" smtClean="0">
                <a:sym typeface="Wingdings" pitchFamily="2" charset="2"/>
              </a:rPr>
              <a:t>Contoh: pada meja belajar bersekat diperpustakaan – berfungsi memisahkan, mengisolasi, dan membatasi interaksi penggun, sementara dikantor tidak membuat sekat pribadi demi kebutuhan interaksi satu sama lain. </a:t>
            </a:r>
            <a:endParaRPr lang="id-ID" sz="1600" dirty="0" smtClean="0">
              <a:sym typeface="Wingdings" pitchFamily="2" charset="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Waktu-Kronemiks (1)</a:t>
            </a:r>
            <a:endParaRPr lang="id-ID" sz="4000" b="1" dirty="0"/>
          </a:p>
        </p:txBody>
      </p:sp>
      <p:sp>
        <p:nvSpPr>
          <p:cNvPr id="3" name="Content Placeholder 2"/>
          <p:cNvSpPr>
            <a:spLocks noGrp="1"/>
          </p:cNvSpPr>
          <p:nvPr>
            <p:ph idx="1"/>
          </p:nvPr>
        </p:nvSpPr>
        <p:spPr>
          <a:xfrm>
            <a:off x="500034" y="1285860"/>
            <a:ext cx="8229600" cy="5000660"/>
          </a:xfrm>
        </p:spPr>
        <p:txBody>
          <a:bodyPr/>
          <a:lstStyle/>
          <a:p>
            <a:pPr>
              <a:lnSpc>
                <a:spcPct val="150000"/>
              </a:lnSpc>
              <a:spcBef>
                <a:spcPts val="600"/>
              </a:spcBef>
            </a:pPr>
            <a:r>
              <a:rPr lang="id-ID" sz="1800" dirty="0" smtClean="0">
                <a:sym typeface="Wingdings" pitchFamily="2" charset="2"/>
              </a:rPr>
              <a:t>Pemilihan waktu dan penggunaan waktu (kronemiks), sering diabaikan dalam komunikasi.</a:t>
            </a:r>
          </a:p>
          <a:p>
            <a:pPr>
              <a:lnSpc>
                <a:spcPct val="150000"/>
              </a:lnSpc>
              <a:spcBef>
                <a:spcPts val="600"/>
              </a:spcBef>
            </a:pPr>
            <a:r>
              <a:rPr lang="id-ID" sz="1800" dirty="0" smtClean="0">
                <a:sym typeface="Wingdings" pitchFamily="2" charset="2"/>
              </a:rPr>
              <a:t>Padahal reaksi terhadap kata-kata dan perbuatan mungkin jauh lebih ditentukan oleh waktu berbicara atau bertindak, dibandingkan bergantung kepada isi tindakan itu sendiri. </a:t>
            </a:r>
          </a:p>
          <a:p>
            <a:pPr lvl="1">
              <a:lnSpc>
                <a:spcPct val="150000"/>
              </a:lnSpc>
              <a:spcBef>
                <a:spcPts val="600"/>
              </a:spcBef>
            </a:pPr>
            <a:r>
              <a:rPr lang="id-ID" sz="1700" b="1" dirty="0" smtClean="0">
                <a:sym typeface="Wingdings" pitchFamily="2" charset="2"/>
              </a:rPr>
              <a:t>Pemilihan waktu </a:t>
            </a:r>
            <a:r>
              <a:rPr lang="id-ID" sz="1700" dirty="0" smtClean="0">
                <a:sym typeface="Wingdings" pitchFamily="2" charset="2"/>
              </a:rPr>
              <a:t>– penggunaan waktu percakapan  dalam interaksi terdiri dari dua jenis: makro &amp; mikro.</a:t>
            </a:r>
          </a:p>
          <a:p>
            <a:pPr lvl="1">
              <a:lnSpc>
                <a:spcPct val="150000"/>
              </a:lnSpc>
              <a:spcBef>
                <a:spcPts val="600"/>
              </a:spcBef>
            </a:pPr>
            <a:r>
              <a:rPr lang="id-ID" sz="1700" dirty="0" smtClean="0">
                <a:sym typeface="Wingdings" pitchFamily="2" charset="2"/>
              </a:rPr>
              <a:t>Mikro: meliputi kecepatan kita berbicara, jumlah dan panjang jeda atau interupsi, perbandingan waktu bicara dan diam, dan pola pergantian bicara dalam percakapan. </a:t>
            </a:r>
          </a:p>
          <a:p>
            <a:pPr lvl="1">
              <a:lnSpc>
                <a:spcPct val="150000"/>
              </a:lnSpc>
              <a:spcBef>
                <a:spcPts val="600"/>
              </a:spcBef>
            </a:pPr>
            <a:r>
              <a:rPr lang="id-ID" sz="1700" dirty="0" smtClean="0">
                <a:sym typeface="Wingdings" pitchFamily="2" charset="2"/>
              </a:rPr>
              <a:t>Faktor-faktor ini memiliki peran dalam penyampaian, penerimaan, dan interpretasi pesan  dasar pembentukan kesan tentang individu yang terlibat. </a:t>
            </a: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Waktu-Kronemiks (2)</a:t>
            </a:r>
            <a:endParaRPr lang="id-ID" sz="4000" b="1" dirty="0"/>
          </a:p>
        </p:txBody>
      </p:sp>
      <p:sp>
        <p:nvSpPr>
          <p:cNvPr id="3" name="Content Placeholder 2"/>
          <p:cNvSpPr>
            <a:spLocks noGrp="1"/>
          </p:cNvSpPr>
          <p:nvPr>
            <p:ph idx="1"/>
          </p:nvPr>
        </p:nvSpPr>
        <p:spPr>
          <a:xfrm>
            <a:off x="500034" y="1428736"/>
            <a:ext cx="8229600" cy="4786346"/>
          </a:xfrm>
        </p:spPr>
        <p:txBody>
          <a:bodyPr/>
          <a:lstStyle/>
          <a:p>
            <a:pPr lvl="1">
              <a:lnSpc>
                <a:spcPct val="150000"/>
              </a:lnSpc>
              <a:spcBef>
                <a:spcPts val="600"/>
              </a:spcBef>
            </a:pPr>
            <a:r>
              <a:rPr lang="id-ID" sz="1800" dirty="0" smtClean="0">
                <a:sym typeface="Wingdings" pitchFamily="2" charset="2"/>
              </a:rPr>
              <a:t>Terlalu sedikit berbicara – ketidaktertarikan, malu atau bosan.</a:t>
            </a:r>
          </a:p>
          <a:p>
            <a:pPr lvl="1">
              <a:lnSpc>
                <a:spcPct val="150000"/>
              </a:lnSpc>
              <a:spcBef>
                <a:spcPts val="600"/>
              </a:spcBef>
            </a:pPr>
            <a:r>
              <a:rPr lang="id-ID" sz="1800" dirty="0" smtClean="0">
                <a:sym typeface="Wingdings" pitchFamily="2" charset="2"/>
              </a:rPr>
              <a:t>Terlalu banyak bicara – agresif, keyakinan diri, melampaui batas, terlalu percaya diri atau kasar. </a:t>
            </a:r>
          </a:p>
          <a:p>
            <a:pPr lvl="1">
              <a:lnSpc>
                <a:spcPct val="150000"/>
              </a:lnSpc>
              <a:spcBef>
                <a:spcPts val="600"/>
              </a:spcBef>
            </a:pPr>
            <a:r>
              <a:rPr lang="id-ID" sz="1800" dirty="0" smtClean="0">
                <a:sym typeface="Wingdings" pitchFamily="2" charset="2"/>
              </a:rPr>
              <a:t>Makro: pengambilan keputusan yang bersifat lebih umum – bagaimana keputusan kita akan melibatkan diri kedalam  sebuah percakapan pada suatu titik waktu tertentu. </a:t>
            </a:r>
          </a:p>
          <a:p>
            <a:pPr lvl="1">
              <a:lnSpc>
                <a:spcPct val="150000"/>
              </a:lnSpc>
              <a:spcBef>
                <a:spcPts val="600"/>
              </a:spcBef>
            </a:pPr>
            <a:r>
              <a:rPr lang="id-ID" sz="1800" dirty="0" smtClean="0">
                <a:sym typeface="Wingdings" pitchFamily="2" charset="2"/>
              </a:rPr>
              <a:t>Contoh: keputusan yang dibuat oleh individu, tentang kapan harus berbicara-diam, kapan harus bicara banyak-sedikit, kapan bicara rinci-memendam. </a:t>
            </a:r>
          </a:p>
          <a:p>
            <a:pPr lvl="1">
              <a:lnSpc>
                <a:spcPct val="150000"/>
              </a:lnSpc>
              <a:spcBef>
                <a:spcPts val="600"/>
              </a:spcBef>
            </a:pPr>
            <a:r>
              <a:rPr lang="id-ID" sz="1800" b="1" dirty="0" smtClean="0">
                <a:sym typeface="Wingdings" pitchFamily="2" charset="2"/>
              </a:rPr>
              <a:t>Penetapan waktu </a:t>
            </a:r>
            <a:r>
              <a:rPr lang="id-ID" sz="1800" dirty="0" smtClean="0">
                <a:sym typeface="Wingdings" pitchFamily="2" charset="2"/>
              </a:rPr>
              <a:t>– “Waktu adalah uang” filosofi yang sering muncul dalam kehidupan kita sehari-hari.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Waktu-Kronemiks (3)</a:t>
            </a:r>
            <a:endParaRPr lang="id-ID" sz="4000" b="1" dirty="0"/>
          </a:p>
        </p:txBody>
      </p:sp>
      <p:sp>
        <p:nvSpPr>
          <p:cNvPr id="3" name="Content Placeholder 2"/>
          <p:cNvSpPr>
            <a:spLocks noGrp="1"/>
          </p:cNvSpPr>
          <p:nvPr>
            <p:ph idx="1"/>
          </p:nvPr>
        </p:nvSpPr>
        <p:spPr>
          <a:xfrm>
            <a:off x="500034" y="1571612"/>
            <a:ext cx="8229600" cy="4857784"/>
          </a:xfrm>
        </p:spPr>
        <p:txBody>
          <a:bodyPr/>
          <a:lstStyle/>
          <a:p>
            <a:pPr lvl="1">
              <a:lnSpc>
                <a:spcPct val="150000"/>
              </a:lnSpc>
              <a:spcBef>
                <a:spcPts val="600"/>
              </a:spcBef>
            </a:pPr>
            <a:r>
              <a:rPr lang="id-ID" sz="2000" dirty="0" smtClean="0">
                <a:sym typeface="Wingdings" pitchFamily="2" charset="2"/>
              </a:rPr>
              <a:t>Mendapati arti penting waktu dalam kehidupan kita, membawa dampak penting bagi perilaku. </a:t>
            </a:r>
          </a:p>
          <a:p>
            <a:pPr lvl="1">
              <a:lnSpc>
                <a:spcPct val="150000"/>
              </a:lnSpc>
              <a:spcBef>
                <a:spcPts val="600"/>
              </a:spcBef>
            </a:pPr>
            <a:r>
              <a:rPr lang="id-ID" sz="2000" dirty="0" smtClean="0">
                <a:sym typeface="Wingdings" pitchFamily="2" charset="2"/>
              </a:rPr>
              <a:t>“Awal” atau “terlambat” adalah sebuah pesan.</a:t>
            </a:r>
            <a:endParaRPr lang="id-ID" sz="2000" dirty="0" smtClean="0">
              <a:sym typeface="Wingdings" pitchFamily="2" charset="2"/>
            </a:endParaRPr>
          </a:p>
          <a:p>
            <a:pPr lvl="1">
              <a:lnSpc>
                <a:spcPct val="150000"/>
              </a:lnSpc>
              <a:spcBef>
                <a:spcPts val="600"/>
              </a:spcBef>
            </a:pPr>
            <a:r>
              <a:rPr lang="id-ID" sz="2000" dirty="0" smtClean="0">
                <a:sym typeface="Wingdings" pitchFamily="2" charset="2"/>
              </a:rPr>
              <a:t>Makna yang terkandung didalamnya, memiliki variasi tergantung kepada: hitungan waktu terlambat atau lebih awal, tujuan dari janji bertemu, lama hubungan yang pernah dijalani diantara orang-orang yang terlibat didalamnya, status hubungan dari pihak yang terlibat, dan orientasi terhadap waktu dari masing-masing individu.</a:t>
            </a:r>
            <a:r>
              <a:rPr lang="id-ID" sz="1700" dirty="0" smtClean="0">
                <a:sym typeface="Wingdings" pitchFamily="2" charset="2"/>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Waktu-Kronemiks (4)</a:t>
            </a:r>
            <a:endParaRPr lang="id-ID" sz="4000" b="1" dirty="0"/>
          </a:p>
        </p:txBody>
      </p:sp>
      <p:sp>
        <p:nvSpPr>
          <p:cNvPr id="3" name="Content Placeholder 2"/>
          <p:cNvSpPr>
            <a:spLocks noGrp="1"/>
          </p:cNvSpPr>
          <p:nvPr>
            <p:ph idx="1"/>
          </p:nvPr>
        </p:nvSpPr>
        <p:spPr>
          <a:xfrm>
            <a:off x="500034" y="1571612"/>
            <a:ext cx="8229600" cy="5000660"/>
          </a:xfrm>
        </p:spPr>
        <p:txBody>
          <a:bodyPr/>
          <a:lstStyle/>
          <a:p>
            <a:pPr lvl="1">
              <a:lnSpc>
                <a:spcPct val="150000"/>
              </a:lnSpc>
              <a:spcBef>
                <a:spcPts val="600"/>
              </a:spcBef>
            </a:pPr>
            <a:r>
              <a:rPr lang="id-ID" sz="2000" dirty="0" smtClean="0">
                <a:sym typeface="Wingdings" pitchFamily="2" charset="2"/>
              </a:rPr>
              <a:t>Dalam menggunakan waktu, terdapat aspek budaya yang juga terkandung didalamnya. </a:t>
            </a:r>
          </a:p>
          <a:p>
            <a:pPr lvl="1">
              <a:lnSpc>
                <a:spcPct val="150000"/>
              </a:lnSpc>
              <a:spcBef>
                <a:spcPts val="600"/>
              </a:spcBef>
            </a:pPr>
            <a:r>
              <a:rPr lang="id-ID" sz="2000" dirty="0" smtClean="0">
                <a:sym typeface="Wingdings" pitchFamily="2" charset="2"/>
              </a:rPr>
              <a:t>Orang Jepang – budaya tepat waktu yang tinggi, orang Indonesia – budaya tepat waktu yang rendah. </a:t>
            </a:r>
          </a:p>
          <a:p>
            <a:pPr lvl="1">
              <a:lnSpc>
                <a:spcPct val="150000"/>
              </a:lnSpc>
              <a:spcBef>
                <a:spcPts val="600"/>
              </a:spcBef>
            </a:pPr>
            <a:r>
              <a:rPr lang="id-ID" sz="2000" dirty="0" smtClean="0">
                <a:sym typeface="Wingdings" pitchFamily="2" charset="2"/>
              </a:rPr>
              <a:t>Dengan demikian, individu hendaknya mampu mempelajari, memahami, dan menghargai perbedaan-perbedaan ketika dinegeri orang.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Pesan dan Makna: MS =/ MR (1)</a:t>
            </a:r>
            <a:endParaRPr lang="id-ID" sz="4000" b="1" dirty="0"/>
          </a:p>
        </p:txBody>
      </p:sp>
      <p:sp>
        <p:nvSpPr>
          <p:cNvPr id="3" name="Content Placeholder 2"/>
          <p:cNvSpPr>
            <a:spLocks noGrp="1"/>
          </p:cNvSpPr>
          <p:nvPr>
            <p:ph idx="1"/>
          </p:nvPr>
        </p:nvSpPr>
        <p:spPr>
          <a:xfrm>
            <a:off x="500034" y="1428736"/>
            <a:ext cx="8229600" cy="5000660"/>
          </a:xfrm>
        </p:spPr>
        <p:txBody>
          <a:bodyPr/>
          <a:lstStyle/>
          <a:p>
            <a:pPr>
              <a:lnSpc>
                <a:spcPct val="150000"/>
              </a:lnSpc>
              <a:spcBef>
                <a:spcPts val="600"/>
              </a:spcBef>
            </a:pPr>
            <a:r>
              <a:rPr lang="id-ID" sz="1900" dirty="0" smtClean="0">
                <a:sym typeface="Wingdings" pitchFamily="2" charset="2"/>
              </a:rPr>
              <a:t>Suatu perilaku manusia mampu menciptakan pesan verbal dan non-verbal yang penting bagi orang lain.</a:t>
            </a:r>
          </a:p>
          <a:p>
            <a:pPr>
              <a:lnSpc>
                <a:spcPct val="150000"/>
              </a:lnSpc>
              <a:spcBef>
                <a:spcPts val="600"/>
              </a:spcBef>
            </a:pPr>
            <a:r>
              <a:rPr lang="id-ID" sz="1900" dirty="0" smtClean="0">
                <a:sym typeface="Wingdings" pitchFamily="2" charset="2"/>
              </a:rPr>
              <a:t>Perilaku yang disengaja – seperti pidato, maupun perilaku yang tidak disengaja – seperti pipi yang memerah, atau memalingkan kontak mata karena rasa malu. </a:t>
            </a:r>
          </a:p>
          <a:p>
            <a:pPr>
              <a:lnSpc>
                <a:spcPct val="150000"/>
              </a:lnSpc>
              <a:spcBef>
                <a:spcPts val="600"/>
              </a:spcBef>
            </a:pPr>
            <a:r>
              <a:rPr lang="id-ID" sz="1900" dirty="0" smtClean="0">
                <a:sym typeface="Wingdings" pitchFamily="2" charset="2"/>
              </a:rPr>
              <a:t>Proses pembuatan pesan verbal-non verbal dapat dilihat sebagai kontribusi informasi dilingkungan simbolik yang mengelilingi kita. </a:t>
            </a:r>
          </a:p>
          <a:p>
            <a:pPr>
              <a:lnSpc>
                <a:spcPct val="150000"/>
              </a:lnSpc>
              <a:spcBef>
                <a:spcPts val="600"/>
              </a:spcBef>
            </a:pPr>
            <a:r>
              <a:rPr lang="id-ID" sz="1900" dirty="0" smtClean="0">
                <a:sym typeface="Wingdings" pitchFamily="2" charset="2"/>
              </a:rPr>
              <a:t>Kehadiran pesan verbal atau non-verbal disuatu lingkungan hanya sedikit yang mendapat perhatian atau ditafsirkan dengan cara tertentu.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Pesan dan Makna: MS =/ MR (2)</a:t>
            </a:r>
            <a:endParaRPr lang="id-ID" sz="4000" b="1" dirty="0"/>
          </a:p>
        </p:txBody>
      </p:sp>
      <p:sp>
        <p:nvSpPr>
          <p:cNvPr id="3" name="Content Placeholder 2"/>
          <p:cNvSpPr>
            <a:spLocks noGrp="1"/>
          </p:cNvSpPr>
          <p:nvPr>
            <p:ph idx="1"/>
          </p:nvPr>
        </p:nvSpPr>
        <p:spPr>
          <a:xfrm>
            <a:off x="500034" y="1571612"/>
            <a:ext cx="8229600" cy="5000660"/>
          </a:xfrm>
        </p:spPr>
        <p:txBody>
          <a:bodyPr/>
          <a:lstStyle/>
          <a:p>
            <a:pPr>
              <a:lnSpc>
                <a:spcPct val="150000"/>
              </a:lnSpc>
              <a:spcBef>
                <a:spcPts val="600"/>
              </a:spcBef>
            </a:pPr>
            <a:r>
              <a:rPr lang="id-ID" sz="1800" dirty="0" smtClean="0">
                <a:sym typeface="Wingdings" pitchFamily="2" charset="2"/>
              </a:rPr>
              <a:t>Jika kita sebagai “pengirim” atau “penerima” pesan dari suatu hubungan, kelompok, organisasi masyarakat, atau masyarakat umum bahwa pesan terkirim (sengaja atau tidak) tidak selalu sama dengan pesan yang diterima. </a:t>
            </a:r>
          </a:p>
          <a:p>
            <a:pPr>
              <a:lnSpc>
                <a:spcPct val="150000"/>
              </a:lnSpc>
              <a:spcBef>
                <a:spcPts val="600"/>
              </a:spcBef>
            </a:pPr>
            <a:r>
              <a:rPr lang="id-ID" sz="1800" dirty="0" smtClean="0">
                <a:sym typeface="Wingdings" pitchFamily="2" charset="2"/>
              </a:rPr>
              <a:t>Ujaran yang sama tidak selalu menghasilkan interpretasi yang sama pula. </a:t>
            </a:r>
          </a:p>
          <a:p>
            <a:pPr>
              <a:lnSpc>
                <a:spcPct val="150000"/>
              </a:lnSpc>
              <a:spcBef>
                <a:spcPts val="600"/>
              </a:spcBef>
            </a:pPr>
            <a:r>
              <a:rPr lang="id-ID" sz="1800" dirty="0" smtClean="0">
                <a:sym typeface="Wingdings" pitchFamily="2" charset="2"/>
              </a:rPr>
              <a:t>A</a:t>
            </a:r>
            <a:r>
              <a:rPr lang="id-ID" sz="1800" dirty="0" smtClean="0">
                <a:sym typeface="Wingdings" pitchFamily="2" charset="2"/>
              </a:rPr>
              <a:t>ntara pesan dan makna, penting dalam bidang kode non-verbal: keterlibatan mata yang dimaksud oleh seseorang, diindikasikan sebagai tanda tertarik atau dianggap agresivitas oleh yang lain.  </a:t>
            </a:r>
          </a:p>
          <a:p>
            <a:pPr>
              <a:lnSpc>
                <a:spcPct val="150000"/>
              </a:lnSpc>
              <a:spcBef>
                <a:spcPts val="600"/>
              </a:spcBef>
            </a:pPr>
            <a:r>
              <a:rPr lang="id-ID" sz="1800" dirty="0" smtClean="0">
                <a:sym typeface="Wingdings" pitchFamily="2" charset="2"/>
              </a:rPr>
              <a:t>Gerakan yang ditafsirkan sebagai isyarat isolasi – dianggap sebagai cara menjaga kehangatan diruangan dingin.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Pesan dan Makna: MS =/ MR (3)</a:t>
            </a:r>
            <a:endParaRPr lang="id-ID" sz="4000" b="1" dirty="0"/>
          </a:p>
        </p:txBody>
      </p:sp>
      <p:sp>
        <p:nvSpPr>
          <p:cNvPr id="3" name="Content Placeholder 2"/>
          <p:cNvSpPr>
            <a:spLocks noGrp="1"/>
          </p:cNvSpPr>
          <p:nvPr>
            <p:ph idx="1"/>
          </p:nvPr>
        </p:nvSpPr>
        <p:spPr>
          <a:xfrm>
            <a:off x="500034" y="1571612"/>
            <a:ext cx="8229600" cy="5000660"/>
          </a:xfrm>
        </p:spPr>
        <p:txBody>
          <a:bodyPr/>
          <a:lstStyle/>
          <a:p>
            <a:pPr>
              <a:lnSpc>
                <a:spcPct val="150000"/>
              </a:lnSpc>
              <a:spcBef>
                <a:spcPts val="600"/>
              </a:spcBef>
            </a:pPr>
            <a:r>
              <a:rPr lang="id-ID" sz="1800" b="1" dirty="0" smtClean="0">
                <a:sym typeface="Wingdings" pitchFamily="2" charset="2"/>
              </a:rPr>
              <a:t>Mark Frank </a:t>
            </a:r>
            <a:r>
              <a:rPr lang="id-ID" sz="1800" dirty="0" smtClean="0">
                <a:sym typeface="Wingdings" pitchFamily="2" charset="2"/>
              </a:rPr>
              <a:t> orang lebih sering memilih untuk menerima pengakuan kasih sayang secara langsung, bukan melalui surat ataupun telepon. </a:t>
            </a:r>
          </a:p>
          <a:p>
            <a:pPr>
              <a:lnSpc>
                <a:spcPct val="150000"/>
              </a:lnSpc>
              <a:spcBef>
                <a:spcPts val="600"/>
              </a:spcBef>
            </a:pPr>
            <a:r>
              <a:rPr lang="id-ID" sz="1800" dirty="0" smtClean="0">
                <a:sym typeface="Wingdings" pitchFamily="2" charset="2"/>
              </a:rPr>
              <a:t>Dengan memberikan pengakuan secara langsung melalui proses tatap muka, maka kita dapat melihat bagaimana lawan bicara kita “sungguh-sungguh merasakan” dan kita dapat mengamati perilaku non verbal mereka. </a:t>
            </a:r>
            <a:endParaRPr lang="id-ID" sz="1800" dirty="0" smtClean="0">
              <a:sym typeface="Wingdings" pitchFamily="2" charset="2"/>
            </a:endParaRPr>
          </a:p>
          <a:p>
            <a:pPr>
              <a:lnSpc>
                <a:spcPct val="150000"/>
              </a:lnSpc>
              <a:spcBef>
                <a:spcPts val="600"/>
              </a:spcBef>
            </a:pPr>
            <a:r>
              <a:rPr lang="id-ID" sz="1800" dirty="0" smtClean="0">
                <a:sym typeface="Wingdings" pitchFamily="2" charset="2"/>
              </a:rPr>
              <a:t>Contoh: dalam hubungan asmara dengan lawan jenis.</a:t>
            </a:r>
          </a:p>
          <a:p>
            <a:pPr>
              <a:lnSpc>
                <a:spcPct val="150000"/>
              </a:lnSpc>
              <a:spcBef>
                <a:spcPts val="600"/>
              </a:spcBef>
            </a:pPr>
            <a:r>
              <a:rPr lang="id-ID" sz="1800" dirty="0" smtClean="0">
                <a:sym typeface="Wingdings" pitchFamily="2" charset="2"/>
              </a:rPr>
              <a:t>Makna pesan verbal dan non-verbal tidak hanya tergantung pada pesan yang tersedia, tetapi juga kepada cara-cara pribadi kita memproses informasi dan interaksi sosial kita dengan orang lain.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Pesan dan Makna: MS =/ MR (4)</a:t>
            </a:r>
            <a:endParaRPr lang="id-ID" sz="4000" b="1" dirty="0"/>
          </a:p>
        </p:txBody>
      </p:sp>
      <p:sp>
        <p:nvSpPr>
          <p:cNvPr id="3" name="Content Placeholder 2"/>
          <p:cNvSpPr>
            <a:spLocks noGrp="1"/>
          </p:cNvSpPr>
          <p:nvPr>
            <p:ph idx="1"/>
          </p:nvPr>
        </p:nvSpPr>
        <p:spPr>
          <a:xfrm>
            <a:off x="500034" y="1571612"/>
            <a:ext cx="8229600" cy="5000660"/>
          </a:xfrm>
        </p:spPr>
        <p:txBody>
          <a:bodyPr/>
          <a:lstStyle/>
          <a:p>
            <a:pPr>
              <a:lnSpc>
                <a:spcPct val="150000"/>
              </a:lnSpc>
              <a:spcBef>
                <a:spcPts val="600"/>
              </a:spcBef>
            </a:pPr>
            <a:r>
              <a:rPr lang="id-ID" sz="1800" dirty="0" smtClean="0">
                <a:sym typeface="Wingdings" pitchFamily="2" charset="2"/>
              </a:rPr>
              <a:t>K</a:t>
            </a:r>
            <a:r>
              <a:rPr lang="id-ID" sz="1800" dirty="0" smtClean="0">
                <a:sym typeface="Wingdings" pitchFamily="2" charset="2"/>
              </a:rPr>
              <a:t>ita menganggap orang tertentu menarik atau cerdas akan tergantung pada perilaku verbal dan non-verbal dari orang yang bersangkutan, cara kita memperhatikan &amp; menafsirkan perilaku dan interaksi sosial yang membantu kita menentukan &amp; membentuk pemahaman kita tentang apa saja yang menciptakan daya tarik atau kecerdasan. </a:t>
            </a:r>
          </a:p>
          <a:p>
            <a:pPr>
              <a:lnSpc>
                <a:spcPct val="150000"/>
              </a:lnSpc>
              <a:spcBef>
                <a:spcPts val="600"/>
              </a:spcBef>
            </a:pPr>
            <a:r>
              <a:rPr lang="id-ID" sz="1800" dirty="0" smtClean="0">
                <a:sym typeface="Wingdings" pitchFamily="2" charset="2"/>
              </a:rPr>
              <a:t>Dalam menentukan arti dari pesan-pesan tertentu – jeli memperhatikan pesan verbal dan non-verbal yang terlibat dalam proses penerimaan informasi. </a:t>
            </a:r>
          </a:p>
          <a:p>
            <a:pPr>
              <a:lnSpc>
                <a:spcPct val="150000"/>
              </a:lnSpc>
              <a:spcBef>
                <a:spcPts val="600"/>
              </a:spcBef>
              <a:buNone/>
            </a:pPr>
            <a:endParaRPr lang="id-ID" sz="18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(2)</a:t>
            </a:r>
            <a:endParaRPr lang="id-ID" sz="4000" b="1" dirty="0"/>
          </a:p>
        </p:txBody>
      </p:sp>
      <p:sp>
        <p:nvSpPr>
          <p:cNvPr id="3" name="Content Placeholder 2"/>
          <p:cNvSpPr>
            <a:spLocks noGrp="1"/>
          </p:cNvSpPr>
          <p:nvPr>
            <p:ph idx="1"/>
          </p:nvPr>
        </p:nvSpPr>
        <p:spPr>
          <a:xfrm>
            <a:off x="428596" y="1500174"/>
            <a:ext cx="8229600" cy="4572000"/>
          </a:xfrm>
        </p:spPr>
        <p:txBody>
          <a:bodyPr/>
          <a:lstStyle/>
          <a:p>
            <a:pPr>
              <a:lnSpc>
                <a:spcPct val="150000"/>
              </a:lnSpc>
              <a:spcBef>
                <a:spcPts val="0"/>
              </a:spcBef>
            </a:pPr>
            <a:r>
              <a:rPr lang="id-ID" sz="1900" b="1" dirty="0" smtClean="0"/>
              <a:t>Aturan-Perintah</a:t>
            </a:r>
            <a:r>
              <a:rPr lang="id-ID" sz="1900" dirty="0" smtClean="0"/>
              <a:t> – pola umum penataan makna untuk banyak perilaku non-verbal yang dapat diidentifikasi, ada konvensi kapan dan bagaimana sebuah isyarat tertentu digunakan – mirip dengan pragmatik (komunikasi verbal). </a:t>
            </a:r>
          </a:p>
          <a:p>
            <a:pPr>
              <a:lnSpc>
                <a:spcPct val="150000"/>
              </a:lnSpc>
              <a:spcBef>
                <a:spcPts val="0"/>
              </a:spcBef>
            </a:pPr>
            <a:r>
              <a:rPr lang="id-ID" sz="1900" dirty="0" smtClean="0"/>
              <a:t>Pola pesan non-verbal bersifat umum untuk perilaku perseorangan. </a:t>
            </a:r>
          </a:p>
          <a:p>
            <a:pPr>
              <a:lnSpc>
                <a:spcPct val="150000"/>
              </a:lnSpc>
              <a:spcBef>
                <a:spcPts val="0"/>
              </a:spcBef>
            </a:pPr>
            <a:r>
              <a:rPr lang="id-ID" sz="1900" dirty="0" smtClean="0"/>
              <a:t>Contohnya: mimik/ekspresi wajah – emosi kegembiraan, kesedihan, marah, jijik, terkejut atau takut &amp; adanya gerakan khusus dari otot wajah. </a:t>
            </a:r>
          </a:p>
          <a:p>
            <a:pPr>
              <a:lnSpc>
                <a:spcPct val="150000"/>
              </a:lnSpc>
              <a:spcBef>
                <a:spcPts val="0"/>
              </a:spcBef>
            </a:pPr>
            <a:r>
              <a:rPr lang="id-ID" sz="1900" dirty="0" smtClean="0"/>
              <a:t>Ekspresi wajah terlepas dari latar belakang pribadi atau budaya seseorang.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Implikasi dan Aplikasi (1)</a:t>
            </a:r>
            <a:endParaRPr lang="id-ID" sz="4000" b="1" dirty="0"/>
          </a:p>
        </p:txBody>
      </p:sp>
      <p:sp>
        <p:nvSpPr>
          <p:cNvPr id="3" name="Content Placeholder 2"/>
          <p:cNvSpPr>
            <a:spLocks noGrp="1"/>
          </p:cNvSpPr>
          <p:nvPr>
            <p:ph idx="1"/>
          </p:nvPr>
        </p:nvSpPr>
        <p:spPr>
          <a:xfrm>
            <a:off x="500034" y="1571612"/>
            <a:ext cx="8229600" cy="5000660"/>
          </a:xfrm>
        </p:spPr>
        <p:txBody>
          <a:bodyPr/>
          <a:lstStyle/>
          <a:p>
            <a:pPr>
              <a:lnSpc>
                <a:spcPct val="150000"/>
              </a:lnSpc>
              <a:spcBef>
                <a:spcPts val="600"/>
              </a:spcBef>
            </a:pPr>
            <a:r>
              <a:rPr lang="id-ID" sz="1700" dirty="0" smtClean="0">
                <a:sym typeface="Wingdings" pitchFamily="2" charset="2"/>
              </a:rPr>
              <a:t>Paralanguage, penampilan, gerak isyarat, sentuhan, ruang dan waktu adalah sumber informasi dalam rentang situasi yang luas. </a:t>
            </a:r>
          </a:p>
          <a:p>
            <a:pPr>
              <a:lnSpc>
                <a:spcPct val="150000"/>
              </a:lnSpc>
              <a:spcBef>
                <a:spcPts val="600"/>
              </a:spcBef>
            </a:pPr>
            <a:r>
              <a:rPr lang="id-ID" sz="1700" dirty="0" smtClean="0">
                <a:sym typeface="Wingdings" pitchFamily="2" charset="2"/>
              </a:rPr>
              <a:t>Perilaku non-verbal kita, diatur oleh aturan yang telah kita pelajari melalui pengalaman selama hidup kita. </a:t>
            </a:r>
          </a:p>
          <a:p>
            <a:pPr>
              <a:lnSpc>
                <a:spcPct val="150000"/>
              </a:lnSpc>
              <a:spcBef>
                <a:spcPts val="600"/>
              </a:spcBef>
            </a:pPr>
            <a:r>
              <a:rPr lang="id-ID" sz="1700" dirty="0" smtClean="0">
                <a:sym typeface="Wingdings" pitchFamily="2" charset="2"/>
              </a:rPr>
              <a:t>Ada banyak aturan yang tidak kita sadari yang menuntun perilaku non-verbal dan membimbing reaksi kita terhadap perilaku non-verbal itu. </a:t>
            </a:r>
          </a:p>
          <a:p>
            <a:pPr>
              <a:lnSpc>
                <a:spcPct val="150000"/>
              </a:lnSpc>
              <a:spcBef>
                <a:spcPts val="600"/>
              </a:spcBef>
            </a:pPr>
            <a:r>
              <a:rPr lang="id-ID" sz="1700" dirty="0" smtClean="0">
                <a:sym typeface="Wingdings" pitchFamily="2" charset="2"/>
              </a:rPr>
              <a:t>Ketika orang lain melanggar aturan non-verbal, kita memberi reaksi secara umum, terlalu menyamaratakan, kadang-kadang emosional. </a:t>
            </a:r>
          </a:p>
          <a:p>
            <a:pPr>
              <a:lnSpc>
                <a:spcPct val="150000"/>
              </a:lnSpc>
              <a:spcBef>
                <a:spcPts val="600"/>
              </a:spcBef>
            </a:pPr>
            <a:r>
              <a:rPr lang="id-ID" sz="1700" dirty="0" smtClean="0">
                <a:sym typeface="Wingdings" pitchFamily="2" charset="2"/>
              </a:rPr>
              <a:t>Kita umumnya hanya menyadari sebagian kecil saja dari keseluruhan pesan non-verbal yang kita buat dan kirimkan dalam situasi apapun.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Implikasi dan Aplikasi (2)</a:t>
            </a:r>
            <a:endParaRPr lang="id-ID" sz="4000" b="1" dirty="0"/>
          </a:p>
        </p:txBody>
      </p:sp>
      <p:sp>
        <p:nvSpPr>
          <p:cNvPr id="3" name="Content Placeholder 2"/>
          <p:cNvSpPr>
            <a:spLocks noGrp="1"/>
          </p:cNvSpPr>
          <p:nvPr>
            <p:ph idx="1"/>
          </p:nvPr>
        </p:nvSpPr>
        <p:spPr>
          <a:xfrm>
            <a:off x="500034" y="1571612"/>
            <a:ext cx="8229600" cy="5000660"/>
          </a:xfrm>
        </p:spPr>
        <p:txBody>
          <a:bodyPr/>
          <a:lstStyle/>
          <a:p>
            <a:pPr>
              <a:lnSpc>
                <a:spcPct val="150000"/>
              </a:lnSpc>
              <a:spcBef>
                <a:spcPts val="600"/>
              </a:spcBef>
            </a:pPr>
            <a:r>
              <a:rPr lang="id-ID" sz="1700" dirty="0" smtClean="0">
                <a:sym typeface="Wingdings" pitchFamily="2" charset="2"/>
              </a:rPr>
              <a:t>Beberapa aspek komunikasi non-verbal seperti salam, pakaian dan waktu, dapat dengan mudah kita pilih saat kita berkomunikasi dengan seseorang. </a:t>
            </a:r>
          </a:p>
          <a:p>
            <a:pPr>
              <a:lnSpc>
                <a:spcPct val="150000"/>
              </a:lnSpc>
              <a:spcBef>
                <a:spcPts val="600"/>
              </a:spcBef>
            </a:pPr>
            <a:r>
              <a:rPr lang="id-ID" sz="1700" dirty="0" smtClean="0">
                <a:sym typeface="Wingdings" pitchFamily="2" charset="2"/>
              </a:rPr>
              <a:t>Paralanguage, kontak mata, gerak tubuh, dan penggunaan ruang dapat dikelola melalui usaha dan latihan, namun yang lainnya, seperti wajah merona merah karena malu, atau gugup, mungkin untuk kita bisa mengendalikannya. </a:t>
            </a:r>
          </a:p>
          <a:p>
            <a:pPr>
              <a:lnSpc>
                <a:spcPct val="150000"/>
              </a:lnSpc>
              <a:spcBef>
                <a:spcPts val="600"/>
              </a:spcBef>
            </a:pPr>
            <a:r>
              <a:rPr lang="id-ID" sz="1700" smtClean="0">
                <a:sym typeface="Wingdings" pitchFamily="2" charset="2"/>
              </a:rPr>
              <a:t>Kompetensi non-verbal membutuhkan sesadaran dan perhatian terhadap pola komunikasi, usaha sadar untuk menjadi peka terhadap dampak dari perilaku non verbal kita pada orang lain.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(3)</a:t>
            </a:r>
            <a:endParaRPr lang="id-ID" sz="4000" b="1" dirty="0"/>
          </a:p>
        </p:txBody>
      </p:sp>
      <p:sp>
        <p:nvSpPr>
          <p:cNvPr id="3" name="Content Placeholder 2"/>
          <p:cNvSpPr>
            <a:spLocks noGrp="1"/>
          </p:cNvSpPr>
          <p:nvPr>
            <p:ph idx="1"/>
          </p:nvPr>
        </p:nvSpPr>
        <p:spPr>
          <a:xfrm>
            <a:off x="428596" y="1785926"/>
            <a:ext cx="8229600" cy="2500330"/>
          </a:xfrm>
        </p:spPr>
        <p:txBody>
          <a:bodyPr/>
          <a:lstStyle/>
          <a:p>
            <a:pPr>
              <a:lnSpc>
                <a:spcPct val="150000"/>
              </a:lnSpc>
              <a:spcBef>
                <a:spcPts val="0"/>
              </a:spcBef>
            </a:pPr>
            <a:r>
              <a:rPr lang="id-ID" sz="1900" dirty="0" smtClean="0"/>
              <a:t>Gerak isyarat seperti anggukan kepala – berhubungan dengan respon “ya” atau “tidak”. </a:t>
            </a:r>
          </a:p>
          <a:p>
            <a:pPr>
              <a:lnSpc>
                <a:spcPct val="150000"/>
              </a:lnSpc>
              <a:spcBef>
                <a:spcPts val="0"/>
              </a:spcBef>
            </a:pPr>
            <a:r>
              <a:rPr lang="id-ID" sz="1900" dirty="0" smtClean="0"/>
              <a:t>Selain itu, menangis &amp; tertawa bersifat universal. </a:t>
            </a:r>
          </a:p>
          <a:p>
            <a:pPr>
              <a:lnSpc>
                <a:spcPct val="150000"/>
              </a:lnSpc>
              <a:spcBef>
                <a:spcPts val="0"/>
              </a:spcBef>
            </a:pPr>
            <a:r>
              <a:rPr lang="id-ID" sz="1900" dirty="0" smtClean="0"/>
              <a:t>Tetapi, ada juga pola yang unik untuk individu tertentu, kelompok, daerah, pekerjaan atau budaya. </a:t>
            </a:r>
          </a:p>
          <a:p>
            <a:pPr>
              <a:lnSpc>
                <a:spcPct val="150000"/>
              </a:lnSpc>
              <a:spcBef>
                <a:spcPts val="0"/>
              </a:spcBef>
              <a:buNone/>
            </a:pPr>
            <a:endParaRPr lang="id-ID" sz="19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(4)</a:t>
            </a:r>
            <a:endParaRPr lang="id-ID" sz="4000" b="1" dirty="0"/>
          </a:p>
        </p:txBody>
      </p:sp>
      <p:sp>
        <p:nvSpPr>
          <p:cNvPr id="3" name="Content Placeholder 2"/>
          <p:cNvSpPr>
            <a:spLocks noGrp="1"/>
          </p:cNvSpPr>
          <p:nvPr>
            <p:ph idx="1"/>
          </p:nvPr>
        </p:nvSpPr>
        <p:spPr>
          <a:xfrm>
            <a:off x="428596" y="1785926"/>
            <a:ext cx="8229600" cy="4357718"/>
          </a:xfrm>
        </p:spPr>
        <p:txBody>
          <a:bodyPr/>
          <a:lstStyle/>
          <a:p>
            <a:pPr>
              <a:lnSpc>
                <a:spcPct val="150000"/>
              </a:lnSpc>
              <a:spcBef>
                <a:spcPts val="0"/>
              </a:spcBef>
            </a:pPr>
            <a:r>
              <a:rPr lang="id-ID" sz="1900" b="1" dirty="0" smtClean="0"/>
              <a:t>Kesengajaan</a:t>
            </a:r>
            <a:r>
              <a:rPr lang="id-ID" sz="1900" dirty="0" smtClean="0"/>
              <a:t>  - bahasa adalah suatu komponen yang secara sadar untuk tujuan pengiriman pesan, juga terjadi dalam komunikasi non-verbal. </a:t>
            </a:r>
          </a:p>
          <a:p>
            <a:pPr>
              <a:lnSpc>
                <a:spcPct val="150000"/>
              </a:lnSpc>
              <a:spcBef>
                <a:spcPts val="0"/>
              </a:spcBef>
            </a:pPr>
            <a:r>
              <a:rPr lang="id-ID" sz="1900" dirty="0" smtClean="0"/>
              <a:t>Kita sadar menggunakan ekspresi wajah tertentu, gerak tubuh, dan pilihan pakaian pada pertemuan pertama/wawancara kerja/pertemuan kelompok dengan tujuan untuk menciptakan efek yang diinginkan. </a:t>
            </a:r>
          </a:p>
          <a:p>
            <a:pPr>
              <a:lnSpc>
                <a:spcPct val="150000"/>
              </a:lnSpc>
              <a:spcBef>
                <a:spcPts val="0"/>
              </a:spcBef>
            </a:pPr>
            <a:r>
              <a:rPr lang="id-ID" sz="1900" dirty="0" smtClean="0"/>
              <a:t>Ada pesan non verbal, yang dihasilkan dan ditransmisikan secara tidak sengaja. </a:t>
            </a:r>
          </a:p>
          <a:p>
            <a:pPr>
              <a:lnSpc>
                <a:spcPct val="150000"/>
              </a:lnSpc>
              <a:spcBef>
                <a:spcPts val="0"/>
              </a:spcBef>
            </a:pPr>
            <a:r>
              <a:rPr lang="id-ID" sz="1900" dirty="0" smtClean="0"/>
              <a:t>Seperti menurunkan alis &amp; menahan bibir dalam kemarahan untuk memahami kekasaran seorang teman.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4000" b="1" dirty="0" smtClean="0"/>
              <a:t>Kesamaan antara Komunikasi Verbal &amp; Non-Verbal (5)</a:t>
            </a:r>
            <a:endParaRPr lang="id-ID" sz="4000" b="1" dirty="0"/>
          </a:p>
        </p:txBody>
      </p:sp>
      <p:sp>
        <p:nvSpPr>
          <p:cNvPr id="3" name="Content Placeholder 2"/>
          <p:cNvSpPr>
            <a:spLocks noGrp="1"/>
          </p:cNvSpPr>
          <p:nvPr>
            <p:ph idx="1"/>
          </p:nvPr>
        </p:nvSpPr>
        <p:spPr>
          <a:xfrm>
            <a:off x="428596" y="1785926"/>
            <a:ext cx="8229600" cy="4357718"/>
          </a:xfrm>
        </p:spPr>
        <p:txBody>
          <a:bodyPr/>
          <a:lstStyle/>
          <a:p>
            <a:pPr>
              <a:lnSpc>
                <a:spcPct val="150000"/>
              </a:lnSpc>
              <a:spcBef>
                <a:spcPts val="600"/>
              </a:spcBef>
            </a:pPr>
            <a:r>
              <a:rPr lang="id-ID" sz="1900" b="1" dirty="0" smtClean="0"/>
              <a:t>Fungsi Umum Pesan – </a:t>
            </a:r>
            <a:r>
              <a:rPr lang="id-ID" sz="1900" dirty="0" smtClean="0"/>
              <a:t>perilaku verbal &amp; non-verbal dapat saling dipasangkan satu sama lain untuk beberapa jenis hubungan: </a:t>
            </a:r>
          </a:p>
          <a:p>
            <a:pPr lvl="1">
              <a:lnSpc>
                <a:spcPct val="150000"/>
              </a:lnSpc>
              <a:spcBef>
                <a:spcPts val="600"/>
              </a:spcBef>
            </a:pPr>
            <a:r>
              <a:rPr lang="id-ID" sz="1700" dirty="0" smtClean="0"/>
              <a:t>Keduanya bersifat saling menambahkan </a:t>
            </a:r>
            <a:r>
              <a:rPr lang="id-ID" sz="1700" i="1" dirty="0" smtClean="0"/>
              <a:t>(redundant) </a:t>
            </a:r>
            <a:r>
              <a:rPr lang="id-ID" sz="1700" dirty="0" smtClean="0"/>
              <a:t>dan menegaskan </a:t>
            </a:r>
            <a:r>
              <a:rPr lang="id-ID" sz="1700" i="1" dirty="0" smtClean="0"/>
              <a:t>(duplicate) </a:t>
            </a:r>
            <a:r>
              <a:rPr lang="id-ID" sz="1700" dirty="0" smtClean="0"/>
              <a:t>– “Saya mau duduk” kemudian berjalan ke kursi &amp; duduk. </a:t>
            </a:r>
          </a:p>
          <a:p>
            <a:pPr lvl="1">
              <a:lnSpc>
                <a:spcPct val="150000"/>
              </a:lnSpc>
              <a:spcBef>
                <a:spcPts val="600"/>
              </a:spcBef>
            </a:pPr>
            <a:r>
              <a:rPr lang="id-ID" sz="1700" dirty="0" smtClean="0"/>
              <a:t>Keduanya juga saling menggantikan </a:t>
            </a:r>
            <a:r>
              <a:rPr lang="id-ID" sz="1700" i="1" dirty="0" smtClean="0"/>
              <a:t>(subtitute), </a:t>
            </a:r>
            <a:r>
              <a:rPr lang="id-ID" sz="1700" dirty="0" smtClean="0"/>
              <a:t>seperti jabatan tangan untuk menggantikan sapaan – “Halo, menyenangkan bertemu dengan Anda!”</a:t>
            </a:r>
          </a:p>
          <a:p>
            <a:pPr lvl="1">
              <a:lnSpc>
                <a:spcPct val="150000"/>
              </a:lnSpc>
              <a:spcBef>
                <a:spcPts val="600"/>
              </a:spcBef>
            </a:pPr>
            <a:r>
              <a:rPr lang="id-ID" sz="1700" dirty="0" smtClean="0"/>
              <a:t>Pesan verbal dan non-verbal dapat saling melengkapi </a:t>
            </a:r>
            <a:r>
              <a:rPr lang="id-ID" sz="1700" i="1" dirty="0" smtClean="0"/>
              <a:t>(complementary), </a:t>
            </a:r>
            <a:r>
              <a:rPr lang="id-ID" sz="1700" dirty="0" smtClean="0"/>
              <a:t>seperti ketika seseorang tersenyum &amp; berkata – “Masuklah, saya senang bertemu Anda!”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4815</TotalTime>
  <Words>5293</Words>
  <Application>Microsoft Office PowerPoint</Application>
  <PresentationFormat>On-screen Show (4:3)</PresentationFormat>
  <Paragraphs>372</Paragraphs>
  <Slides>61</Slides>
  <Notes>61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Verve</vt:lpstr>
      <vt:lpstr>PESAN NON-VERBAL</vt:lpstr>
      <vt:lpstr>Pengantar (1)</vt:lpstr>
      <vt:lpstr>Pengantar (2)</vt:lpstr>
      <vt:lpstr>Pengantar (3)</vt:lpstr>
      <vt:lpstr>Kesamaan antara Komunikasi Verbal &amp; Non-Verbal (1)</vt:lpstr>
      <vt:lpstr>Kesamaan antara Komunikasi Verbal &amp; Non-Verbal (2)</vt:lpstr>
      <vt:lpstr>Kesamaan antara Komunikasi Verbal &amp; Non-Verbal (3)</vt:lpstr>
      <vt:lpstr>Kesamaan antara Komunikasi Verbal &amp; Non-Verbal (4)</vt:lpstr>
      <vt:lpstr>Kesamaan antara Komunikasi Verbal &amp; Non-Verbal (5)</vt:lpstr>
      <vt:lpstr>Kesamaan antara Komunikasi Verbal &amp; Non-Verbal (6)</vt:lpstr>
      <vt:lpstr>Perbedaan antara Komunikasi Verbal &amp; Non-Verbal (1)</vt:lpstr>
      <vt:lpstr>Perbedaan antara Komunikasi Verbal &amp; Non-Verbal (2)</vt:lpstr>
      <vt:lpstr>Perbedaan antara Komunikasi Verbal &amp; Non-Verbal (3)</vt:lpstr>
      <vt:lpstr>Perbedaan antara Komunikasi Verbal &amp; Non-Verbal (4)</vt:lpstr>
      <vt:lpstr>Perbedaan antara Komunikasi Verbal &amp; Non-Verbal (5)</vt:lpstr>
      <vt:lpstr>Paralanguage (1)</vt:lpstr>
      <vt:lpstr>Paralanguage (2)</vt:lpstr>
      <vt:lpstr>Paralanguage (3)</vt:lpstr>
      <vt:lpstr>Paralanguage (4)</vt:lpstr>
      <vt:lpstr>Paralanguage (4)</vt:lpstr>
      <vt:lpstr>Paralanguage (5)</vt:lpstr>
      <vt:lpstr>Paralanguage (6)</vt:lpstr>
      <vt:lpstr>Paralanguage (7)</vt:lpstr>
      <vt:lpstr>Paralanguage (8)</vt:lpstr>
      <vt:lpstr>Paralanguage (9)</vt:lpstr>
      <vt:lpstr>Paralanguage (10)</vt:lpstr>
      <vt:lpstr>Paralanguage (11)</vt:lpstr>
      <vt:lpstr>Paralanguage (12)</vt:lpstr>
      <vt:lpstr>Tubuh (1)</vt:lpstr>
      <vt:lpstr>Tubuh (2)</vt:lpstr>
      <vt:lpstr>Tubuh (3)</vt:lpstr>
      <vt:lpstr>Tubuh (4)</vt:lpstr>
      <vt:lpstr>Tubuh (5)</vt:lpstr>
      <vt:lpstr>Tubuh (6)</vt:lpstr>
      <vt:lpstr>Gerak-Isyarat (1)</vt:lpstr>
      <vt:lpstr>Gerak-Isyarat (2)</vt:lpstr>
      <vt:lpstr>Gerak-Isyarat (3)</vt:lpstr>
      <vt:lpstr>Gerak-Isyarat (4)</vt:lpstr>
      <vt:lpstr>Gerak-Isyarat (5)</vt:lpstr>
      <vt:lpstr>Gerak-Isyarat (6)</vt:lpstr>
      <vt:lpstr>Gerak-Isyarat (7)</vt:lpstr>
      <vt:lpstr>Gerak-Isyarat (8)</vt:lpstr>
      <vt:lpstr>Gerak-Isyarat (9)</vt:lpstr>
      <vt:lpstr>Gerak-Isyarat (10)</vt:lpstr>
      <vt:lpstr>Sentuhan-Rabaan (1)</vt:lpstr>
      <vt:lpstr>Sentuhan-Rabaan (2)</vt:lpstr>
      <vt:lpstr>Sentuhan-Rabaan (3)</vt:lpstr>
      <vt:lpstr>Ruang – Jarak (1)</vt:lpstr>
      <vt:lpstr>Ruang – Jarak (2)</vt:lpstr>
      <vt:lpstr>Ruang – Jarak (3)</vt:lpstr>
      <vt:lpstr>Ruang – Jarak (4)</vt:lpstr>
      <vt:lpstr>Waktu-Kronemiks (1)</vt:lpstr>
      <vt:lpstr>Waktu-Kronemiks (2)</vt:lpstr>
      <vt:lpstr>Waktu-Kronemiks (3)</vt:lpstr>
      <vt:lpstr>Waktu-Kronemiks (4)</vt:lpstr>
      <vt:lpstr>Pesan dan Makna: MS =/ MR (1)</vt:lpstr>
      <vt:lpstr>Pesan dan Makna: MS =/ MR (2)</vt:lpstr>
      <vt:lpstr>Pesan dan Makna: MS =/ MR (3)</vt:lpstr>
      <vt:lpstr>Pesan dan Makna: MS =/ MR (4)</vt:lpstr>
      <vt:lpstr>Implikasi dan Aplikasi (1)</vt:lpstr>
      <vt:lpstr>Implikasi dan Aplikasi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1004</cp:revision>
  <dcterms:created xsi:type="dcterms:W3CDTF">2019-07-15T06:59:59Z</dcterms:created>
  <dcterms:modified xsi:type="dcterms:W3CDTF">2019-08-08T03:25:35Z</dcterms:modified>
</cp:coreProperties>
</file>