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notesSlides/notesSlide49.xml" ContentType="application/vnd.openxmlformats-officedocument.presentationml.notesSlide+xml"/>
  <Override PartName="/ppt/notesSlides/notesSlide67.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Override PartName="/ppt/notesSlides/notesSlide56.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notesSlides/notesSlide63.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52.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Override PartName="/ppt/notesSlides/notesSlide68.xml" ContentType="application/vnd.openxmlformats-officedocument.presentationml.notesSlide+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39.xml" ContentType="application/vnd.openxmlformats-officedocument.presentationml.notesSlide+xml"/>
  <Override PartName="/ppt/notesSlides/notesSlide57.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notesSlides/notesSlide28.xml" ContentType="application/vnd.openxmlformats-officedocument.presentationml.notesSlide+xml"/>
  <Override PartName="/ppt/notesSlides/notesSlide46.xml" ContentType="application/vnd.openxmlformats-officedocument.presentationml.notesSlide+xml"/>
  <Override PartName="/ppt/notesSlides/notesSlide64.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ppt/notesSlides/notesSlide53.xml" ContentType="application/vnd.openxmlformats-officedocument.presentationml.notesSlide+xml"/>
  <Override PartName="/ppt/notesSlides/notesSlide62.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notesSlides/notesSlide51.xml" ContentType="application/vnd.openxmlformats-officedocument.presentationml.notesSlide+xml"/>
  <Override PartName="/ppt/notesSlides/notesSlide60.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notesSlides/notesSlide47.xml" ContentType="application/vnd.openxmlformats-officedocument.presentationml.notesSlide+xml"/>
  <Override PartName="/ppt/notesSlides/notesSlide58.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Override PartName="/ppt/notesSlides/notesSlide65.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notesSlides/notesSlide54.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61.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Override PartName="/ppt/notesSlides/notesSlide50.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notesSlides/notesSlide1.xml" ContentType="application/vnd.openxmlformats-officedocument.presentationml.notesSlide+xml"/>
  <Override PartName="/ppt/notesSlides/notesSlide59.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Layouts/slideLayout5.xml" ContentType="application/vnd.openxmlformats-officedocument.presentationml.slideLayout+xml"/>
  <Override PartName="/ppt/notesSlides/notesSlide19.xml" ContentType="application/vnd.openxmlformats-officedocument.presentationml.notesSlide+xml"/>
  <Override PartName="/ppt/notesSlides/notesSlide48.xml" ContentType="application/vnd.openxmlformats-officedocument.presentationml.notesSlide+xml"/>
  <Override PartName="/ppt/notesSlides/notesSlide66.xml" ContentType="application/vnd.openxmlformats-officedocument.presentationml.notesSlide+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notesSlides/notesSlide37.xml" ContentType="application/vnd.openxmlformats-officedocument.presentationml.notesSlide+xml"/>
  <Override PartName="/ppt/notesSlides/notesSlide5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3" r:id="rId18"/>
    <p:sldId id="274" r:id="rId19"/>
    <p:sldId id="275" r:id="rId20"/>
    <p:sldId id="276" r:id="rId21"/>
    <p:sldId id="277" r:id="rId22"/>
    <p:sldId id="278" r:id="rId23"/>
    <p:sldId id="279" r:id="rId24"/>
    <p:sldId id="280" r:id="rId25"/>
    <p:sldId id="282" r:id="rId26"/>
    <p:sldId id="281"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303" r:id="rId43"/>
    <p:sldId id="299" r:id="rId44"/>
    <p:sldId id="300" r:id="rId45"/>
    <p:sldId id="301" r:id="rId46"/>
    <p:sldId id="302" r:id="rId47"/>
    <p:sldId id="304" r:id="rId48"/>
    <p:sldId id="305" r:id="rId49"/>
    <p:sldId id="306" r:id="rId50"/>
    <p:sldId id="307" r:id="rId51"/>
    <p:sldId id="308" r:id="rId52"/>
    <p:sldId id="309" r:id="rId53"/>
    <p:sldId id="310" r:id="rId54"/>
    <p:sldId id="311" r:id="rId55"/>
    <p:sldId id="312" r:id="rId56"/>
    <p:sldId id="313" r:id="rId57"/>
    <p:sldId id="314" r:id="rId58"/>
    <p:sldId id="315" r:id="rId59"/>
    <p:sldId id="316" r:id="rId60"/>
    <p:sldId id="317" r:id="rId61"/>
    <p:sldId id="318" r:id="rId62"/>
    <p:sldId id="319" r:id="rId63"/>
    <p:sldId id="320" r:id="rId64"/>
    <p:sldId id="321" r:id="rId65"/>
    <p:sldId id="322" r:id="rId66"/>
    <p:sldId id="323" r:id="rId67"/>
    <p:sldId id="324" r:id="rId68"/>
    <p:sldId id="325" r:id="rId69"/>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9" autoAdjust="0"/>
    <p:restoredTop sz="94660"/>
  </p:normalViewPr>
  <p:slideViewPr>
    <p:cSldViewPr>
      <p:cViewPr varScale="1">
        <p:scale>
          <a:sx n="74" d="100"/>
          <a:sy n="74" d="100"/>
        </p:scale>
        <p:origin x="-103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9832722-5F5B-49F4-8896-4C0EE03EA510}" type="datetimeFigureOut">
              <a:rPr lang="id-ID"/>
              <a:pPr>
                <a:defRPr/>
              </a:pPr>
              <a:t>02/08/2019</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A811BC6-64E6-4A4C-813F-8EC84ED32E5C}"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id-ID" smtClean="0"/>
          </a:p>
        </p:txBody>
      </p:sp>
      <p:sp>
        <p:nvSpPr>
          <p:cNvPr id="1741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BAF422-7237-479A-AD14-48913A0D503E}" type="slidenum">
              <a:rPr lang="id-ID" smtClean="0"/>
              <a:pPr fontAlgn="base">
                <a:spcBef>
                  <a:spcPct val="0"/>
                </a:spcBef>
                <a:spcAft>
                  <a:spcPct val="0"/>
                </a:spcAft>
                <a:defRPr/>
              </a:pPr>
              <a:t>1</a:t>
            </a:fld>
            <a:endParaRPr lang="id-ID"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10</a:t>
            </a:fld>
            <a:endParaRPr lang="id-ID"/>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11</a:t>
            </a:fld>
            <a:endParaRPr lang="id-ID"/>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12</a:t>
            </a:fld>
            <a:endParaRPr lang="id-ID"/>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13</a:t>
            </a:fld>
            <a:endParaRPr lang="id-ID"/>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14</a:t>
            </a:fld>
            <a:endParaRPr lang="id-ID"/>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15</a:t>
            </a:fld>
            <a:endParaRPr lang="id-ID"/>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16</a:t>
            </a:fld>
            <a:endParaRPr lang="id-ID"/>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17</a:t>
            </a:fld>
            <a:endParaRPr lang="id-ID"/>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18</a:t>
            </a:fld>
            <a:endParaRPr lang="id-ID"/>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19</a:t>
            </a:fld>
            <a:endParaRPr lang="id-ID"/>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a:t>
            </a:fld>
            <a:endParaRPr lang="id-ID"/>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20</a:t>
            </a:fld>
            <a:endParaRPr lang="id-ID"/>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21</a:t>
            </a:fld>
            <a:endParaRPr lang="id-ID"/>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22</a:t>
            </a:fld>
            <a:endParaRPr lang="id-ID"/>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23</a:t>
            </a:fld>
            <a:endParaRPr lang="id-ID"/>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24</a:t>
            </a:fld>
            <a:endParaRPr lang="id-ID"/>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25</a:t>
            </a:fld>
            <a:endParaRPr lang="id-ID"/>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26</a:t>
            </a:fld>
            <a:endParaRPr lang="id-ID"/>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27</a:t>
            </a:fld>
            <a:endParaRPr lang="id-ID"/>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28</a:t>
            </a:fld>
            <a:endParaRPr lang="id-ID"/>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29</a:t>
            </a:fld>
            <a:endParaRPr lang="id-ID"/>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a:t>
            </a:fld>
            <a:endParaRPr lang="id-ID"/>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30</a:t>
            </a:fld>
            <a:endParaRPr lang="id-ID"/>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31</a:t>
            </a:fld>
            <a:endParaRPr lang="id-ID"/>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32</a:t>
            </a:fld>
            <a:endParaRPr lang="id-ID"/>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33</a:t>
            </a:fld>
            <a:endParaRPr lang="id-ID"/>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34</a:t>
            </a:fld>
            <a:endParaRPr lang="id-ID"/>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35</a:t>
            </a:fld>
            <a:endParaRPr lang="id-ID"/>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36</a:t>
            </a:fld>
            <a:endParaRPr lang="id-ID"/>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37</a:t>
            </a:fld>
            <a:endParaRPr lang="id-ID"/>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38</a:t>
            </a:fld>
            <a:endParaRPr lang="id-ID"/>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39</a:t>
            </a:fld>
            <a:endParaRPr lang="id-ID"/>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a:t>
            </a:fld>
            <a:endParaRPr lang="id-ID"/>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40</a:t>
            </a:fld>
            <a:endParaRPr lang="id-ID"/>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41</a:t>
            </a:fld>
            <a:endParaRPr lang="id-ID"/>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42</a:t>
            </a:fld>
            <a:endParaRPr lang="id-ID"/>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43</a:t>
            </a:fld>
            <a:endParaRPr lang="id-ID"/>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44</a:t>
            </a:fld>
            <a:endParaRPr lang="id-ID"/>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45</a:t>
            </a:fld>
            <a:endParaRPr lang="id-ID"/>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46</a:t>
            </a:fld>
            <a:endParaRPr lang="id-ID"/>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47</a:t>
            </a:fld>
            <a:endParaRPr lang="id-ID"/>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48</a:t>
            </a:fld>
            <a:endParaRPr lang="id-ID"/>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49</a:t>
            </a:fld>
            <a:endParaRPr lang="id-ID"/>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a:t>
            </a:fld>
            <a:endParaRPr lang="id-ID"/>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50</a:t>
            </a:fld>
            <a:endParaRPr lang="id-ID"/>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51</a:t>
            </a:fld>
            <a:endParaRPr lang="id-ID"/>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52</a:t>
            </a:fld>
            <a:endParaRPr lang="id-ID"/>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53</a:t>
            </a:fld>
            <a:endParaRPr lang="id-ID"/>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54</a:t>
            </a:fld>
            <a:endParaRPr lang="id-ID"/>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55</a:t>
            </a:fld>
            <a:endParaRPr lang="id-ID"/>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56</a:t>
            </a:fld>
            <a:endParaRPr lang="id-ID"/>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57</a:t>
            </a:fld>
            <a:endParaRPr lang="id-ID"/>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58</a:t>
            </a:fld>
            <a:endParaRPr lang="id-ID"/>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59</a:t>
            </a:fld>
            <a:endParaRPr lang="id-ID"/>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a:t>
            </a:fld>
            <a:endParaRPr lang="id-ID"/>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60</a:t>
            </a:fld>
            <a:endParaRPr lang="id-ID"/>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61</a:t>
            </a:fld>
            <a:endParaRPr lang="id-ID"/>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62</a:t>
            </a:fld>
            <a:endParaRPr lang="id-ID"/>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63</a:t>
            </a:fld>
            <a:endParaRPr lang="id-ID"/>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64</a:t>
            </a:fld>
            <a:endParaRPr lang="id-ID"/>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65</a:t>
            </a:fld>
            <a:endParaRPr lang="id-ID"/>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66</a:t>
            </a:fld>
            <a:endParaRPr lang="id-ID"/>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67</a:t>
            </a:fld>
            <a:endParaRPr lang="id-ID"/>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68</a:t>
            </a:fld>
            <a:endParaRPr lang="id-ID"/>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7</a:t>
            </a:fld>
            <a:endParaRPr lang="id-ID"/>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8</a:t>
            </a:fld>
            <a:endParaRPr lang="id-ID"/>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id-ID"/>
          </a:p>
        </p:txBody>
      </p:sp>
      <p:sp>
        <p:nvSpPr>
          <p:cNvPr id="4" name="Slide Number Placeholder 3"/>
          <p:cNvSpPr>
            <a:spLocks noGrp="1"/>
          </p:cNvSpPr>
          <p:nvPr>
            <p:ph type="sldNum" sz="quarter" idx="10"/>
          </p:nvPr>
        </p:nvSpPr>
        <p:spPr/>
        <p:txBody>
          <a:bodyPr/>
          <a:lstStyle/>
          <a:p>
            <a:pPr>
              <a:defRPr/>
            </a:pPr>
            <a:fld id="{0A811BC6-64E6-4A4C-813F-8EC84ED32E5C}" type="slidenum">
              <a:rPr lang="id-ID" smtClean="0"/>
              <a:pPr>
                <a:defRPr/>
              </a:pPr>
              <a:t>9</a:t>
            </a:fld>
            <a:endParaRPr lang="id-ID"/>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Isosceles Triangle 3"/>
          <p:cNvSpPr/>
          <p:nvPr/>
        </p:nvSpPr>
        <p:spPr>
          <a:xfrm rot="16200000">
            <a:off x="7553325" y="5254626"/>
            <a:ext cx="1893887"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540544" y="776288"/>
            <a:ext cx="8062912" cy="1470025"/>
          </a:xfrm>
        </p:spPr>
        <p:txBody>
          <a:bodyPr anchor="b"/>
          <a:lstStyle>
            <a:lvl1pPr algn="r">
              <a:defRPr sz="4400"/>
            </a:lvl1pPr>
          </a:lstStyle>
          <a:p>
            <a:r>
              <a:rPr lang="en-US" smtClean="0"/>
              <a:t>Click to edit Master title style</a:t>
            </a:r>
            <a:endParaRPr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27"/>
          <p:cNvSpPr>
            <a:spLocks noGrp="1"/>
          </p:cNvSpPr>
          <p:nvPr>
            <p:ph type="dt" sz="half" idx="10"/>
          </p:nvPr>
        </p:nvSpPr>
        <p:spPr>
          <a:xfrm>
            <a:off x="1371600" y="6011863"/>
            <a:ext cx="5791200" cy="365125"/>
          </a:xfrm>
        </p:spPr>
        <p:txBody>
          <a:bodyPr tIns="0" bIns="0" anchor="t"/>
          <a:lstStyle>
            <a:lvl1pPr algn="r">
              <a:defRPr sz="1000"/>
            </a:lvl1pPr>
          </a:lstStyle>
          <a:p>
            <a:pPr>
              <a:defRPr/>
            </a:pPr>
            <a:fld id="{D01B7AAC-DE84-4FA0-B0AC-D2BBC9B8DF1C}" type="datetimeFigureOut">
              <a:rPr lang="id-ID"/>
              <a:pPr>
                <a:defRPr/>
              </a:pPr>
              <a:t>02/08/2019</a:t>
            </a:fld>
            <a:endParaRPr lang="id-ID"/>
          </a:p>
        </p:txBody>
      </p:sp>
      <p:sp>
        <p:nvSpPr>
          <p:cNvPr id="6" name="Footer Placeholder 16"/>
          <p:cNvSpPr>
            <a:spLocks noGrp="1"/>
          </p:cNvSpPr>
          <p:nvPr>
            <p:ph type="ftr" sz="quarter" idx="11"/>
          </p:nvPr>
        </p:nvSpPr>
        <p:spPr>
          <a:xfrm>
            <a:off x="1371600" y="5649913"/>
            <a:ext cx="5791200" cy="365125"/>
          </a:xfrm>
        </p:spPr>
        <p:txBody>
          <a:bodyPr tIns="0" bIns="0"/>
          <a:lstStyle>
            <a:lvl1pPr algn="r">
              <a:defRPr sz="1100"/>
            </a:lvl1pPr>
          </a:lstStyle>
          <a:p>
            <a:pPr>
              <a:defRPr/>
            </a:pPr>
            <a:endParaRPr lang="id-ID"/>
          </a:p>
        </p:txBody>
      </p:sp>
      <p:sp>
        <p:nvSpPr>
          <p:cNvPr id="7" name="Slide Number Placeholder 28"/>
          <p:cNvSpPr>
            <a:spLocks noGrp="1"/>
          </p:cNvSpPr>
          <p:nvPr>
            <p:ph type="sldNum" sz="quarter" idx="12"/>
          </p:nvPr>
        </p:nvSpPr>
        <p:spPr>
          <a:xfrm>
            <a:off x="8391525" y="5753100"/>
            <a:ext cx="503238" cy="365125"/>
          </a:xfrm>
        </p:spPr>
        <p:txBody>
          <a:bodyPr anchor="ctr"/>
          <a:lstStyle>
            <a:lvl1pPr algn="ctr">
              <a:defRPr sz="1300">
                <a:solidFill>
                  <a:srgbClr val="FFFFFF"/>
                </a:solidFill>
              </a:defRPr>
            </a:lvl1pPr>
          </a:lstStyle>
          <a:p>
            <a:pPr>
              <a:defRPr/>
            </a:pPr>
            <a:fld id="{ACFEF2E2-1F07-479D-9943-DF866B8F4E54}" type="slidenum">
              <a:rPr lang="id-ID"/>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A5D6DC61-9C33-4852-A66D-F64D205F5DF9}" type="datetimeFigureOut">
              <a:rPr lang="id-ID"/>
              <a:pPr>
                <a:defRPr/>
              </a:pPr>
              <a:t>02/08/2019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719EA0FA-EA60-47CD-A359-5F5B13BBC75B}" type="slidenum">
              <a:rPr lang="id-ID"/>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1201729-5715-43B8-885F-588A4EDF0294}" type="datetimeFigureOut">
              <a:rPr lang="id-ID"/>
              <a:pPr>
                <a:defRPr/>
              </a:pPr>
              <a:t>02/08/2019</a:t>
            </a:fld>
            <a:endParaRPr lang="id-ID"/>
          </a:p>
        </p:txBody>
      </p:sp>
      <p:sp>
        <p:nvSpPr>
          <p:cNvPr id="5" name="Footer Placeholder 2"/>
          <p:cNvSpPr>
            <a:spLocks noGrp="1"/>
          </p:cNvSpPr>
          <p:nvPr>
            <p:ph type="ftr" sz="quarter" idx="11"/>
          </p:nvPr>
        </p:nvSpPr>
        <p:spPr/>
        <p:txBody>
          <a:bodyPr/>
          <a:lstStyle>
            <a:lvl1pPr>
              <a:defRPr/>
            </a:lvl1pPr>
          </a:lstStyle>
          <a:p>
            <a:pPr>
              <a:defRPr/>
            </a:pPr>
            <a:endParaRPr lang="id-ID"/>
          </a:p>
        </p:txBody>
      </p:sp>
      <p:sp>
        <p:nvSpPr>
          <p:cNvPr id="6" name="Slide Number Placeholder 22"/>
          <p:cNvSpPr>
            <a:spLocks noGrp="1"/>
          </p:cNvSpPr>
          <p:nvPr>
            <p:ph type="sldNum" sz="quarter" idx="12"/>
          </p:nvPr>
        </p:nvSpPr>
        <p:spPr/>
        <p:txBody>
          <a:bodyPr/>
          <a:lstStyle>
            <a:lvl1pPr>
              <a:defRPr/>
            </a:lvl1pPr>
          </a:lstStyle>
          <a:p>
            <a:pPr>
              <a:defRPr/>
            </a:pPr>
            <a:fld id="{E51751CB-0D41-4D42-B9EF-7C84F15A2E87}" type="slidenum">
              <a:rPr lang="id-ID"/>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882808"/>
            <a:ext cx="82296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791075" y="6480175"/>
            <a:ext cx="2133600" cy="301625"/>
          </a:xfrm>
        </p:spPr>
        <p:txBody>
          <a:bodyPr/>
          <a:lstStyle>
            <a:lvl1pPr>
              <a:defRPr/>
            </a:lvl1pPr>
          </a:lstStyle>
          <a:p>
            <a:pPr>
              <a:defRPr/>
            </a:pPr>
            <a:fld id="{6923CF7B-4763-4786-8E7D-FE89257E76B9}" type="datetimeFigureOut">
              <a:rPr lang="id-ID"/>
              <a:pPr>
                <a:defRPr/>
              </a:pPr>
              <a:t>02/08/2019</a:t>
            </a:fld>
            <a:endParaRPr lang="id-ID"/>
          </a:p>
        </p:txBody>
      </p:sp>
      <p:sp>
        <p:nvSpPr>
          <p:cNvPr id="5" name="Footer Placeholder 4"/>
          <p:cNvSpPr>
            <a:spLocks noGrp="1"/>
          </p:cNvSpPr>
          <p:nvPr>
            <p:ph type="ftr" sz="quarter" idx="11"/>
          </p:nvPr>
        </p:nvSpPr>
        <p:spPr>
          <a:xfrm>
            <a:off x="457200" y="6481763"/>
            <a:ext cx="4259263" cy="300037"/>
          </a:xfrm>
        </p:spPr>
        <p:txBody>
          <a:bodyPr/>
          <a:lstStyle>
            <a:lvl1pPr>
              <a:defRPr/>
            </a:lvl1pPr>
          </a:lstStyle>
          <a:p>
            <a:pPr>
              <a:defRPr/>
            </a:pPr>
            <a:endParaRPr lang="id-ID"/>
          </a:p>
        </p:txBody>
      </p:sp>
      <p:sp>
        <p:nvSpPr>
          <p:cNvPr id="6" name="Slide Number Placeholder 5"/>
          <p:cNvSpPr>
            <a:spLocks noGrp="1"/>
          </p:cNvSpPr>
          <p:nvPr>
            <p:ph type="sldNum" sz="quarter" idx="12"/>
          </p:nvPr>
        </p:nvSpPr>
        <p:spPr/>
        <p:txBody>
          <a:bodyPr/>
          <a:lstStyle>
            <a:lvl1pPr>
              <a:defRPr/>
            </a:lvl1pPr>
          </a:lstStyle>
          <a:p>
            <a:pPr>
              <a:defRPr/>
            </a:pPr>
            <a:fld id="{9358A8B3-C659-4DED-B571-FD556E5F2CF6}" type="slidenum">
              <a:rPr lang="id-ID"/>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4" name="Right Triangle 3"/>
          <p:cNvSpPr/>
          <p:nvPr/>
        </p:nvSpPr>
        <p:spPr>
          <a:xfrm flipV="1">
            <a:off x="6350" y="6350"/>
            <a:ext cx="9131300" cy="6837363"/>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Isosceles Triangle 4"/>
          <p:cNvSpPr/>
          <p:nvPr/>
        </p:nvSpPr>
        <p:spPr>
          <a:xfrm rot="5400000" flipV="1">
            <a:off x="7553325" y="309563"/>
            <a:ext cx="1893888" cy="1293812"/>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6" name="Straight Connector 5"/>
          <p:cNvCxnSpPr/>
          <p:nvPr/>
        </p:nvCxnSpPr>
        <p:spPr>
          <a:xfrm rot="10800000">
            <a:off x="6469063" y="9525"/>
            <a:ext cx="2673350" cy="1900238"/>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7" name="Straight Connector 6"/>
          <p:cNvCxnSpPr/>
          <p:nvPr/>
        </p:nvCxnSpPr>
        <p:spPr>
          <a:xfrm flipV="1">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lstStyle>
            <a:lvl1pPr marL="0" algn="l">
              <a:buNone/>
              <a:defRPr sz="36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1633536"/>
            <a:ext cx="3886200" cy="2286000"/>
          </a:xfrm>
        </p:spPr>
        <p:txBody>
          <a:bodyPr/>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a:xfrm>
            <a:off x="6956425" y="6477000"/>
            <a:ext cx="2133600" cy="304800"/>
          </a:xfrm>
        </p:spPr>
        <p:txBody>
          <a:bodyPr/>
          <a:lstStyle>
            <a:lvl1pPr>
              <a:defRPr/>
            </a:lvl1pPr>
          </a:lstStyle>
          <a:p>
            <a:pPr>
              <a:defRPr/>
            </a:pPr>
            <a:fld id="{9F0BCEF6-7E4F-499C-8A70-802CCA4AE3A9}" type="datetimeFigureOut">
              <a:rPr lang="id-ID"/>
              <a:pPr>
                <a:defRPr/>
              </a:pPr>
              <a:t>02/08/2019</a:t>
            </a:fld>
            <a:endParaRPr lang="id-ID"/>
          </a:p>
        </p:txBody>
      </p:sp>
      <p:sp>
        <p:nvSpPr>
          <p:cNvPr id="9" name="Footer Placeholder 4"/>
          <p:cNvSpPr>
            <a:spLocks noGrp="1"/>
          </p:cNvSpPr>
          <p:nvPr>
            <p:ph type="ftr" sz="quarter" idx="11"/>
          </p:nvPr>
        </p:nvSpPr>
        <p:spPr>
          <a:xfrm>
            <a:off x="2619375" y="6481763"/>
            <a:ext cx="4260850" cy="300037"/>
          </a:xfrm>
        </p:spPr>
        <p:txBody>
          <a:bodyPr/>
          <a:lstStyle>
            <a:lvl1pPr>
              <a:defRPr/>
            </a:lvl1pPr>
          </a:lstStyle>
          <a:p>
            <a:pPr>
              <a:defRPr/>
            </a:pPr>
            <a:endParaRPr lang="id-ID"/>
          </a:p>
        </p:txBody>
      </p:sp>
      <p:sp>
        <p:nvSpPr>
          <p:cNvPr id="10" name="Slide Number Placeholder 5"/>
          <p:cNvSpPr>
            <a:spLocks noGrp="1"/>
          </p:cNvSpPr>
          <p:nvPr>
            <p:ph type="sldNum" sz="quarter" idx="12"/>
          </p:nvPr>
        </p:nvSpPr>
        <p:spPr>
          <a:xfrm>
            <a:off x="8450263" y="809625"/>
            <a:ext cx="503237" cy="300038"/>
          </a:xfrm>
        </p:spPr>
        <p:txBody>
          <a:bodyPr/>
          <a:lstStyle>
            <a:lvl1pPr>
              <a:defRPr/>
            </a:lvl1pPr>
          </a:lstStyle>
          <a:p>
            <a:pPr>
              <a:defRPr/>
            </a:pPr>
            <a:fld id="{BF61BEE0-0CA1-4F36-BBAA-5C893BD4DC87}"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lang="en-US" smtClean="0"/>
              <a:t>Click to edit Master title style</a:t>
            </a:r>
            <a:endParaRPr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1062F848-2982-4B41-8F49-E76969048C13}" type="datetimeFigureOut">
              <a:rPr lang="id-ID"/>
              <a:pPr>
                <a:defRPr/>
              </a:pPr>
              <a:t>02/08/2019</a:t>
            </a:fld>
            <a:endParaRPr lang="id-ID"/>
          </a:p>
        </p:txBody>
      </p:sp>
      <p:sp>
        <p:nvSpPr>
          <p:cNvPr id="6" name="Footer Placeholder 2"/>
          <p:cNvSpPr>
            <a:spLocks noGrp="1"/>
          </p:cNvSpPr>
          <p:nvPr>
            <p:ph type="ftr" sz="quarter" idx="11"/>
          </p:nvPr>
        </p:nvSpPr>
        <p:spPr/>
        <p:txBody>
          <a:bodyPr/>
          <a:lstStyle>
            <a:lvl1pPr>
              <a:defRPr/>
            </a:lvl1pPr>
          </a:lstStyle>
          <a:p>
            <a:pPr>
              <a:defRPr/>
            </a:pPr>
            <a:endParaRPr lang="id-ID"/>
          </a:p>
        </p:txBody>
      </p:sp>
      <p:sp>
        <p:nvSpPr>
          <p:cNvPr id="7" name="Slide Number Placeholder 22"/>
          <p:cNvSpPr>
            <a:spLocks noGrp="1"/>
          </p:cNvSpPr>
          <p:nvPr>
            <p:ph type="sldNum" sz="quarter" idx="12"/>
          </p:nvPr>
        </p:nvSpPr>
        <p:spPr/>
        <p:txBody>
          <a:bodyPr/>
          <a:lstStyle>
            <a:lvl1pPr>
              <a:defRPr/>
            </a:lvl1pPr>
          </a:lstStyle>
          <a:p>
            <a:pPr>
              <a:defRPr/>
            </a:pPr>
            <a:fld id="{1F5B685F-E3A0-445D-B157-D13515AADD44}" type="slidenum">
              <a:rPr lang="id-ID"/>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lang="en-US" smtClean="0"/>
              <a:t>Click to edit Master title style</a:t>
            </a:r>
            <a:endParaRPr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791075" y="6481763"/>
            <a:ext cx="2130425" cy="301625"/>
          </a:xfrm>
        </p:spPr>
        <p:txBody>
          <a:bodyPr/>
          <a:lstStyle>
            <a:lvl1pPr>
              <a:defRPr/>
            </a:lvl1pPr>
          </a:lstStyle>
          <a:p>
            <a:pPr>
              <a:defRPr/>
            </a:pPr>
            <a:fld id="{FAC85815-4F91-4B38-8234-E2C99660FC60}" type="datetimeFigureOut">
              <a:rPr lang="id-ID"/>
              <a:pPr>
                <a:defRPr/>
              </a:pPr>
              <a:t>02/08/2019</a:t>
            </a:fld>
            <a:endParaRPr lang="id-ID"/>
          </a:p>
        </p:txBody>
      </p:sp>
      <p:sp>
        <p:nvSpPr>
          <p:cNvPr id="8" name="Footer Placeholder 7"/>
          <p:cNvSpPr>
            <a:spLocks noGrp="1"/>
          </p:cNvSpPr>
          <p:nvPr>
            <p:ph type="ftr" sz="quarter" idx="11"/>
          </p:nvPr>
        </p:nvSpPr>
        <p:spPr>
          <a:xfrm>
            <a:off x="457200" y="6481763"/>
            <a:ext cx="4260850" cy="301625"/>
          </a:xfrm>
        </p:spPr>
        <p:txBody>
          <a:bodyPr/>
          <a:lstStyle>
            <a:lvl1pPr>
              <a:defRPr/>
            </a:lvl1pPr>
          </a:lstStyle>
          <a:p>
            <a:pPr>
              <a:defRPr/>
            </a:pPr>
            <a:endParaRPr lang="id-ID"/>
          </a:p>
        </p:txBody>
      </p:sp>
      <p:sp>
        <p:nvSpPr>
          <p:cNvPr id="9" name="Slide Number Placeholder 8"/>
          <p:cNvSpPr>
            <a:spLocks noGrp="1"/>
          </p:cNvSpPr>
          <p:nvPr>
            <p:ph type="sldNum" sz="quarter" idx="12"/>
          </p:nvPr>
        </p:nvSpPr>
        <p:spPr>
          <a:xfrm>
            <a:off x="7589838" y="6483350"/>
            <a:ext cx="503237" cy="301625"/>
          </a:xfrm>
        </p:spPr>
        <p:txBody>
          <a:bodyPr/>
          <a:lstStyle>
            <a:lvl1pPr algn="ctr">
              <a:defRPr/>
            </a:lvl1pPr>
          </a:lstStyle>
          <a:p>
            <a:pPr>
              <a:defRPr/>
            </a:pPr>
            <a:fld id="{6D5E7FA6-B742-46DE-8ABE-CBA4F234729D}"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DAA1AAB8-2CCB-46FC-B4F6-FB94AAE66305}" type="datetimeFigureOut">
              <a:rPr lang="id-ID"/>
              <a:pPr>
                <a:defRPr/>
              </a:pPr>
              <a:t>02/08/2019</a:t>
            </a:fld>
            <a:endParaRPr lang="id-ID"/>
          </a:p>
        </p:txBody>
      </p:sp>
      <p:sp>
        <p:nvSpPr>
          <p:cNvPr id="4" name="Footer Placeholder 2"/>
          <p:cNvSpPr>
            <a:spLocks noGrp="1"/>
          </p:cNvSpPr>
          <p:nvPr>
            <p:ph type="ftr" sz="quarter" idx="11"/>
          </p:nvPr>
        </p:nvSpPr>
        <p:spPr/>
        <p:txBody>
          <a:bodyPr/>
          <a:lstStyle>
            <a:lvl1pPr>
              <a:defRPr/>
            </a:lvl1pPr>
          </a:lstStyle>
          <a:p>
            <a:pPr>
              <a:defRPr/>
            </a:pPr>
            <a:endParaRPr lang="id-ID"/>
          </a:p>
        </p:txBody>
      </p:sp>
      <p:sp>
        <p:nvSpPr>
          <p:cNvPr id="5" name="Slide Number Placeholder 22"/>
          <p:cNvSpPr>
            <a:spLocks noGrp="1"/>
          </p:cNvSpPr>
          <p:nvPr>
            <p:ph type="sldNum" sz="quarter" idx="12"/>
          </p:nvPr>
        </p:nvSpPr>
        <p:spPr/>
        <p:txBody>
          <a:bodyPr/>
          <a:lstStyle>
            <a:lvl1pPr>
              <a:defRPr/>
            </a:lvl1pPr>
          </a:lstStyle>
          <a:p>
            <a:pPr>
              <a:defRPr/>
            </a:pPr>
            <a:fld id="{BEB7AF74-6CF1-48BF-AB9A-9DF485383A26}" type="slidenum">
              <a:rPr lang="id-ID"/>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7F538D69-A456-409D-9F5D-5C9D24664DE8}" type="datetimeFigureOut">
              <a:rPr lang="id-ID"/>
              <a:pPr>
                <a:defRPr/>
              </a:pPr>
              <a:t>02/08/2019</a:t>
            </a:fld>
            <a:endParaRPr lang="id-ID"/>
          </a:p>
        </p:txBody>
      </p:sp>
      <p:sp>
        <p:nvSpPr>
          <p:cNvPr id="3" name="Footer Placeholder 2"/>
          <p:cNvSpPr>
            <a:spLocks noGrp="1"/>
          </p:cNvSpPr>
          <p:nvPr>
            <p:ph type="ftr" sz="quarter" idx="11"/>
          </p:nvPr>
        </p:nvSpPr>
        <p:spPr/>
        <p:txBody>
          <a:bodyPr/>
          <a:lstStyle>
            <a:lvl1pPr>
              <a:defRPr/>
            </a:lvl1pPr>
          </a:lstStyle>
          <a:p>
            <a:pPr>
              <a:defRPr/>
            </a:pPr>
            <a:endParaRPr lang="id-ID"/>
          </a:p>
        </p:txBody>
      </p:sp>
      <p:sp>
        <p:nvSpPr>
          <p:cNvPr id="4" name="Slide Number Placeholder 22"/>
          <p:cNvSpPr>
            <a:spLocks noGrp="1"/>
          </p:cNvSpPr>
          <p:nvPr>
            <p:ph type="sldNum" sz="quarter" idx="12"/>
          </p:nvPr>
        </p:nvSpPr>
        <p:spPr/>
        <p:txBody>
          <a:bodyPr/>
          <a:lstStyle>
            <a:lvl1pPr>
              <a:defRPr/>
            </a:lvl1pPr>
          </a:lstStyle>
          <a:p>
            <a:pPr>
              <a:defRPr/>
            </a:pPr>
            <a:fld id="{1B15F670-15AE-4BA7-A000-1E9968FB1E72}" type="slidenum">
              <a:rPr lang="id-ID"/>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lang="en-US" smtClean="0"/>
              <a:t>Click to edit Master title style</a:t>
            </a:r>
            <a:endParaRPr lang="en-US"/>
          </a:p>
        </p:txBody>
      </p:sp>
      <p:sp>
        <p:nvSpPr>
          <p:cNvPr id="3" name="Text Placeholder 2"/>
          <p:cNvSpPr>
            <a:spLocks noGrp="1"/>
          </p:cNvSpPr>
          <p:nvPr>
            <p:ph type="body" idx="2"/>
          </p:nvPr>
        </p:nvSpPr>
        <p:spPr>
          <a:xfrm>
            <a:off x="1135856" y="367664"/>
            <a:ext cx="2438400" cy="5943600"/>
          </a:xfrm>
        </p:spPr>
        <p:txBody>
          <a:bodyPr/>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278563" y="6556375"/>
            <a:ext cx="2133600" cy="301625"/>
          </a:xfrm>
        </p:spPr>
        <p:txBody>
          <a:bodyPr/>
          <a:lstStyle>
            <a:lvl1pPr>
              <a:defRPr sz="900"/>
            </a:lvl1pPr>
          </a:lstStyle>
          <a:p>
            <a:pPr>
              <a:defRPr/>
            </a:pPr>
            <a:fld id="{8A421264-0582-4C17-9E43-430260BC58B2}" type="datetimeFigureOut">
              <a:rPr lang="id-ID"/>
              <a:pPr>
                <a:defRPr/>
              </a:pPr>
              <a:t>02/08/2019</a:t>
            </a:fld>
            <a:endParaRPr lang="id-ID"/>
          </a:p>
        </p:txBody>
      </p:sp>
      <p:sp>
        <p:nvSpPr>
          <p:cNvPr id="6" name="Footer Placeholder 5"/>
          <p:cNvSpPr>
            <a:spLocks noGrp="1"/>
          </p:cNvSpPr>
          <p:nvPr>
            <p:ph type="ftr" sz="quarter" idx="11"/>
          </p:nvPr>
        </p:nvSpPr>
        <p:spPr>
          <a:xfrm>
            <a:off x="1135063" y="6556375"/>
            <a:ext cx="5143500"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410575" y="6556375"/>
            <a:ext cx="503238" cy="301625"/>
          </a:xfrm>
        </p:spPr>
        <p:txBody>
          <a:bodyPr/>
          <a:lstStyle>
            <a:lvl1pPr>
              <a:defRPr sz="900"/>
            </a:lvl1pPr>
          </a:lstStyle>
          <a:p>
            <a:pPr>
              <a:defRPr/>
            </a:pPr>
            <a:fld id="{6341935B-4B12-4093-9393-5B5980FFE682}"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lang="en-US" smtClean="0"/>
              <a:t>Click to edit Master title style</a:t>
            </a:r>
            <a:endParaRPr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4"/>
          <p:cNvSpPr>
            <a:spLocks noGrp="1"/>
          </p:cNvSpPr>
          <p:nvPr>
            <p:ph type="dt" sz="half" idx="10"/>
          </p:nvPr>
        </p:nvSpPr>
        <p:spPr>
          <a:xfrm>
            <a:off x="6108700" y="6556375"/>
            <a:ext cx="2101850" cy="301625"/>
          </a:xfrm>
        </p:spPr>
        <p:txBody>
          <a:bodyPr/>
          <a:lstStyle>
            <a:lvl1pPr>
              <a:defRPr sz="900"/>
            </a:lvl1pPr>
          </a:lstStyle>
          <a:p>
            <a:pPr>
              <a:defRPr/>
            </a:pPr>
            <a:fld id="{9B81791F-4283-4201-B340-67BBF70DB62F}" type="datetimeFigureOut">
              <a:rPr lang="id-ID"/>
              <a:pPr>
                <a:defRPr/>
              </a:pPr>
              <a:t>02/08/2019</a:t>
            </a:fld>
            <a:endParaRPr lang="id-ID"/>
          </a:p>
        </p:txBody>
      </p:sp>
      <p:sp>
        <p:nvSpPr>
          <p:cNvPr id="6" name="Footer Placeholder 5"/>
          <p:cNvSpPr>
            <a:spLocks noGrp="1"/>
          </p:cNvSpPr>
          <p:nvPr>
            <p:ph type="ftr" sz="quarter" idx="11"/>
          </p:nvPr>
        </p:nvSpPr>
        <p:spPr>
          <a:xfrm>
            <a:off x="1169988" y="6557963"/>
            <a:ext cx="4948237" cy="301625"/>
          </a:xfrm>
        </p:spPr>
        <p:txBody>
          <a:bodyPr/>
          <a:lstStyle>
            <a:lvl1pPr>
              <a:defRPr sz="900"/>
            </a:lvl1pPr>
          </a:lstStyle>
          <a:p>
            <a:pPr>
              <a:defRPr/>
            </a:pPr>
            <a:endParaRPr lang="id-ID"/>
          </a:p>
        </p:txBody>
      </p:sp>
      <p:sp>
        <p:nvSpPr>
          <p:cNvPr id="7" name="Slide Number Placeholder 6"/>
          <p:cNvSpPr>
            <a:spLocks noGrp="1"/>
          </p:cNvSpPr>
          <p:nvPr>
            <p:ph type="sldNum" sz="quarter" idx="12"/>
          </p:nvPr>
        </p:nvSpPr>
        <p:spPr>
          <a:xfrm>
            <a:off x="8216900" y="6556375"/>
            <a:ext cx="366713" cy="301625"/>
          </a:xfrm>
        </p:spPr>
        <p:txBody>
          <a:bodyPr/>
          <a:lstStyle>
            <a:lvl1pPr algn="ctr">
              <a:defRPr sz="900"/>
            </a:lvl1pPr>
          </a:lstStyle>
          <a:p>
            <a:pPr>
              <a:defRPr/>
            </a:pPr>
            <a:fld id="{D3A4F5DA-60F2-4E94-986F-5510600E538F}" type="slidenum">
              <a:rPr lang="id-ID"/>
              <a:pPr>
                <a:defRPr/>
              </a:pPr>
              <a:t>‹#›</a:t>
            </a:fld>
            <a:endParaRPr lang="id-ID"/>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6350" y="14288"/>
            <a:ext cx="9131300" cy="6837362"/>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Straight Connector 7"/>
          <p:cNvCxnSpPr/>
          <p:nvPr/>
        </p:nvCxnSpPr>
        <p:spPr>
          <a:xfrm>
            <a:off x="0" y="6350"/>
            <a:ext cx="9137650" cy="6845300"/>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9063" y="4948238"/>
            <a:ext cx="2673350" cy="1900237"/>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8288"/>
            <a:ext cx="8229600" cy="1398587"/>
          </a:xfrm>
          <a:prstGeom prst="rect">
            <a:avLst/>
          </a:prstGeom>
        </p:spPr>
        <p:txBody>
          <a:bodyPr vert="horz" anchor="ctr">
            <a:normAutofit/>
          </a:bodyPr>
          <a:lstStyle/>
          <a:p>
            <a:r>
              <a:rPr lang="en-US" smtClean="0"/>
              <a:t>Click to edit Master title style</a:t>
            </a:r>
            <a:endParaRPr lang="en-US"/>
          </a:p>
        </p:txBody>
      </p:sp>
      <p:sp>
        <p:nvSpPr>
          <p:cNvPr id="1030" name="Text Placeholder 12"/>
          <p:cNvSpPr>
            <a:spLocks noGrp="1"/>
          </p:cNvSpPr>
          <p:nvPr>
            <p:ph type="body" idx="1"/>
          </p:nvPr>
        </p:nvSpPr>
        <p:spPr bwMode="auto">
          <a:xfrm>
            <a:off x="457200" y="1882775"/>
            <a:ext cx="82296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4791075" y="6481763"/>
            <a:ext cx="2133600" cy="301625"/>
          </a:xfrm>
          <a:prstGeom prst="rect">
            <a:avLst/>
          </a:prstGeom>
        </p:spPr>
        <p:txBody>
          <a:bodyPr vert="horz" anchor="b"/>
          <a:lstStyle>
            <a:lvl1pPr algn="l" eaLnBrk="1" fontAlgn="auto" latinLnBrk="0" hangingPunct="1">
              <a:spcBef>
                <a:spcPts val="0"/>
              </a:spcBef>
              <a:spcAft>
                <a:spcPts val="0"/>
              </a:spcAft>
              <a:defRPr kumimoji="0" sz="1000" b="0">
                <a:solidFill>
                  <a:schemeClr val="tx1"/>
                </a:solidFill>
                <a:latin typeface="+mn-lt"/>
                <a:cs typeface="+mn-cs"/>
              </a:defRPr>
            </a:lvl1pPr>
          </a:lstStyle>
          <a:p>
            <a:pPr>
              <a:defRPr/>
            </a:pPr>
            <a:fld id="{5632FA04-7824-4240-83E9-95378FC8D9DD}" type="datetimeFigureOut">
              <a:rPr lang="id-ID"/>
              <a:pPr>
                <a:defRPr/>
              </a:pPr>
              <a:t>02/08/2019</a:t>
            </a:fld>
            <a:endParaRPr lang="id-ID"/>
          </a:p>
        </p:txBody>
      </p:sp>
      <p:sp>
        <p:nvSpPr>
          <p:cNvPr id="3" name="Footer Placeholder 2"/>
          <p:cNvSpPr>
            <a:spLocks noGrp="1"/>
          </p:cNvSpPr>
          <p:nvPr>
            <p:ph type="ftr" sz="quarter" idx="3"/>
          </p:nvPr>
        </p:nvSpPr>
        <p:spPr>
          <a:xfrm>
            <a:off x="457200" y="6481763"/>
            <a:ext cx="4259263" cy="3016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lstStyle>
          <a:p>
            <a:pPr>
              <a:defRPr/>
            </a:pPr>
            <a:endParaRPr lang="id-ID"/>
          </a:p>
        </p:txBody>
      </p:sp>
      <p:sp>
        <p:nvSpPr>
          <p:cNvPr id="23" name="Slide Number Placeholder 22"/>
          <p:cNvSpPr>
            <a:spLocks noGrp="1"/>
          </p:cNvSpPr>
          <p:nvPr>
            <p:ph type="sldNum" sz="quarter" idx="4"/>
          </p:nvPr>
        </p:nvSpPr>
        <p:spPr>
          <a:xfrm>
            <a:off x="7589838" y="6481763"/>
            <a:ext cx="503237" cy="301625"/>
          </a:xfrm>
          <a:prstGeom prst="rect">
            <a:avLst/>
          </a:prstGeom>
        </p:spPr>
        <p:txBody>
          <a:bodyPr vert="horz" anchor="b"/>
          <a:lstStyle>
            <a:lvl1pPr algn="ctr" eaLnBrk="1" fontAlgn="auto" latinLnBrk="0" hangingPunct="1">
              <a:spcBef>
                <a:spcPts val="0"/>
              </a:spcBef>
              <a:spcAft>
                <a:spcPts val="0"/>
              </a:spcAft>
              <a:defRPr kumimoji="0" sz="1200">
                <a:solidFill>
                  <a:schemeClr val="tx1"/>
                </a:solidFill>
                <a:latin typeface="+mn-lt"/>
                <a:cs typeface="+mn-cs"/>
              </a:defRPr>
            </a:lvl1pPr>
          </a:lstStyle>
          <a:p>
            <a:pPr>
              <a:defRPr/>
            </a:pPr>
            <a:fld id="{2BF2EC5D-1325-4200-8FBC-185C8C08AA40}" type="slidenum">
              <a:rPr lang="id-ID"/>
              <a:pPr>
                <a:defRPr/>
              </a:pPr>
              <a:t>‹#›</a:t>
            </a:fld>
            <a:endParaRPr lang="id-ID"/>
          </a:p>
        </p:txBody>
      </p:sp>
    </p:spTree>
  </p:cSld>
  <p:clrMap bg1="dk1" tx1="lt1" bg2="dk2" tx2="lt2" accent1="accent1" accent2="accent2" accent3="accent3" accent4="accent4" accent5="accent5" accent6="accent6" hlink="hlink" folHlink="folHlink"/>
  <p:sldLayoutIdLst>
    <p:sldLayoutId id="2147483701" r:id="rId1"/>
    <p:sldLayoutId id="2147483702" r:id="rId2"/>
    <p:sldLayoutId id="2147483703" r:id="rId3"/>
    <p:sldLayoutId id="2147483696" r:id="rId4"/>
    <p:sldLayoutId id="2147483704" r:id="rId5"/>
    <p:sldLayoutId id="2147483697" r:id="rId6"/>
    <p:sldLayoutId id="2147483698" r:id="rId7"/>
    <p:sldLayoutId id="2147483705" r:id="rId8"/>
    <p:sldLayoutId id="2147483706" r:id="rId9"/>
    <p:sldLayoutId id="2147483699" r:id="rId10"/>
    <p:sldLayoutId id="2147483700" r:id="rId11"/>
  </p:sldLayoutIdLst>
  <p:txStyles>
    <p:titleStyle>
      <a:lvl1pPr marL="484188" indent="-484188" algn="l" rtl="0" eaLnBrk="0" fontAlgn="base" hangingPunct="0">
        <a:spcBef>
          <a:spcPct val="0"/>
        </a:spcBef>
        <a:spcAft>
          <a:spcPct val="0"/>
        </a:spcAft>
        <a:defRPr sz="4200" kern="1200">
          <a:ln w="6350">
            <a:solidFill>
              <a:schemeClr val="accent1">
                <a:shade val="43000"/>
              </a:schemeClr>
            </a:solidFill>
          </a:ln>
          <a:solidFill>
            <a:srgbClr val="FF5C9C"/>
          </a:solidFill>
          <a:effectLst>
            <a:outerShdw blurRad="26000" dist="26000" dir="14500000" algn="tl" rotWithShape="0">
              <a:srgbClr val="000000">
                <a:alpha val="40000"/>
              </a:srgbClr>
            </a:outerShdw>
          </a:effectLst>
          <a:latin typeface="+mj-lt"/>
          <a:ea typeface="+mj-ea"/>
          <a:cs typeface="+mj-cs"/>
        </a:defRPr>
      </a:lvl1pPr>
      <a:lvl2pPr marL="484188" indent="-484188" algn="l" rtl="0" eaLnBrk="0" fontAlgn="base" hangingPunct="0">
        <a:spcBef>
          <a:spcPct val="0"/>
        </a:spcBef>
        <a:spcAft>
          <a:spcPct val="0"/>
        </a:spcAft>
        <a:defRPr sz="4200">
          <a:solidFill>
            <a:srgbClr val="FF5C9C"/>
          </a:solidFill>
          <a:latin typeface="Century Gothic" pitchFamily="34" charset="0"/>
        </a:defRPr>
      </a:lvl2pPr>
      <a:lvl3pPr marL="484188" indent="-484188" algn="l" rtl="0" eaLnBrk="0" fontAlgn="base" hangingPunct="0">
        <a:spcBef>
          <a:spcPct val="0"/>
        </a:spcBef>
        <a:spcAft>
          <a:spcPct val="0"/>
        </a:spcAft>
        <a:defRPr sz="4200">
          <a:solidFill>
            <a:srgbClr val="FF5C9C"/>
          </a:solidFill>
          <a:latin typeface="Century Gothic" pitchFamily="34" charset="0"/>
        </a:defRPr>
      </a:lvl3pPr>
      <a:lvl4pPr marL="484188" indent="-484188" algn="l" rtl="0" eaLnBrk="0" fontAlgn="base" hangingPunct="0">
        <a:spcBef>
          <a:spcPct val="0"/>
        </a:spcBef>
        <a:spcAft>
          <a:spcPct val="0"/>
        </a:spcAft>
        <a:defRPr sz="4200">
          <a:solidFill>
            <a:srgbClr val="FF5C9C"/>
          </a:solidFill>
          <a:latin typeface="Century Gothic" pitchFamily="34" charset="0"/>
        </a:defRPr>
      </a:lvl4pPr>
      <a:lvl5pPr marL="484188" indent="-484188" algn="l" rtl="0" eaLnBrk="0" fontAlgn="base" hangingPunct="0">
        <a:spcBef>
          <a:spcPct val="0"/>
        </a:spcBef>
        <a:spcAft>
          <a:spcPct val="0"/>
        </a:spcAft>
        <a:defRPr sz="4200">
          <a:solidFill>
            <a:srgbClr val="FF5C9C"/>
          </a:solidFill>
          <a:latin typeface="Century Gothic" pitchFamily="34" charset="0"/>
        </a:defRPr>
      </a:lvl5pPr>
      <a:lvl6pPr marL="941388" indent="-484188" algn="l" rtl="0" fontAlgn="base">
        <a:spcBef>
          <a:spcPct val="0"/>
        </a:spcBef>
        <a:spcAft>
          <a:spcPct val="0"/>
        </a:spcAft>
        <a:defRPr sz="4200">
          <a:solidFill>
            <a:srgbClr val="FF5C9C"/>
          </a:solidFill>
          <a:latin typeface="Century Gothic" pitchFamily="34" charset="0"/>
        </a:defRPr>
      </a:lvl6pPr>
      <a:lvl7pPr marL="1398588" indent="-484188" algn="l" rtl="0" fontAlgn="base">
        <a:spcBef>
          <a:spcPct val="0"/>
        </a:spcBef>
        <a:spcAft>
          <a:spcPct val="0"/>
        </a:spcAft>
        <a:defRPr sz="4200">
          <a:solidFill>
            <a:srgbClr val="FF5C9C"/>
          </a:solidFill>
          <a:latin typeface="Century Gothic" pitchFamily="34" charset="0"/>
        </a:defRPr>
      </a:lvl7pPr>
      <a:lvl8pPr marL="1855788" indent="-484188" algn="l" rtl="0" fontAlgn="base">
        <a:spcBef>
          <a:spcPct val="0"/>
        </a:spcBef>
        <a:spcAft>
          <a:spcPct val="0"/>
        </a:spcAft>
        <a:defRPr sz="4200">
          <a:solidFill>
            <a:srgbClr val="FF5C9C"/>
          </a:solidFill>
          <a:latin typeface="Century Gothic" pitchFamily="34" charset="0"/>
        </a:defRPr>
      </a:lvl8pPr>
      <a:lvl9pPr marL="2312988" indent="-484188" algn="l" rtl="0" fontAlgn="base">
        <a:spcBef>
          <a:spcPct val="0"/>
        </a:spcBef>
        <a:spcAft>
          <a:spcPct val="0"/>
        </a:spcAft>
        <a:defRPr sz="4200">
          <a:solidFill>
            <a:srgbClr val="FF5C9C"/>
          </a:solidFill>
          <a:latin typeface="Century Gothic" pitchFamily="34" charset="0"/>
        </a:defRPr>
      </a:lvl9pPr>
    </p:titleStyle>
    <p:bodyStyle>
      <a:lvl1pPr marL="447675" indent="-382588" algn="l" rtl="0" eaLnBrk="0" fontAlgn="base" hangingPunct="0">
        <a:spcBef>
          <a:spcPct val="20000"/>
        </a:spcBef>
        <a:spcAft>
          <a:spcPct val="0"/>
        </a:spcAft>
        <a:buClr>
          <a:schemeClr val="accent1"/>
        </a:buClr>
        <a:buSzPct val="80000"/>
        <a:buFont typeface="Wingdings 2" pitchFamily="18" charset="2"/>
        <a:buChar char=""/>
        <a:defRPr sz="3000" kern="1200">
          <a:solidFill>
            <a:schemeClr val="tx1"/>
          </a:solidFill>
          <a:latin typeface="+mn-lt"/>
          <a:ea typeface="+mn-ea"/>
          <a:cs typeface="+mn-cs"/>
        </a:defRPr>
      </a:lvl1pPr>
      <a:lvl2pPr marL="822325" indent="-285750" algn="l" rtl="0" eaLnBrk="0" fontAlgn="base" hangingPunct="0">
        <a:spcBef>
          <a:spcPct val="20000"/>
        </a:spcBef>
        <a:spcAft>
          <a:spcPct val="0"/>
        </a:spcAft>
        <a:buClr>
          <a:schemeClr val="accent1"/>
        </a:buClr>
        <a:buSzPct val="95000"/>
        <a:buFont typeface="Verdana" pitchFamily="34" charset="0"/>
        <a:buChar char="›"/>
        <a:defRPr sz="2600" kern="1200">
          <a:solidFill>
            <a:schemeClr val="tx1"/>
          </a:solidFill>
          <a:latin typeface="+mn-lt"/>
          <a:ea typeface="+mn-ea"/>
          <a:cs typeface="+mn-cs"/>
        </a:defRPr>
      </a:lvl2pPr>
      <a:lvl3pPr marL="1104900" indent="-228600" algn="l" rtl="0" eaLnBrk="0" fontAlgn="base" hangingPunct="0">
        <a:spcBef>
          <a:spcPct val="20000"/>
        </a:spcBef>
        <a:spcAft>
          <a:spcPct val="0"/>
        </a:spcAft>
        <a:buClr>
          <a:schemeClr val="accent1"/>
        </a:buClr>
        <a:buFont typeface="Wingdings 2" pitchFamily="18" charset="2"/>
        <a:buChar char=""/>
        <a:defRPr sz="2400" kern="1200">
          <a:solidFill>
            <a:schemeClr val="tx1"/>
          </a:solidFill>
          <a:latin typeface="+mn-lt"/>
          <a:ea typeface="+mn-ea"/>
          <a:cs typeface="+mn-cs"/>
        </a:defRPr>
      </a:lvl3pPr>
      <a:lvl4pPr marL="1371600" indent="-209550" algn="l" rtl="0" eaLnBrk="0" fontAlgn="base" hangingPunct="0">
        <a:spcBef>
          <a:spcPct val="20000"/>
        </a:spcBef>
        <a:spcAft>
          <a:spcPct val="0"/>
        </a:spcAft>
        <a:buClr>
          <a:schemeClr val="accent1"/>
        </a:buClr>
        <a:buFont typeface="Wingdings 2" pitchFamily="18" charset="2"/>
        <a:buChar char=""/>
        <a:defRPr sz="2000" kern="1200">
          <a:solidFill>
            <a:schemeClr val="tx1"/>
          </a:solidFill>
          <a:latin typeface="+mn-lt"/>
          <a:ea typeface="+mn-ea"/>
          <a:cs typeface="+mn-cs"/>
        </a:defRPr>
      </a:lvl4pPr>
      <a:lvl5pPr marL="1600200" indent="-209550" algn="l" rtl="0" eaLnBrk="0" fontAlgn="base" hangingPunct="0">
        <a:spcBef>
          <a:spcPct val="20000"/>
        </a:spcBef>
        <a:spcAft>
          <a:spcPct val="0"/>
        </a:spcAft>
        <a:buClr>
          <a:srgbClr val="FF90B2"/>
        </a:buClr>
        <a:buFont typeface="Wingdings 2" pitchFamily="18" charset="2"/>
        <a:buChar char=""/>
        <a:defRPr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marL="484632" indent="0" eaLnBrk="1" fontAlgn="auto" hangingPunct="1">
              <a:spcAft>
                <a:spcPts val="0"/>
              </a:spcAft>
              <a:defRPr/>
            </a:pPr>
            <a:r>
              <a:rPr lang="id-ID" b="1" dirty="0" smtClean="0">
                <a:solidFill>
                  <a:schemeClr val="accent1">
                    <a:tint val="83000"/>
                    <a:satMod val="150000"/>
                  </a:schemeClr>
                </a:solidFill>
              </a:rPr>
              <a:t>PESAN VERBAL</a:t>
            </a:r>
            <a:endParaRPr lang="id-ID" b="1" dirty="0">
              <a:solidFill>
                <a:schemeClr val="accent1">
                  <a:tint val="83000"/>
                  <a:satMod val="150000"/>
                </a:schemeClr>
              </a:solidFill>
            </a:endParaRPr>
          </a:p>
        </p:txBody>
      </p:sp>
      <p:sp>
        <p:nvSpPr>
          <p:cNvPr id="3" name="Subtitle 2"/>
          <p:cNvSpPr>
            <a:spLocks noGrp="1"/>
          </p:cNvSpPr>
          <p:nvPr>
            <p:ph type="subTitle" idx="1"/>
          </p:nvPr>
        </p:nvSpPr>
        <p:spPr/>
        <p:txBody>
          <a:bodyPr>
            <a:normAutofit/>
          </a:bodyPr>
          <a:lstStyle/>
          <a:p>
            <a:pPr eaLnBrk="1" fontAlgn="auto" hangingPunct="1">
              <a:lnSpc>
                <a:spcPct val="150000"/>
              </a:lnSpc>
              <a:spcAft>
                <a:spcPts val="0"/>
              </a:spcAft>
              <a:buFont typeface="Wingdings 2"/>
              <a:buNone/>
              <a:defRPr/>
            </a:pPr>
            <a:r>
              <a:rPr lang="id-ID" dirty="0" smtClean="0"/>
              <a:t>MK Komunikasi dan Perilaku Manusia</a:t>
            </a:r>
          </a:p>
          <a:p>
            <a:pPr eaLnBrk="1" fontAlgn="auto" hangingPunct="1">
              <a:lnSpc>
                <a:spcPct val="150000"/>
              </a:lnSpc>
              <a:spcAft>
                <a:spcPts val="0"/>
              </a:spcAft>
              <a:buFont typeface="Wingdings 2"/>
              <a:buNone/>
              <a:defRPr/>
            </a:pPr>
            <a:r>
              <a:rPr lang="id-ID" sz="2300" dirty="0" smtClean="0"/>
              <a:t>Nathaniel Antonio Parulian, S.Psi, M.I.Kom</a:t>
            </a:r>
          </a:p>
          <a:p>
            <a:pPr algn="l" eaLnBrk="1" fontAlgn="auto" hangingPunct="1">
              <a:spcAft>
                <a:spcPts val="0"/>
              </a:spcAft>
              <a:buFont typeface="Wingdings 2"/>
              <a:buNone/>
              <a:defRPr/>
            </a:pPr>
            <a:endParaRPr lang="id-ID"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200" b="1" dirty="0" smtClean="0"/>
              <a:t>Model yang Berpusat pada Proses vs Model yang Berpusat pada Makna (3)</a:t>
            </a:r>
            <a:endParaRPr lang="id-ID" sz="3200" b="1" dirty="0"/>
          </a:p>
        </p:txBody>
      </p:sp>
      <p:sp>
        <p:nvSpPr>
          <p:cNvPr id="3" name="Content Placeholder 2"/>
          <p:cNvSpPr>
            <a:spLocks noGrp="1"/>
          </p:cNvSpPr>
          <p:nvPr>
            <p:ph idx="1"/>
          </p:nvPr>
        </p:nvSpPr>
        <p:spPr>
          <a:xfrm>
            <a:off x="428596" y="1857364"/>
            <a:ext cx="8229600" cy="3929090"/>
          </a:xfrm>
        </p:spPr>
        <p:txBody>
          <a:bodyPr/>
          <a:lstStyle/>
          <a:p>
            <a:pPr>
              <a:lnSpc>
                <a:spcPct val="150000"/>
              </a:lnSpc>
              <a:spcBef>
                <a:spcPts val="0"/>
              </a:spcBef>
            </a:pPr>
            <a:r>
              <a:rPr lang="id-ID" sz="2000" dirty="0" smtClean="0"/>
              <a:t>Dalam pandangan ini, pesan-pesan dikonstruksi menggunakan tanda-tanda yang menghasilkan makna dalam interaksi dengan penerima. </a:t>
            </a:r>
          </a:p>
          <a:p>
            <a:pPr>
              <a:lnSpc>
                <a:spcPct val="150000"/>
              </a:lnSpc>
              <a:spcBef>
                <a:spcPts val="0"/>
              </a:spcBef>
            </a:pPr>
            <a:r>
              <a:rPr lang="id-ID" sz="2000" dirty="0" smtClean="0"/>
              <a:t>Pandangan yang berpusat pada makna menekankan pada arti. </a:t>
            </a:r>
          </a:p>
          <a:p>
            <a:pPr>
              <a:lnSpc>
                <a:spcPct val="150000"/>
              </a:lnSpc>
              <a:spcBef>
                <a:spcPts val="0"/>
              </a:spcBef>
            </a:pPr>
            <a:endParaRPr lang="id-ID" sz="2000" dirty="0" smtClean="0"/>
          </a:p>
          <a:p>
            <a:pPr>
              <a:lnSpc>
                <a:spcPct val="150000"/>
              </a:lnSpc>
              <a:spcBef>
                <a:spcPts val="0"/>
              </a:spcBef>
            </a:pPr>
            <a:endParaRPr lang="id-ID" sz="20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Hakikat Bahasa (1)</a:t>
            </a:r>
            <a:endParaRPr lang="id-ID" sz="3600" b="1" dirty="0"/>
          </a:p>
        </p:txBody>
      </p:sp>
      <p:sp>
        <p:nvSpPr>
          <p:cNvPr id="3" name="Content Placeholder 2"/>
          <p:cNvSpPr>
            <a:spLocks noGrp="1"/>
          </p:cNvSpPr>
          <p:nvPr>
            <p:ph idx="1"/>
          </p:nvPr>
        </p:nvSpPr>
        <p:spPr>
          <a:xfrm>
            <a:off x="428596" y="1428736"/>
            <a:ext cx="8229600" cy="5072098"/>
          </a:xfrm>
        </p:spPr>
        <p:txBody>
          <a:bodyPr/>
          <a:lstStyle/>
          <a:p>
            <a:pPr>
              <a:lnSpc>
                <a:spcPct val="150000"/>
              </a:lnSpc>
              <a:spcBef>
                <a:spcPts val="0"/>
              </a:spcBef>
            </a:pPr>
            <a:r>
              <a:rPr lang="id-ID" sz="2100" dirty="0" smtClean="0"/>
              <a:t>Pesan verbal menggunakan bahasa alfanumerik yang tercatat sebagai salah satu prestasi manusia yang paling memberikan kesan. </a:t>
            </a:r>
          </a:p>
          <a:p>
            <a:pPr>
              <a:lnSpc>
                <a:spcPct val="150000"/>
              </a:lnSpc>
              <a:spcBef>
                <a:spcPts val="0"/>
              </a:spcBef>
            </a:pPr>
            <a:r>
              <a:rPr lang="id-ID" sz="2100" dirty="0" smtClean="0"/>
              <a:t>Ada lebih dari 10.000 jenis bahasa yang digunakan saat ini dengan dialek dan keunikan yang berbeda-beda. </a:t>
            </a:r>
          </a:p>
          <a:p>
            <a:pPr>
              <a:lnSpc>
                <a:spcPct val="150000"/>
              </a:lnSpc>
              <a:spcBef>
                <a:spcPts val="0"/>
              </a:spcBef>
            </a:pPr>
            <a:r>
              <a:rPr lang="id-ID" sz="2100" dirty="0" smtClean="0"/>
              <a:t>Perbedaan itu terdapat pada letak huruf vokal &amp; konsonan. </a:t>
            </a:r>
          </a:p>
          <a:p>
            <a:pPr>
              <a:lnSpc>
                <a:spcPct val="150000"/>
              </a:lnSpc>
              <a:spcBef>
                <a:spcPts val="0"/>
              </a:spcBef>
            </a:pPr>
            <a:r>
              <a:rPr lang="id-ID" sz="2100" dirty="0" smtClean="0"/>
              <a:t>Namun, ada sejumlah bahasa yang memiliki persamaan dalam arti kata dan letak subjek dan objek dalam satu kalimat deklaratif. </a:t>
            </a:r>
          </a:p>
          <a:p>
            <a:pPr>
              <a:lnSpc>
                <a:spcPct val="150000"/>
              </a:lnSpc>
              <a:spcBef>
                <a:spcPts val="0"/>
              </a:spcBef>
              <a:buNone/>
            </a:pPr>
            <a:endParaRPr lang="id-ID"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Hakikat Bahasa (2)</a:t>
            </a:r>
            <a:endParaRPr lang="id-ID" sz="3600" b="1" dirty="0"/>
          </a:p>
        </p:txBody>
      </p:sp>
      <p:sp>
        <p:nvSpPr>
          <p:cNvPr id="3" name="Content Placeholder 2"/>
          <p:cNvSpPr>
            <a:spLocks noGrp="1"/>
          </p:cNvSpPr>
          <p:nvPr>
            <p:ph idx="1"/>
          </p:nvPr>
        </p:nvSpPr>
        <p:spPr>
          <a:xfrm>
            <a:off x="428596" y="1500174"/>
            <a:ext cx="8229600" cy="4714908"/>
          </a:xfrm>
        </p:spPr>
        <p:txBody>
          <a:bodyPr/>
          <a:lstStyle/>
          <a:p>
            <a:pPr>
              <a:lnSpc>
                <a:spcPct val="150000"/>
              </a:lnSpc>
              <a:spcBef>
                <a:spcPts val="0"/>
              </a:spcBef>
            </a:pPr>
            <a:r>
              <a:rPr lang="id-ID" sz="1900" dirty="0" smtClean="0"/>
              <a:t>Dari jumlah bahasa yang ada, umumnya memiliki pola yang dapat diidentifikasi dan menetapkan aturan: </a:t>
            </a:r>
          </a:p>
          <a:p>
            <a:pPr lvl="1">
              <a:lnSpc>
                <a:spcPct val="200000"/>
              </a:lnSpc>
              <a:spcBef>
                <a:spcPts val="0"/>
              </a:spcBef>
            </a:pPr>
            <a:r>
              <a:rPr lang="id-ID" sz="1900" b="1" dirty="0" smtClean="0"/>
              <a:t>Fonologi </a:t>
            </a:r>
            <a:r>
              <a:rPr lang="id-ID" sz="1900" dirty="0" smtClean="0"/>
              <a:t>– cara suara digabungkan untuk membentuk kata-kata. </a:t>
            </a:r>
          </a:p>
          <a:p>
            <a:pPr lvl="1">
              <a:lnSpc>
                <a:spcPct val="200000"/>
              </a:lnSpc>
              <a:spcBef>
                <a:spcPts val="0"/>
              </a:spcBef>
            </a:pPr>
            <a:r>
              <a:rPr lang="id-ID" sz="1900" b="1" dirty="0" smtClean="0"/>
              <a:t>Sintaksis</a:t>
            </a:r>
            <a:r>
              <a:rPr lang="id-ID" sz="1900" dirty="0" smtClean="0"/>
              <a:t> – cara kata-kata digabungkan menjadi kalimat. </a:t>
            </a:r>
          </a:p>
          <a:p>
            <a:pPr lvl="1">
              <a:lnSpc>
                <a:spcPct val="200000"/>
              </a:lnSpc>
              <a:spcBef>
                <a:spcPts val="0"/>
              </a:spcBef>
            </a:pPr>
            <a:r>
              <a:rPr lang="id-ID" sz="1900" b="1" dirty="0" smtClean="0"/>
              <a:t>Semantik</a:t>
            </a:r>
            <a:r>
              <a:rPr lang="id-ID" sz="1900" dirty="0" smtClean="0"/>
              <a:t> – arti kata-kata atas dasar hubungan mereka satu dengan yang lain dan dengan unsur-unsur lingkungan.</a:t>
            </a:r>
          </a:p>
          <a:p>
            <a:pPr lvl="1">
              <a:lnSpc>
                <a:spcPct val="200000"/>
              </a:lnSpc>
              <a:spcBef>
                <a:spcPts val="0"/>
              </a:spcBef>
            </a:pPr>
            <a:r>
              <a:rPr lang="id-ID" sz="1900" b="1" dirty="0" smtClean="0"/>
              <a:t>Pragmatik </a:t>
            </a:r>
            <a:r>
              <a:rPr lang="id-ID" sz="1900" dirty="0" smtClean="0"/>
              <a:t>– cara dimana bahasa digunakan dalam praktik.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Faktor Fisiologis (1)</a:t>
            </a:r>
            <a:endParaRPr lang="id-ID" sz="3600" b="1" dirty="0"/>
          </a:p>
        </p:txBody>
      </p:sp>
      <p:sp>
        <p:nvSpPr>
          <p:cNvPr id="3" name="Content Placeholder 2"/>
          <p:cNvSpPr>
            <a:spLocks noGrp="1"/>
          </p:cNvSpPr>
          <p:nvPr>
            <p:ph idx="1"/>
          </p:nvPr>
        </p:nvSpPr>
        <p:spPr>
          <a:xfrm>
            <a:off x="428596" y="1500174"/>
            <a:ext cx="8229600" cy="4714908"/>
          </a:xfrm>
        </p:spPr>
        <p:txBody>
          <a:bodyPr/>
          <a:lstStyle/>
          <a:p>
            <a:pPr>
              <a:lnSpc>
                <a:spcPct val="150000"/>
              </a:lnSpc>
              <a:spcBef>
                <a:spcPts val="0"/>
              </a:spcBef>
            </a:pPr>
            <a:r>
              <a:rPr lang="id-ID" sz="2100" dirty="0" smtClean="0"/>
              <a:t>Beberapa kesamaan umum diantara bahasa, merupakan hasil kesepakatan-kesepakatan dari zaman nenek moyang. </a:t>
            </a:r>
          </a:p>
          <a:p>
            <a:pPr>
              <a:lnSpc>
                <a:spcPct val="150000"/>
              </a:lnSpc>
              <a:spcBef>
                <a:spcPts val="0"/>
              </a:spcBef>
            </a:pPr>
            <a:r>
              <a:rPr lang="id-ID" sz="2100" dirty="0" smtClean="0"/>
              <a:t>Kesamaan terbanyak, terdapat pada kapasitas fisik dan mental manusia. </a:t>
            </a:r>
          </a:p>
          <a:p>
            <a:pPr>
              <a:lnSpc>
                <a:spcPct val="150000"/>
              </a:lnSpc>
              <a:spcBef>
                <a:spcPts val="0"/>
              </a:spcBef>
            </a:pPr>
            <a:r>
              <a:rPr lang="id-ID" sz="2100" dirty="0" smtClean="0"/>
              <a:t>Seperti getaran yang dihasilkan yang menghasilkan suara atau </a:t>
            </a:r>
            <a:r>
              <a:rPr lang="id-ID" sz="2100" b="1" dirty="0" smtClean="0"/>
              <a:t>voicing. </a:t>
            </a:r>
          </a:p>
          <a:p>
            <a:pPr>
              <a:lnSpc>
                <a:spcPct val="150000"/>
              </a:lnSpc>
              <a:spcBef>
                <a:spcPts val="0"/>
              </a:spcBef>
            </a:pPr>
            <a:r>
              <a:rPr lang="id-ID" sz="2100" dirty="0" smtClean="0"/>
              <a:t>Suara dikombinasikan untuk membentuk kata-kata &amp; kata-kata membentuk frasa dan kalimat.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Faktor Kognitif (1)</a:t>
            </a:r>
            <a:endParaRPr lang="id-ID" sz="3600" b="1" dirty="0"/>
          </a:p>
        </p:txBody>
      </p:sp>
      <p:sp>
        <p:nvSpPr>
          <p:cNvPr id="3" name="Content Placeholder 2"/>
          <p:cNvSpPr>
            <a:spLocks noGrp="1"/>
          </p:cNvSpPr>
          <p:nvPr>
            <p:ph idx="1"/>
          </p:nvPr>
        </p:nvSpPr>
        <p:spPr>
          <a:xfrm>
            <a:off x="428596" y="1428736"/>
            <a:ext cx="8229600" cy="4500594"/>
          </a:xfrm>
        </p:spPr>
        <p:txBody>
          <a:bodyPr/>
          <a:lstStyle/>
          <a:p>
            <a:pPr>
              <a:lnSpc>
                <a:spcPct val="150000"/>
              </a:lnSpc>
              <a:spcBef>
                <a:spcPts val="0"/>
              </a:spcBef>
            </a:pPr>
            <a:r>
              <a:rPr lang="id-ID" sz="1900" dirty="0" smtClean="0"/>
              <a:t>Jika fisiologi manusia hanya menjelaskan sebagian cara kerja proses komunikasi, lain halnya dengan kognisi manusia. </a:t>
            </a:r>
          </a:p>
          <a:p>
            <a:pPr>
              <a:lnSpc>
                <a:spcPct val="150000"/>
              </a:lnSpc>
              <a:spcBef>
                <a:spcPts val="0"/>
              </a:spcBef>
            </a:pPr>
            <a:r>
              <a:rPr lang="id-ID" sz="1900" dirty="0" smtClean="0"/>
              <a:t>Pengendali mekanisme kognisi adalah otak dan sistem saraf yang memungkinkan setiap individu untuk merasakan, memahami, berhubungan dengan lingkungan dan sesama. </a:t>
            </a:r>
          </a:p>
          <a:p>
            <a:pPr>
              <a:lnSpc>
                <a:spcPct val="150000"/>
              </a:lnSpc>
              <a:spcBef>
                <a:spcPts val="0"/>
              </a:spcBef>
            </a:pPr>
            <a:r>
              <a:rPr lang="id-ID" sz="1900" dirty="0" smtClean="0"/>
              <a:t>Temuan dari penelitian neurofisiologis telah menunjuk pentingnya daerah-daerah tertentu dari otak untuk fungsi linguistik. </a:t>
            </a:r>
          </a:p>
          <a:p>
            <a:pPr>
              <a:lnSpc>
                <a:spcPct val="150000"/>
              </a:lnSpc>
              <a:spcBef>
                <a:spcPts val="0"/>
              </a:spcBef>
            </a:pPr>
            <a:r>
              <a:rPr lang="id-ID" sz="1900" dirty="0" smtClean="0"/>
              <a:t>Jika terdapat kerusakan pada area Broca, maka akan mengganggu produksi pidato dan keutuhan pemahaman.</a:t>
            </a:r>
          </a:p>
          <a:p>
            <a:pPr>
              <a:lnSpc>
                <a:spcPct val="150000"/>
              </a:lnSpc>
              <a:spcBef>
                <a:spcPts val="0"/>
              </a:spcBef>
            </a:pPr>
            <a:r>
              <a:rPr lang="id-ID" sz="1900" dirty="0" smtClean="0"/>
              <a:t>Sedangkan kerusakan pada area Wernicke, dapat mengganggu semua aspek penggunaan bahasa. </a:t>
            </a:r>
          </a:p>
          <a:p>
            <a:pPr>
              <a:lnSpc>
                <a:spcPct val="150000"/>
              </a:lnSpc>
              <a:spcBef>
                <a:spcPts val="0"/>
              </a:spcBef>
            </a:pPr>
            <a:endParaRPr lang="id-ID" sz="1900" dirty="0" smtClean="0"/>
          </a:p>
          <a:p>
            <a:pPr>
              <a:lnSpc>
                <a:spcPct val="150000"/>
              </a:lnSpc>
              <a:spcBef>
                <a:spcPts val="0"/>
              </a:spcBef>
              <a:buNone/>
            </a:pPr>
            <a:endParaRPr lang="id-ID" sz="1900" dirty="0" smtClean="0"/>
          </a:p>
          <a:p>
            <a:pPr>
              <a:lnSpc>
                <a:spcPct val="150000"/>
              </a:lnSpc>
              <a:spcBef>
                <a:spcPts val="0"/>
              </a:spcBef>
              <a:buNone/>
            </a:pPr>
            <a:endParaRPr lang="id-ID" sz="1900"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(1)</a:t>
            </a:r>
            <a:endParaRPr lang="id-ID" sz="3600" b="1" dirty="0"/>
          </a:p>
        </p:txBody>
      </p:sp>
      <p:sp>
        <p:nvSpPr>
          <p:cNvPr id="3" name="Content Placeholder 2"/>
          <p:cNvSpPr>
            <a:spLocks noGrp="1"/>
          </p:cNvSpPr>
          <p:nvPr>
            <p:ph idx="1"/>
          </p:nvPr>
        </p:nvSpPr>
        <p:spPr>
          <a:xfrm>
            <a:off x="428596" y="1428736"/>
            <a:ext cx="8229600" cy="4500594"/>
          </a:xfrm>
        </p:spPr>
        <p:txBody>
          <a:bodyPr/>
          <a:lstStyle/>
          <a:p>
            <a:pPr>
              <a:lnSpc>
                <a:spcPct val="200000"/>
              </a:lnSpc>
              <a:spcBef>
                <a:spcPts val="0"/>
              </a:spcBef>
            </a:pPr>
            <a:r>
              <a:rPr lang="id-ID" sz="1900" dirty="0" smtClean="0"/>
              <a:t>Struktur dasar bahasa adalah bawaan manusia &amp; penguasaan bahasa sebagai bagian dari perkembangan umum individu. </a:t>
            </a:r>
          </a:p>
          <a:p>
            <a:pPr>
              <a:lnSpc>
                <a:spcPct val="200000"/>
              </a:lnSpc>
              <a:spcBef>
                <a:spcPts val="0"/>
              </a:spcBef>
            </a:pPr>
            <a:r>
              <a:rPr lang="id-ID" sz="1900" dirty="0" smtClean="0"/>
              <a:t>Kompetensi linguistik adalah penting untuk interaksi antara individu dengan lingkungannya. </a:t>
            </a:r>
          </a:p>
          <a:p>
            <a:pPr>
              <a:lnSpc>
                <a:spcPct val="200000"/>
              </a:lnSpc>
              <a:spcBef>
                <a:spcPts val="0"/>
              </a:spcBef>
            </a:pPr>
            <a:r>
              <a:rPr lang="id-ID" sz="1900" dirty="0" smtClean="0"/>
              <a:t>Jadi, jika tidak ada kesempatan untuk berbicara dengan orang lain, maka tidak ada kemampuan bahasa yang berkembang. </a:t>
            </a:r>
          </a:p>
          <a:p>
            <a:pPr>
              <a:lnSpc>
                <a:spcPct val="200000"/>
              </a:lnSpc>
              <a:spcBef>
                <a:spcPts val="0"/>
              </a:spcBef>
            </a:pPr>
            <a:r>
              <a:rPr lang="id-ID" sz="1900" dirty="0" smtClean="0"/>
              <a:t>Dua perspektif utama mengenai pengembangan bahasa: </a:t>
            </a:r>
            <a:r>
              <a:rPr lang="id-ID" sz="1900" b="1" dirty="0" smtClean="0"/>
              <a:t>pendekatan psikolinguistik dan pendekatan sosiolinguistik. </a:t>
            </a:r>
          </a:p>
          <a:p>
            <a:pPr>
              <a:lnSpc>
                <a:spcPct val="150000"/>
              </a:lnSpc>
              <a:spcBef>
                <a:spcPts val="0"/>
              </a:spcBef>
              <a:buNone/>
            </a:pPr>
            <a:endParaRPr lang="id-ID" sz="1900" dirty="0" smtClean="0"/>
          </a:p>
          <a:p>
            <a:pPr>
              <a:lnSpc>
                <a:spcPct val="150000"/>
              </a:lnSpc>
              <a:spcBef>
                <a:spcPts val="0"/>
              </a:spcBef>
              <a:buNone/>
            </a:pPr>
            <a:endParaRPr lang="id-ID" sz="1900"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(2)</a:t>
            </a:r>
            <a:endParaRPr lang="id-ID" sz="3600" b="1" dirty="0"/>
          </a:p>
        </p:txBody>
      </p:sp>
      <p:sp>
        <p:nvSpPr>
          <p:cNvPr id="3" name="Content Placeholder 2"/>
          <p:cNvSpPr>
            <a:spLocks noGrp="1"/>
          </p:cNvSpPr>
          <p:nvPr>
            <p:ph sz="half" idx="1"/>
          </p:nvPr>
        </p:nvSpPr>
        <p:spPr/>
        <p:txBody>
          <a:bodyPr/>
          <a:lstStyle/>
          <a:p>
            <a:pPr>
              <a:lnSpc>
                <a:spcPct val="150000"/>
              </a:lnSpc>
              <a:spcBef>
                <a:spcPts val="0"/>
              </a:spcBef>
            </a:pPr>
            <a:endParaRPr lang="id-ID" sz="1900" dirty="0" smtClean="0"/>
          </a:p>
          <a:p>
            <a:pPr>
              <a:lnSpc>
                <a:spcPct val="150000"/>
              </a:lnSpc>
              <a:spcBef>
                <a:spcPts val="0"/>
              </a:spcBef>
              <a:buNone/>
            </a:pPr>
            <a:endParaRPr lang="id-ID" sz="1900" dirty="0" smtClean="0"/>
          </a:p>
        </p:txBody>
      </p:sp>
      <p:sp>
        <p:nvSpPr>
          <p:cNvPr id="9" name="Content Placeholder 8"/>
          <p:cNvSpPr>
            <a:spLocks noGrp="1"/>
          </p:cNvSpPr>
          <p:nvPr>
            <p:ph sz="half" idx="2"/>
          </p:nvPr>
        </p:nvSpPr>
        <p:spPr>
          <a:xfrm>
            <a:off x="428596" y="1714488"/>
            <a:ext cx="4038600" cy="4786346"/>
          </a:xfrm>
        </p:spPr>
        <p:txBody>
          <a:bodyPr/>
          <a:lstStyle/>
          <a:p>
            <a:pPr>
              <a:lnSpc>
                <a:spcPct val="150000"/>
              </a:lnSpc>
              <a:spcBef>
                <a:spcPts val="0"/>
              </a:spcBef>
            </a:pPr>
            <a:r>
              <a:rPr lang="id-ID" sz="2000" b="1" dirty="0" smtClean="0"/>
              <a:t>Pendekatan psikolinguistik, </a:t>
            </a:r>
            <a:r>
              <a:rPr lang="id-ID" sz="1800" dirty="0" smtClean="0"/>
              <a:t>Tuturan awal, terdiri dari kata-kata bawaan atau </a:t>
            </a:r>
            <a:r>
              <a:rPr lang="id-ID" sz="1800" i="1" dirty="0" smtClean="0"/>
              <a:t>protowords</a:t>
            </a:r>
            <a:r>
              <a:rPr lang="id-ID" sz="1800" dirty="0" smtClean="0"/>
              <a:t> (pratanda kata-kata) dan kata-kata itu sendiri.</a:t>
            </a:r>
          </a:p>
          <a:p>
            <a:pPr>
              <a:lnSpc>
                <a:spcPct val="150000"/>
              </a:lnSpc>
              <a:spcBef>
                <a:spcPts val="0"/>
              </a:spcBef>
            </a:pPr>
            <a:r>
              <a:rPr lang="id-ID" sz="1800" dirty="0" smtClean="0"/>
              <a:t>Didasarkan atas pemahaman pribadi anak-anak tentang dunia.</a:t>
            </a:r>
          </a:p>
          <a:p>
            <a:pPr>
              <a:lnSpc>
                <a:spcPct val="150000"/>
              </a:lnSpc>
              <a:spcBef>
                <a:spcPts val="0"/>
              </a:spcBef>
            </a:pPr>
            <a:r>
              <a:rPr lang="id-ID" sz="1800" dirty="0" smtClean="0"/>
              <a:t>Bahasa adalah sarana untuk menyampaikan makna yang telah mereka pelajari. </a:t>
            </a:r>
            <a:r>
              <a:rPr lang="id-ID" sz="1800" b="1" dirty="0" smtClean="0"/>
              <a:t> </a:t>
            </a:r>
            <a:endParaRPr lang="id-ID" sz="1800" b="1" dirty="0"/>
          </a:p>
        </p:txBody>
      </p:sp>
      <p:sp>
        <p:nvSpPr>
          <p:cNvPr id="10" name="Content Placeholder 8"/>
          <p:cNvSpPr txBox="1">
            <a:spLocks/>
          </p:cNvSpPr>
          <p:nvPr/>
        </p:nvSpPr>
        <p:spPr bwMode="auto">
          <a:xfrm>
            <a:off x="4572000" y="1714488"/>
            <a:ext cx="4038600" cy="4786346"/>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447675" marR="0" lvl="0" indent="-382588" algn="l" defTabSz="914400" rtl="0" eaLnBrk="0" fontAlgn="base" latinLnBrk="0" hangingPunct="0">
              <a:lnSpc>
                <a:spcPct val="150000"/>
              </a:lnSpc>
              <a:spcBef>
                <a:spcPts val="0"/>
              </a:spcBef>
              <a:spcAft>
                <a:spcPct val="0"/>
              </a:spcAft>
              <a:buClr>
                <a:schemeClr val="accent1"/>
              </a:buClr>
              <a:buSzPct val="80000"/>
              <a:buFont typeface="Wingdings 2" pitchFamily="18" charset="2"/>
              <a:buChar char=""/>
              <a:tabLst/>
              <a:defRPr/>
            </a:pPr>
            <a:r>
              <a:rPr kumimoji="0" lang="id-ID" sz="2000" b="1" i="0" u="none" strike="noStrike" kern="1200" cap="none" spc="0" normalizeH="0" baseline="0" noProof="0" dirty="0" smtClean="0">
                <a:ln>
                  <a:noFill/>
                </a:ln>
                <a:solidFill>
                  <a:schemeClr val="tx1"/>
                </a:solidFill>
                <a:effectLst/>
                <a:uLnTx/>
                <a:uFillTx/>
                <a:latin typeface="+mn-lt"/>
                <a:ea typeface="+mn-ea"/>
                <a:cs typeface="+mn-cs"/>
              </a:rPr>
              <a:t>Pendekatan sosiolinguistik, </a:t>
            </a:r>
            <a:r>
              <a:rPr kumimoji="0" lang="id-ID" i="0" u="none" strike="noStrike" kern="1200" cap="none" spc="0" normalizeH="0" baseline="0" noProof="0" dirty="0" smtClean="0">
                <a:ln>
                  <a:noFill/>
                </a:ln>
                <a:solidFill>
                  <a:schemeClr val="tx1"/>
                </a:solidFill>
                <a:effectLst/>
                <a:uLnTx/>
                <a:uFillTx/>
                <a:latin typeface="+mn-lt"/>
                <a:ea typeface="+mn-ea"/>
                <a:cs typeface="+mn-cs"/>
              </a:rPr>
              <a:t>perkembangan</a:t>
            </a:r>
            <a:r>
              <a:rPr kumimoji="0" lang="id-ID" i="0" u="none" strike="noStrike" kern="1200" cap="none" spc="0" normalizeH="0" noProof="0" dirty="0" smtClean="0">
                <a:ln>
                  <a:noFill/>
                </a:ln>
                <a:solidFill>
                  <a:schemeClr val="tx1"/>
                </a:solidFill>
                <a:effectLst/>
                <a:uLnTx/>
                <a:uFillTx/>
                <a:latin typeface="+mn-lt"/>
                <a:ea typeface="+mn-ea"/>
                <a:cs typeface="+mn-cs"/>
              </a:rPr>
              <a:t> bahasa terjadi ketika anak mengalami kebutuhan berkomunikasi. </a:t>
            </a:r>
          </a:p>
          <a:p>
            <a:pPr marL="447675" marR="0" lvl="0" indent="-382588" algn="l" defTabSz="914400" rtl="0" eaLnBrk="0" fontAlgn="base" latinLnBrk="0" hangingPunct="0">
              <a:lnSpc>
                <a:spcPct val="150000"/>
              </a:lnSpc>
              <a:spcBef>
                <a:spcPts val="0"/>
              </a:spcBef>
              <a:spcAft>
                <a:spcPct val="0"/>
              </a:spcAft>
              <a:buClr>
                <a:schemeClr val="accent1"/>
              </a:buClr>
              <a:buSzPct val="80000"/>
              <a:buFont typeface="Wingdings 2" pitchFamily="18" charset="2"/>
              <a:buChar char=""/>
              <a:tabLst/>
              <a:defRPr/>
            </a:pPr>
            <a:r>
              <a:rPr lang="id-ID" b="0" baseline="0" dirty="0" smtClean="0">
                <a:latin typeface="+mn-lt"/>
                <a:cs typeface="+mn-cs"/>
              </a:rPr>
              <a:t>Bahasa</a:t>
            </a:r>
            <a:r>
              <a:rPr lang="id-ID" b="0" dirty="0" smtClean="0">
                <a:latin typeface="+mn-lt"/>
                <a:cs typeface="+mn-cs"/>
              </a:rPr>
              <a:t> dipelajari melalui interaksi sosial dan merupakan sarana untuk mengakomodasi tuntutan kehidupan sosial. </a:t>
            </a:r>
            <a:r>
              <a:rPr kumimoji="0" lang="id-ID" b="0" i="0" u="none" strike="noStrike" kern="1200" cap="none" spc="0" normalizeH="0" baseline="0" noProof="0" dirty="0" smtClean="0">
                <a:ln>
                  <a:noFill/>
                </a:ln>
                <a:solidFill>
                  <a:schemeClr val="tx1"/>
                </a:solidFill>
                <a:effectLst/>
                <a:uLnTx/>
                <a:uFillTx/>
                <a:latin typeface="+mn-lt"/>
                <a:ea typeface="+mn-ea"/>
                <a:cs typeface="+mn-cs"/>
              </a:rPr>
              <a:t> </a:t>
            </a:r>
            <a:r>
              <a:rPr kumimoji="0" lang="id-ID" b="1" i="0" u="none" strike="noStrike" kern="1200" cap="none" spc="0" normalizeH="0" baseline="0" noProof="0" dirty="0" smtClean="0">
                <a:ln>
                  <a:noFill/>
                </a:ln>
                <a:solidFill>
                  <a:schemeClr val="tx1"/>
                </a:solidFill>
                <a:effectLst/>
                <a:uLnTx/>
                <a:uFillTx/>
                <a:latin typeface="+mn-lt"/>
                <a:ea typeface="+mn-ea"/>
                <a:cs typeface="+mn-cs"/>
              </a:rPr>
              <a:t> </a:t>
            </a:r>
            <a:endParaRPr kumimoji="0" lang="id-ID" b="1"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(3)</a:t>
            </a:r>
            <a:endParaRPr lang="id-ID" sz="3600" b="1" dirty="0"/>
          </a:p>
        </p:txBody>
      </p:sp>
      <p:sp>
        <p:nvSpPr>
          <p:cNvPr id="3" name="Content Placeholder 2"/>
          <p:cNvSpPr>
            <a:spLocks noGrp="1"/>
          </p:cNvSpPr>
          <p:nvPr>
            <p:ph idx="1"/>
          </p:nvPr>
        </p:nvSpPr>
        <p:spPr>
          <a:xfrm>
            <a:off x="428596" y="1571612"/>
            <a:ext cx="8229600" cy="4857784"/>
          </a:xfrm>
        </p:spPr>
        <p:txBody>
          <a:bodyPr/>
          <a:lstStyle/>
          <a:p>
            <a:pPr>
              <a:lnSpc>
                <a:spcPct val="150000"/>
              </a:lnSpc>
              <a:spcBef>
                <a:spcPts val="0"/>
              </a:spcBef>
            </a:pPr>
            <a:r>
              <a:rPr lang="id-ID" sz="1800" dirty="0" smtClean="0"/>
              <a:t>Studi terhadap kehidupan bayi pada beberapa bulan pertama, menunjukkan bahwa penguasaan bahasa dimulai dengan ‘tawa’ dihadapan anggota keluarga &amp; orang lain yang dikenalnya. </a:t>
            </a:r>
          </a:p>
          <a:p>
            <a:pPr>
              <a:lnSpc>
                <a:spcPct val="150000"/>
              </a:lnSpc>
              <a:spcBef>
                <a:spcPts val="0"/>
              </a:spcBef>
            </a:pPr>
            <a:r>
              <a:rPr lang="id-ID" sz="1800" dirty="0" smtClean="0"/>
              <a:t>Pada usia 6-9 bulan ‘tawa’ diganti oleh ocehan suara.</a:t>
            </a:r>
          </a:p>
          <a:p>
            <a:pPr>
              <a:lnSpc>
                <a:spcPct val="150000"/>
              </a:lnSpc>
              <a:spcBef>
                <a:spcPts val="0"/>
              </a:spcBef>
            </a:pPr>
            <a:r>
              <a:rPr lang="id-ID" sz="1800" dirty="0" smtClean="0"/>
              <a:t>Usia 18 bulan, kebanyakan anak dapat membentuk kata sederhana – dada, papa, mama dan nana.</a:t>
            </a:r>
          </a:p>
          <a:p>
            <a:pPr>
              <a:lnSpc>
                <a:spcPct val="150000"/>
              </a:lnSpc>
              <a:spcBef>
                <a:spcPts val="0"/>
              </a:spcBef>
            </a:pPr>
            <a:r>
              <a:rPr lang="id-ID" sz="1800" dirty="0" smtClean="0"/>
              <a:t>Pola ucapan dari orang sekeliling amat penting pada tahapan ini.</a:t>
            </a:r>
          </a:p>
          <a:p>
            <a:pPr>
              <a:lnSpc>
                <a:spcPct val="150000"/>
              </a:lnSpc>
              <a:spcBef>
                <a:spcPts val="0"/>
              </a:spcBef>
            </a:pPr>
            <a:r>
              <a:rPr lang="id-ID" sz="1800" dirty="0" smtClean="0"/>
              <a:t>Dalam kehidupan sehari-hari, ucapan dari mereka yang merawat &amp; berbicara kepada anak-anak biasanya akan disederhanakan, pola intonasinya dilebih-lebihkan, kalimatnya dipermudah.</a:t>
            </a:r>
          </a:p>
          <a:p>
            <a:pPr>
              <a:lnSpc>
                <a:spcPct val="150000"/>
              </a:lnSpc>
              <a:spcBef>
                <a:spcPts val="0"/>
              </a:spcBef>
            </a:pPr>
            <a:r>
              <a:rPr lang="id-ID" sz="1800" dirty="0" smtClean="0"/>
              <a:t>Fenomena seperti ini dinamakan </a:t>
            </a:r>
            <a:r>
              <a:rPr lang="id-ID" sz="1800" i="1" dirty="0" smtClean="0"/>
              <a:t>child-directed-speech.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(4)</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0"/>
              </a:spcBef>
            </a:pPr>
            <a:r>
              <a:rPr lang="id-ID" sz="1600" dirty="0" smtClean="0"/>
              <a:t>Selama tahapan paling awal dari perkembangan bahasa ini, anak-anak menggunakan kata-kata tunggal untuk menamai, membuat pertanyaan &amp; pernyataan. </a:t>
            </a:r>
          </a:p>
          <a:p>
            <a:pPr>
              <a:lnSpc>
                <a:spcPct val="150000"/>
              </a:lnSpc>
              <a:spcBef>
                <a:spcPts val="0"/>
              </a:spcBef>
            </a:pPr>
            <a:r>
              <a:rPr lang="id-ID" sz="1600" dirty="0" smtClean="0"/>
              <a:t>Mereka mampu menerangkan orang yang dianggap penting. Misalnya: “Mama!” (sebagai kata ganti “aku mencarimu..” atau “dimanakah engkau?)</a:t>
            </a:r>
          </a:p>
          <a:p>
            <a:pPr>
              <a:lnSpc>
                <a:spcPct val="150000"/>
              </a:lnSpc>
              <a:spcBef>
                <a:spcPts val="0"/>
              </a:spcBef>
            </a:pPr>
            <a:r>
              <a:rPr lang="id-ID" sz="1600" dirty="0" smtClean="0"/>
              <a:t>Dalam menjelang usia 2 tahun anak-anak, memiliki kemampuan menggunakan bahasa untuk mengekspresikan makna: </a:t>
            </a:r>
          </a:p>
          <a:p>
            <a:pPr lvl="1">
              <a:lnSpc>
                <a:spcPct val="150000"/>
              </a:lnSpc>
              <a:spcBef>
                <a:spcPts val="0"/>
              </a:spcBef>
            </a:pPr>
            <a:r>
              <a:rPr lang="id-ID" sz="1600" b="1" dirty="0" smtClean="0"/>
              <a:t>Nomination</a:t>
            </a:r>
            <a:r>
              <a:rPr lang="id-ID" sz="1600" dirty="0" smtClean="0"/>
              <a:t> – memberi nama atau sebutan. </a:t>
            </a:r>
          </a:p>
          <a:p>
            <a:pPr lvl="1">
              <a:lnSpc>
                <a:spcPct val="150000"/>
              </a:lnSpc>
              <a:spcBef>
                <a:spcPts val="0"/>
              </a:spcBef>
            </a:pPr>
            <a:r>
              <a:rPr lang="id-ID" sz="1600" b="1" dirty="0" smtClean="0"/>
              <a:t>Recurrence </a:t>
            </a:r>
            <a:r>
              <a:rPr lang="id-ID" sz="1600" dirty="0" smtClean="0"/>
              <a:t>– menyatakan sesuatu yang berulang. </a:t>
            </a:r>
          </a:p>
          <a:p>
            <a:pPr lvl="1">
              <a:lnSpc>
                <a:spcPct val="150000"/>
              </a:lnSpc>
              <a:spcBef>
                <a:spcPts val="0"/>
              </a:spcBef>
            </a:pPr>
            <a:r>
              <a:rPr lang="id-ID" sz="1600" b="1" dirty="0" smtClean="0"/>
              <a:t>Denial </a:t>
            </a:r>
            <a:r>
              <a:rPr lang="id-ID" sz="1600" dirty="0" smtClean="0"/>
              <a:t>– menolak gagasan.</a:t>
            </a:r>
          </a:p>
          <a:p>
            <a:pPr lvl="1">
              <a:lnSpc>
                <a:spcPct val="150000"/>
              </a:lnSpc>
              <a:spcBef>
                <a:spcPts val="0"/>
              </a:spcBef>
            </a:pPr>
            <a:r>
              <a:rPr lang="id-ID" sz="1600" b="1" dirty="0" smtClean="0"/>
              <a:t>Nonexixtence</a:t>
            </a:r>
            <a:r>
              <a:rPr lang="id-ID" sz="1600" dirty="0" smtClean="0"/>
              <a:t> – mengenali ketidakhadiran sesuatu atau seseorang. </a:t>
            </a:r>
          </a:p>
          <a:p>
            <a:pPr lvl="1">
              <a:lnSpc>
                <a:spcPct val="150000"/>
              </a:lnSpc>
              <a:spcBef>
                <a:spcPts val="0"/>
              </a:spcBef>
            </a:pPr>
            <a:r>
              <a:rPr lang="id-ID" sz="1600" b="1" dirty="0" smtClean="0"/>
              <a:t>Rejection</a:t>
            </a:r>
            <a:r>
              <a:rPr lang="id-ID" sz="1600" dirty="0" smtClean="0"/>
              <a:t> – menolak melakukan kegiatan atau menolak kehadiran sesuatu dan seseorang </a:t>
            </a:r>
          </a:p>
          <a:p>
            <a:pPr>
              <a:lnSpc>
                <a:spcPct val="150000"/>
              </a:lnSpc>
              <a:spcBef>
                <a:spcPts val="0"/>
              </a:spcBef>
            </a:pPr>
            <a:endParaRPr lang="id-ID" sz="1800"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(5)</a:t>
            </a:r>
            <a:endParaRPr lang="id-ID" sz="3600" b="1" dirty="0"/>
          </a:p>
        </p:txBody>
      </p:sp>
      <p:sp>
        <p:nvSpPr>
          <p:cNvPr id="3" name="Content Placeholder 2"/>
          <p:cNvSpPr>
            <a:spLocks noGrp="1"/>
          </p:cNvSpPr>
          <p:nvPr>
            <p:ph idx="1"/>
          </p:nvPr>
        </p:nvSpPr>
        <p:spPr>
          <a:xfrm>
            <a:off x="357158" y="1428736"/>
            <a:ext cx="8229600" cy="4857784"/>
          </a:xfrm>
        </p:spPr>
        <p:txBody>
          <a:bodyPr/>
          <a:lstStyle/>
          <a:p>
            <a:pPr lvl="1">
              <a:lnSpc>
                <a:spcPct val="150000"/>
              </a:lnSpc>
              <a:spcBef>
                <a:spcPts val="600"/>
              </a:spcBef>
            </a:pPr>
            <a:r>
              <a:rPr lang="id-ID" sz="1600" b="1" dirty="0" smtClean="0"/>
              <a:t>Location </a:t>
            </a:r>
            <a:r>
              <a:rPr lang="id-ID" sz="1600" dirty="0" smtClean="0"/>
              <a:t>– menjelaskan hubungan posisi antara dua benda. </a:t>
            </a:r>
          </a:p>
          <a:p>
            <a:pPr lvl="1">
              <a:lnSpc>
                <a:spcPct val="150000"/>
              </a:lnSpc>
              <a:spcBef>
                <a:spcPts val="600"/>
              </a:spcBef>
            </a:pPr>
            <a:r>
              <a:rPr lang="id-ID" sz="1600" b="1" dirty="0" smtClean="0"/>
              <a:t>Possesion </a:t>
            </a:r>
            <a:r>
              <a:rPr lang="id-ID" sz="1600" dirty="0" smtClean="0"/>
              <a:t>– mengasosiasikan sebuah benda terhadap sesuatu atau seseorang. </a:t>
            </a:r>
          </a:p>
          <a:p>
            <a:pPr lvl="1">
              <a:lnSpc>
                <a:spcPct val="150000"/>
              </a:lnSpc>
              <a:spcBef>
                <a:spcPts val="600"/>
              </a:spcBef>
            </a:pPr>
            <a:r>
              <a:rPr lang="id-ID" sz="1600" b="1" dirty="0" smtClean="0"/>
              <a:t>Attribution</a:t>
            </a:r>
            <a:r>
              <a:rPr lang="id-ID" sz="1600" dirty="0" smtClean="0"/>
              <a:t> – menghubungkan satu objek ke objek lain.</a:t>
            </a:r>
          </a:p>
          <a:p>
            <a:pPr lvl="1">
              <a:lnSpc>
                <a:spcPct val="150000"/>
              </a:lnSpc>
              <a:spcBef>
                <a:spcPts val="600"/>
              </a:spcBef>
            </a:pPr>
            <a:r>
              <a:rPr lang="id-ID" sz="1600" b="1" dirty="0" smtClean="0"/>
              <a:t>Experience + experiencer </a:t>
            </a:r>
            <a:r>
              <a:rPr lang="id-ID" sz="1600" dirty="0" smtClean="0"/>
              <a:t>– hidup yang dipengaruhi oleh peristiwa.</a:t>
            </a:r>
          </a:p>
          <a:p>
            <a:pPr lvl="1">
              <a:lnSpc>
                <a:spcPct val="150000"/>
              </a:lnSpc>
              <a:spcBef>
                <a:spcPts val="600"/>
              </a:spcBef>
            </a:pPr>
            <a:r>
              <a:rPr lang="id-ID" sz="1600" b="1" dirty="0" smtClean="0"/>
              <a:t>Action + actor </a:t>
            </a:r>
            <a:r>
              <a:rPr lang="id-ID" sz="1600" dirty="0" smtClean="0"/>
              <a:t>– hidup yang menerima perlakuan dari orang lain.</a:t>
            </a:r>
          </a:p>
          <a:p>
            <a:pPr lvl="1">
              <a:lnSpc>
                <a:spcPct val="150000"/>
              </a:lnSpc>
              <a:spcBef>
                <a:spcPts val="600"/>
              </a:spcBef>
            </a:pPr>
            <a:r>
              <a:rPr lang="id-ID" sz="1600" b="1" dirty="0" smtClean="0"/>
              <a:t>Action + object </a:t>
            </a:r>
            <a:r>
              <a:rPr lang="id-ID" sz="1600" dirty="0" smtClean="0"/>
              <a:t>– objek yang dipengaruhi oleh kegiatan atau tindakan.</a:t>
            </a:r>
          </a:p>
          <a:p>
            <a:pPr>
              <a:lnSpc>
                <a:spcPct val="150000"/>
              </a:lnSpc>
              <a:spcBef>
                <a:spcPts val="600"/>
              </a:spcBef>
            </a:pPr>
            <a:r>
              <a:rPr lang="id-ID" sz="1800" dirty="0" smtClean="0"/>
              <a:t>Ketika anak mencapai usia 2 tahun, ia mulai membentuk kalimat dua kata dan merangkai pemilik &amp; benda yang dimilikinya – </a:t>
            </a:r>
            <a:r>
              <a:rPr lang="id-ID" sz="1800" b="1" dirty="0" smtClean="0"/>
              <a:t>sepatu ibu</a:t>
            </a:r>
            <a:r>
              <a:rPr lang="id-ID" sz="1800" dirty="0" smtClean="0"/>
              <a:t>, merangkai pelaku dan tindakannya – </a:t>
            </a:r>
            <a:r>
              <a:rPr lang="id-ID" sz="1800" b="1" dirty="0" smtClean="0"/>
              <a:t>kucing tidur </a:t>
            </a:r>
            <a:r>
              <a:rPr lang="id-ID" sz="1800" dirty="0" smtClean="0"/>
              <a:t>atau tindakan dan objeknya – </a:t>
            </a:r>
            <a:r>
              <a:rPr lang="id-ID" sz="1800" b="1" dirty="0" smtClean="0"/>
              <a:t>minum susu. </a:t>
            </a:r>
          </a:p>
          <a:p>
            <a:pPr lvl="1">
              <a:lnSpc>
                <a:spcPct val="150000"/>
              </a:lnSpc>
              <a:spcBef>
                <a:spcPts val="600"/>
              </a:spcBef>
              <a:buNone/>
            </a:pPr>
            <a:r>
              <a:rPr lang="id-ID" sz="1600" dirty="0" smtClean="0"/>
              <a:t> </a:t>
            </a:r>
          </a:p>
          <a:p>
            <a:pPr>
              <a:lnSpc>
                <a:spcPct val="150000"/>
              </a:lnSpc>
              <a:spcBef>
                <a:spcPts val="0"/>
              </a:spcBef>
            </a:pPr>
            <a:endParaRPr lang="id-ID" sz="18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Produksi Pesan</a:t>
            </a:r>
            <a:endParaRPr lang="id-ID" b="1" dirty="0"/>
          </a:p>
        </p:txBody>
      </p:sp>
      <p:sp>
        <p:nvSpPr>
          <p:cNvPr id="3" name="Content Placeholder 2"/>
          <p:cNvSpPr>
            <a:spLocks noGrp="1"/>
          </p:cNvSpPr>
          <p:nvPr>
            <p:ph idx="1"/>
          </p:nvPr>
        </p:nvSpPr>
        <p:spPr>
          <a:xfrm>
            <a:off x="428596" y="1643050"/>
            <a:ext cx="8229600" cy="4572000"/>
          </a:xfrm>
        </p:spPr>
        <p:txBody>
          <a:bodyPr/>
          <a:lstStyle/>
          <a:p>
            <a:pPr>
              <a:lnSpc>
                <a:spcPct val="150000"/>
              </a:lnSpc>
              <a:spcBef>
                <a:spcPts val="0"/>
              </a:spcBef>
            </a:pPr>
            <a:r>
              <a:rPr lang="id-ID" sz="2200" dirty="0" smtClean="0"/>
              <a:t>Memproduksi pesan sama mendasarnya dengan menerima pesan. </a:t>
            </a:r>
          </a:p>
          <a:p>
            <a:pPr>
              <a:lnSpc>
                <a:spcPct val="150000"/>
              </a:lnSpc>
              <a:spcBef>
                <a:spcPts val="0"/>
              </a:spcBef>
            </a:pPr>
            <a:r>
              <a:rPr lang="id-ID" sz="2200" dirty="0" smtClean="0"/>
              <a:t>Dalam kenyataannya, setiap aspek perilaku kita seperti bahasa, nada suara, penampilan, sorot mata, tindakan, bahkan penggunaan ruang dan waktu adalah sumber informasi yang potensial. </a:t>
            </a:r>
          </a:p>
          <a:p>
            <a:pPr>
              <a:lnSpc>
                <a:spcPct val="150000"/>
              </a:lnSpc>
              <a:spcBef>
                <a:spcPts val="0"/>
              </a:spcBef>
            </a:pPr>
            <a:r>
              <a:rPr lang="id-ID" sz="2200" dirty="0" smtClean="0"/>
              <a:t>Sumber informasi tersebut dapat dipilih, diperhatikan, diinterpretasikan, diingat dan ditindaklanjuti oleh orang lain. </a:t>
            </a:r>
            <a:endParaRPr lang="id-ID" sz="22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(6)</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800" dirty="0" smtClean="0"/>
              <a:t>Meskipun kosakata anak tumbuh, kata-kata yang digunakan diutamakan untuk menunjuk benda atau tindakan tertentu atau khusus. </a:t>
            </a:r>
          </a:p>
          <a:p>
            <a:pPr>
              <a:lnSpc>
                <a:spcPct val="150000"/>
              </a:lnSpc>
              <a:spcBef>
                <a:spcPts val="600"/>
              </a:spcBef>
            </a:pPr>
            <a:r>
              <a:rPr lang="id-ID" sz="1800" dirty="0" smtClean="0"/>
              <a:t>Misalnya: “mobil” </a:t>
            </a:r>
            <a:r>
              <a:rPr lang="id-ID" sz="1800" dirty="0" smtClean="0">
                <a:sym typeface="Wingdings" pitchFamily="2" charset="2"/>
              </a:rPr>
              <a:t> dapat dimengerti oleh kita sebagai “cara pergi untuk pergi kesuatu tempat” atau “kotak musik”  dapat dimengerti sebagai sesuatu yang memainkan musik. </a:t>
            </a:r>
          </a:p>
          <a:p>
            <a:pPr>
              <a:lnSpc>
                <a:spcPct val="150000"/>
              </a:lnSpc>
              <a:spcBef>
                <a:spcPts val="600"/>
              </a:spcBef>
            </a:pPr>
            <a:r>
              <a:rPr lang="id-ID" sz="1800" dirty="0" smtClean="0">
                <a:sym typeface="Wingdings" pitchFamily="2" charset="2"/>
              </a:rPr>
              <a:t>Kosakata anak dan membentuk kalimat meningkat secara cepat. </a:t>
            </a:r>
          </a:p>
          <a:p>
            <a:pPr>
              <a:lnSpc>
                <a:spcPct val="150000"/>
              </a:lnSpc>
              <a:spcBef>
                <a:spcPts val="600"/>
              </a:spcBef>
            </a:pPr>
            <a:r>
              <a:rPr lang="id-ID" sz="1800" dirty="0" smtClean="0">
                <a:sym typeface="Wingdings" pitchFamily="2" charset="2"/>
              </a:rPr>
              <a:t>Sebelum menginjak usia 3 tahun, umumnya mereka mampu untuk menggunakan tiga ratus hingga empat ratus kosakata untuk membentuk kalimat yang terdiri dari tiga, empat atau lebih kata. </a:t>
            </a:r>
            <a:endParaRPr lang="id-ID" sz="1800" dirty="0" smtClean="0"/>
          </a:p>
          <a:p>
            <a:pPr lvl="1">
              <a:lnSpc>
                <a:spcPct val="150000"/>
              </a:lnSpc>
              <a:spcBef>
                <a:spcPts val="600"/>
              </a:spcBef>
              <a:buNone/>
            </a:pPr>
            <a:r>
              <a:rPr lang="id-ID" sz="1600" dirty="0" smtClean="0"/>
              <a:t> </a:t>
            </a:r>
          </a:p>
          <a:p>
            <a:pPr>
              <a:lnSpc>
                <a:spcPct val="150000"/>
              </a:lnSpc>
              <a:spcBef>
                <a:spcPts val="0"/>
              </a:spcBef>
            </a:pPr>
            <a:endParaRPr lang="id-ID" sz="18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(7)</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700" dirty="0" smtClean="0"/>
              <a:t>Seiring pertumbuhan usia, kemampuan fonetik, sintaksis, semantik &amp; pragmatik yang dimiliki anak juga meningkat. </a:t>
            </a:r>
          </a:p>
          <a:p>
            <a:pPr>
              <a:lnSpc>
                <a:spcPct val="150000"/>
              </a:lnSpc>
              <a:spcBef>
                <a:spcPts val="600"/>
              </a:spcBef>
            </a:pPr>
            <a:r>
              <a:rPr lang="id-ID" sz="1700" dirty="0" smtClean="0"/>
              <a:t>Kata-kata yang digunakan meningkat kepada cara yang lebih abstrak. </a:t>
            </a:r>
          </a:p>
          <a:p>
            <a:pPr>
              <a:lnSpc>
                <a:spcPct val="150000"/>
              </a:lnSpc>
              <a:spcBef>
                <a:spcPts val="600"/>
              </a:spcBef>
            </a:pPr>
            <a:r>
              <a:rPr lang="id-ID" sz="1700" dirty="0" smtClean="0"/>
              <a:t>Sebagai contoh: kata “anjing”.</a:t>
            </a:r>
          </a:p>
          <a:p>
            <a:pPr>
              <a:lnSpc>
                <a:spcPct val="150000"/>
              </a:lnSpc>
              <a:spcBef>
                <a:spcPts val="600"/>
              </a:spcBef>
            </a:pPr>
            <a:r>
              <a:rPr lang="id-ID" sz="1700" dirty="0" smtClean="0"/>
              <a:t>Bagi seorang bayi, kata “anjing” akan bermakna sebagai kepunyaan </a:t>
            </a:r>
            <a:r>
              <a:rPr lang="id-ID" sz="1700" dirty="0" smtClean="0">
                <a:sym typeface="Wingdings" pitchFamily="2" charset="2"/>
              </a:rPr>
              <a:t> “anjing saya bernama brownies”</a:t>
            </a:r>
          </a:p>
          <a:p>
            <a:pPr>
              <a:lnSpc>
                <a:spcPct val="150000"/>
              </a:lnSpc>
              <a:spcBef>
                <a:spcPts val="600"/>
              </a:spcBef>
            </a:pPr>
            <a:r>
              <a:rPr lang="id-ID" sz="1700" dirty="0" smtClean="0">
                <a:sym typeface="Wingdings" pitchFamily="2" charset="2"/>
              </a:rPr>
              <a:t>Bagi seorang anak, kata “anjing” akan bermakna sebagai kepunyaannya &amp; kepunyaan orang lain  “anjing saya bernama brownies &amp; anjing dia bernama bruno”</a:t>
            </a:r>
          </a:p>
          <a:p>
            <a:pPr>
              <a:lnSpc>
                <a:spcPct val="150000"/>
              </a:lnSpc>
              <a:spcBef>
                <a:spcPts val="600"/>
              </a:spcBef>
            </a:pPr>
            <a:r>
              <a:rPr lang="id-ID" sz="1700" dirty="0" smtClean="0">
                <a:sym typeface="Wingdings" pitchFamily="2" charset="2"/>
              </a:rPr>
              <a:t>Sementara itu, bagi seorang anak, kata “anjing” akan memiliki makna sebagai “anjing” atau “hewan peliharaan” atau “hewan berkaki empat”.  </a:t>
            </a:r>
            <a:endParaRPr lang="id-ID" sz="1700" dirty="0" smtClean="0"/>
          </a:p>
          <a:p>
            <a:pPr>
              <a:lnSpc>
                <a:spcPct val="150000"/>
              </a:lnSpc>
              <a:spcBef>
                <a:spcPts val="0"/>
              </a:spcBef>
            </a:pPr>
            <a:endParaRPr lang="id-ID" sz="180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(8)</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900" dirty="0" smtClean="0"/>
              <a:t>Jadi, penggunaan kata dan kalimat merujuk kepada hal-hal yang dekat dan nyata. </a:t>
            </a:r>
          </a:p>
          <a:p>
            <a:pPr>
              <a:lnSpc>
                <a:spcPct val="150000"/>
              </a:lnSpc>
              <a:spcBef>
                <a:spcPts val="600"/>
              </a:spcBef>
            </a:pPr>
            <a:r>
              <a:rPr lang="id-ID" sz="1900" dirty="0" smtClean="0"/>
              <a:t>Secara bertahap akan berkembang dengan kemampuan untuk merujuk kepada gagasan dan benda abstrak yang jauh. </a:t>
            </a:r>
          </a:p>
          <a:p>
            <a:pPr>
              <a:lnSpc>
                <a:spcPct val="150000"/>
              </a:lnSpc>
              <a:spcBef>
                <a:spcPts val="600"/>
              </a:spcBef>
            </a:pPr>
            <a:r>
              <a:rPr lang="id-ID" sz="1900" dirty="0" smtClean="0"/>
              <a:t>Anak/individu akan mengembangkan keterampilan berbahasa dengan mengaitkan kata dengan kata, kata dengan kejadian dilingkungan sekitar, dan dengan lingkungan yang lebih jauh &amp; asing. </a:t>
            </a:r>
          </a:p>
          <a:p>
            <a:pPr>
              <a:lnSpc>
                <a:spcPct val="150000"/>
              </a:lnSpc>
              <a:spcBef>
                <a:spcPts val="600"/>
              </a:spcBef>
            </a:pPr>
            <a:r>
              <a:rPr lang="id-ID" sz="1900" dirty="0" smtClean="0"/>
              <a:t>Sementara untuk orang dewasa, makna kata apapun adalah abstraksi berdasarkan pengalaman seumur hidupnya.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Penguasaan Bahasa (9)</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900" dirty="0" smtClean="0"/>
              <a:t>Dengan demikian, dapat dikatakan bahwa bahasa merupakan alat yang sangat kuat. </a:t>
            </a:r>
          </a:p>
          <a:p>
            <a:pPr>
              <a:lnSpc>
                <a:spcPct val="150000"/>
              </a:lnSpc>
              <a:spcBef>
                <a:spcPts val="600"/>
              </a:spcBef>
            </a:pPr>
            <a:r>
              <a:rPr lang="id-ID" sz="1900" dirty="0" smtClean="0"/>
              <a:t>Penggunaan bahasa tidak hanya dalam bentuk vokal, tetapi dalam bentuk tulisan, tidak hanya kalimat tunggal, tetapi dalam dokumen yang panjang, tidak hanya tatap muka tetapi juga dalam situasi yang melibatkan teknologi komunikasi. </a:t>
            </a:r>
          </a:p>
          <a:p>
            <a:pPr>
              <a:lnSpc>
                <a:spcPct val="150000"/>
              </a:lnSpc>
              <a:spcBef>
                <a:spcPts val="600"/>
              </a:spcBef>
            </a:pPr>
            <a:r>
              <a:rPr lang="id-ID" sz="1900" dirty="0" smtClean="0"/>
              <a:t>Sehingga, kita dapat mengelompokkan penggunaan bahasa dalam kehidupan sehari-hari menjadi tiga bagian: </a:t>
            </a:r>
          </a:p>
          <a:p>
            <a:pPr lvl="1">
              <a:lnSpc>
                <a:spcPct val="150000"/>
              </a:lnSpc>
              <a:spcBef>
                <a:spcPts val="600"/>
              </a:spcBef>
            </a:pPr>
            <a:r>
              <a:rPr lang="id-ID" sz="1900" dirty="0" smtClean="0"/>
              <a:t>Representasi. </a:t>
            </a:r>
          </a:p>
          <a:p>
            <a:pPr lvl="1">
              <a:lnSpc>
                <a:spcPct val="150000"/>
              </a:lnSpc>
              <a:spcBef>
                <a:spcPts val="600"/>
              </a:spcBef>
            </a:pPr>
            <a:r>
              <a:rPr lang="id-ID" sz="1900" dirty="0" smtClean="0"/>
              <a:t>Percakapan. </a:t>
            </a:r>
          </a:p>
          <a:p>
            <a:pPr lvl="1">
              <a:lnSpc>
                <a:spcPct val="150000"/>
              </a:lnSpc>
              <a:spcBef>
                <a:spcPts val="600"/>
              </a:spcBef>
            </a:pPr>
            <a:r>
              <a:rPr lang="id-ID" sz="1900" dirty="0" smtClean="0"/>
              <a:t>Komunikasi Sosial dan Politik.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Representasi (1)</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900" dirty="0" smtClean="0"/>
              <a:t>Bahasa memungkinkan kita untuk memberi nama dan secara simbolis mewakili bermacam unsur didunia. </a:t>
            </a:r>
          </a:p>
          <a:p>
            <a:pPr>
              <a:lnSpc>
                <a:spcPct val="150000"/>
              </a:lnSpc>
              <a:spcBef>
                <a:spcPts val="600"/>
              </a:spcBef>
            </a:pPr>
            <a:r>
              <a:rPr lang="id-ID" sz="1900" b="1" dirty="0" smtClean="0"/>
              <a:t>Ferdinand de Saussure </a:t>
            </a:r>
            <a:r>
              <a:rPr lang="id-ID" sz="1900" dirty="0" smtClean="0">
                <a:sym typeface="Wingdings" pitchFamily="2" charset="2"/>
              </a:rPr>
              <a:t> hubungan antara kata (“penanda”) dan objek yang diwakilinya (“petanda”) adalah </a:t>
            </a:r>
            <a:r>
              <a:rPr lang="id-ID" sz="1900" i="1" dirty="0" smtClean="0">
                <a:sym typeface="Wingdings" pitchFamily="2" charset="2"/>
              </a:rPr>
              <a:t>arbitrary</a:t>
            </a:r>
            <a:r>
              <a:rPr lang="id-ID" sz="1900" dirty="0" smtClean="0">
                <a:sym typeface="Wingdings" pitchFamily="2" charset="2"/>
              </a:rPr>
              <a:t> atau sewenang-wenang. </a:t>
            </a:r>
          </a:p>
          <a:p>
            <a:pPr>
              <a:lnSpc>
                <a:spcPct val="150000"/>
              </a:lnSpc>
              <a:spcBef>
                <a:spcPts val="600"/>
              </a:spcBef>
            </a:pPr>
            <a:r>
              <a:rPr lang="id-ID" sz="1900" dirty="0" smtClean="0">
                <a:sym typeface="Wingdings" pitchFamily="2" charset="2"/>
              </a:rPr>
              <a:t>Artinya, tidak ada hubungan instrinsik antara “objek” dan “tanda-tanda” yang kita gunakan untuk merepresentasikan sesuatu. </a:t>
            </a:r>
          </a:p>
          <a:p>
            <a:pPr>
              <a:lnSpc>
                <a:spcPct val="150000"/>
              </a:lnSpc>
              <a:spcBef>
                <a:spcPts val="600"/>
              </a:spcBef>
            </a:pPr>
            <a:r>
              <a:rPr lang="id-ID" sz="1900" dirty="0" smtClean="0">
                <a:sym typeface="Wingdings" pitchFamily="2" charset="2"/>
              </a:rPr>
              <a:t>Kecuali ada beberapa kata yang dibentuk dengan menirukan bunyi aslinya (</a:t>
            </a:r>
            <a:r>
              <a:rPr lang="id-ID" sz="1900" i="1" dirty="0" smtClean="0">
                <a:sym typeface="Wingdings" pitchFamily="2" charset="2"/>
              </a:rPr>
              <a:t>onomatope</a:t>
            </a:r>
            <a:r>
              <a:rPr lang="id-ID" sz="1900" dirty="0" smtClean="0">
                <a:sym typeface="Wingdings" pitchFamily="2" charset="2"/>
              </a:rPr>
              <a:t>) seperti “wusss” (suara angin) dan “teng” (suara bel).  </a:t>
            </a:r>
            <a:endParaRPr lang="id-ID" sz="1900"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Representasi (2)</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1800" dirty="0" smtClean="0"/>
              <a:t>Beberapa pemberian nama mengacu pada sesuatu yang </a:t>
            </a:r>
            <a:r>
              <a:rPr lang="id-ID" sz="1800" b="1" dirty="0" smtClean="0"/>
              <a:t>nyata &amp; berwujud,</a:t>
            </a:r>
            <a:r>
              <a:rPr lang="id-ID" sz="1800" dirty="0" smtClean="0"/>
              <a:t> seperti teman, guru, buku, membaca dan menulis. </a:t>
            </a:r>
          </a:p>
          <a:p>
            <a:pPr>
              <a:lnSpc>
                <a:spcPct val="150000"/>
              </a:lnSpc>
              <a:spcBef>
                <a:spcPts val="600"/>
              </a:spcBef>
            </a:pPr>
            <a:r>
              <a:rPr lang="id-ID" sz="1800" dirty="0" smtClean="0"/>
              <a:t> Bahasa juga menyediakan sarana mewakili konsep </a:t>
            </a:r>
            <a:r>
              <a:rPr lang="id-ID" sz="1800" b="1" dirty="0" smtClean="0"/>
              <a:t>abstrak s</a:t>
            </a:r>
            <a:r>
              <a:rPr lang="id-ID" sz="1800" dirty="0" smtClean="0"/>
              <a:t>eperti persahabatan, belajar, cinta, pengetahuan, dan kebebasan. </a:t>
            </a:r>
          </a:p>
          <a:p>
            <a:pPr>
              <a:lnSpc>
                <a:spcPct val="150000"/>
              </a:lnSpc>
              <a:spcBef>
                <a:spcPts val="600"/>
              </a:spcBef>
            </a:pPr>
            <a:r>
              <a:rPr lang="id-ID" sz="1800" dirty="0" smtClean="0"/>
              <a:t>Melalui bahasa, kita dapat memanipulasi simbol dalam pemikiran kita sehingga kita mampu membuat, menguji, dan menyempurnakan teori dan pemahaman kita tentang dunia. </a:t>
            </a:r>
          </a:p>
          <a:p>
            <a:pPr>
              <a:lnSpc>
                <a:spcPct val="150000"/>
              </a:lnSpc>
              <a:spcBef>
                <a:spcPts val="600"/>
              </a:spcBef>
            </a:pPr>
            <a:r>
              <a:rPr lang="id-ID" sz="1800" dirty="0" smtClean="0"/>
              <a:t>Kata-kata dan konsep yang kita miliki memungkinkan untuk mampu mewakili pengalaman dan membimbing kita menuju cara-cara tertentu memahami realitas.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Representasi (3)</a:t>
            </a:r>
            <a:endParaRPr lang="id-ID" sz="3600" b="1" dirty="0"/>
          </a:p>
        </p:txBody>
      </p:sp>
      <p:sp>
        <p:nvSpPr>
          <p:cNvPr id="3" name="Content Placeholder 2"/>
          <p:cNvSpPr>
            <a:spLocks noGrp="1"/>
          </p:cNvSpPr>
          <p:nvPr>
            <p:ph idx="1"/>
          </p:nvPr>
        </p:nvSpPr>
        <p:spPr>
          <a:xfrm>
            <a:off x="357158" y="1285860"/>
            <a:ext cx="8229600" cy="4857784"/>
          </a:xfrm>
        </p:spPr>
        <p:txBody>
          <a:bodyPr/>
          <a:lstStyle/>
          <a:p>
            <a:pPr>
              <a:lnSpc>
                <a:spcPct val="150000"/>
              </a:lnSpc>
              <a:spcBef>
                <a:spcPts val="600"/>
              </a:spcBef>
            </a:pPr>
            <a:r>
              <a:rPr lang="id-ID" sz="1700" dirty="0" smtClean="0"/>
              <a:t>Pola penggunaan bahasa representasi adalah lebih dari sekedar cara berbicara, tetapi menyiratkan dan mendorong cara berpikir. </a:t>
            </a:r>
          </a:p>
          <a:p>
            <a:pPr>
              <a:lnSpc>
                <a:spcPct val="150000"/>
              </a:lnSpc>
              <a:spcBef>
                <a:spcPts val="600"/>
              </a:spcBef>
            </a:pPr>
            <a:r>
              <a:rPr lang="id-ID" sz="1700" dirty="0" smtClean="0"/>
              <a:t>Contoh: representasi akan mendorong kita untuk memperhatikan segala hal dalam satu istilah – jika “ini” menyebabkan “itu”. </a:t>
            </a:r>
          </a:p>
          <a:p>
            <a:pPr>
              <a:lnSpc>
                <a:spcPct val="150000"/>
              </a:lnSpc>
              <a:spcBef>
                <a:spcPts val="600"/>
              </a:spcBef>
            </a:pPr>
            <a:r>
              <a:rPr lang="id-ID" sz="1700" b="1" dirty="0" smtClean="0"/>
              <a:t>Hipotesis Sapir-Whorf </a:t>
            </a:r>
            <a:r>
              <a:rPr lang="id-ID" sz="1700" dirty="0" smtClean="0">
                <a:sym typeface="Wingdings" pitchFamily="2" charset="2"/>
              </a:rPr>
              <a:t> bahasa adalah tidak hanya sebagai alat reproduksi untuk menyuarakan ide-ide, melainkan sebagai sarana pembentuk ide.</a:t>
            </a:r>
          </a:p>
          <a:p>
            <a:pPr>
              <a:lnSpc>
                <a:spcPct val="150000"/>
              </a:lnSpc>
              <a:spcBef>
                <a:spcPts val="600"/>
              </a:spcBef>
            </a:pPr>
            <a:r>
              <a:rPr lang="id-ID" sz="1700" dirty="0" smtClean="0"/>
              <a:t>Misalnya: penamaan pada warna – biru dan hijau. Jika seseorang berbicara dengan bahasa yang sama, maka akan tertuju pada label ini. </a:t>
            </a:r>
          </a:p>
          <a:p>
            <a:pPr>
              <a:lnSpc>
                <a:spcPct val="150000"/>
              </a:lnSpc>
              <a:spcBef>
                <a:spcPts val="600"/>
              </a:spcBef>
            </a:pPr>
            <a:r>
              <a:rPr lang="id-ID" sz="1700" dirty="0" smtClean="0"/>
              <a:t>Kemampuan seseorang mengingat warna tertentu berkorelasi dengan kekuatan kode dari sebuah kata untuk warna dalam bahasa si pembicara.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Representasi (4)</a:t>
            </a:r>
            <a:endParaRPr lang="id-ID" sz="3600" b="1" dirty="0"/>
          </a:p>
        </p:txBody>
      </p:sp>
      <p:sp>
        <p:nvSpPr>
          <p:cNvPr id="3" name="Content Placeholder 2"/>
          <p:cNvSpPr>
            <a:spLocks noGrp="1"/>
          </p:cNvSpPr>
          <p:nvPr>
            <p:ph idx="1"/>
          </p:nvPr>
        </p:nvSpPr>
        <p:spPr>
          <a:xfrm>
            <a:off x="357158" y="1285860"/>
            <a:ext cx="8229600" cy="4857784"/>
          </a:xfrm>
        </p:spPr>
        <p:txBody>
          <a:bodyPr/>
          <a:lstStyle/>
          <a:p>
            <a:pPr>
              <a:lnSpc>
                <a:spcPct val="150000"/>
              </a:lnSpc>
              <a:spcBef>
                <a:spcPts val="0"/>
              </a:spcBef>
            </a:pPr>
            <a:r>
              <a:rPr lang="id-ID" sz="1800" dirty="0" smtClean="0"/>
              <a:t>Meskipun sistem bahasa yang tersedia bagi kita memiliki dampak yang besar kepada persepsi kita, kemampuan kita untuk memahami realitas eksternal tidak dikontrol sepenuhnya oleh bahasa kita. </a:t>
            </a:r>
          </a:p>
          <a:p>
            <a:pPr>
              <a:lnSpc>
                <a:spcPct val="150000"/>
              </a:lnSpc>
              <a:spcBef>
                <a:spcPts val="0"/>
              </a:spcBef>
            </a:pPr>
            <a:r>
              <a:rPr lang="id-ID" sz="1800" dirty="0" smtClean="0"/>
              <a:t>Realita yang kita hadapi memiliki dampak besar kepada bahasa dan pola yang kita kembangkan dan gunakan. </a:t>
            </a:r>
          </a:p>
          <a:p>
            <a:pPr>
              <a:lnSpc>
                <a:spcPct val="150000"/>
              </a:lnSpc>
              <a:spcBef>
                <a:spcPts val="0"/>
              </a:spcBef>
            </a:pPr>
            <a:r>
              <a:rPr lang="id-ID" sz="1800" dirty="0" smtClean="0"/>
              <a:t>Misalnya: bahasa yang digunakan oleh seorang dokter, mungkin akan sulit untuk dipahami oleh pengacara atau ahli tambang. </a:t>
            </a:r>
          </a:p>
          <a:p>
            <a:pPr>
              <a:lnSpc>
                <a:spcPct val="150000"/>
              </a:lnSpc>
              <a:spcBef>
                <a:spcPts val="0"/>
              </a:spcBef>
            </a:pPr>
            <a:r>
              <a:rPr lang="id-ID" sz="1800" dirty="0" smtClean="0"/>
              <a:t>Penggunaan bahasa adalah suatu aspek dasar &amp; halus dari kehidupan manusia. </a:t>
            </a:r>
          </a:p>
          <a:p>
            <a:pPr>
              <a:lnSpc>
                <a:spcPct val="150000"/>
              </a:lnSpc>
              <a:spcBef>
                <a:spcPts val="0"/>
              </a:spcBef>
            </a:pPr>
            <a:r>
              <a:rPr lang="id-ID" sz="1800" dirty="0" smtClean="0"/>
              <a:t>Selama orang lain tampak menggunakan makna yang sama dengan kita, kita percaya bahwa antara “pernyataan” dan “kenyataan” adalah sama. </a:t>
            </a:r>
          </a:p>
          <a:p>
            <a:pPr>
              <a:lnSpc>
                <a:spcPct val="150000"/>
              </a:lnSpc>
              <a:spcBef>
                <a:spcPts val="600"/>
              </a:spcBef>
            </a:pPr>
            <a:endParaRPr lang="id-ID"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Representasi (5)</a:t>
            </a:r>
            <a:endParaRPr lang="id-ID" sz="3600" b="1" dirty="0"/>
          </a:p>
        </p:txBody>
      </p:sp>
      <p:sp>
        <p:nvSpPr>
          <p:cNvPr id="3" name="Content Placeholder 2"/>
          <p:cNvSpPr>
            <a:spLocks noGrp="1"/>
          </p:cNvSpPr>
          <p:nvPr>
            <p:ph idx="1"/>
          </p:nvPr>
        </p:nvSpPr>
        <p:spPr>
          <a:xfrm>
            <a:off x="357158" y="1285860"/>
            <a:ext cx="8229600" cy="4857784"/>
          </a:xfrm>
        </p:spPr>
        <p:txBody>
          <a:bodyPr/>
          <a:lstStyle/>
          <a:p>
            <a:pPr>
              <a:lnSpc>
                <a:spcPct val="150000"/>
              </a:lnSpc>
              <a:spcBef>
                <a:spcPts val="600"/>
              </a:spcBef>
            </a:pPr>
            <a:r>
              <a:rPr lang="id-ID" sz="1800" dirty="0" smtClean="0"/>
              <a:t>Tetapi ada sejumlah situasi dalam kehidupan kita tentang keyakinan tanpa sikap yang kritis terhadap “realitas bahasa” dapat menyebabkan kesulitan. </a:t>
            </a:r>
          </a:p>
          <a:p>
            <a:pPr>
              <a:lnSpc>
                <a:spcPct val="150000"/>
              </a:lnSpc>
              <a:spcBef>
                <a:spcPts val="600"/>
              </a:spcBef>
            </a:pPr>
            <a:r>
              <a:rPr lang="id-ID" sz="1800" dirty="0" smtClean="0"/>
              <a:t>Contoh: harapan/pesan/nasihat agar seserorang berhenti merokok, atau menurunkan berat badan </a:t>
            </a:r>
            <a:r>
              <a:rPr lang="id-ID" sz="1800" dirty="0" smtClean="0">
                <a:sym typeface="Wingdings" pitchFamily="2" charset="2"/>
              </a:rPr>
              <a:t> memerlukan kalimat yang lebih sulit. </a:t>
            </a:r>
          </a:p>
          <a:p>
            <a:pPr>
              <a:lnSpc>
                <a:spcPct val="150000"/>
              </a:lnSpc>
              <a:spcBef>
                <a:spcPts val="600"/>
              </a:spcBef>
            </a:pPr>
            <a:r>
              <a:rPr lang="id-ID" sz="1800" dirty="0" smtClean="0">
                <a:sym typeface="Wingdings" pitchFamily="2" charset="2"/>
              </a:rPr>
              <a:t>Contoh lain: “jatuh cinta”, tidak mungkin akan dikatakan semua kepada kita mengenai perasaannya, bagaimana ia akan bersikap, atau tentang apa yang ia pikirkan dan kepada siapa kata-kata tersebut ditujukan. </a:t>
            </a:r>
          </a:p>
          <a:p>
            <a:pPr>
              <a:lnSpc>
                <a:spcPct val="150000"/>
              </a:lnSpc>
              <a:spcBef>
                <a:spcPts val="600"/>
              </a:spcBef>
            </a:pPr>
            <a:r>
              <a:rPr lang="id-ID" sz="1800" dirty="0" smtClean="0">
                <a:sym typeface="Wingdings" pitchFamily="2" charset="2"/>
              </a:rPr>
              <a:t>“Saya terima”  dua kata untuk menyetujui ikatan perkawinan.</a:t>
            </a:r>
          </a:p>
          <a:p>
            <a:pPr>
              <a:lnSpc>
                <a:spcPct val="150000"/>
              </a:lnSpc>
              <a:spcBef>
                <a:spcPts val="600"/>
              </a:spcBef>
            </a:pPr>
            <a:r>
              <a:rPr lang="id-ID" sz="1800" dirty="0" smtClean="0">
                <a:sym typeface="Wingdings" pitchFamily="2" charset="2"/>
              </a:rPr>
              <a:t>Kedua kata yang memilki nilai simbolis terhadap kedua belah pihak.</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Representasi (6)</a:t>
            </a:r>
            <a:endParaRPr lang="id-ID" sz="3600" b="1" dirty="0"/>
          </a:p>
        </p:txBody>
      </p:sp>
      <p:sp>
        <p:nvSpPr>
          <p:cNvPr id="3" name="Content Placeholder 2"/>
          <p:cNvSpPr>
            <a:spLocks noGrp="1"/>
          </p:cNvSpPr>
          <p:nvPr>
            <p:ph idx="1"/>
          </p:nvPr>
        </p:nvSpPr>
        <p:spPr>
          <a:xfrm>
            <a:off x="357158" y="1285860"/>
            <a:ext cx="8229600" cy="4857784"/>
          </a:xfrm>
        </p:spPr>
        <p:txBody>
          <a:bodyPr/>
          <a:lstStyle/>
          <a:p>
            <a:pPr>
              <a:lnSpc>
                <a:spcPct val="150000"/>
              </a:lnSpc>
              <a:spcBef>
                <a:spcPts val="600"/>
              </a:spcBef>
            </a:pPr>
            <a:r>
              <a:rPr lang="id-ID" sz="1800" dirty="0" smtClean="0">
                <a:sym typeface="Wingdings" pitchFamily="2" charset="2"/>
              </a:rPr>
              <a:t>Kedua kata tersebut merujuk bukan pada kata-kata tetapi pada perilaku dan ideologi keduanya. </a:t>
            </a:r>
          </a:p>
          <a:p>
            <a:pPr>
              <a:lnSpc>
                <a:spcPct val="150000"/>
              </a:lnSpc>
              <a:spcBef>
                <a:spcPts val="600"/>
              </a:spcBef>
            </a:pPr>
            <a:r>
              <a:rPr lang="id-ID" sz="1800" dirty="0" smtClean="0">
                <a:sym typeface="Wingdings" pitchFamily="2" charset="2"/>
              </a:rPr>
              <a:t>Terdapat kompleksitas untuk hasil akhir penggunaan bahasa, karena dalam kenyataannya setiap pemakaian kata-kata jarang merepresentasikan satu hal yang sama untuk dua orang yang berbeda. </a:t>
            </a:r>
          </a:p>
          <a:p>
            <a:pPr>
              <a:lnSpc>
                <a:spcPct val="150000"/>
              </a:lnSpc>
              <a:spcBef>
                <a:spcPts val="600"/>
              </a:spcBef>
            </a:pPr>
            <a:r>
              <a:rPr lang="id-ID" sz="1800" dirty="0" smtClean="0">
                <a:sym typeface="Wingdings" pitchFamily="2" charset="2"/>
              </a:rPr>
              <a:t>Makna yang kita lekatkan pada kata &amp; frase tergantung pada pengalaman kita masing-masing  makna setiap kata bersifat subjektif dan sampai batas tertentu menjadi unik bagi setiap individu. </a:t>
            </a:r>
          </a:p>
          <a:p>
            <a:pPr>
              <a:lnSpc>
                <a:spcPct val="150000"/>
              </a:lnSpc>
              <a:spcBef>
                <a:spcPts val="600"/>
              </a:spcBef>
            </a:pPr>
            <a:r>
              <a:rPr lang="id-ID" sz="1800" dirty="0" smtClean="0">
                <a:sym typeface="Wingdings" pitchFamily="2" charset="2"/>
              </a:rPr>
              <a:t>Contoh: dalam negosiasi &amp; perdebatan tentang istilah-istilah yang digunakan dalam kontrak kerjasama. </a:t>
            </a:r>
          </a:p>
          <a:p>
            <a:pPr>
              <a:lnSpc>
                <a:spcPct val="150000"/>
              </a:lnSpc>
              <a:spcBef>
                <a:spcPts val="600"/>
              </a:spcBef>
            </a:pPr>
            <a:endParaRPr lang="id-ID" sz="1800" dirty="0" smtClean="0">
              <a:sym typeface="Wingdings" pitchFamily="2" charset="2"/>
            </a:endParaRP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Sebuah Ilustrasi (1)</a:t>
            </a:r>
            <a:endParaRPr lang="id-ID" b="1" dirty="0"/>
          </a:p>
        </p:txBody>
      </p:sp>
      <p:sp>
        <p:nvSpPr>
          <p:cNvPr id="3" name="Content Placeholder 2"/>
          <p:cNvSpPr>
            <a:spLocks noGrp="1"/>
          </p:cNvSpPr>
          <p:nvPr>
            <p:ph idx="1"/>
          </p:nvPr>
        </p:nvSpPr>
        <p:spPr>
          <a:xfrm>
            <a:off x="428596" y="1643050"/>
            <a:ext cx="8229600" cy="4572000"/>
          </a:xfrm>
        </p:spPr>
        <p:txBody>
          <a:bodyPr/>
          <a:lstStyle/>
          <a:p>
            <a:pPr>
              <a:lnSpc>
                <a:spcPct val="150000"/>
              </a:lnSpc>
              <a:spcBef>
                <a:spcPts val="0"/>
              </a:spcBef>
            </a:pPr>
            <a:r>
              <a:rPr lang="id-ID" sz="1800" dirty="0" smtClean="0"/>
              <a:t>Sebagai cara untuk memperkenalkan contoh dalam memproduksi sebuah pesan, seperti situasi dalam </a:t>
            </a:r>
            <a:r>
              <a:rPr lang="id-ID" sz="1800" b="1" dirty="0" smtClean="0"/>
              <a:t>wawancara kerja. </a:t>
            </a:r>
          </a:p>
          <a:p>
            <a:pPr>
              <a:lnSpc>
                <a:spcPct val="150000"/>
              </a:lnSpc>
              <a:spcBef>
                <a:spcPts val="0"/>
              </a:spcBef>
            </a:pPr>
            <a:r>
              <a:rPr lang="id-ID" sz="1800" dirty="0" smtClean="0"/>
              <a:t>Sebelum sampai ke tahap wawancara kerja, diawali dengan pengumpulan informasi, penyusunan deskripsi pekerjaan dan iklan lowongan kerja. </a:t>
            </a:r>
          </a:p>
          <a:p>
            <a:pPr>
              <a:lnSpc>
                <a:spcPct val="150000"/>
              </a:lnSpc>
              <a:spcBef>
                <a:spcPts val="0"/>
              </a:spcBef>
            </a:pPr>
            <a:r>
              <a:rPr lang="id-ID" sz="1800" dirty="0" smtClean="0"/>
              <a:t>Setelah penyaringan terhadap sejumlah lamaran, didapatkan daftar nama kandidat yang akan diwawancarai. </a:t>
            </a:r>
          </a:p>
          <a:p>
            <a:pPr>
              <a:lnSpc>
                <a:spcPct val="150000"/>
              </a:lnSpc>
              <a:spcBef>
                <a:spcPts val="0"/>
              </a:spcBef>
            </a:pPr>
            <a:r>
              <a:rPr lang="id-ID" sz="1800" dirty="0" smtClean="0"/>
              <a:t>Tujuan dari sesi wawancara kerja adalah untuk menciptakan kesan yang positif dan realistis untuk organisasi &amp; pekerjaan itu sendiri.</a:t>
            </a:r>
          </a:p>
          <a:p>
            <a:pPr>
              <a:lnSpc>
                <a:spcPct val="150000"/>
              </a:lnSpc>
              <a:spcBef>
                <a:spcPts val="0"/>
              </a:spcBef>
            </a:pPr>
            <a:r>
              <a:rPr lang="id-ID" sz="1800" dirty="0" smtClean="0"/>
              <a:t>Selain itu, untuk evaluasi kesesuaian kandidat dengan posisi kerja yang ditawarkan.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Keterbatasan Bahasa untuk Representasi (1)</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2200" dirty="0" smtClean="0">
                <a:sym typeface="Wingdings" pitchFamily="2" charset="2"/>
              </a:rPr>
              <a:t>Fungsi bahasa selain dipergunakan dalam banyak interaksi, tetapi bahasa juga memiliki keterbatasan dalam penggunaannya. </a:t>
            </a:r>
          </a:p>
          <a:p>
            <a:pPr>
              <a:lnSpc>
                <a:spcPct val="150000"/>
              </a:lnSpc>
              <a:spcBef>
                <a:spcPts val="600"/>
              </a:spcBef>
            </a:pPr>
            <a:r>
              <a:rPr lang="id-ID" sz="2200" dirty="0" smtClean="0">
                <a:sym typeface="Wingdings" pitchFamily="2" charset="2"/>
              </a:rPr>
              <a:t>Keterbatasan penggunaan bahas terdiri dari tiga karakteristik: </a:t>
            </a:r>
          </a:p>
          <a:p>
            <a:pPr lvl="1">
              <a:lnSpc>
                <a:spcPct val="150000"/>
              </a:lnSpc>
              <a:spcBef>
                <a:spcPts val="600"/>
              </a:spcBef>
            </a:pPr>
            <a:r>
              <a:rPr lang="id-ID" sz="2200" b="1" dirty="0" smtClean="0">
                <a:sym typeface="Wingdings" pitchFamily="2" charset="2"/>
              </a:rPr>
              <a:t>Prinsip non-identitas (A adalah bukan A).</a:t>
            </a:r>
          </a:p>
          <a:p>
            <a:pPr lvl="1">
              <a:lnSpc>
                <a:spcPct val="150000"/>
              </a:lnSpc>
              <a:spcBef>
                <a:spcPts val="600"/>
              </a:spcBef>
            </a:pPr>
            <a:r>
              <a:rPr lang="id-ID" sz="2200" b="1" dirty="0" smtClean="0">
                <a:sym typeface="Wingdings" pitchFamily="2" charset="2"/>
              </a:rPr>
              <a:t>Prinsip tidak semua (A tidak semua A).</a:t>
            </a:r>
          </a:p>
          <a:p>
            <a:pPr lvl="1">
              <a:lnSpc>
                <a:spcPct val="150000"/>
              </a:lnSpc>
              <a:spcBef>
                <a:spcPts val="600"/>
              </a:spcBef>
            </a:pPr>
            <a:r>
              <a:rPr lang="id-ID" sz="2200" b="1" dirty="0" smtClean="0">
                <a:sym typeface="Wingdings" pitchFamily="2" charset="2"/>
              </a:rPr>
              <a:t>Prinsip refleksi diri. </a:t>
            </a:r>
          </a:p>
          <a:p>
            <a:pPr>
              <a:lnSpc>
                <a:spcPct val="150000"/>
              </a:lnSpc>
              <a:spcBef>
                <a:spcPts val="600"/>
              </a:spcBef>
            </a:pP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Keterbatasan Bahasa untuk Representasi (2)</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1900" b="1" dirty="0" smtClean="0">
                <a:sym typeface="Wingdings" pitchFamily="2" charset="2"/>
              </a:rPr>
              <a:t>Prinsip non-identitas (A adalah bukan A) – </a:t>
            </a:r>
            <a:r>
              <a:rPr lang="id-ID" sz="1900" dirty="0" smtClean="0">
                <a:sym typeface="Wingdings" pitchFamily="2" charset="2"/>
              </a:rPr>
              <a:t>mengingatkan kita bahwa urutan kata-kata tidak sama dengan urutan “benda” sebagai “realitas” yang menjadi rujukan kata-kata tersebut. </a:t>
            </a:r>
          </a:p>
          <a:p>
            <a:pPr>
              <a:lnSpc>
                <a:spcPct val="150000"/>
              </a:lnSpc>
              <a:spcBef>
                <a:spcPts val="600"/>
              </a:spcBef>
            </a:pPr>
            <a:r>
              <a:rPr lang="id-ID" sz="1900" dirty="0" smtClean="0">
                <a:sym typeface="Wingdings" pitchFamily="2" charset="2"/>
              </a:rPr>
              <a:t>Bahasa yang tersedia untuk membuat pemahaman tentang bahasa tersebut, bisa saja tidak berubah. </a:t>
            </a:r>
          </a:p>
          <a:p>
            <a:pPr>
              <a:lnSpc>
                <a:spcPct val="150000"/>
              </a:lnSpc>
              <a:spcBef>
                <a:spcPts val="600"/>
              </a:spcBef>
            </a:pPr>
            <a:r>
              <a:rPr lang="id-ID" sz="1900" dirty="0" smtClean="0">
                <a:sym typeface="Wingdings" pitchFamily="2" charset="2"/>
              </a:rPr>
              <a:t>Sebaliknya, ketika bahasa berubah &amp; kenyataan yang dirujuknya tidak berubah. </a:t>
            </a:r>
          </a:p>
          <a:p>
            <a:pPr>
              <a:lnSpc>
                <a:spcPct val="150000"/>
              </a:lnSpc>
              <a:spcBef>
                <a:spcPts val="600"/>
              </a:spcBef>
            </a:pPr>
            <a:r>
              <a:rPr lang="id-ID" sz="1900" dirty="0" smtClean="0">
                <a:sym typeface="Wingdings" pitchFamily="2" charset="2"/>
              </a:rPr>
              <a:t>Sebagai contoh: adanya keterbatasan kemampuan representasi ragam bahasa dan dengan cara apa keterbatasan ini dapat diatasi.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Keterbatasan Bahasa untuk Representasi (3)</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1900" dirty="0" smtClean="0">
                <a:sym typeface="Wingdings" pitchFamily="2" charset="2"/>
              </a:rPr>
              <a:t>Contohnya terjadi perubahan (revisi) bahasa dalam Alkitab. </a:t>
            </a:r>
          </a:p>
          <a:p>
            <a:pPr>
              <a:lnSpc>
                <a:spcPct val="150000"/>
              </a:lnSpc>
              <a:spcBef>
                <a:spcPts val="600"/>
              </a:spcBef>
            </a:pPr>
            <a:r>
              <a:rPr lang="id-ID" sz="1900" dirty="0" smtClean="0">
                <a:sym typeface="Wingdings" pitchFamily="2" charset="2"/>
              </a:rPr>
              <a:t>Ada perubahan kalimat dalam Alkitab yang terbit pada tahun 1952 dan yang terbit pada tahun 1990. </a:t>
            </a:r>
          </a:p>
          <a:p>
            <a:pPr>
              <a:lnSpc>
                <a:spcPct val="150000"/>
              </a:lnSpc>
              <a:spcBef>
                <a:spcPts val="600"/>
              </a:spcBef>
            </a:pPr>
            <a:r>
              <a:rPr lang="id-ID" sz="1900" dirty="0" smtClean="0">
                <a:sym typeface="Wingdings" pitchFamily="2" charset="2"/>
              </a:rPr>
              <a:t>Adanya perubahan bahasa, memiliki tujuan. </a:t>
            </a:r>
          </a:p>
          <a:p>
            <a:pPr>
              <a:lnSpc>
                <a:spcPct val="150000"/>
              </a:lnSpc>
              <a:spcBef>
                <a:spcPts val="600"/>
              </a:spcBef>
            </a:pPr>
            <a:r>
              <a:rPr lang="id-ID" sz="1900" dirty="0" smtClean="0">
                <a:sym typeface="Wingdings" pitchFamily="2" charset="2"/>
              </a:rPr>
              <a:t>Tujuannya, untuk membuat bahasa lebih jelas, lebih kontemporer dan lebih sensitif gender dan ras. </a:t>
            </a:r>
          </a:p>
          <a:p>
            <a:pPr>
              <a:lnSpc>
                <a:spcPct val="150000"/>
              </a:lnSpc>
              <a:spcBef>
                <a:spcPts val="600"/>
              </a:spcBef>
            </a:pPr>
            <a:r>
              <a:rPr lang="id-ID" sz="1900" dirty="0" smtClean="0">
                <a:sym typeface="Wingdings" pitchFamily="2" charset="2"/>
              </a:rPr>
              <a:t>Contoh lain dalam kehidupan sehari-hari: munculnya kata-kata baru seperti floppy/flash disk, mouse, DVD, MP3 – kata-kata ini belum diciptakan 50 tahu yang lalu.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Keterbatasan Bahasa untuk Representasi (4)</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1900" b="1" dirty="0" smtClean="0">
                <a:sym typeface="Wingdings" pitchFamily="2" charset="2"/>
              </a:rPr>
              <a:t>Prinsip tidak semua (A tidak semua A) – </a:t>
            </a:r>
            <a:r>
              <a:rPr lang="id-ID" sz="1900" dirty="0" smtClean="0">
                <a:sym typeface="Wingdings" pitchFamily="2" charset="2"/>
              </a:rPr>
              <a:t>prinsip ini menegaskan bahwa “peta bukan wilayah” atau dengan kata lain, bahasa tidak dapat mewakili semua peristiwa, objek atau individu yang kita rujuk. </a:t>
            </a:r>
          </a:p>
          <a:p>
            <a:pPr>
              <a:lnSpc>
                <a:spcPct val="150000"/>
              </a:lnSpc>
              <a:spcBef>
                <a:spcPts val="600"/>
              </a:spcBef>
            </a:pPr>
            <a:r>
              <a:rPr lang="id-ID" sz="1900" b="1" dirty="0" smtClean="0">
                <a:sym typeface="Wingdings" pitchFamily="2" charset="2"/>
              </a:rPr>
              <a:t>Anatol Rapoport   “</a:t>
            </a:r>
            <a:r>
              <a:rPr lang="id-ID" sz="1900" dirty="0" smtClean="0">
                <a:sym typeface="Wingdings" pitchFamily="2" charset="2"/>
              </a:rPr>
              <a:t>seberapa baik peta yang anda buat, anda tidak dapat mewakili semua wilayah didalamnya”. </a:t>
            </a:r>
          </a:p>
          <a:p>
            <a:pPr>
              <a:lnSpc>
                <a:spcPct val="150000"/>
              </a:lnSpc>
              <a:spcBef>
                <a:spcPts val="600"/>
              </a:spcBef>
            </a:pPr>
            <a:r>
              <a:rPr lang="id-ID" sz="1900" dirty="0" smtClean="0">
                <a:sym typeface="Wingdings" pitchFamily="2" charset="2"/>
              </a:rPr>
              <a:t>Artinya, berapapun banyaknya kita berkata tentang sesuatu/peristiwa/kualitas, kita tidak dapat mengatakan semua tentang hal itu.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Keterbatasan Bahasa untuk Representasi (5)</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1800" b="1" dirty="0" smtClean="0">
                <a:sym typeface="Wingdings" pitchFamily="2" charset="2"/>
              </a:rPr>
              <a:t>Prinsip Refleksi Diri – </a:t>
            </a:r>
            <a:r>
              <a:rPr lang="id-ID" sz="1800" dirty="0" smtClean="0">
                <a:sym typeface="Wingdings" pitchFamily="2" charset="2"/>
              </a:rPr>
              <a:t>prinsip cerminan diri ini mengarah kepada masalah yang dapat muncul ketika kita menggunakan konsep-konsep untuk berkata tentang konsep-konsep, sehingga membuat menjadi abstrak.</a:t>
            </a:r>
          </a:p>
          <a:p>
            <a:pPr>
              <a:lnSpc>
                <a:spcPct val="150000"/>
              </a:lnSpc>
              <a:spcBef>
                <a:spcPts val="600"/>
              </a:spcBef>
            </a:pPr>
            <a:r>
              <a:rPr lang="id-ID" sz="1800" dirty="0" smtClean="0">
                <a:sym typeface="Wingdings" pitchFamily="2" charset="2"/>
              </a:rPr>
              <a:t>Adanya pergerakan secara progresif kedalam dunia kata-kata, dan meninggalkan dunia nyata. </a:t>
            </a:r>
          </a:p>
          <a:p>
            <a:pPr>
              <a:lnSpc>
                <a:spcPct val="150000"/>
              </a:lnSpc>
              <a:spcBef>
                <a:spcPts val="600"/>
              </a:spcBef>
            </a:pPr>
            <a:r>
              <a:rPr lang="id-ID" sz="1800" dirty="0" smtClean="0">
                <a:sym typeface="Wingdings" pitchFamily="2" charset="2"/>
              </a:rPr>
              <a:t>Sebagai ilustrasi, konsep “gagal” vs “sukses”</a:t>
            </a:r>
          </a:p>
          <a:p>
            <a:pPr>
              <a:lnSpc>
                <a:spcPct val="150000"/>
              </a:lnSpc>
              <a:spcBef>
                <a:spcPts val="600"/>
              </a:spcBef>
            </a:pPr>
            <a:r>
              <a:rPr lang="id-ID" sz="1800" dirty="0" smtClean="0">
                <a:sym typeface="Wingdings" pitchFamily="2" charset="2"/>
              </a:rPr>
              <a:t>Gagal dan sukses adalah sebuah label yang secara aktual memiliki sebuah eksistensi. </a:t>
            </a:r>
          </a:p>
          <a:p>
            <a:pPr>
              <a:lnSpc>
                <a:spcPct val="150000"/>
              </a:lnSpc>
              <a:spcBef>
                <a:spcPts val="600"/>
              </a:spcBef>
            </a:pPr>
            <a:r>
              <a:rPr lang="id-ID" sz="1800" dirty="0" smtClean="0">
                <a:sym typeface="Wingdings" pitchFamily="2" charset="2"/>
              </a:rPr>
              <a:t>Kita tidak bisa menjadi sukses atau gagal, hanya dilihat atau ditafsirkan sukses atau gagal oleh seseorang.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Negosiasi Makna (1)</a:t>
            </a:r>
            <a:endParaRPr lang="id-ID" sz="3600" b="1" dirty="0"/>
          </a:p>
        </p:txBody>
      </p:sp>
      <p:sp>
        <p:nvSpPr>
          <p:cNvPr id="3" name="Content Placeholder 2"/>
          <p:cNvSpPr>
            <a:spLocks noGrp="1"/>
          </p:cNvSpPr>
          <p:nvPr>
            <p:ph idx="1"/>
          </p:nvPr>
        </p:nvSpPr>
        <p:spPr>
          <a:xfrm>
            <a:off x="357158" y="1643050"/>
            <a:ext cx="8229600" cy="4857784"/>
          </a:xfrm>
        </p:spPr>
        <p:txBody>
          <a:bodyPr/>
          <a:lstStyle/>
          <a:p>
            <a:pPr>
              <a:lnSpc>
                <a:spcPct val="150000"/>
              </a:lnSpc>
              <a:spcBef>
                <a:spcPts val="600"/>
              </a:spcBef>
            </a:pPr>
            <a:r>
              <a:rPr lang="id-ID" sz="1800" dirty="0" smtClean="0">
                <a:sym typeface="Wingdings" pitchFamily="2" charset="2"/>
              </a:rPr>
              <a:t>Bahasa dapat dilihat dari perspekti sosial dan interaksi. </a:t>
            </a:r>
          </a:p>
          <a:p>
            <a:pPr>
              <a:lnSpc>
                <a:spcPct val="150000"/>
              </a:lnSpc>
              <a:spcBef>
                <a:spcPts val="600"/>
              </a:spcBef>
            </a:pPr>
            <a:r>
              <a:rPr lang="id-ID" sz="1800" dirty="0" smtClean="0">
                <a:sym typeface="Wingdings" pitchFamily="2" charset="2"/>
              </a:rPr>
              <a:t>Melalui bahasa kita mampu mengkoordinasikan kegiatan kita sendiri dengan orang lain, untuk melakukan proyek bersama, membahas dan memecahkan masalah  &amp; untuk berbagi dalam mengejar kebutuhan pribadi &amp; sosial. </a:t>
            </a:r>
          </a:p>
          <a:p>
            <a:pPr>
              <a:lnSpc>
                <a:spcPct val="150000"/>
              </a:lnSpc>
              <a:spcBef>
                <a:spcPts val="600"/>
              </a:spcBef>
            </a:pPr>
            <a:r>
              <a:rPr lang="id-ID" sz="1800" dirty="0" smtClean="0">
                <a:sym typeface="Wingdings" pitchFamily="2" charset="2"/>
              </a:rPr>
              <a:t>Bahasa menjadi sebuah alat negosiasi makna dari perspektif interaksional antar dua individu atau lebih. </a:t>
            </a:r>
          </a:p>
          <a:p>
            <a:pPr>
              <a:lnSpc>
                <a:spcPct val="150000"/>
              </a:lnSpc>
              <a:spcBef>
                <a:spcPts val="600"/>
              </a:spcBef>
            </a:pPr>
            <a:r>
              <a:rPr lang="id-ID" sz="1800" dirty="0" smtClean="0">
                <a:sym typeface="Wingdings" pitchFamily="2" charset="2"/>
              </a:rPr>
              <a:t>Bahasa juga berfungsi sebagai media untuk menyampaikan representasi kita baik secara lisan maupun tulisan, menyampaikan representasi kita untuk memproyeksikan diri dan ide-ide ke lingkungan kita.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Negosiasi Makna (2)</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700" dirty="0" smtClean="0">
                <a:sym typeface="Wingdings" pitchFamily="2" charset="2"/>
              </a:rPr>
              <a:t>Jadi dalam percakapan maupun diskusi secara lisan maupun tertulis, bahasa berfungsi sebagai medium bagi individu untuk: </a:t>
            </a:r>
          </a:p>
          <a:p>
            <a:pPr lvl="1">
              <a:lnSpc>
                <a:spcPct val="150000"/>
              </a:lnSpc>
              <a:spcBef>
                <a:spcPts val="600"/>
              </a:spcBef>
            </a:pPr>
            <a:r>
              <a:rPr lang="id-ID" sz="1600" dirty="0" smtClean="0">
                <a:sym typeface="Wingdings" pitchFamily="2" charset="2"/>
              </a:rPr>
              <a:t>Membuat dan mengeksternalisasi makna </a:t>
            </a:r>
          </a:p>
          <a:p>
            <a:pPr lvl="1">
              <a:lnSpc>
                <a:spcPct val="150000"/>
              </a:lnSpc>
              <a:spcBef>
                <a:spcPts val="600"/>
              </a:spcBef>
            </a:pPr>
            <a:r>
              <a:rPr lang="id-ID" sz="1600" dirty="0" smtClean="0">
                <a:sym typeface="Wingdings" pitchFamily="2" charset="2"/>
              </a:rPr>
              <a:t>Menafsirkan dan menginternalisasi makna</a:t>
            </a:r>
          </a:p>
          <a:p>
            <a:pPr lvl="1">
              <a:lnSpc>
                <a:spcPct val="150000"/>
              </a:lnSpc>
              <a:spcBef>
                <a:spcPts val="600"/>
              </a:spcBef>
            </a:pPr>
            <a:r>
              <a:rPr lang="id-ID" sz="1600" dirty="0" smtClean="0">
                <a:sym typeface="Wingdings" pitchFamily="2" charset="2"/>
              </a:rPr>
              <a:t>Menemukan dan/atau kesamaan makna </a:t>
            </a:r>
          </a:p>
          <a:p>
            <a:pPr lvl="1">
              <a:lnSpc>
                <a:spcPct val="150000"/>
              </a:lnSpc>
              <a:spcBef>
                <a:spcPts val="600"/>
              </a:spcBef>
            </a:pPr>
            <a:r>
              <a:rPr lang="id-ID" sz="1600" dirty="0" smtClean="0">
                <a:sym typeface="Wingdings" pitchFamily="2" charset="2"/>
              </a:rPr>
              <a:t>Menegosiasikan makna secara mutualistis yang sesuai dengan tujuan yang diinginkan. </a:t>
            </a:r>
          </a:p>
          <a:p>
            <a:pPr>
              <a:lnSpc>
                <a:spcPct val="150000"/>
              </a:lnSpc>
              <a:spcBef>
                <a:spcPts val="600"/>
              </a:spcBef>
            </a:pPr>
            <a:r>
              <a:rPr lang="id-ID" sz="1700" dirty="0" smtClean="0">
                <a:sym typeface="Wingdings" pitchFamily="2" charset="2"/>
              </a:rPr>
              <a:t>Sebagai contoh, dalam diskusi mengenai “anjing”</a:t>
            </a:r>
          </a:p>
          <a:p>
            <a:pPr>
              <a:lnSpc>
                <a:spcPct val="150000"/>
              </a:lnSpc>
              <a:spcBef>
                <a:spcPts val="600"/>
              </a:spcBef>
            </a:pPr>
            <a:r>
              <a:rPr lang="id-ID" sz="1700" dirty="0" smtClean="0">
                <a:sym typeface="Wingdings" pitchFamily="2" charset="2"/>
              </a:rPr>
              <a:t>Individu A akan memikirkan tentang pudel, sementara individu B memikirkan jenis anjing pitbull. </a:t>
            </a:r>
          </a:p>
          <a:p>
            <a:pPr>
              <a:lnSpc>
                <a:spcPct val="150000"/>
              </a:lnSpc>
              <a:spcBef>
                <a:spcPts val="600"/>
              </a:spcBef>
            </a:pPr>
            <a:r>
              <a:rPr lang="id-ID" sz="1700" dirty="0" smtClean="0">
                <a:sym typeface="Wingdings" pitchFamily="2" charset="2"/>
              </a:rPr>
              <a:t>Dalam situasi yang lain individu A dan B memiliki upaya untuk saling memahami secara mutualistik pada level pembahasan yang lebih luas.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(1)</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700" dirty="0" smtClean="0">
                <a:sym typeface="Wingdings" pitchFamily="2" charset="2"/>
              </a:rPr>
              <a:t>Dalam kehidupan sehari-hari, kemampuan kita bercakap-cakap dengan orang lain bukan merupakan hal yang sederhana dan mudah. </a:t>
            </a:r>
          </a:p>
          <a:p>
            <a:pPr>
              <a:lnSpc>
                <a:spcPct val="150000"/>
              </a:lnSpc>
              <a:spcBef>
                <a:spcPts val="600"/>
              </a:spcBef>
            </a:pPr>
            <a:r>
              <a:rPr lang="id-ID" sz="1700" b="1" dirty="0" smtClean="0">
                <a:sym typeface="Wingdings" pitchFamily="2" charset="2"/>
              </a:rPr>
              <a:t>Margaret McLaughlin </a:t>
            </a:r>
            <a:r>
              <a:rPr lang="id-ID" sz="1700" dirty="0" smtClean="0">
                <a:sym typeface="Wingdings" pitchFamily="2" charset="2"/>
              </a:rPr>
              <a:t> kemampuan kita untuk terlibat dalam percakapan memiliki syarat terhadap pengetahuan dengan jumlah yang luar biasa. </a:t>
            </a:r>
          </a:p>
          <a:p>
            <a:pPr>
              <a:lnSpc>
                <a:spcPct val="150000"/>
              </a:lnSpc>
              <a:spcBef>
                <a:spcPts val="600"/>
              </a:spcBef>
            </a:pPr>
            <a:r>
              <a:rPr lang="id-ID" sz="1700" dirty="0" smtClean="0">
                <a:sym typeface="Wingdings" pitchFamily="2" charset="2"/>
              </a:rPr>
              <a:t>Pengetahuan yang lebih spesifik, seperti peraturan  tata bahasa, sintaksis, etiket, dsb. </a:t>
            </a:r>
          </a:p>
          <a:p>
            <a:pPr>
              <a:lnSpc>
                <a:spcPct val="150000"/>
              </a:lnSpc>
              <a:spcBef>
                <a:spcPts val="600"/>
              </a:spcBef>
            </a:pPr>
            <a:r>
              <a:rPr lang="id-ID" sz="1700" dirty="0" smtClean="0">
                <a:sym typeface="Wingdings" pitchFamily="2" charset="2"/>
              </a:rPr>
              <a:t>Sebagai contoh: dalam percakapan ditelepon – sebaiknya sebelum mengucapkan selamat tinggal ke pemanggil telepon, buatlah kesepakatan bahwa semua topik sudah selesai dibicarakan. </a:t>
            </a:r>
          </a:p>
          <a:p>
            <a:pPr>
              <a:lnSpc>
                <a:spcPct val="150000"/>
              </a:lnSpc>
              <a:spcBef>
                <a:spcPts val="600"/>
              </a:spcBef>
            </a:pPr>
            <a:r>
              <a:rPr lang="id-ID" sz="1700" dirty="0" smtClean="0">
                <a:sym typeface="Wingdings" pitchFamily="2" charset="2"/>
              </a:rPr>
              <a:t>Apa yang terjadi pada umumnya, bahwa orang biasanya jarang memiliki pengetahuan  yang diperlukan untuk melakukan hal itu. </a:t>
            </a:r>
          </a:p>
          <a:p>
            <a:pPr>
              <a:lnSpc>
                <a:spcPct val="150000"/>
              </a:lnSpc>
              <a:spcBef>
                <a:spcPts val="600"/>
              </a:spcBef>
            </a:pP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(2)</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0"/>
              </a:spcBef>
            </a:pPr>
            <a:r>
              <a:rPr lang="id-ID" sz="1700" b="1" dirty="0" smtClean="0">
                <a:sym typeface="Wingdings" pitchFamily="2" charset="2"/>
              </a:rPr>
              <a:t>Aturan </a:t>
            </a:r>
            <a:r>
              <a:rPr lang="id-ID" sz="1700" dirty="0" smtClean="0">
                <a:sym typeface="Wingdings" pitchFamily="2" charset="2"/>
              </a:rPr>
              <a:t>– suatu petunjuk, ketentuan atau persyaratan. </a:t>
            </a:r>
          </a:p>
          <a:p>
            <a:pPr>
              <a:lnSpc>
                <a:spcPct val="150000"/>
              </a:lnSpc>
              <a:spcBef>
                <a:spcPts val="0"/>
              </a:spcBef>
            </a:pPr>
            <a:r>
              <a:rPr lang="id-ID" sz="1700" dirty="0" smtClean="0">
                <a:sym typeface="Wingdings" pitchFamily="2" charset="2"/>
              </a:rPr>
              <a:t>Aturan memiliki sifat yang jelas (eksplisit), seperti aturan lalu lintas, aturan anggota organisasi. </a:t>
            </a:r>
          </a:p>
          <a:p>
            <a:pPr>
              <a:lnSpc>
                <a:spcPct val="150000"/>
              </a:lnSpc>
              <a:spcBef>
                <a:spcPts val="0"/>
              </a:spcBef>
            </a:pPr>
            <a:r>
              <a:rPr lang="id-ID" sz="1700" dirty="0" smtClean="0">
                <a:sym typeface="Wingdings" pitchFamily="2" charset="2"/>
              </a:rPr>
              <a:t>Aturan yang memiliki sifat yang halus (implisit), seperti norma informal dan praktik dari anggota kelompok atau organisasi. </a:t>
            </a:r>
          </a:p>
          <a:p>
            <a:pPr>
              <a:lnSpc>
                <a:spcPct val="150000"/>
              </a:lnSpc>
              <a:spcBef>
                <a:spcPts val="0"/>
              </a:spcBef>
            </a:pPr>
            <a:r>
              <a:rPr lang="id-ID" sz="1700" dirty="0" smtClean="0">
                <a:sym typeface="Wingdings" pitchFamily="2" charset="2"/>
              </a:rPr>
              <a:t>Peraturan itu menjelaskan bagaimana seseorang menjadi: “harus”, “hendaknya” dan “tidak semestinya” dalam interaksi dengan orang lain.</a:t>
            </a:r>
          </a:p>
          <a:p>
            <a:pPr>
              <a:lnSpc>
                <a:spcPct val="150000"/>
              </a:lnSpc>
              <a:spcBef>
                <a:spcPts val="0"/>
              </a:spcBef>
            </a:pPr>
            <a:r>
              <a:rPr lang="id-ID" sz="1700" dirty="0" smtClean="0">
                <a:sym typeface="Wingdings" pitchFamily="2" charset="2"/>
              </a:rPr>
              <a:t>Aturan percakapan – pada dasarnya bersifat implisit dan halus, mampu membimbing perilaku kita dalam interaksi verbal, mengupayakan kerjasama, membantu mengatur struktur dan interaksi, memberikan dasar untuk memprediksi pola komunikasi, dan membimbing kita untuk menafsirkan tindakan orang lain. </a:t>
            </a:r>
          </a:p>
          <a:p>
            <a:pPr>
              <a:lnSpc>
                <a:spcPct val="150000"/>
              </a:lnSpc>
              <a:spcBef>
                <a:spcPts val="600"/>
              </a:spcBef>
            </a:pPr>
            <a:endParaRPr lang="id-ID" sz="1700" dirty="0" smtClean="0">
              <a:sym typeface="Wingdings" pitchFamily="2" charset="2"/>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(3)</a:t>
            </a:r>
            <a:endParaRPr lang="id-ID" sz="3600" b="1" dirty="0"/>
          </a:p>
        </p:txBody>
      </p:sp>
      <p:sp>
        <p:nvSpPr>
          <p:cNvPr id="3" name="Content Placeholder 2"/>
          <p:cNvSpPr>
            <a:spLocks noGrp="1"/>
          </p:cNvSpPr>
          <p:nvPr>
            <p:ph idx="1"/>
          </p:nvPr>
        </p:nvSpPr>
        <p:spPr>
          <a:xfrm>
            <a:off x="357158" y="1428736"/>
            <a:ext cx="8229600" cy="4857784"/>
          </a:xfrm>
        </p:spPr>
        <p:txBody>
          <a:bodyPr/>
          <a:lstStyle/>
          <a:p>
            <a:pPr>
              <a:lnSpc>
                <a:spcPct val="150000"/>
              </a:lnSpc>
              <a:spcBef>
                <a:spcPts val="600"/>
              </a:spcBef>
            </a:pPr>
            <a:r>
              <a:rPr lang="id-ID" sz="1700" dirty="0" smtClean="0">
                <a:sym typeface="Wingdings" pitchFamily="2" charset="2"/>
              </a:rPr>
              <a:t>Ahli-ahli komunikasi telah mengidentifikasi &amp; merumuskan aturan yang memandu perilaku kita dalam percakpan. </a:t>
            </a:r>
          </a:p>
          <a:p>
            <a:pPr lvl="1">
              <a:lnSpc>
                <a:spcPct val="150000"/>
              </a:lnSpc>
              <a:spcBef>
                <a:spcPts val="600"/>
              </a:spcBef>
            </a:pPr>
            <a:r>
              <a:rPr lang="id-ID" sz="1700" b="1" i="1" dirty="0" smtClean="0">
                <a:sym typeface="Wingdings" pitchFamily="2" charset="2"/>
              </a:rPr>
              <a:t>Cooperativeness </a:t>
            </a:r>
            <a:r>
              <a:rPr lang="id-ID" sz="1700" b="1" dirty="0" smtClean="0">
                <a:sym typeface="Wingdings" pitchFamily="2" charset="2"/>
              </a:rPr>
              <a:t>(kesediaan kerjasama): </a:t>
            </a:r>
            <a:r>
              <a:rPr lang="id-ID" sz="1700" dirty="0" smtClean="0">
                <a:sym typeface="Wingdings" pitchFamily="2" charset="2"/>
              </a:rPr>
              <a:t>bersikaplah tulus dan buatlah kontribusi kita masuk akal atas tujuan pembicaraan, jangan mengemukakan yang sudah jelas, jangan menyatakan kembali apa yang orang lain sudah tau, jangan berlebihan dengan berbicara terlalu banyak, buatlah komentar yang relevan dengan topik pembicaraan. Tanpa adanya kemauan &amp; kerjasama untuk melakukan interaksi, percakapan menjadi mustahil. </a:t>
            </a:r>
          </a:p>
          <a:p>
            <a:pPr lvl="1">
              <a:lnSpc>
                <a:spcPct val="150000"/>
              </a:lnSpc>
              <a:spcBef>
                <a:spcPts val="600"/>
              </a:spcBef>
            </a:pPr>
            <a:r>
              <a:rPr lang="id-ID" sz="1700" dirty="0" smtClean="0">
                <a:sym typeface="Wingdings" pitchFamily="2" charset="2"/>
              </a:rPr>
              <a:t>Aturan umum percakapan dirumuskan &amp; dianggap sebagai </a:t>
            </a:r>
            <a:r>
              <a:rPr lang="id-ID" sz="1700" i="1" dirty="0" smtClean="0">
                <a:sym typeface="Wingdings" pitchFamily="2" charset="2"/>
              </a:rPr>
              <a:t>cooperative-principle.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Sebuah Ilustrasi (2)</a:t>
            </a:r>
            <a:endParaRPr lang="id-ID" b="1" dirty="0"/>
          </a:p>
        </p:txBody>
      </p:sp>
      <p:sp>
        <p:nvSpPr>
          <p:cNvPr id="3" name="Content Placeholder 2"/>
          <p:cNvSpPr>
            <a:spLocks noGrp="1"/>
          </p:cNvSpPr>
          <p:nvPr>
            <p:ph idx="1"/>
          </p:nvPr>
        </p:nvSpPr>
        <p:spPr>
          <a:xfrm>
            <a:off x="428596" y="1500174"/>
            <a:ext cx="8229600" cy="5000660"/>
          </a:xfrm>
        </p:spPr>
        <p:txBody>
          <a:bodyPr/>
          <a:lstStyle/>
          <a:p>
            <a:pPr>
              <a:lnSpc>
                <a:spcPct val="200000"/>
              </a:lnSpc>
              <a:spcBef>
                <a:spcPts val="0"/>
              </a:spcBef>
            </a:pPr>
            <a:r>
              <a:rPr lang="id-ID" sz="2000" dirty="0" smtClean="0"/>
              <a:t>Pertanyaan yang diajukan bersumber dari panduan wawancara kerja, yang sudah dirancang untuk mendapatkan informasi tentang kualifikasi teknis kandidat. </a:t>
            </a:r>
          </a:p>
          <a:p>
            <a:pPr>
              <a:lnSpc>
                <a:spcPct val="200000"/>
              </a:lnSpc>
              <a:spcBef>
                <a:spcPts val="0"/>
              </a:spcBef>
            </a:pPr>
            <a:r>
              <a:rPr lang="id-ID" sz="2000" dirty="0" smtClean="0"/>
              <a:t>Juga untuk mengetahui bagaimana kesiapan dan mengukur tingkat kepercayaan diri kandidat, tentang bagaimana mereka menghadapi &amp; memecahkan masalah, hubungan interpersonal dengan orang lain, dan hubungan intrapersonal dengan diri mereka sendiri.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(4)</a:t>
            </a:r>
            <a:endParaRPr lang="id-ID" sz="3600" b="1" dirty="0"/>
          </a:p>
        </p:txBody>
      </p:sp>
      <p:sp>
        <p:nvSpPr>
          <p:cNvPr id="3" name="Content Placeholder 2"/>
          <p:cNvSpPr>
            <a:spLocks noGrp="1"/>
          </p:cNvSpPr>
          <p:nvPr>
            <p:ph idx="1"/>
          </p:nvPr>
        </p:nvSpPr>
        <p:spPr>
          <a:xfrm>
            <a:off x="357158" y="1643050"/>
            <a:ext cx="8229600" cy="4500594"/>
          </a:xfrm>
        </p:spPr>
        <p:txBody>
          <a:bodyPr/>
          <a:lstStyle/>
          <a:p>
            <a:pPr lvl="1">
              <a:lnSpc>
                <a:spcPct val="150000"/>
              </a:lnSpc>
              <a:spcBef>
                <a:spcPts val="600"/>
              </a:spcBef>
            </a:pPr>
            <a:r>
              <a:rPr lang="id-ID" sz="2100" b="1" i="1" dirty="0" smtClean="0">
                <a:sym typeface="Wingdings" pitchFamily="2" charset="2"/>
              </a:rPr>
              <a:t>Informativeness </a:t>
            </a:r>
            <a:r>
              <a:rPr lang="id-ID" sz="2100" b="1" dirty="0" smtClean="0">
                <a:sym typeface="Wingdings" pitchFamily="2" charset="2"/>
              </a:rPr>
              <a:t>(kesediaan informatif): </a:t>
            </a:r>
            <a:r>
              <a:rPr lang="id-ID" sz="2100" dirty="0" smtClean="0">
                <a:sym typeface="Wingdings" pitchFamily="2" charset="2"/>
              </a:rPr>
              <a:t>buatlah kontribusi kita seinformatif atau seperlu mungkin, sehingga percakapan dapat melibatkan komitmen untuk saling memberi informasi. </a:t>
            </a:r>
          </a:p>
          <a:p>
            <a:pPr lvl="1">
              <a:lnSpc>
                <a:spcPct val="150000"/>
              </a:lnSpc>
              <a:spcBef>
                <a:spcPts val="600"/>
              </a:spcBef>
            </a:pPr>
            <a:r>
              <a:rPr lang="id-ID" sz="2100" dirty="0" smtClean="0">
                <a:sym typeface="Wingdings" pitchFamily="2" charset="2"/>
              </a:rPr>
              <a:t>Jangan sengaja menyesatkan atau mengatakan sesuatu yang palsu, jangan membesar-besarkan atau mengatakan lebih dari yang ada tahu, sebaliknya jangan menahan atau mengatakan kurang dari yang anda tahu.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(5)</a:t>
            </a:r>
            <a:endParaRPr lang="id-ID" sz="3600" b="1" dirty="0"/>
          </a:p>
        </p:txBody>
      </p:sp>
      <p:sp>
        <p:nvSpPr>
          <p:cNvPr id="3" name="Content Placeholder 2"/>
          <p:cNvSpPr>
            <a:spLocks noGrp="1"/>
          </p:cNvSpPr>
          <p:nvPr>
            <p:ph idx="1"/>
          </p:nvPr>
        </p:nvSpPr>
        <p:spPr>
          <a:xfrm>
            <a:off x="357158" y="1500174"/>
            <a:ext cx="8229600" cy="4714908"/>
          </a:xfrm>
        </p:spPr>
        <p:txBody>
          <a:bodyPr/>
          <a:lstStyle/>
          <a:p>
            <a:pPr lvl="1">
              <a:lnSpc>
                <a:spcPct val="150000"/>
              </a:lnSpc>
              <a:spcBef>
                <a:spcPts val="600"/>
              </a:spcBef>
            </a:pPr>
            <a:r>
              <a:rPr lang="id-ID" sz="2000" b="1" i="1" dirty="0" smtClean="0">
                <a:sym typeface="Wingdings" pitchFamily="2" charset="2"/>
              </a:rPr>
              <a:t>Responsiveness</a:t>
            </a:r>
            <a:r>
              <a:rPr lang="id-ID" sz="2000" b="1" dirty="0" smtClean="0">
                <a:sym typeface="Wingdings" pitchFamily="2" charset="2"/>
              </a:rPr>
              <a:t> (kesediaan menanggapi): </a:t>
            </a:r>
            <a:r>
              <a:rPr lang="id-ID" sz="2000" dirty="0" smtClean="0">
                <a:sym typeface="Wingdings" pitchFamily="2" charset="2"/>
              </a:rPr>
              <a:t>perhatian kepada dan tanggap terhadap kebutuhan informasi orang lain. </a:t>
            </a:r>
          </a:p>
          <a:p>
            <a:pPr lvl="1">
              <a:lnSpc>
                <a:spcPct val="150000"/>
              </a:lnSpc>
              <a:spcBef>
                <a:spcPts val="600"/>
              </a:spcBef>
            </a:pPr>
            <a:r>
              <a:rPr lang="id-ID" sz="2000" dirty="0" smtClean="0">
                <a:sym typeface="Wingdings" pitchFamily="2" charset="2"/>
              </a:rPr>
              <a:t>Wajib menyadari dan mengakomodasi kebutuhan para peserta interaksi, membuat kita harus menyimpulkan dan menanggapi pengetahuan dan keyakinan orang lain , menanggapi pernyataan dan permintaan informasi, menggunakan cara &amp; nada yang mempertimbangkan kebutuhan rekan interaksi, berbicara dengan jelas, sopan, menghindari bualan yang berlebihan &amp; promosi diri. </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(6)</a:t>
            </a:r>
            <a:endParaRPr lang="id-ID" sz="3600" b="1" dirty="0"/>
          </a:p>
        </p:txBody>
      </p:sp>
      <p:sp>
        <p:nvSpPr>
          <p:cNvPr id="3" name="Content Placeholder 2"/>
          <p:cNvSpPr>
            <a:spLocks noGrp="1"/>
          </p:cNvSpPr>
          <p:nvPr>
            <p:ph idx="1"/>
          </p:nvPr>
        </p:nvSpPr>
        <p:spPr>
          <a:xfrm>
            <a:off x="357158" y="1500174"/>
            <a:ext cx="8229600" cy="4714908"/>
          </a:xfrm>
        </p:spPr>
        <p:txBody>
          <a:bodyPr/>
          <a:lstStyle/>
          <a:p>
            <a:pPr lvl="1">
              <a:lnSpc>
                <a:spcPct val="150000"/>
              </a:lnSpc>
              <a:spcBef>
                <a:spcPts val="600"/>
              </a:spcBef>
            </a:pPr>
            <a:r>
              <a:rPr lang="id-ID" sz="2000" b="1" i="1" dirty="0" smtClean="0">
                <a:sym typeface="Wingdings" pitchFamily="2" charset="2"/>
              </a:rPr>
              <a:t>Interactiveness</a:t>
            </a:r>
            <a:r>
              <a:rPr lang="id-ID" sz="2000" b="1" dirty="0" smtClean="0">
                <a:sym typeface="Wingdings" pitchFamily="2" charset="2"/>
              </a:rPr>
              <a:t> (kesediaan berinteraksi): </a:t>
            </a:r>
            <a:r>
              <a:rPr lang="id-ID" sz="2000" dirty="0" smtClean="0">
                <a:sym typeface="Wingdings" pitchFamily="2" charset="2"/>
              </a:rPr>
              <a:t>berbagi tanggung jawab dengan peserta interaksi lainnya untuk mengarahkan dan mengelola percakapan. </a:t>
            </a:r>
          </a:p>
          <a:p>
            <a:pPr lvl="1">
              <a:lnSpc>
                <a:spcPct val="150000"/>
              </a:lnSpc>
              <a:spcBef>
                <a:spcPts val="600"/>
              </a:spcBef>
            </a:pPr>
            <a:r>
              <a:rPr lang="id-ID" sz="2000" dirty="0" smtClean="0">
                <a:sym typeface="Wingdings" pitchFamily="2" charset="2"/>
              </a:rPr>
              <a:t>Kesediaan berinteraksi juga mengacu kepada ketentuan yang mengatur tata percakapan, dalam bentuk ritual komitmen yang harus dilaksanakan, meliputi: </a:t>
            </a:r>
          </a:p>
          <a:p>
            <a:pPr lvl="2">
              <a:lnSpc>
                <a:spcPct val="150000"/>
              </a:lnSpc>
              <a:spcBef>
                <a:spcPts val="600"/>
              </a:spcBef>
            </a:pPr>
            <a:r>
              <a:rPr lang="id-ID" sz="1800" b="1" dirty="0" smtClean="0">
                <a:sym typeface="Wingdings" pitchFamily="2" charset="2"/>
              </a:rPr>
              <a:t>Memulai interaksi </a:t>
            </a:r>
            <a:r>
              <a:rPr lang="id-ID" sz="1800" dirty="0" smtClean="0">
                <a:sym typeface="Wingdings" pitchFamily="2" charset="2"/>
              </a:rPr>
              <a:t>– memulai percakapan dan/atau menanggapi inisiatif percakapan orang lain. Didalamnya ada harapan akan partisipasi dengan merespons tanggapan orang lain. </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(7)</a:t>
            </a:r>
            <a:endParaRPr lang="id-ID" sz="3600" b="1" dirty="0"/>
          </a:p>
        </p:txBody>
      </p:sp>
      <p:sp>
        <p:nvSpPr>
          <p:cNvPr id="3" name="Content Placeholder 2"/>
          <p:cNvSpPr>
            <a:spLocks noGrp="1"/>
          </p:cNvSpPr>
          <p:nvPr>
            <p:ph idx="1"/>
          </p:nvPr>
        </p:nvSpPr>
        <p:spPr>
          <a:xfrm>
            <a:off x="357158" y="1500174"/>
            <a:ext cx="8229600" cy="4714908"/>
          </a:xfrm>
        </p:spPr>
        <p:txBody>
          <a:bodyPr/>
          <a:lstStyle/>
          <a:p>
            <a:pPr lvl="2">
              <a:lnSpc>
                <a:spcPct val="150000"/>
              </a:lnSpc>
              <a:spcBef>
                <a:spcPts val="600"/>
              </a:spcBef>
            </a:pPr>
            <a:r>
              <a:rPr lang="id-ID" sz="1800" b="1" dirty="0" smtClean="0">
                <a:sym typeface="Wingdings" pitchFamily="2" charset="2"/>
              </a:rPr>
              <a:t>Membangun agenda percakapan  </a:t>
            </a:r>
            <a:r>
              <a:rPr lang="id-ID" sz="1800" dirty="0" smtClean="0">
                <a:sym typeface="Wingdings" pitchFamily="2" charset="2"/>
              </a:rPr>
              <a:t>– berpartisipasi dalam proses menetapkan agenda untuk diskusi, seperti yang terjadi dalam rapat-rapat koordinasi. Didalamnya ada harapan, peserta rapat akan setuju &amp; mengikuti topik secara terarah atau jika tidak setuju, dapat mengajukan alternatif agenda lainnya. </a:t>
            </a:r>
          </a:p>
          <a:p>
            <a:pPr lvl="2">
              <a:lnSpc>
                <a:spcPct val="150000"/>
              </a:lnSpc>
              <a:spcBef>
                <a:spcPts val="600"/>
              </a:spcBef>
            </a:pPr>
            <a:r>
              <a:rPr lang="id-ID" sz="1800" b="1" dirty="0" smtClean="0">
                <a:sym typeface="Wingdings" pitchFamily="2" charset="2"/>
              </a:rPr>
              <a:t>Bergiliran bicara sepanjang diskusi berlangsung </a:t>
            </a:r>
            <a:r>
              <a:rPr lang="id-ID" sz="1800" dirty="0" smtClean="0">
                <a:sym typeface="Wingdings" pitchFamily="2" charset="2"/>
              </a:rPr>
              <a:t>– dengan kata lain sebagai manajemen interaksi. Bahwa setiap orang akan mengambil giliran bicara selama diskusi berlangsung, menghindari monopoli diskusi &amp; menolak tidak berpartisipasi. </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(8)</a:t>
            </a:r>
            <a:endParaRPr lang="id-ID" sz="3600" b="1" dirty="0"/>
          </a:p>
        </p:txBody>
      </p:sp>
      <p:sp>
        <p:nvSpPr>
          <p:cNvPr id="3" name="Content Placeholder 2"/>
          <p:cNvSpPr>
            <a:spLocks noGrp="1"/>
          </p:cNvSpPr>
          <p:nvPr>
            <p:ph idx="1"/>
          </p:nvPr>
        </p:nvSpPr>
        <p:spPr>
          <a:xfrm>
            <a:off x="357158" y="1500174"/>
            <a:ext cx="8229600" cy="4714908"/>
          </a:xfrm>
        </p:spPr>
        <p:txBody>
          <a:bodyPr/>
          <a:lstStyle/>
          <a:p>
            <a:pPr lvl="2">
              <a:lnSpc>
                <a:spcPct val="150000"/>
              </a:lnSpc>
              <a:spcBef>
                <a:spcPts val="600"/>
              </a:spcBef>
            </a:pPr>
            <a:r>
              <a:rPr lang="id-ID" sz="1800" b="1" dirty="0" smtClean="0">
                <a:sym typeface="Wingdings" pitchFamily="2" charset="2"/>
              </a:rPr>
              <a:t>Pergantian topik </a:t>
            </a:r>
            <a:r>
              <a:rPr lang="id-ID" sz="1800" dirty="0" smtClean="0">
                <a:sym typeface="Wingdings" pitchFamily="2" charset="2"/>
              </a:rPr>
              <a:t>– mengubah topik dan/atau menanggapi perubahan topik orang lain hendaknya diajukan, disetujui dan dinegosiasikan secara terbuka (eksplisit) bukan paksaan sepihak. </a:t>
            </a:r>
          </a:p>
          <a:p>
            <a:pPr lvl="2">
              <a:lnSpc>
                <a:spcPct val="150000"/>
              </a:lnSpc>
              <a:spcBef>
                <a:spcPts val="600"/>
              </a:spcBef>
            </a:pPr>
            <a:r>
              <a:rPr lang="id-ID" sz="1800" dirty="0" smtClean="0">
                <a:sym typeface="Wingdings" pitchFamily="2" charset="2"/>
              </a:rPr>
              <a:t>Aturan ini menghendaki orang lain untuk bekerja sama untuk menghasilkan perpindahan topik secara bertahap. secara “alami” lewat jeda. </a:t>
            </a:r>
          </a:p>
          <a:p>
            <a:pPr lvl="2">
              <a:lnSpc>
                <a:spcPct val="150000"/>
              </a:lnSpc>
              <a:spcBef>
                <a:spcPts val="600"/>
              </a:spcBef>
            </a:pPr>
            <a:r>
              <a:rPr lang="id-ID" sz="1800" dirty="0" smtClean="0">
                <a:sym typeface="Wingdings" pitchFamily="2" charset="2"/>
              </a:rPr>
              <a:t>Dengan demikian, menjadikan jeda sebagai suatu kesempatan untuk mengajukan pergantian topik. </a:t>
            </a:r>
          </a:p>
          <a:p>
            <a:pPr lvl="2">
              <a:lnSpc>
                <a:spcPct val="150000"/>
              </a:lnSpc>
              <a:spcBef>
                <a:spcPts val="600"/>
              </a:spcBef>
            </a:pPr>
            <a:r>
              <a:rPr lang="id-ID" sz="1800" dirty="0" smtClean="0">
                <a:sym typeface="Wingdings" pitchFamily="2" charset="2"/>
              </a:rPr>
              <a:t>Sebagai contoh: perjalanan wisata ke Eropa </a:t>
            </a:r>
            <a:r>
              <a:rPr lang="id-ID" sz="1800" b="1" dirty="0" smtClean="0">
                <a:sym typeface="Wingdings" pitchFamily="2" charset="2"/>
              </a:rPr>
              <a:t>vs </a:t>
            </a:r>
            <a:r>
              <a:rPr lang="id-ID" sz="1800" dirty="0" smtClean="0">
                <a:sym typeface="Wingdings" pitchFamily="2" charset="2"/>
              </a:rPr>
              <a:t>kursus musim panas yang akan diikuti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(9)</a:t>
            </a:r>
            <a:endParaRPr lang="id-ID" sz="3600" b="1" dirty="0"/>
          </a:p>
        </p:txBody>
      </p:sp>
      <p:sp>
        <p:nvSpPr>
          <p:cNvPr id="3" name="Content Placeholder 2"/>
          <p:cNvSpPr>
            <a:spLocks noGrp="1"/>
          </p:cNvSpPr>
          <p:nvPr>
            <p:ph idx="1"/>
          </p:nvPr>
        </p:nvSpPr>
        <p:spPr>
          <a:xfrm>
            <a:off x="357158" y="1500174"/>
            <a:ext cx="8229600" cy="4714908"/>
          </a:xfrm>
        </p:spPr>
        <p:txBody>
          <a:bodyPr/>
          <a:lstStyle/>
          <a:p>
            <a:pPr lvl="2">
              <a:lnSpc>
                <a:spcPct val="150000"/>
              </a:lnSpc>
              <a:spcBef>
                <a:spcPts val="600"/>
              </a:spcBef>
            </a:pPr>
            <a:r>
              <a:rPr lang="id-ID" sz="1800" b="1" dirty="0" smtClean="0">
                <a:sym typeface="Wingdings" pitchFamily="2" charset="2"/>
              </a:rPr>
              <a:t>Penutup  </a:t>
            </a:r>
            <a:r>
              <a:rPr lang="id-ID" sz="1800" dirty="0" smtClean="0">
                <a:sym typeface="Wingdings" pitchFamily="2" charset="2"/>
              </a:rPr>
              <a:t>– mengakhiri percakapan dan inisiatif menanggapi penutupan pembicaraan orang lain. Perpisahan terjadi setelah adanya tujuan bersama. </a:t>
            </a:r>
          </a:p>
          <a:p>
            <a:pPr lvl="2">
              <a:lnSpc>
                <a:spcPct val="150000"/>
              </a:lnSpc>
              <a:spcBef>
                <a:spcPts val="600"/>
              </a:spcBef>
            </a:pPr>
            <a:r>
              <a:rPr lang="id-ID" sz="1800" dirty="0" smtClean="0">
                <a:sym typeface="Wingdings" pitchFamily="2" charset="2"/>
              </a:rPr>
              <a:t>Artinya, ada harapan bahwa orang lain tidak berjalan pergi saat kita sedang berbicara tentang sesuatu hal. </a:t>
            </a:r>
          </a:p>
          <a:p>
            <a:pPr lvl="2">
              <a:lnSpc>
                <a:spcPct val="150000"/>
              </a:lnSpc>
              <a:spcBef>
                <a:spcPts val="600"/>
              </a:spcBef>
            </a:pPr>
            <a:r>
              <a:rPr lang="id-ID" sz="1800" dirty="0" smtClean="0">
                <a:sym typeface="Wingdings" pitchFamily="2" charset="2"/>
              </a:rPr>
              <a:t>Sama halnya dengan pada saat memulai interaksi, ada sejumlah ritual yang harus dijalankan untuk menutup pembicaraan. </a:t>
            </a:r>
          </a:p>
          <a:p>
            <a:pPr lvl="2">
              <a:lnSpc>
                <a:spcPct val="150000"/>
              </a:lnSpc>
              <a:spcBef>
                <a:spcPts val="600"/>
              </a:spcBef>
            </a:pPr>
            <a:r>
              <a:rPr lang="id-ID" sz="1800" dirty="0" smtClean="0">
                <a:sym typeface="Wingdings" pitchFamily="2" charset="2"/>
              </a:rPr>
              <a:t>Terkadang, dalam satu percakapan terdapat isyarat dari kita atau lawan bicara untuk mengakhiri percakapan dengan satu cara &amp; bertujuan kemungkin tidak terjadinya ketidakjelasan atau situasi berubah menjadi canggung.   </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(10)</a:t>
            </a:r>
            <a:endParaRPr lang="id-ID" sz="3600" b="1" dirty="0"/>
          </a:p>
        </p:txBody>
      </p:sp>
      <p:sp>
        <p:nvSpPr>
          <p:cNvPr id="3" name="Content Placeholder 2"/>
          <p:cNvSpPr>
            <a:spLocks noGrp="1"/>
          </p:cNvSpPr>
          <p:nvPr>
            <p:ph idx="1"/>
          </p:nvPr>
        </p:nvSpPr>
        <p:spPr>
          <a:xfrm>
            <a:off x="357158" y="1714488"/>
            <a:ext cx="8229600" cy="4357718"/>
          </a:xfrm>
        </p:spPr>
        <p:txBody>
          <a:bodyPr/>
          <a:lstStyle/>
          <a:p>
            <a:pPr lvl="1">
              <a:lnSpc>
                <a:spcPct val="150000"/>
              </a:lnSpc>
              <a:spcBef>
                <a:spcPts val="600"/>
              </a:spcBef>
            </a:pPr>
            <a:r>
              <a:rPr lang="id-ID" sz="2000" b="1" i="1" dirty="0" smtClean="0">
                <a:sym typeface="Wingdings" pitchFamily="2" charset="2"/>
              </a:rPr>
              <a:t>Conformance </a:t>
            </a:r>
            <a:r>
              <a:rPr lang="id-ID" sz="2000" b="1" dirty="0" smtClean="0">
                <a:sym typeface="Wingdings" pitchFamily="2" charset="2"/>
              </a:rPr>
              <a:t>(kesediaan menyesuaikan diri): </a:t>
            </a:r>
            <a:r>
              <a:rPr lang="id-ID" sz="2000" dirty="0" smtClean="0">
                <a:sym typeface="Wingdings" pitchFamily="2" charset="2"/>
              </a:rPr>
              <a:t>aturan </a:t>
            </a:r>
            <a:r>
              <a:rPr lang="id-ID" sz="2000" i="1" dirty="0" smtClean="0">
                <a:sym typeface="Wingdings" pitchFamily="2" charset="2"/>
              </a:rPr>
              <a:t>conformance</a:t>
            </a:r>
            <a:r>
              <a:rPr lang="id-ID" sz="2000" dirty="0" smtClean="0">
                <a:sym typeface="Wingdings" pitchFamily="2" charset="2"/>
              </a:rPr>
              <a:t> merujuk kepada kewajiban kita untuk memenuhi aturan-aturan percakapan atau memberikan penjelasan ketika pelanggaran terjadi. </a:t>
            </a:r>
          </a:p>
          <a:p>
            <a:pPr lvl="1">
              <a:lnSpc>
                <a:spcPct val="150000"/>
              </a:lnSpc>
              <a:spcBef>
                <a:spcPts val="600"/>
              </a:spcBef>
            </a:pPr>
            <a:r>
              <a:rPr lang="id-ID" sz="2000" dirty="0" smtClean="0">
                <a:sym typeface="Wingdings" pitchFamily="2" charset="2"/>
              </a:rPr>
              <a:t>Dengan harapan, kita akan mengikuti aturan percakapan.</a:t>
            </a:r>
          </a:p>
          <a:p>
            <a:pPr lvl="1">
              <a:lnSpc>
                <a:spcPct val="150000"/>
              </a:lnSpc>
              <a:spcBef>
                <a:spcPts val="600"/>
              </a:spcBef>
            </a:pPr>
            <a:r>
              <a:rPr lang="id-ID" sz="2000" dirty="0" smtClean="0">
                <a:sym typeface="Wingdings" pitchFamily="2" charset="2"/>
              </a:rPr>
              <a:t>Jika pelanggaran terjadi, terjadilah konsekuensi negatif yang meliputi: kesalahpahaman, hilangnya kepercayaan, hilangnya keramahan persahabatan, dan frustasi. </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(11)</a:t>
            </a:r>
            <a:endParaRPr lang="id-ID" sz="3600" b="1" dirty="0"/>
          </a:p>
        </p:txBody>
      </p:sp>
      <p:sp>
        <p:nvSpPr>
          <p:cNvPr id="3" name="Content Placeholder 2"/>
          <p:cNvSpPr>
            <a:spLocks noGrp="1"/>
          </p:cNvSpPr>
          <p:nvPr>
            <p:ph idx="1"/>
          </p:nvPr>
        </p:nvSpPr>
        <p:spPr>
          <a:xfrm>
            <a:off x="357158" y="1714488"/>
            <a:ext cx="8229600" cy="4357718"/>
          </a:xfrm>
        </p:spPr>
        <p:txBody>
          <a:bodyPr/>
          <a:lstStyle/>
          <a:p>
            <a:pPr lvl="1">
              <a:lnSpc>
                <a:spcPct val="150000"/>
              </a:lnSpc>
              <a:spcBef>
                <a:spcPts val="600"/>
              </a:spcBef>
            </a:pPr>
            <a:r>
              <a:rPr lang="id-ID" sz="2000" dirty="0" smtClean="0">
                <a:sym typeface="Wingdings" pitchFamily="2" charset="2"/>
              </a:rPr>
              <a:t>Dalam kehidupan sehari-hari, kita mengalami satu/lebih keadaan, dimana kita melanggar aturan – pergi untuk meninggalkan percakapan yang sedang berlangsung, membesar-besarkan atau mengecilkan, mengatakan hal yang tidak kita inginkan. </a:t>
            </a:r>
          </a:p>
          <a:p>
            <a:pPr lvl="1">
              <a:lnSpc>
                <a:spcPct val="150000"/>
              </a:lnSpc>
              <a:spcBef>
                <a:spcPts val="600"/>
              </a:spcBef>
            </a:pPr>
            <a:r>
              <a:rPr lang="id-ID" sz="2000" dirty="0" smtClean="0">
                <a:sym typeface="Wingdings" pitchFamily="2" charset="2"/>
              </a:rPr>
              <a:t>Jika hal tersebut terjadi, maka kita diharapkan untuk menjelaskan alasan pelanggaran. </a:t>
            </a:r>
          </a:p>
          <a:p>
            <a:pPr lvl="1">
              <a:lnSpc>
                <a:spcPct val="150000"/>
              </a:lnSpc>
              <a:spcBef>
                <a:spcPts val="600"/>
              </a:spcBef>
            </a:pPr>
            <a:r>
              <a:rPr lang="id-ID" sz="2000" dirty="0" smtClean="0">
                <a:sym typeface="Wingdings" pitchFamily="2" charset="2"/>
              </a:rPr>
              <a:t>Misalnya: ketika terlambat masuk kedalam ruang perkuliahan  menjelaskan alasan  ada permintaan maaf  maklum atas pelanggaran yang terjadi. </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(12)</a:t>
            </a:r>
            <a:endParaRPr lang="id-ID" sz="3600" b="1" dirty="0"/>
          </a:p>
        </p:txBody>
      </p:sp>
      <p:sp>
        <p:nvSpPr>
          <p:cNvPr id="3" name="Content Placeholder 2"/>
          <p:cNvSpPr>
            <a:spLocks noGrp="1"/>
          </p:cNvSpPr>
          <p:nvPr>
            <p:ph idx="1"/>
          </p:nvPr>
        </p:nvSpPr>
        <p:spPr>
          <a:xfrm>
            <a:off x="357158" y="1785926"/>
            <a:ext cx="8229600" cy="3643338"/>
          </a:xfrm>
        </p:spPr>
        <p:txBody>
          <a:bodyPr/>
          <a:lstStyle/>
          <a:p>
            <a:pPr lvl="1">
              <a:lnSpc>
                <a:spcPct val="150000"/>
              </a:lnSpc>
              <a:spcBef>
                <a:spcPts val="600"/>
              </a:spcBef>
            </a:pPr>
            <a:r>
              <a:rPr lang="id-ID" sz="2100" dirty="0" smtClean="0">
                <a:sym typeface="Wingdings" pitchFamily="2" charset="2"/>
              </a:rPr>
              <a:t>Contoh lain: dalam kasus penipuan – terbujuk oleh penjual dengan cara yang kooperatif, responsif dan interaktif, padahal produk yang dijual tidak sesuai dengan yang dideskripsikan/digambarkan.</a:t>
            </a:r>
          </a:p>
          <a:p>
            <a:pPr lvl="1">
              <a:lnSpc>
                <a:spcPct val="150000"/>
              </a:lnSpc>
              <a:spcBef>
                <a:spcPts val="600"/>
              </a:spcBef>
            </a:pPr>
            <a:r>
              <a:rPr lang="id-ID" sz="2100" dirty="0" smtClean="0">
                <a:sym typeface="Wingdings" pitchFamily="2" charset="2"/>
              </a:rPr>
              <a:t>Tetapi, kita menganggap bahwa percakapan itu sesuai aturan, dan tidak tergantung pada isi percakapannya. </a:t>
            </a: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Aturan dan Ritual (13)</a:t>
            </a:r>
            <a:endParaRPr lang="id-ID" sz="3600" b="1" dirty="0"/>
          </a:p>
        </p:txBody>
      </p:sp>
      <p:sp>
        <p:nvSpPr>
          <p:cNvPr id="3" name="Content Placeholder 2"/>
          <p:cNvSpPr>
            <a:spLocks noGrp="1"/>
          </p:cNvSpPr>
          <p:nvPr>
            <p:ph idx="1"/>
          </p:nvPr>
        </p:nvSpPr>
        <p:spPr>
          <a:xfrm>
            <a:off x="357158" y="1571612"/>
            <a:ext cx="8229600" cy="4357718"/>
          </a:xfrm>
        </p:spPr>
        <p:txBody>
          <a:bodyPr/>
          <a:lstStyle/>
          <a:p>
            <a:pPr lvl="1">
              <a:lnSpc>
                <a:spcPct val="150000"/>
              </a:lnSpc>
              <a:spcBef>
                <a:spcPts val="600"/>
              </a:spcBef>
            </a:pPr>
            <a:r>
              <a:rPr lang="id-ID" sz="2000" dirty="0" smtClean="0">
                <a:sym typeface="Wingdings" pitchFamily="2" charset="2"/>
              </a:rPr>
              <a:t>Dari ilustrasi diatas, dapat disimpulkan aturan serta pelanggarannya bergantung pada situasi &amp; keadaan, yang terdiri dari: hubungan kita dengan lawan bicara kita (teman akrab/orang asing/anak-anak/orang dewasa/teman sejenis/lawan jenis/satu orang/beberapa orang, dsb).</a:t>
            </a:r>
          </a:p>
          <a:p>
            <a:pPr lvl="1">
              <a:lnSpc>
                <a:spcPct val="150000"/>
              </a:lnSpc>
              <a:spcBef>
                <a:spcPts val="600"/>
              </a:spcBef>
            </a:pPr>
            <a:r>
              <a:rPr lang="id-ID" sz="2000" dirty="0" smtClean="0">
                <a:sym typeface="Wingdings" pitchFamily="2" charset="2"/>
              </a:rPr>
              <a:t>Aturan serta pelanggarannya, juga ditentukan oleh perbedaan keadaan, gender, ras, etnis dan budaya yang berbeda-beda dalam tata cara percakapan.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Pembuatan &amp; Pemaknaan Pesan (1)</a:t>
            </a:r>
            <a:endParaRPr lang="id-ID" b="1" dirty="0"/>
          </a:p>
        </p:txBody>
      </p:sp>
      <p:sp>
        <p:nvSpPr>
          <p:cNvPr id="3" name="Content Placeholder 2"/>
          <p:cNvSpPr>
            <a:spLocks noGrp="1"/>
          </p:cNvSpPr>
          <p:nvPr>
            <p:ph idx="1"/>
          </p:nvPr>
        </p:nvSpPr>
        <p:spPr>
          <a:xfrm>
            <a:off x="428596" y="1857364"/>
            <a:ext cx="8229600" cy="3929090"/>
          </a:xfrm>
        </p:spPr>
        <p:txBody>
          <a:bodyPr/>
          <a:lstStyle/>
          <a:p>
            <a:pPr>
              <a:lnSpc>
                <a:spcPct val="150000"/>
              </a:lnSpc>
              <a:spcBef>
                <a:spcPts val="0"/>
              </a:spcBef>
            </a:pPr>
            <a:r>
              <a:rPr lang="id-ID" sz="2000" dirty="0" smtClean="0"/>
              <a:t>Setiap individu berpartisipasi dalam menyediakan informasi dan dalam membangun jenis-jenis kesan tertentu. </a:t>
            </a:r>
          </a:p>
          <a:p>
            <a:pPr>
              <a:lnSpc>
                <a:spcPct val="150000"/>
              </a:lnSpc>
              <a:spcBef>
                <a:spcPts val="0"/>
              </a:spcBef>
            </a:pPr>
            <a:r>
              <a:rPr lang="id-ID" sz="2000" dirty="0" smtClean="0"/>
              <a:t>Individu yang terlibat memiliki tujuan tertentu dalam benaknya. </a:t>
            </a:r>
          </a:p>
          <a:p>
            <a:pPr>
              <a:lnSpc>
                <a:spcPct val="150000"/>
              </a:lnSpc>
              <a:spcBef>
                <a:spcPts val="0"/>
              </a:spcBef>
            </a:pPr>
            <a:r>
              <a:rPr lang="id-ID" sz="2000" dirty="0" smtClean="0"/>
              <a:t>Individu tersebut berkomunikasi dengan cara yang dirancang untuk mencapai tujuannya. </a:t>
            </a:r>
          </a:p>
          <a:p>
            <a:pPr>
              <a:lnSpc>
                <a:spcPct val="150000"/>
              </a:lnSpc>
              <a:spcBef>
                <a:spcPts val="0"/>
              </a:spcBef>
            </a:pPr>
            <a:r>
              <a:rPr lang="id-ID" sz="2000" dirty="0" smtClean="0"/>
              <a:t>Proses ini dinamakan </a:t>
            </a:r>
            <a:r>
              <a:rPr lang="id-ID" sz="2000" b="1" dirty="0" smtClean="0"/>
              <a:t>encoding</a:t>
            </a:r>
            <a:r>
              <a:rPr lang="id-ID" sz="2000" dirty="0" smtClean="0"/>
              <a:t>, atau proses mengubah ide menjadi pesan. </a:t>
            </a:r>
          </a:p>
          <a:p>
            <a:pPr>
              <a:lnSpc>
                <a:spcPct val="150000"/>
              </a:lnSpc>
              <a:spcBef>
                <a:spcPts val="0"/>
              </a:spcBef>
            </a:pPr>
            <a:r>
              <a:rPr lang="id-ID" sz="2000" dirty="0" smtClean="0"/>
              <a:t>Pesan-pesan yang menimbulkan makna bagi orang lain adalah secara sengaja disandikan.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(1)</a:t>
            </a:r>
            <a:endParaRPr lang="id-ID" sz="3600" b="1" dirty="0"/>
          </a:p>
        </p:txBody>
      </p:sp>
      <p:sp>
        <p:nvSpPr>
          <p:cNvPr id="3" name="Content Placeholder 2"/>
          <p:cNvSpPr>
            <a:spLocks noGrp="1"/>
          </p:cNvSpPr>
          <p:nvPr>
            <p:ph idx="1"/>
          </p:nvPr>
        </p:nvSpPr>
        <p:spPr>
          <a:xfrm>
            <a:off x="357158" y="1571612"/>
            <a:ext cx="8229600" cy="4357718"/>
          </a:xfrm>
        </p:spPr>
        <p:txBody>
          <a:bodyPr/>
          <a:lstStyle/>
          <a:p>
            <a:pPr>
              <a:lnSpc>
                <a:spcPct val="150000"/>
              </a:lnSpc>
              <a:spcBef>
                <a:spcPts val="600"/>
              </a:spcBef>
            </a:pPr>
            <a:r>
              <a:rPr lang="id-ID" sz="2100" dirty="0" smtClean="0">
                <a:sym typeface="Wingdings" pitchFamily="2" charset="2"/>
              </a:rPr>
              <a:t>Kebanyakan kebudayaan, membagi jenis perilaku komunikasi individual – pria dan wanita. </a:t>
            </a:r>
          </a:p>
          <a:p>
            <a:pPr>
              <a:lnSpc>
                <a:spcPct val="150000"/>
              </a:lnSpc>
              <a:spcBef>
                <a:spcPts val="600"/>
              </a:spcBef>
            </a:pPr>
            <a:r>
              <a:rPr lang="id-ID" sz="2100" dirty="0" smtClean="0">
                <a:sym typeface="Wingdings" pitchFamily="2" charset="2"/>
              </a:rPr>
              <a:t>Perilaku komunikasi keduanya memilki persamaan dan juga perbedaan melalui sifat dan karakternya masing-masing. </a:t>
            </a:r>
          </a:p>
          <a:p>
            <a:pPr>
              <a:lnSpc>
                <a:spcPct val="150000"/>
              </a:lnSpc>
              <a:spcBef>
                <a:spcPts val="600"/>
              </a:spcBef>
            </a:pPr>
            <a:r>
              <a:rPr lang="id-ID" sz="2100" dirty="0" smtClean="0">
                <a:sym typeface="Wingdings" pitchFamily="2" charset="2"/>
              </a:rPr>
              <a:t>Dalam interaksi komunikasi, baik pria maupun wanita menujukkan kesenangan dengan senyuman &amp; menujukkan kemarahannya dengan meningkatkan volume suara. </a:t>
            </a:r>
          </a:p>
          <a:p>
            <a:pPr>
              <a:lnSpc>
                <a:spcPct val="150000"/>
              </a:lnSpc>
              <a:spcBef>
                <a:spcPts val="600"/>
              </a:spcBef>
            </a:pPr>
            <a:endParaRPr lang="id-ID" sz="2400" dirty="0" smtClean="0">
              <a:sym typeface="Wingdings" pitchFamily="2" charset="2"/>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(2)</a:t>
            </a:r>
            <a:endParaRPr lang="id-ID" sz="3600" b="1" dirty="0"/>
          </a:p>
        </p:txBody>
      </p:sp>
      <p:sp>
        <p:nvSpPr>
          <p:cNvPr id="3" name="Content Placeholder 2"/>
          <p:cNvSpPr>
            <a:spLocks noGrp="1"/>
          </p:cNvSpPr>
          <p:nvPr>
            <p:ph idx="1"/>
          </p:nvPr>
        </p:nvSpPr>
        <p:spPr>
          <a:xfrm>
            <a:off x="357158" y="1571612"/>
            <a:ext cx="8229600" cy="4857784"/>
          </a:xfrm>
        </p:spPr>
        <p:txBody>
          <a:bodyPr/>
          <a:lstStyle/>
          <a:p>
            <a:pPr>
              <a:lnSpc>
                <a:spcPct val="150000"/>
              </a:lnSpc>
              <a:spcBef>
                <a:spcPts val="600"/>
              </a:spcBef>
            </a:pPr>
            <a:r>
              <a:rPr lang="id-ID" sz="2000" dirty="0" smtClean="0">
                <a:sym typeface="Wingdings" pitchFamily="2" charset="2"/>
              </a:rPr>
              <a:t>Perilaku komunikasi pada pria dan wanita, sifatnya saling melengkapi, walaupun keduanya memiliki sifat atau karakter yang khas. </a:t>
            </a:r>
          </a:p>
          <a:p>
            <a:pPr>
              <a:lnSpc>
                <a:spcPct val="150000"/>
              </a:lnSpc>
              <a:spcBef>
                <a:spcPts val="600"/>
              </a:spcBef>
            </a:pPr>
            <a:r>
              <a:rPr lang="id-ID" sz="2000" dirty="0" smtClean="0">
                <a:sym typeface="Wingdings" pitchFamily="2" charset="2"/>
              </a:rPr>
              <a:t>Perilaku komunikasi pada laki-laki, terdapat kecenderungan gaya komunikasi yang </a:t>
            </a:r>
            <a:r>
              <a:rPr lang="id-ID" sz="2000" b="1" dirty="0" smtClean="0">
                <a:sym typeface="Wingdings" pitchFamily="2" charset="2"/>
              </a:rPr>
              <a:t>kompetitif </a:t>
            </a:r>
            <a:r>
              <a:rPr lang="id-ID" sz="2000" dirty="0" smtClean="0">
                <a:sym typeface="Wingdings" pitchFamily="2" charset="2"/>
              </a:rPr>
              <a:t>sementara wanita cenderung memiliki cara komunikasi yang </a:t>
            </a:r>
            <a:r>
              <a:rPr lang="id-ID" sz="2000" b="1" dirty="0" smtClean="0">
                <a:sym typeface="Wingdings" pitchFamily="2" charset="2"/>
              </a:rPr>
              <a:t>kooperatif. </a:t>
            </a:r>
          </a:p>
          <a:p>
            <a:pPr>
              <a:lnSpc>
                <a:spcPct val="150000"/>
              </a:lnSpc>
              <a:spcBef>
                <a:spcPts val="600"/>
              </a:spcBef>
            </a:pPr>
            <a:r>
              <a:rPr lang="id-ID" sz="2000" dirty="0" smtClean="0">
                <a:sym typeface="Wingdings" pitchFamily="2" charset="2"/>
              </a:rPr>
              <a:t>Perbedaan perilaku komunikasi antara pria dan wanita bisa terjadi karena adanya konstruksi sosial dari sebuah maskulinitas dan feminitas, terletak pada peran yang dilekatkan kepada masing-masing jenis kelamin. </a:t>
            </a: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(3)</a:t>
            </a:r>
            <a:endParaRPr lang="id-ID" sz="3600" b="1" dirty="0"/>
          </a:p>
        </p:txBody>
      </p:sp>
      <p:sp>
        <p:nvSpPr>
          <p:cNvPr id="3" name="Content Placeholder 2"/>
          <p:cNvSpPr>
            <a:spLocks noGrp="1"/>
          </p:cNvSpPr>
          <p:nvPr>
            <p:ph idx="1"/>
          </p:nvPr>
        </p:nvSpPr>
        <p:spPr>
          <a:xfrm>
            <a:off x="357158" y="1785926"/>
            <a:ext cx="8229600" cy="4071966"/>
          </a:xfrm>
        </p:spPr>
        <p:txBody>
          <a:bodyPr/>
          <a:lstStyle/>
          <a:p>
            <a:pPr>
              <a:lnSpc>
                <a:spcPct val="150000"/>
              </a:lnSpc>
              <a:spcBef>
                <a:spcPts val="600"/>
              </a:spcBef>
            </a:pPr>
            <a:r>
              <a:rPr lang="id-ID" sz="2100" dirty="0" smtClean="0">
                <a:sym typeface="Wingdings" pitchFamily="2" charset="2"/>
              </a:rPr>
              <a:t>Perbedaan perilaku komunikasi yang terjadi antara pria dan wanita, terdapat dalam interaksi komunikasi saat: </a:t>
            </a:r>
          </a:p>
          <a:p>
            <a:pPr lvl="1">
              <a:lnSpc>
                <a:spcPct val="150000"/>
              </a:lnSpc>
              <a:spcBef>
                <a:spcPts val="600"/>
              </a:spcBef>
            </a:pPr>
            <a:r>
              <a:rPr lang="id-ID" sz="2100" b="1" dirty="0" smtClean="0">
                <a:sym typeface="Wingdings" pitchFamily="2" charset="2"/>
              </a:rPr>
              <a:t>Memulai percakapan. </a:t>
            </a:r>
          </a:p>
          <a:p>
            <a:pPr lvl="1">
              <a:lnSpc>
                <a:spcPct val="150000"/>
              </a:lnSpc>
              <a:spcBef>
                <a:spcPts val="600"/>
              </a:spcBef>
            </a:pPr>
            <a:r>
              <a:rPr lang="id-ID" sz="2100" b="1" dirty="0" smtClean="0">
                <a:sym typeface="Wingdings" pitchFamily="2" charset="2"/>
              </a:rPr>
              <a:t>Memelihara percakapan. </a:t>
            </a:r>
          </a:p>
          <a:p>
            <a:pPr lvl="1">
              <a:lnSpc>
                <a:spcPct val="150000"/>
              </a:lnSpc>
              <a:spcBef>
                <a:spcPts val="600"/>
              </a:spcBef>
            </a:pPr>
            <a:r>
              <a:rPr lang="id-ID" sz="2100" b="1" dirty="0" smtClean="0">
                <a:sym typeface="Wingdings" pitchFamily="2" charset="2"/>
              </a:rPr>
              <a:t>Mengajukan pertanyaan. </a:t>
            </a:r>
          </a:p>
          <a:p>
            <a:pPr lvl="1">
              <a:lnSpc>
                <a:spcPct val="150000"/>
              </a:lnSpc>
              <a:spcBef>
                <a:spcPts val="600"/>
              </a:spcBef>
            </a:pPr>
            <a:r>
              <a:rPr lang="id-ID" sz="2100" b="1" dirty="0" smtClean="0">
                <a:sym typeface="Wingdings" pitchFamily="2" charset="2"/>
              </a:rPr>
              <a:t>Berargumentasi. </a:t>
            </a:r>
          </a:p>
          <a:p>
            <a:pPr lvl="1">
              <a:lnSpc>
                <a:spcPct val="150000"/>
              </a:lnSpc>
              <a:spcBef>
                <a:spcPts val="600"/>
              </a:spcBef>
            </a:pPr>
            <a:r>
              <a:rPr lang="id-ID" sz="2100" b="1" dirty="0" smtClean="0">
                <a:sym typeface="Wingdings" pitchFamily="2" charset="2"/>
              </a:rPr>
              <a:t>Karakteristik leksikal dan fonologis .  </a:t>
            </a: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(4)</a:t>
            </a:r>
            <a:endParaRPr lang="id-ID" sz="3600" b="1" dirty="0"/>
          </a:p>
        </p:txBody>
      </p:sp>
      <p:sp>
        <p:nvSpPr>
          <p:cNvPr id="3" name="Content Placeholder 2"/>
          <p:cNvSpPr>
            <a:spLocks noGrp="1"/>
          </p:cNvSpPr>
          <p:nvPr>
            <p:ph idx="1"/>
          </p:nvPr>
        </p:nvSpPr>
        <p:spPr>
          <a:xfrm>
            <a:off x="357158" y="1571612"/>
            <a:ext cx="8229600" cy="5072098"/>
          </a:xfrm>
        </p:spPr>
        <p:txBody>
          <a:bodyPr/>
          <a:lstStyle/>
          <a:p>
            <a:pPr lvl="1">
              <a:lnSpc>
                <a:spcPct val="150000"/>
              </a:lnSpc>
              <a:spcBef>
                <a:spcPts val="600"/>
              </a:spcBef>
            </a:pPr>
            <a:r>
              <a:rPr lang="id-ID" sz="1900" b="1" dirty="0" smtClean="0">
                <a:sym typeface="Wingdings" pitchFamily="2" charset="2"/>
              </a:rPr>
              <a:t>Memulai percakapan </a:t>
            </a:r>
            <a:r>
              <a:rPr lang="id-ID" sz="1900" dirty="0" smtClean="0">
                <a:sym typeface="Wingdings" pitchFamily="2" charset="2"/>
              </a:rPr>
              <a:t>– pada umumnya perempuan menghabiskan lebih banyak waktu untuk memulai percakapan daripada pria. </a:t>
            </a:r>
          </a:p>
          <a:p>
            <a:pPr lvl="1">
              <a:lnSpc>
                <a:spcPct val="150000"/>
              </a:lnSpc>
              <a:spcBef>
                <a:spcPts val="600"/>
              </a:spcBef>
            </a:pPr>
            <a:r>
              <a:rPr lang="id-ID" sz="1900" dirty="0" smtClean="0">
                <a:sym typeface="Wingdings" pitchFamily="2" charset="2"/>
              </a:rPr>
              <a:t>Sementara itu, topik yang diperkenalkan oleh kaum pria lebih mungkin diperhatikan dan dilanjutkan oleh rekan interaksinya. </a:t>
            </a:r>
          </a:p>
          <a:p>
            <a:pPr lvl="1">
              <a:lnSpc>
                <a:spcPct val="150000"/>
              </a:lnSpc>
              <a:spcBef>
                <a:spcPts val="600"/>
              </a:spcBef>
            </a:pPr>
            <a:r>
              <a:rPr lang="id-ID" sz="1900" dirty="0" smtClean="0">
                <a:sym typeface="Wingdings" pitchFamily="2" charset="2"/>
              </a:rPr>
              <a:t>Pada umumnya, laki-laki lebih banyak menghambat percakapan (terutama dengan perempuan) dengan memberikan respon yang singkat &amp; lebih sedikit terhadap topik yang disampaikan oleh perempuan seperti: “oh” atau “ya” </a:t>
            </a: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(5)</a:t>
            </a:r>
            <a:endParaRPr lang="id-ID" sz="3600" b="1" dirty="0"/>
          </a:p>
        </p:txBody>
      </p:sp>
      <p:sp>
        <p:nvSpPr>
          <p:cNvPr id="3" name="Content Placeholder 2"/>
          <p:cNvSpPr>
            <a:spLocks noGrp="1"/>
          </p:cNvSpPr>
          <p:nvPr>
            <p:ph idx="1"/>
          </p:nvPr>
        </p:nvSpPr>
        <p:spPr>
          <a:xfrm>
            <a:off x="357158" y="1428736"/>
            <a:ext cx="8229600" cy="5072098"/>
          </a:xfrm>
        </p:spPr>
        <p:txBody>
          <a:bodyPr/>
          <a:lstStyle/>
          <a:p>
            <a:pPr lvl="1">
              <a:lnSpc>
                <a:spcPct val="150000"/>
              </a:lnSpc>
              <a:spcBef>
                <a:spcPts val="600"/>
              </a:spcBef>
            </a:pPr>
            <a:r>
              <a:rPr lang="id-ID" sz="1900" b="1" dirty="0" smtClean="0">
                <a:sym typeface="Wingdings" pitchFamily="2" charset="2"/>
              </a:rPr>
              <a:t> </a:t>
            </a:r>
            <a:r>
              <a:rPr lang="id-ID" sz="1800" b="1" dirty="0" smtClean="0">
                <a:sym typeface="Wingdings" pitchFamily="2" charset="2"/>
              </a:rPr>
              <a:t>Memelihara percakapan dan mengajukan pertanyaan – </a:t>
            </a:r>
            <a:r>
              <a:rPr lang="id-ID" sz="1800" dirty="0" smtClean="0">
                <a:sym typeface="Wingdings" pitchFamily="2" charset="2"/>
              </a:rPr>
              <a:t>perempuan biasanya menggunakan lebih banyak usaha dan waktu demi berlanjutnya percakapan. </a:t>
            </a:r>
          </a:p>
          <a:p>
            <a:pPr lvl="1">
              <a:lnSpc>
                <a:spcPct val="150000"/>
              </a:lnSpc>
              <a:spcBef>
                <a:spcPts val="600"/>
              </a:spcBef>
            </a:pPr>
            <a:r>
              <a:rPr lang="id-ID" sz="1800" dirty="0" smtClean="0">
                <a:sym typeface="Wingdings" pitchFamily="2" charset="2"/>
              </a:rPr>
              <a:t>Dalam menganalisis rekaman percakapan, dari pertanyaan-pertanyaan yang diajukan, sebagian besar muncul dari perempuan. </a:t>
            </a:r>
          </a:p>
          <a:p>
            <a:pPr lvl="1">
              <a:lnSpc>
                <a:spcPct val="150000"/>
              </a:lnSpc>
              <a:spcBef>
                <a:spcPts val="600"/>
              </a:spcBef>
            </a:pPr>
            <a:r>
              <a:rPr lang="id-ID" sz="1800" b="1" dirty="0" smtClean="0">
                <a:sym typeface="Wingdings" pitchFamily="2" charset="2"/>
              </a:rPr>
              <a:t>Berargumentasi</a:t>
            </a:r>
            <a:r>
              <a:rPr lang="id-ID" sz="1800" dirty="0" smtClean="0">
                <a:sym typeface="Wingdings" pitchFamily="2" charset="2"/>
              </a:rPr>
              <a:t> – argumentasi memiliki sifat yang stabil &amp; mampu mempengaruhi individu dalam situasi komunikasi.</a:t>
            </a:r>
          </a:p>
          <a:p>
            <a:pPr lvl="1">
              <a:lnSpc>
                <a:spcPct val="150000"/>
              </a:lnSpc>
              <a:spcBef>
                <a:spcPts val="600"/>
              </a:spcBef>
            </a:pPr>
            <a:r>
              <a:rPr lang="id-ID" sz="1800" dirty="0" smtClean="0">
                <a:sym typeface="Wingdings" pitchFamily="2" charset="2"/>
              </a:rPr>
              <a:t>Melalui berargumentasi, seseorang dapat memenuhi tujuannya untuk memperkuat posisinya menghadapi isu-isu kontroversial dan untuk “menyerang” terhadap kata-kata orang lain/lawan bicaranya. </a:t>
            </a:r>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(6)</a:t>
            </a:r>
            <a:endParaRPr lang="id-ID" sz="3600" b="1" dirty="0"/>
          </a:p>
        </p:txBody>
      </p:sp>
      <p:sp>
        <p:nvSpPr>
          <p:cNvPr id="3" name="Content Placeholder 2"/>
          <p:cNvSpPr>
            <a:spLocks noGrp="1"/>
          </p:cNvSpPr>
          <p:nvPr>
            <p:ph idx="1"/>
          </p:nvPr>
        </p:nvSpPr>
        <p:spPr>
          <a:xfrm>
            <a:off x="357158" y="1428736"/>
            <a:ext cx="8229600" cy="5072098"/>
          </a:xfrm>
        </p:spPr>
        <p:txBody>
          <a:bodyPr/>
          <a:lstStyle/>
          <a:p>
            <a:pPr lvl="1">
              <a:lnSpc>
                <a:spcPct val="150000"/>
              </a:lnSpc>
              <a:spcBef>
                <a:spcPts val="600"/>
              </a:spcBef>
            </a:pPr>
            <a:r>
              <a:rPr lang="id-ID" sz="1800" dirty="0" smtClean="0">
                <a:sym typeface="Wingdings" pitchFamily="2" charset="2"/>
              </a:rPr>
              <a:t>Jika dibandingkan dengan perempuan, umumnya laki-laki memiliki kemampuan &amp; skor yang lebih tinggi terhadap tingkat berargumentasi. </a:t>
            </a:r>
          </a:p>
          <a:p>
            <a:pPr lvl="1">
              <a:lnSpc>
                <a:spcPct val="150000"/>
              </a:lnSpc>
              <a:spcBef>
                <a:spcPts val="600"/>
              </a:spcBef>
            </a:pPr>
            <a:r>
              <a:rPr lang="id-ID" sz="1800" dirty="0" smtClean="0">
                <a:sym typeface="Wingdings" pitchFamily="2" charset="2"/>
              </a:rPr>
              <a:t>Perempuan cenderung memiliki kemampuan menggunakan strategi komunikasi pada saat yang tepat &amp; cenderung percaya bahwa berdebat adalah strategi untuk mendominasi dan mengendalikan orang lain. </a:t>
            </a:r>
          </a:p>
          <a:p>
            <a:pPr lvl="1">
              <a:lnSpc>
                <a:spcPct val="150000"/>
              </a:lnSpc>
              <a:spcBef>
                <a:spcPts val="600"/>
              </a:spcBef>
            </a:pPr>
            <a:r>
              <a:rPr lang="id-ID" sz="1800" b="1" dirty="0" smtClean="0">
                <a:sym typeface="Wingdings" pitchFamily="2" charset="2"/>
              </a:rPr>
              <a:t>Karakteristik fonologi &amp; leksikal – </a:t>
            </a:r>
            <a:r>
              <a:rPr lang="id-ID" sz="1800" dirty="0" smtClean="0">
                <a:sym typeface="Wingdings" pitchFamily="2" charset="2"/>
              </a:rPr>
              <a:t>perempuan menggunakan lebih banyak kosakata mengenai topik yang menarik bagi kaumnya. </a:t>
            </a:r>
          </a:p>
          <a:p>
            <a:pPr lvl="1">
              <a:lnSpc>
                <a:spcPct val="150000"/>
              </a:lnSpc>
              <a:spcBef>
                <a:spcPts val="600"/>
              </a:spcBef>
            </a:pPr>
            <a:r>
              <a:rPr lang="id-ID" sz="1800" dirty="0" smtClean="0">
                <a:sym typeface="Wingdings" pitchFamily="2" charset="2"/>
              </a:rPr>
              <a:t>Penggunaan kosakata pada laki-laki akan lebih luas &amp; banyak, jika ia memiliki keahlian yang lebih besar. </a:t>
            </a:r>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Bahasa dan Gender (7)</a:t>
            </a:r>
            <a:endParaRPr lang="id-ID" sz="3600" b="1" dirty="0"/>
          </a:p>
        </p:txBody>
      </p:sp>
      <p:sp>
        <p:nvSpPr>
          <p:cNvPr id="3" name="Content Placeholder 2"/>
          <p:cNvSpPr>
            <a:spLocks noGrp="1"/>
          </p:cNvSpPr>
          <p:nvPr>
            <p:ph idx="1"/>
          </p:nvPr>
        </p:nvSpPr>
        <p:spPr>
          <a:xfrm>
            <a:off x="357158" y="1428736"/>
            <a:ext cx="8229600" cy="5072098"/>
          </a:xfrm>
        </p:spPr>
        <p:txBody>
          <a:bodyPr/>
          <a:lstStyle/>
          <a:p>
            <a:pPr lvl="1">
              <a:lnSpc>
                <a:spcPct val="150000"/>
              </a:lnSpc>
              <a:spcBef>
                <a:spcPts val="600"/>
              </a:spcBef>
            </a:pPr>
            <a:r>
              <a:rPr lang="id-ID" sz="1800" dirty="0" smtClean="0">
                <a:sym typeface="Wingdings" pitchFamily="2" charset="2"/>
              </a:rPr>
              <a:t>Ada perbedaan pada penggunaan kata sifat antara laki-laki dan perempuan. </a:t>
            </a:r>
          </a:p>
          <a:p>
            <a:pPr lvl="1">
              <a:lnSpc>
                <a:spcPct val="150000"/>
              </a:lnSpc>
              <a:spcBef>
                <a:spcPts val="600"/>
              </a:spcBef>
            </a:pPr>
            <a:r>
              <a:rPr lang="id-ID" sz="1800" b="1" dirty="0" smtClean="0">
                <a:sym typeface="Wingdings" pitchFamily="2" charset="2"/>
              </a:rPr>
              <a:t>Robin Lakoff </a:t>
            </a:r>
            <a:r>
              <a:rPr lang="id-ID" sz="1800" dirty="0" smtClean="0">
                <a:sym typeface="Wingdings" pitchFamily="2" charset="2"/>
              </a:rPr>
              <a:t>– umumnya perempuan menggunakan kata sifat seperti menggemaskan, menarik, manis, dan indah, sementara laki-laki menggunakan istilah seperti baik, bagus, cantik.  </a:t>
            </a:r>
          </a:p>
          <a:p>
            <a:pPr lvl="1">
              <a:lnSpc>
                <a:spcPct val="150000"/>
              </a:lnSpc>
              <a:spcBef>
                <a:spcPts val="600"/>
              </a:spcBef>
            </a:pPr>
            <a:r>
              <a:rPr lang="id-ID" sz="1800" dirty="0" smtClean="0">
                <a:sym typeface="Wingdings" pitchFamily="2" charset="2"/>
              </a:rPr>
              <a:t>Perempuan cenderung menggunakan kata keterangan dari laku-laki seperti: “Aku sangat kecewa”, “Saya sungguh menikmati makanan ini”, dsb. </a:t>
            </a:r>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Isi dan Hubungan (1)</a:t>
            </a:r>
            <a:endParaRPr lang="id-ID" sz="3600" b="1" dirty="0"/>
          </a:p>
        </p:txBody>
      </p:sp>
      <p:sp>
        <p:nvSpPr>
          <p:cNvPr id="3" name="Content Placeholder 2"/>
          <p:cNvSpPr>
            <a:spLocks noGrp="1"/>
          </p:cNvSpPr>
          <p:nvPr>
            <p:ph idx="1"/>
          </p:nvPr>
        </p:nvSpPr>
        <p:spPr>
          <a:xfrm>
            <a:off x="357158" y="1571612"/>
            <a:ext cx="8229600" cy="4714908"/>
          </a:xfrm>
        </p:spPr>
        <p:txBody>
          <a:bodyPr/>
          <a:lstStyle/>
          <a:p>
            <a:pPr>
              <a:lnSpc>
                <a:spcPct val="150000"/>
              </a:lnSpc>
              <a:spcBef>
                <a:spcPts val="600"/>
              </a:spcBef>
            </a:pPr>
            <a:r>
              <a:rPr lang="id-ID" sz="1900" dirty="0" smtClean="0">
                <a:sym typeface="Wingdings" pitchFamily="2" charset="2"/>
              </a:rPr>
              <a:t>Jika kita menggunakan kata-kata yang direncanakan, secara sengaja atau kurang sistematis, pesan verbalnya menyediakan dua jenis informasi potensial:</a:t>
            </a:r>
          </a:p>
          <a:p>
            <a:pPr lvl="1">
              <a:lnSpc>
                <a:spcPct val="150000"/>
              </a:lnSpc>
              <a:spcBef>
                <a:spcPts val="600"/>
              </a:spcBef>
            </a:pPr>
            <a:r>
              <a:rPr lang="id-ID" sz="1900" dirty="0" smtClean="0">
                <a:sym typeface="Wingdings" pitchFamily="2" charset="2"/>
              </a:rPr>
              <a:t>Informasi tentang isi dari topik yang sedang didiskusikan. </a:t>
            </a:r>
          </a:p>
          <a:p>
            <a:pPr lvl="1">
              <a:lnSpc>
                <a:spcPct val="150000"/>
              </a:lnSpc>
              <a:spcBef>
                <a:spcPts val="600"/>
              </a:spcBef>
            </a:pPr>
            <a:r>
              <a:rPr lang="id-ID" sz="1900" dirty="0" smtClean="0">
                <a:sym typeface="Wingdings" pitchFamily="2" charset="2"/>
              </a:rPr>
              <a:t>Informasi tentang relasi, tentang sumber, dan anggapan sumber terhadap penerima pesan. </a:t>
            </a:r>
          </a:p>
          <a:p>
            <a:pPr>
              <a:lnSpc>
                <a:spcPct val="150000"/>
              </a:lnSpc>
              <a:spcBef>
                <a:spcPts val="600"/>
              </a:spcBef>
            </a:pPr>
            <a:r>
              <a:rPr lang="id-ID" sz="1900" dirty="0" smtClean="0">
                <a:sym typeface="Wingdings" pitchFamily="2" charset="2"/>
              </a:rPr>
              <a:t>Sebagai contoh: dalam sebuah presentasi tertulis atau lisan yang dirancang untuk meyakinkan </a:t>
            </a:r>
            <a:r>
              <a:rPr lang="id-ID" sz="1900" dirty="0" smtClean="0">
                <a:sym typeface="Wingdings" pitchFamily="2" charset="2"/>
              </a:rPr>
              <a:t>kita memilih </a:t>
            </a:r>
            <a:r>
              <a:rPr lang="id-ID" sz="1900" dirty="0" smtClean="0">
                <a:sym typeface="Wingdings" pitchFamily="2" charset="2"/>
              </a:rPr>
              <a:t>calon tertentu, memuat isi tentang calon, kemampuannya, janji-janji kampanyenya, dan potensi-potensi lainnya. </a:t>
            </a:r>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Isi dan Hubungan (2)</a:t>
            </a:r>
            <a:endParaRPr lang="id-ID" sz="3600" b="1" dirty="0"/>
          </a:p>
        </p:txBody>
      </p:sp>
      <p:sp>
        <p:nvSpPr>
          <p:cNvPr id="3" name="Content Placeholder 2"/>
          <p:cNvSpPr>
            <a:spLocks noGrp="1"/>
          </p:cNvSpPr>
          <p:nvPr>
            <p:ph idx="1"/>
          </p:nvPr>
        </p:nvSpPr>
        <p:spPr>
          <a:xfrm>
            <a:off x="500034" y="1857364"/>
            <a:ext cx="8229600" cy="3429024"/>
          </a:xfrm>
        </p:spPr>
        <p:txBody>
          <a:bodyPr/>
          <a:lstStyle/>
          <a:p>
            <a:pPr>
              <a:lnSpc>
                <a:spcPct val="150000"/>
              </a:lnSpc>
              <a:spcBef>
                <a:spcPts val="600"/>
              </a:spcBef>
            </a:pPr>
            <a:r>
              <a:rPr lang="id-ID" sz="1900" dirty="0" smtClean="0">
                <a:sym typeface="Wingdings" pitchFamily="2" charset="2"/>
              </a:rPr>
              <a:t>Dalam presentasi tersebut, memberikan pesan untuk tingkat persiapan, minat, pendidikan, kecerdasan, sikap, keyakinan, suasana hati, dan motif dari pembicara. </a:t>
            </a:r>
          </a:p>
          <a:p>
            <a:pPr>
              <a:lnSpc>
                <a:spcPct val="150000"/>
              </a:lnSpc>
              <a:spcBef>
                <a:spcPts val="600"/>
              </a:spcBef>
            </a:pPr>
            <a:r>
              <a:rPr lang="id-ID" sz="1900" dirty="0" smtClean="0">
                <a:sym typeface="Wingdings" pitchFamily="2" charset="2"/>
              </a:rPr>
              <a:t>Apakah pidato kandidat memberikan petunjuk tentang bagaimana pembicara menghargai pendengarnya atau tidak. </a:t>
            </a:r>
          </a:p>
          <a:p>
            <a:pPr>
              <a:lnSpc>
                <a:spcPct val="150000"/>
              </a:lnSpc>
              <a:spcBef>
                <a:spcPts val="600"/>
              </a:spcBef>
            </a:pPr>
            <a:r>
              <a:rPr lang="id-ID" sz="1900" dirty="0" smtClean="0">
                <a:sym typeface="Wingdings" pitchFamily="2" charset="2"/>
              </a:rPr>
              <a:t>Apakah pendengar menganggap kandidat kuat, berwibawa, berpendidikan, dsb. </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Isi dan Hubungan (3)</a:t>
            </a:r>
            <a:endParaRPr lang="id-ID" sz="3600" b="1" dirty="0"/>
          </a:p>
        </p:txBody>
      </p:sp>
      <p:sp>
        <p:nvSpPr>
          <p:cNvPr id="3" name="Content Placeholder 2"/>
          <p:cNvSpPr>
            <a:spLocks noGrp="1"/>
          </p:cNvSpPr>
          <p:nvPr>
            <p:ph idx="1"/>
          </p:nvPr>
        </p:nvSpPr>
        <p:spPr>
          <a:xfrm>
            <a:off x="428596" y="1643050"/>
            <a:ext cx="8229600" cy="3857652"/>
          </a:xfrm>
        </p:spPr>
        <p:txBody>
          <a:bodyPr/>
          <a:lstStyle/>
          <a:p>
            <a:pPr>
              <a:lnSpc>
                <a:spcPct val="150000"/>
              </a:lnSpc>
              <a:spcBef>
                <a:spcPts val="600"/>
              </a:spcBef>
            </a:pPr>
            <a:r>
              <a:rPr lang="id-ID" sz="1900" dirty="0" smtClean="0">
                <a:sym typeface="Wingdings" pitchFamily="2" charset="2"/>
              </a:rPr>
              <a:t>Selain itu, bahasa tidak hanya menyampaikan sesuatu tentang hubungan, tetapi juga membantu menciptakan hubungan. </a:t>
            </a:r>
          </a:p>
          <a:p>
            <a:pPr>
              <a:lnSpc>
                <a:spcPct val="150000"/>
              </a:lnSpc>
              <a:spcBef>
                <a:spcPts val="600"/>
              </a:spcBef>
            </a:pPr>
            <a:r>
              <a:rPr lang="id-ID" sz="1900" dirty="0" smtClean="0">
                <a:sym typeface="Wingdings" pitchFamily="2" charset="2"/>
              </a:rPr>
              <a:t>Sebagai contoh: kita cenderung merasa dekat dengan seseorang yang mengungkapkan perasaan yang sangat pribadi kepada kita. </a:t>
            </a:r>
          </a:p>
          <a:p>
            <a:pPr>
              <a:lnSpc>
                <a:spcPct val="150000"/>
              </a:lnSpc>
              <a:spcBef>
                <a:spcPts val="600"/>
              </a:spcBef>
            </a:pPr>
            <a:r>
              <a:rPr lang="id-ID" sz="1900" dirty="0" smtClean="0">
                <a:sym typeface="Wingdings" pitchFamily="2" charset="2"/>
              </a:rPr>
              <a:t>Orang itu akan mempercayai kita untuk berbagi perasaannya yang tersembunyi dan membalasnya dengan memperdalam persahabatan diantaranya. </a:t>
            </a:r>
          </a:p>
          <a:p>
            <a:pPr>
              <a:lnSpc>
                <a:spcPct val="150000"/>
              </a:lnSpc>
              <a:spcBef>
                <a:spcPts val="600"/>
              </a:spcBef>
            </a:pP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Pembuatan &amp; Pemaknaan Pesan (2)</a:t>
            </a:r>
            <a:endParaRPr lang="id-ID" b="1" dirty="0"/>
          </a:p>
        </p:txBody>
      </p:sp>
      <p:sp>
        <p:nvSpPr>
          <p:cNvPr id="3" name="Content Placeholder 2"/>
          <p:cNvSpPr>
            <a:spLocks noGrp="1"/>
          </p:cNvSpPr>
          <p:nvPr>
            <p:ph idx="1"/>
          </p:nvPr>
        </p:nvSpPr>
        <p:spPr>
          <a:xfrm>
            <a:off x="428596" y="1857364"/>
            <a:ext cx="8229600" cy="3929090"/>
          </a:xfrm>
        </p:spPr>
        <p:txBody>
          <a:bodyPr/>
          <a:lstStyle/>
          <a:p>
            <a:pPr>
              <a:lnSpc>
                <a:spcPct val="150000"/>
              </a:lnSpc>
              <a:spcBef>
                <a:spcPts val="0"/>
              </a:spcBef>
            </a:pPr>
            <a:r>
              <a:rPr lang="id-ID" sz="2000" dirty="0" smtClean="0"/>
              <a:t>Selaku penyandi, adalah bahwa individu-individu kepada siapa pesan kita sampaikan akan melakukan </a:t>
            </a:r>
            <a:r>
              <a:rPr lang="id-ID" sz="2000" b="1" dirty="0" smtClean="0"/>
              <a:t>decode</a:t>
            </a:r>
            <a:r>
              <a:rPr lang="id-ID" sz="2000" dirty="0" smtClean="0"/>
              <a:t> atau menerjemahkan menjadi ide. </a:t>
            </a:r>
          </a:p>
          <a:p>
            <a:pPr>
              <a:lnSpc>
                <a:spcPct val="150000"/>
              </a:lnSpc>
              <a:spcBef>
                <a:spcPts val="0"/>
              </a:spcBef>
            </a:pPr>
            <a:r>
              <a:rPr lang="id-ID" sz="2000" dirty="0" smtClean="0"/>
              <a:t>Hasilnya kurang lebih sama dengan yang kita niatkan. </a:t>
            </a:r>
          </a:p>
          <a:p>
            <a:pPr>
              <a:lnSpc>
                <a:spcPct val="150000"/>
              </a:lnSpc>
              <a:spcBef>
                <a:spcPts val="0"/>
              </a:spcBef>
            </a:pPr>
            <a:r>
              <a:rPr lang="id-ID" sz="2000" dirty="0" smtClean="0"/>
              <a:t>Dalam situasi seperti wawancara kerja, para kandidat memiliki gagasan yang jelas tentang makna yang mereka ingin sampaikan melalui pesan-pesan. </a:t>
            </a:r>
          </a:p>
          <a:p>
            <a:pPr>
              <a:lnSpc>
                <a:spcPct val="150000"/>
              </a:lnSpc>
              <a:spcBef>
                <a:spcPts val="0"/>
              </a:spcBef>
            </a:pPr>
            <a:r>
              <a:rPr lang="id-ID" sz="2000" dirty="0" smtClean="0"/>
              <a:t>Para kandidat cenderung untuk menyampaikan informasi yang tidak diniatkan. </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Metakomunikasi </a:t>
            </a:r>
            <a:r>
              <a:rPr lang="id-ID" sz="3600" b="1" dirty="0" smtClean="0"/>
              <a:t>(1)</a:t>
            </a:r>
            <a:endParaRPr lang="id-ID" sz="3600" b="1" dirty="0"/>
          </a:p>
        </p:txBody>
      </p:sp>
      <p:sp>
        <p:nvSpPr>
          <p:cNvPr id="3" name="Content Placeholder 2"/>
          <p:cNvSpPr>
            <a:spLocks noGrp="1"/>
          </p:cNvSpPr>
          <p:nvPr>
            <p:ph idx="1"/>
          </p:nvPr>
        </p:nvSpPr>
        <p:spPr>
          <a:xfrm>
            <a:off x="428596" y="1643050"/>
            <a:ext cx="8229600" cy="4429156"/>
          </a:xfrm>
        </p:spPr>
        <p:txBody>
          <a:bodyPr/>
          <a:lstStyle/>
          <a:p>
            <a:pPr>
              <a:lnSpc>
                <a:spcPct val="150000"/>
              </a:lnSpc>
              <a:spcBef>
                <a:spcPts val="600"/>
              </a:spcBef>
            </a:pPr>
            <a:r>
              <a:rPr lang="id-ID" sz="1900" dirty="0" smtClean="0">
                <a:sym typeface="Wingdings" pitchFamily="2" charset="2"/>
              </a:rPr>
              <a:t>Dalam satu situasi percakapan,  sering kali kita terlibat dalam percakapan tentang percakapan kita atau kita berkomunikasi tentang tata cara kita berkomunikasi.</a:t>
            </a:r>
          </a:p>
          <a:p>
            <a:pPr>
              <a:lnSpc>
                <a:spcPct val="150000"/>
              </a:lnSpc>
              <a:spcBef>
                <a:spcPts val="600"/>
              </a:spcBef>
            </a:pPr>
            <a:r>
              <a:rPr lang="id-ID" sz="1900" dirty="0" smtClean="0">
                <a:sym typeface="Wingdings" pitchFamily="2" charset="2"/>
              </a:rPr>
              <a:t>Dalam percakapan tersebut ada </a:t>
            </a:r>
            <a:r>
              <a:rPr lang="id-ID" sz="1900" b="1" dirty="0" smtClean="0">
                <a:sym typeface="Wingdings" pitchFamily="2" charset="2"/>
              </a:rPr>
              <a:t>pergeseran</a:t>
            </a:r>
            <a:r>
              <a:rPr lang="id-ID" sz="1900" dirty="0" smtClean="0">
                <a:sym typeface="Wingdings" pitchFamily="2" charset="2"/>
              </a:rPr>
              <a:t> pembicaraan tentang bagaimana cara lawan bicara kita memberikan tanggapan atau respon terhadap hal yang sedang dibahas atau didiskusikan. </a:t>
            </a:r>
          </a:p>
          <a:p>
            <a:pPr>
              <a:lnSpc>
                <a:spcPct val="150000"/>
              </a:lnSpc>
              <a:spcBef>
                <a:spcPts val="600"/>
              </a:spcBef>
            </a:pPr>
            <a:r>
              <a:rPr lang="id-ID" sz="1900" dirty="0" smtClean="0">
                <a:sym typeface="Wingdings" pitchFamily="2" charset="2"/>
              </a:rPr>
              <a:t>Menyimpulkan tentang kebiasaan komunikasi yang terjadi diantara kedua individu yang sedang berinteraksi.</a:t>
            </a:r>
          </a:p>
          <a:p>
            <a:pPr>
              <a:lnSpc>
                <a:spcPct val="150000"/>
              </a:lnSpc>
              <a:spcBef>
                <a:spcPts val="600"/>
              </a:spcBef>
            </a:pP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Metakomunikasi </a:t>
            </a:r>
            <a:r>
              <a:rPr lang="id-ID" sz="3600" b="1" dirty="0" smtClean="0"/>
              <a:t>(2)</a:t>
            </a:r>
            <a:endParaRPr lang="id-ID" sz="3600" b="1" dirty="0"/>
          </a:p>
        </p:txBody>
      </p:sp>
      <p:sp>
        <p:nvSpPr>
          <p:cNvPr id="3" name="Content Placeholder 2"/>
          <p:cNvSpPr>
            <a:spLocks noGrp="1"/>
          </p:cNvSpPr>
          <p:nvPr>
            <p:ph idx="1"/>
          </p:nvPr>
        </p:nvSpPr>
        <p:spPr>
          <a:xfrm>
            <a:off x="428596" y="1785926"/>
            <a:ext cx="8229600" cy="3929090"/>
          </a:xfrm>
        </p:spPr>
        <p:txBody>
          <a:bodyPr/>
          <a:lstStyle/>
          <a:p>
            <a:pPr>
              <a:lnSpc>
                <a:spcPct val="150000"/>
              </a:lnSpc>
              <a:spcBef>
                <a:spcPts val="600"/>
              </a:spcBef>
            </a:pPr>
            <a:r>
              <a:rPr lang="id-ID" sz="1900" dirty="0" smtClean="0">
                <a:sym typeface="Wingdings" pitchFamily="2" charset="2"/>
              </a:rPr>
              <a:t>Metakomunikasi dapat digunakan dalam cara yang positif dalam suatu hubungan. </a:t>
            </a:r>
          </a:p>
          <a:p>
            <a:pPr>
              <a:lnSpc>
                <a:spcPct val="150000"/>
              </a:lnSpc>
              <a:spcBef>
                <a:spcPts val="600"/>
              </a:spcBef>
            </a:pPr>
            <a:r>
              <a:rPr lang="id-ID" sz="1900" dirty="0" smtClean="0">
                <a:sym typeface="Wingdings" pitchFamily="2" charset="2"/>
              </a:rPr>
              <a:t>Menyampaikan pesan kepada lawan bicara, pesan yang disampaikan bukan dari hal atau kebiasaan yang dilakukan.</a:t>
            </a:r>
          </a:p>
          <a:p>
            <a:pPr lvl="1">
              <a:lnSpc>
                <a:spcPct val="150000"/>
              </a:lnSpc>
              <a:spcBef>
                <a:spcPts val="600"/>
              </a:spcBef>
            </a:pPr>
            <a:r>
              <a:rPr lang="id-ID" sz="1500" dirty="0" smtClean="0">
                <a:sym typeface="Wingdings" pitchFamily="2" charset="2"/>
              </a:rPr>
              <a:t>Contoh: penolakan terhadap ajakan, yang biasanya tidak pernah dilakukan sebelumnya. </a:t>
            </a:r>
          </a:p>
          <a:p>
            <a:pPr>
              <a:lnSpc>
                <a:spcPct val="150000"/>
              </a:lnSpc>
              <a:spcBef>
                <a:spcPts val="600"/>
              </a:spcBef>
            </a:pPr>
            <a:r>
              <a:rPr lang="id-ID" sz="1900" dirty="0" smtClean="0">
                <a:sym typeface="Wingdings" pitchFamily="2" charset="2"/>
              </a:rPr>
              <a:t>Respon yang diterima oleh penerima pesan, berupa tindak lanjut untuk meminta informasi lebih lanjut.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Komunikasi Sosial dan Umum (1)</a:t>
            </a:r>
            <a:endParaRPr lang="id-ID" sz="3600" b="1" dirty="0"/>
          </a:p>
        </p:txBody>
      </p:sp>
      <p:sp>
        <p:nvSpPr>
          <p:cNvPr id="3" name="Content Placeholder 2"/>
          <p:cNvSpPr>
            <a:spLocks noGrp="1"/>
          </p:cNvSpPr>
          <p:nvPr>
            <p:ph idx="1"/>
          </p:nvPr>
        </p:nvSpPr>
        <p:spPr>
          <a:xfrm>
            <a:off x="428596" y="1785926"/>
            <a:ext cx="8229600" cy="3929090"/>
          </a:xfrm>
        </p:spPr>
        <p:txBody>
          <a:bodyPr/>
          <a:lstStyle/>
          <a:p>
            <a:pPr>
              <a:lnSpc>
                <a:spcPct val="150000"/>
              </a:lnSpc>
              <a:spcBef>
                <a:spcPts val="600"/>
              </a:spcBef>
            </a:pPr>
            <a:r>
              <a:rPr lang="id-ID" sz="1900" b="1" dirty="0" smtClean="0">
                <a:sym typeface="Wingdings" pitchFamily="2" charset="2"/>
              </a:rPr>
              <a:t>Produksi dan distribusi realitas sosial – </a:t>
            </a:r>
            <a:r>
              <a:rPr lang="id-ID" sz="1900" dirty="0" smtClean="0">
                <a:sym typeface="Wingdings" pitchFamily="2" charset="2"/>
              </a:rPr>
              <a:t>bahasa adalah sasaran utama yang digunakan untuk ekspresi sosial dan umum. </a:t>
            </a:r>
          </a:p>
          <a:p>
            <a:pPr>
              <a:lnSpc>
                <a:spcPct val="150000"/>
              </a:lnSpc>
              <a:spcBef>
                <a:spcPts val="600"/>
              </a:spcBef>
            </a:pPr>
            <a:r>
              <a:rPr lang="id-ID" sz="1900" dirty="0" smtClean="0">
                <a:sym typeface="Wingdings" pitchFamily="2" charset="2"/>
              </a:rPr>
              <a:t>Seperti yang disampaikan dalam pidato umum mengenai berbagai topik, seperti halnya berita, hiburan, iklan, surat elektronik, dan iklan layanan masyarakat. </a:t>
            </a:r>
          </a:p>
          <a:p>
            <a:pPr>
              <a:lnSpc>
                <a:spcPct val="150000"/>
              </a:lnSpc>
              <a:spcBef>
                <a:spcPts val="600"/>
              </a:spcBef>
            </a:pPr>
            <a:r>
              <a:rPr lang="id-ID" sz="1900" dirty="0" smtClean="0">
                <a:sym typeface="Wingdings" pitchFamily="2" charset="2"/>
              </a:rPr>
              <a:t>Pesan-pesan tersebut menjadi bagian yang meresap dari lingkungan dimana kita hidup. </a:t>
            </a:r>
          </a:p>
          <a:p>
            <a:pPr>
              <a:lnSpc>
                <a:spcPct val="150000"/>
              </a:lnSpc>
              <a:spcBef>
                <a:spcPts val="600"/>
              </a:spcBef>
            </a:pPr>
            <a:r>
              <a:rPr lang="id-ID" sz="1900" dirty="0" smtClean="0">
                <a:sym typeface="Wingdings" pitchFamily="2" charset="2"/>
              </a:rPr>
              <a:t>Pesan &amp; makna secara luas dipopulerkan &amp; disebarkan melalui komunikasi umum menjadi kenyataan yang diterima.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Komunikasi Sosial dan Umum (2)</a:t>
            </a:r>
            <a:endParaRPr lang="id-ID" sz="3600" b="1" dirty="0"/>
          </a:p>
        </p:txBody>
      </p:sp>
      <p:sp>
        <p:nvSpPr>
          <p:cNvPr id="3" name="Content Placeholder 2"/>
          <p:cNvSpPr>
            <a:spLocks noGrp="1"/>
          </p:cNvSpPr>
          <p:nvPr>
            <p:ph idx="1"/>
          </p:nvPr>
        </p:nvSpPr>
        <p:spPr>
          <a:xfrm>
            <a:off x="428596" y="1785926"/>
            <a:ext cx="8229600" cy="3929090"/>
          </a:xfrm>
        </p:spPr>
        <p:txBody>
          <a:bodyPr/>
          <a:lstStyle/>
          <a:p>
            <a:pPr>
              <a:lnSpc>
                <a:spcPct val="150000"/>
              </a:lnSpc>
              <a:spcBef>
                <a:spcPts val="600"/>
              </a:spcBef>
            </a:pPr>
            <a:r>
              <a:rPr lang="id-ID" sz="1900" dirty="0" smtClean="0">
                <a:sym typeface="Wingdings" pitchFamily="2" charset="2"/>
              </a:rPr>
              <a:t>Melalui komunikasi sosial dan publik, realitas bersama dari bahasa dan maknanya diciptakan,  diabadikan, ditegaskan kembali, atau diubah. </a:t>
            </a:r>
          </a:p>
          <a:p>
            <a:pPr>
              <a:lnSpc>
                <a:spcPct val="150000"/>
              </a:lnSpc>
              <a:spcBef>
                <a:spcPts val="600"/>
              </a:spcBef>
            </a:pPr>
            <a:r>
              <a:rPr lang="id-ID" sz="1900" dirty="0" smtClean="0">
                <a:sym typeface="Wingdings" pitchFamily="2" charset="2"/>
              </a:rPr>
              <a:t>Pesan diproduksi, didistribusikan, dipercaya, digunakan, diterima secara sosial dan akhirnya menjadi suatu realitas objektif yang jarang dipertanyakan.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Implikasi dan Aplikasi </a:t>
            </a:r>
            <a:r>
              <a:rPr lang="id-ID" sz="3600" b="1" dirty="0" smtClean="0"/>
              <a:t>(1)</a:t>
            </a:r>
            <a:endParaRPr lang="id-ID" sz="3600" b="1" dirty="0"/>
          </a:p>
        </p:txBody>
      </p:sp>
      <p:sp>
        <p:nvSpPr>
          <p:cNvPr id="3" name="Content Placeholder 2"/>
          <p:cNvSpPr>
            <a:spLocks noGrp="1"/>
          </p:cNvSpPr>
          <p:nvPr>
            <p:ph idx="1"/>
          </p:nvPr>
        </p:nvSpPr>
        <p:spPr>
          <a:xfrm>
            <a:off x="428596" y="1785926"/>
            <a:ext cx="8229600" cy="3929090"/>
          </a:xfrm>
        </p:spPr>
        <p:txBody>
          <a:bodyPr/>
          <a:lstStyle/>
          <a:p>
            <a:pPr>
              <a:lnSpc>
                <a:spcPct val="150000"/>
              </a:lnSpc>
              <a:spcBef>
                <a:spcPts val="600"/>
              </a:spcBef>
            </a:pPr>
            <a:r>
              <a:rPr lang="id-ID" sz="1900" dirty="0" smtClean="0">
                <a:sym typeface="Wingdings" pitchFamily="2" charset="2"/>
              </a:rPr>
              <a:t>Bahasa adalah sarana utama pencatatan informasi untuk diri kita sendiri, dan untuk memproduksi pengiriman pesan kepada orang lain. </a:t>
            </a:r>
          </a:p>
          <a:p>
            <a:pPr>
              <a:lnSpc>
                <a:spcPct val="150000"/>
              </a:lnSpc>
              <a:spcBef>
                <a:spcPts val="600"/>
              </a:spcBef>
            </a:pPr>
            <a:r>
              <a:rPr lang="id-ID" sz="1900" dirty="0" smtClean="0">
                <a:sym typeface="Wingdings" pitchFamily="2" charset="2"/>
              </a:rPr>
              <a:t>Penggunaan bahasa memberikan pesan, darimana suatu kesimpulan diambil mengenai minat khusus kita terhadap topik tertentu: sikap, pendidikan, suasana hati, motif, usia, kepribadian, konsep tentang diri kita, dan penghargaan kita terhadap pendengar, pembaca, dan penonton kita.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Implikasi dan Aplikasi </a:t>
            </a:r>
            <a:r>
              <a:rPr lang="id-ID" sz="3600" b="1" dirty="0" smtClean="0"/>
              <a:t>(2)</a:t>
            </a:r>
            <a:endParaRPr lang="id-ID" sz="3600" b="1" dirty="0"/>
          </a:p>
        </p:txBody>
      </p:sp>
      <p:sp>
        <p:nvSpPr>
          <p:cNvPr id="3" name="Content Placeholder 2"/>
          <p:cNvSpPr>
            <a:spLocks noGrp="1"/>
          </p:cNvSpPr>
          <p:nvPr>
            <p:ph idx="1"/>
          </p:nvPr>
        </p:nvSpPr>
        <p:spPr>
          <a:xfrm>
            <a:off x="428596" y="1785926"/>
            <a:ext cx="8229600" cy="3929090"/>
          </a:xfrm>
        </p:spPr>
        <p:txBody>
          <a:bodyPr/>
          <a:lstStyle/>
          <a:p>
            <a:pPr>
              <a:lnSpc>
                <a:spcPct val="150000"/>
              </a:lnSpc>
              <a:spcBef>
                <a:spcPts val="600"/>
              </a:spcBef>
            </a:pPr>
            <a:r>
              <a:rPr lang="id-ID" sz="1900" dirty="0" smtClean="0">
                <a:sym typeface="Wingdings" pitchFamily="2" charset="2"/>
              </a:rPr>
              <a:t>Pesan verbal dapat berupa pesan lisan atau tulisan.</a:t>
            </a:r>
          </a:p>
          <a:p>
            <a:pPr>
              <a:lnSpc>
                <a:spcPct val="150000"/>
              </a:lnSpc>
              <a:spcBef>
                <a:spcPts val="600"/>
              </a:spcBef>
            </a:pPr>
            <a:r>
              <a:rPr lang="id-ID" sz="1900" dirty="0" smtClean="0">
                <a:sym typeface="Wingdings" pitchFamily="2" charset="2"/>
              </a:rPr>
              <a:t>Pesan tertulis (baik dalam media cetak atau media elektronik) membutuhkan waktu lebih banyak bagi pengiriman maupun umpan baliknya. </a:t>
            </a:r>
          </a:p>
          <a:p>
            <a:pPr>
              <a:lnSpc>
                <a:spcPct val="150000"/>
              </a:lnSpc>
              <a:spcBef>
                <a:spcPts val="600"/>
              </a:spcBef>
            </a:pPr>
            <a:r>
              <a:rPr lang="id-ID" sz="1900" dirty="0" smtClean="0">
                <a:sym typeface="Wingdings" pitchFamily="2" charset="2"/>
              </a:rPr>
              <a:t>Pesan lisan menciptakan suasana spontanitas dan memberikan umpan balik seketika sehingga seseorang bisa segera menyesuaikan posisi atau pendekatannya. </a:t>
            </a:r>
          </a:p>
          <a:p>
            <a:pPr>
              <a:lnSpc>
                <a:spcPct val="150000"/>
              </a:lnSpc>
              <a:spcBef>
                <a:spcPts val="600"/>
              </a:spcBef>
            </a:pPr>
            <a:r>
              <a:rPr lang="id-ID" sz="1900" dirty="0" smtClean="0">
                <a:sym typeface="Wingdings" pitchFamily="2" charset="2"/>
              </a:rPr>
              <a:t>Pesan lisan tidak meninggalkan berkas setelah pembicaraan selesai, yang bisa menjadi bukti dalam beberapa keadaan atau bukti untuk memenuhi kewajiban. </a:t>
            </a:r>
            <a:endParaRPr lang="id-ID" sz="1900" dirty="0" smtClean="0">
              <a:sym typeface="Wingdings" pitchFamily="2" charset="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Implikasi dan Aplikasi </a:t>
            </a:r>
            <a:r>
              <a:rPr lang="id-ID" sz="3600" b="1" dirty="0" smtClean="0"/>
              <a:t>(3)</a:t>
            </a:r>
            <a:endParaRPr lang="id-ID" sz="3600" b="1" dirty="0"/>
          </a:p>
        </p:txBody>
      </p:sp>
      <p:sp>
        <p:nvSpPr>
          <p:cNvPr id="3" name="Content Placeholder 2"/>
          <p:cNvSpPr>
            <a:spLocks noGrp="1"/>
          </p:cNvSpPr>
          <p:nvPr>
            <p:ph idx="1"/>
          </p:nvPr>
        </p:nvSpPr>
        <p:spPr>
          <a:xfrm>
            <a:off x="500034" y="1428736"/>
            <a:ext cx="8229600" cy="5214974"/>
          </a:xfrm>
        </p:spPr>
        <p:txBody>
          <a:bodyPr/>
          <a:lstStyle/>
          <a:p>
            <a:pPr>
              <a:lnSpc>
                <a:spcPct val="150000"/>
              </a:lnSpc>
              <a:spcBef>
                <a:spcPts val="600"/>
              </a:spcBef>
            </a:pPr>
            <a:r>
              <a:rPr lang="id-ID" sz="1800" dirty="0" smtClean="0">
                <a:sym typeface="Wingdings" pitchFamily="2" charset="2"/>
              </a:rPr>
              <a:t>Kata-kata dan konsep kita adalah alat untuk memberi nama orang-orang, benda dan kejadian disekitar kita. </a:t>
            </a:r>
          </a:p>
          <a:p>
            <a:pPr>
              <a:lnSpc>
                <a:spcPct val="150000"/>
              </a:lnSpc>
              <a:spcBef>
                <a:spcPts val="600"/>
              </a:spcBef>
            </a:pPr>
            <a:r>
              <a:rPr lang="id-ID" sz="1800" dirty="0" smtClean="0">
                <a:sym typeface="Wingdings" pitchFamily="2" charset="2"/>
              </a:rPr>
              <a:t>Ada banyak situasi dalam kehidupan ini, yang mengingatkan kita pada reaksi yang berbahaya terhadap kata-kata. </a:t>
            </a:r>
          </a:p>
          <a:p>
            <a:pPr>
              <a:lnSpc>
                <a:spcPct val="150000"/>
              </a:lnSpc>
              <a:spcBef>
                <a:spcPts val="600"/>
              </a:spcBef>
            </a:pPr>
            <a:r>
              <a:rPr lang="id-ID" sz="1800" dirty="0" smtClean="0">
                <a:sym typeface="Wingdings" pitchFamily="2" charset="2"/>
              </a:rPr>
              <a:t>Representasi kita jarang bebas nilai. </a:t>
            </a:r>
            <a:r>
              <a:rPr lang="id-ID" sz="1800" dirty="0" smtClean="0">
                <a:sym typeface="Wingdings" pitchFamily="2" charset="2"/>
              </a:rPr>
              <a:t>Representasi mengarahkan pemikiran </a:t>
            </a:r>
            <a:r>
              <a:rPr lang="id-ID" sz="1800" dirty="0" smtClean="0">
                <a:sym typeface="Wingdings" pitchFamily="2" charset="2"/>
              </a:rPr>
              <a:t>kita, pada akhirnya mempengaruhi </a:t>
            </a:r>
            <a:r>
              <a:rPr lang="id-ID" sz="1800" dirty="0" smtClean="0">
                <a:sym typeface="Wingdings" pitchFamily="2" charset="2"/>
              </a:rPr>
              <a:t>cara berpikir kita. </a:t>
            </a:r>
          </a:p>
          <a:p>
            <a:pPr>
              <a:lnSpc>
                <a:spcPct val="150000"/>
              </a:lnSpc>
              <a:spcBef>
                <a:spcPts val="600"/>
              </a:spcBef>
            </a:pPr>
            <a:r>
              <a:rPr lang="id-ID" sz="1800" dirty="0" smtClean="0">
                <a:sym typeface="Wingdings" pitchFamily="2" charset="2"/>
              </a:rPr>
              <a:t>Label yang kita gunakan untuk diri kita sendiri – seperti cerdas, menarik, miskin, atau tidak bahagia – mengarahkan pemikiran kita tentang diri kita ke pola pemikiran tertentu. </a:t>
            </a:r>
          </a:p>
          <a:p>
            <a:pPr>
              <a:lnSpc>
                <a:spcPct val="150000"/>
              </a:lnSpc>
              <a:spcBef>
                <a:spcPts val="600"/>
              </a:spcBef>
            </a:pPr>
            <a:r>
              <a:rPr lang="id-ID" sz="1800" dirty="0" smtClean="0">
                <a:sym typeface="Wingdings" pitchFamily="2" charset="2"/>
              </a:rPr>
              <a:t>Label yang kita gunakan untuk orang lain – seperti kaya, tidak peduli, ramah atau agresif – membimbing cara berpikir kita tentang mereka &amp; cara “memandang” mereka. </a:t>
            </a: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Implikasi dan Aplikasi </a:t>
            </a:r>
            <a:r>
              <a:rPr lang="id-ID" sz="3600" b="1" dirty="0" smtClean="0"/>
              <a:t>(4)</a:t>
            </a:r>
            <a:endParaRPr lang="id-ID" sz="3600" b="1" dirty="0"/>
          </a:p>
        </p:txBody>
      </p:sp>
      <p:sp>
        <p:nvSpPr>
          <p:cNvPr id="3" name="Content Placeholder 2"/>
          <p:cNvSpPr>
            <a:spLocks noGrp="1"/>
          </p:cNvSpPr>
          <p:nvPr>
            <p:ph idx="1"/>
          </p:nvPr>
        </p:nvSpPr>
        <p:spPr>
          <a:xfrm>
            <a:off x="500034" y="1428736"/>
            <a:ext cx="8229600" cy="5214974"/>
          </a:xfrm>
        </p:spPr>
        <p:txBody>
          <a:bodyPr/>
          <a:lstStyle/>
          <a:p>
            <a:pPr>
              <a:lnSpc>
                <a:spcPct val="150000"/>
              </a:lnSpc>
              <a:spcBef>
                <a:spcPts val="600"/>
              </a:spcBef>
            </a:pPr>
            <a:r>
              <a:rPr lang="id-ID" sz="1800" dirty="0" smtClean="0">
                <a:sym typeface="Wingdings" pitchFamily="2" charset="2"/>
              </a:rPr>
              <a:t>Dalam situasi percakapan, kita mengharapkan orang lain untuk mengikuti sejumlah aturan dan ritual – mengenai inisiasi sosial, ambil giliran untuk berbicara, penentuan agenda pembicaraan, pergantian topik pembicaraan, dan mengakhiri percakapan. </a:t>
            </a:r>
          </a:p>
          <a:p>
            <a:pPr>
              <a:lnSpc>
                <a:spcPct val="150000"/>
              </a:lnSpc>
              <a:spcBef>
                <a:spcPts val="600"/>
              </a:spcBef>
            </a:pPr>
            <a:r>
              <a:rPr lang="id-ID" sz="1800" dirty="0" smtClean="0">
                <a:sym typeface="Wingdings" pitchFamily="2" charset="2"/>
              </a:rPr>
              <a:t>Selama ini individu cenderung berpikir sedikit tentang aturan &amp; tak jarang, individu melanggarnya. </a:t>
            </a:r>
          </a:p>
          <a:p>
            <a:pPr>
              <a:lnSpc>
                <a:spcPct val="150000"/>
              </a:lnSpc>
              <a:spcBef>
                <a:spcPts val="600"/>
              </a:spcBef>
            </a:pPr>
            <a:r>
              <a:rPr lang="id-ID" sz="1800" dirty="0" smtClean="0">
                <a:sym typeface="Wingdings" pitchFamily="2" charset="2"/>
              </a:rPr>
              <a:t>Ketika aturan itu rusak, memiliki dampak yang besar pada kualitas percakapan, kesan kita terhadap si perusak aturan, dan konsep kita tentang hubungan. </a:t>
            </a:r>
          </a:p>
          <a:p>
            <a:pPr>
              <a:lnSpc>
                <a:spcPct val="150000"/>
              </a:lnSpc>
              <a:spcBef>
                <a:spcPts val="600"/>
              </a:spcBef>
            </a:pPr>
            <a:r>
              <a:rPr lang="id-ID" sz="1800" dirty="0" smtClean="0">
                <a:sym typeface="Wingdings" pitchFamily="2" charset="2"/>
              </a:rPr>
              <a:t>Perempuan &amp; laki-laki memiliki perbedaan dalam penggunaan bahasa, akibat perbedaan pengalaman keduanya. </a:t>
            </a: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600" b="1" dirty="0" smtClean="0"/>
              <a:t>Implikasi dan Aplikasi </a:t>
            </a:r>
            <a:r>
              <a:rPr lang="id-ID" sz="3600" b="1" dirty="0" smtClean="0"/>
              <a:t>(5)</a:t>
            </a:r>
            <a:endParaRPr lang="id-ID" sz="3600" b="1" dirty="0"/>
          </a:p>
        </p:txBody>
      </p:sp>
      <p:sp>
        <p:nvSpPr>
          <p:cNvPr id="3" name="Content Placeholder 2"/>
          <p:cNvSpPr>
            <a:spLocks noGrp="1"/>
          </p:cNvSpPr>
          <p:nvPr>
            <p:ph idx="1"/>
          </p:nvPr>
        </p:nvSpPr>
        <p:spPr>
          <a:xfrm>
            <a:off x="500034" y="1428736"/>
            <a:ext cx="8229600" cy="5214974"/>
          </a:xfrm>
        </p:spPr>
        <p:txBody>
          <a:bodyPr/>
          <a:lstStyle/>
          <a:p>
            <a:pPr>
              <a:lnSpc>
                <a:spcPct val="150000"/>
              </a:lnSpc>
              <a:spcBef>
                <a:spcPts val="600"/>
              </a:spcBef>
            </a:pPr>
            <a:r>
              <a:rPr lang="id-ID" sz="1800" dirty="0" smtClean="0">
                <a:sym typeface="Wingdings" pitchFamily="2" charset="2"/>
              </a:rPr>
              <a:t>Perempuan lebih berperan sebagai pemrakarsa percakapan, mengajukan pertanyaan, dan pengelola percakapan. Sedangkan laki-laki lebih argumentatif dan berusaha lebih keras untuk mempertahankan kendali percakapan. </a:t>
            </a:r>
          </a:p>
          <a:p>
            <a:pPr>
              <a:lnSpc>
                <a:spcPct val="150000"/>
              </a:lnSpc>
              <a:spcBef>
                <a:spcPts val="600"/>
              </a:spcBef>
            </a:pPr>
            <a:r>
              <a:rPr lang="id-ID" sz="1800" dirty="0" smtClean="0">
                <a:sym typeface="Wingdings" pitchFamily="2" charset="2"/>
              </a:rPr>
              <a:t>Pesan verbal antara kita dengan orang lain memperlihatkan dua hal: mengaitkan isi pembicaraan dan membangun, mengomentari, memperkuat atau mengubah hubungan. </a:t>
            </a:r>
          </a:p>
          <a:p>
            <a:pPr>
              <a:lnSpc>
                <a:spcPct val="150000"/>
              </a:lnSpc>
              <a:spcBef>
                <a:spcPts val="600"/>
              </a:spcBef>
            </a:pPr>
            <a:r>
              <a:rPr lang="id-ID" sz="1800" smtClean="0">
                <a:sym typeface="Wingdings" pitchFamily="2" charset="2"/>
              </a:rPr>
              <a:t>Ketika terlibat dalam komunikasi sosial atau publik, kita mengambil bagian dalam: menciptakan, mendistribusikan, memperkuat, atau mengubah makna bahasa dan aturan penggunaannya. </a:t>
            </a:r>
            <a:endParaRPr lang="id-ID" sz="1800" dirty="0" smtClean="0">
              <a:sym typeface="Wingdings" pitchFamily="2"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id-ID" b="1" dirty="0" smtClean="0"/>
              <a:t>Pembuatan &amp; Pemaknaan Pesan (3)</a:t>
            </a:r>
            <a:endParaRPr lang="id-ID" b="1" dirty="0"/>
          </a:p>
        </p:txBody>
      </p:sp>
      <p:sp>
        <p:nvSpPr>
          <p:cNvPr id="3" name="Content Placeholder 2"/>
          <p:cNvSpPr>
            <a:spLocks noGrp="1"/>
          </p:cNvSpPr>
          <p:nvPr>
            <p:ph idx="1"/>
          </p:nvPr>
        </p:nvSpPr>
        <p:spPr>
          <a:xfrm>
            <a:off x="428596" y="1857364"/>
            <a:ext cx="8229600" cy="4572032"/>
          </a:xfrm>
        </p:spPr>
        <p:txBody>
          <a:bodyPr/>
          <a:lstStyle/>
          <a:p>
            <a:pPr>
              <a:lnSpc>
                <a:spcPct val="150000"/>
              </a:lnSpc>
              <a:spcBef>
                <a:spcPts val="1200"/>
              </a:spcBef>
            </a:pPr>
            <a:r>
              <a:rPr lang="id-ID" sz="2000" dirty="0" smtClean="0"/>
              <a:t>Kejadian tersebut tidak ada hubungannya dengan seberapa baik kita sudah berencana atau berlatih. </a:t>
            </a:r>
          </a:p>
          <a:p>
            <a:pPr>
              <a:lnSpc>
                <a:spcPct val="150000"/>
              </a:lnSpc>
              <a:spcBef>
                <a:spcPts val="1200"/>
              </a:spcBef>
            </a:pPr>
            <a:r>
              <a:rPr lang="id-ID" sz="2000" dirty="0" smtClean="0"/>
              <a:t>Seperti sebuah ucapan yang tidak pantas, menghindar dalam menjawab pertanyaan, suara gemetar, perubahan topik secara mendadak, kesalahan dalam pemilihan kata, frase buruk, kurang kontak mata, atau alis berkeringat – dapat dengan mudah menghasilkan dampak pesan yang tak diinginkan, bersama dampak pesan yang kita </a:t>
            </a:r>
            <a:r>
              <a:rPr lang="id-ID" sz="2000" b="1" dirty="0" smtClean="0"/>
              <a:t>encode</a:t>
            </a:r>
            <a:r>
              <a:rPr lang="id-ID" sz="2000" dirty="0" smtClean="0"/>
              <a:t> secara sengaja. </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200" b="1" dirty="0" smtClean="0"/>
              <a:t>Model yang Berpusat pada Proses vs Model yang Berpusat pada Makna (1)</a:t>
            </a:r>
            <a:endParaRPr lang="id-ID" sz="3200" b="1" dirty="0"/>
          </a:p>
        </p:txBody>
      </p:sp>
      <p:sp>
        <p:nvSpPr>
          <p:cNvPr id="3" name="Content Placeholder 2"/>
          <p:cNvSpPr>
            <a:spLocks noGrp="1"/>
          </p:cNvSpPr>
          <p:nvPr>
            <p:ph idx="1"/>
          </p:nvPr>
        </p:nvSpPr>
        <p:spPr>
          <a:xfrm>
            <a:off x="428596" y="1785926"/>
            <a:ext cx="8229600" cy="4500594"/>
          </a:xfrm>
        </p:spPr>
        <p:txBody>
          <a:bodyPr/>
          <a:lstStyle/>
          <a:p>
            <a:pPr>
              <a:lnSpc>
                <a:spcPct val="150000"/>
              </a:lnSpc>
              <a:spcBef>
                <a:spcPts val="0"/>
              </a:spcBef>
            </a:pPr>
            <a:r>
              <a:rPr lang="id-ID" sz="2000" dirty="0" smtClean="0"/>
              <a:t>Model utama komunikasi menekankan proses komunikasi. </a:t>
            </a:r>
          </a:p>
          <a:p>
            <a:pPr>
              <a:lnSpc>
                <a:spcPct val="150000"/>
              </a:lnSpc>
              <a:spcBef>
                <a:spcPts val="0"/>
              </a:spcBef>
            </a:pPr>
            <a:r>
              <a:rPr lang="id-ID" sz="2000" dirty="0" smtClean="0"/>
              <a:t>Model ini menekankan perhatian kepada </a:t>
            </a:r>
            <a:r>
              <a:rPr lang="id-ID" sz="2000" b="1" dirty="0" smtClean="0"/>
              <a:t>saluran, pengirim, penerima, gangguan dan umpan balik. </a:t>
            </a:r>
          </a:p>
          <a:p>
            <a:pPr>
              <a:lnSpc>
                <a:spcPct val="150000"/>
              </a:lnSpc>
              <a:spcBef>
                <a:spcPts val="0"/>
              </a:spcBef>
            </a:pPr>
            <a:r>
              <a:rPr lang="id-ID" sz="2000" dirty="0" smtClean="0"/>
              <a:t>Dalam menyampaikan pesan verbal, fokusnya terdapat pada mengirim dan menerima pesan.</a:t>
            </a:r>
          </a:p>
          <a:p>
            <a:pPr>
              <a:lnSpc>
                <a:spcPct val="150000"/>
              </a:lnSpc>
              <a:spcBef>
                <a:spcPts val="0"/>
              </a:spcBef>
            </a:pPr>
            <a:r>
              <a:rPr lang="id-ID" sz="2000" dirty="0" smtClean="0"/>
              <a:t>Model ini memungkinkan kita untuk memeriksa bagaimana pesan bisa hilang atau terganggu dalam proses komunikasi. </a:t>
            </a:r>
          </a:p>
          <a:p>
            <a:pPr>
              <a:lnSpc>
                <a:spcPct val="150000"/>
              </a:lnSpc>
              <a:spcBef>
                <a:spcPts val="0"/>
              </a:spcBef>
            </a:pPr>
            <a:r>
              <a:rPr lang="id-ID" sz="2000" dirty="0" smtClean="0"/>
              <a:t>Serta bagaimana penerima dapat melewatkan pesan yang dikirim.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a:r>
              <a:rPr lang="id-ID" sz="3200" b="1" dirty="0" smtClean="0"/>
              <a:t>Model yang Berpusat pada Proses vs Model yang Berpusat pada Makna (2)</a:t>
            </a:r>
            <a:endParaRPr lang="id-ID" sz="3200" b="1" dirty="0"/>
          </a:p>
        </p:txBody>
      </p:sp>
      <p:sp>
        <p:nvSpPr>
          <p:cNvPr id="3" name="Content Placeholder 2"/>
          <p:cNvSpPr>
            <a:spLocks noGrp="1"/>
          </p:cNvSpPr>
          <p:nvPr>
            <p:ph idx="1"/>
          </p:nvPr>
        </p:nvSpPr>
        <p:spPr>
          <a:xfrm>
            <a:off x="428596" y="1857364"/>
            <a:ext cx="8229600" cy="3929090"/>
          </a:xfrm>
        </p:spPr>
        <p:txBody>
          <a:bodyPr/>
          <a:lstStyle/>
          <a:p>
            <a:pPr>
              <a:lnSpc>
                <a:spcPct val="150000"/>
              </a:lnSpc>
              <a:spcBef>
                <a:spcPts val="0"/>
              </a:spcBef>
            </a:pPr>
            <a:r>
              <a:rPr lang="id-ID" sz="2000" dirty="0" smtClean="0"/>
              <a:t>Sebagai contoh: frase label “merah bata” dapat digunakan oleh seseorang yang tertarik pada dunia fashion. </a:t>
            </a:r>
          </a:p>
          <a:p>
            <a:pPr>
              <a:lnSpc>
                <a:spcPct val="150000"/>
              </a:lnSpc>
              <a:spcBef>
                <a:spcPts val="0"/>
              </a:spcBef>
            </a:pPr>
            <a:r>
              <a:rPr lang="id-ID" sz="2000" dirty="0" smtClean="0"/>
              <a:t>Tetapi seseorang yang lain mungkin tertarik pada dunia fashion, tetapi tidak memberikan tanda khusus untuk warna merah, atau ada seseorang yang tidak peduli dengan jenis perbedaan warna. </a:t>
            </a:r>
          </a:p>
          <a:p>
            <a:pPr>
              <a:lnSpc>
                <a:spcPct val="150000"/>
              </a:lnSpc>
              <a:spcBef>
                <a:spcPts val="0"/>
              </a:spcBef>
            </a:pPr>
            <a:r>
              <a:rPr lang="id-ID" sz="2000" dirty="0" smtClean="0"/>
              <a:t>Ada pandangan lain, yang fokus kepada proses komunikasi sebagai usaha membangkitkan makna. </a:t>
            </a:r>
          </a:p>
          <a:p>
            <a:pPr>
              <a:lnSpc>
                <a:spcPct val="150000"/>
              </a:lnSpc>
              <a:spcBef>
                <a:spcPts val="0"/>
              </a:spcBef>
            </a:pPr>
            <a:r>
              <a:rPr lang="id-ID" sz="2000" dirty="0" smtClean="0"/>
              <a:t>Bergantung kepada konsep-konsep: tanda, kode (suatu sistem kemana tanda-tanda diorganisasi) dan makna.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3315</TotalTime>
  <Words>5349</Words>
  <Application>Microsoft Office PowerPoint</Application>
  <PresentationFormat>On-screen Show (4:3)</PresentationFormat>
  <Paragraphs>409</Paragraphs>
  <Slides>68</Slides>
  <Notes>68</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Verve</vt:lpstr>
      <vt:lpstr>PESAN VERBAL</vt:lpstr>
      <vt:lpstr>Produksi Pesan</vt:lpstr>
      <vt:lpstr>Sebuah Ilustrasi (1)</vt:lpstr>
      <vt:lpstr>Sebuah Ilustrasi (2)</vt:lpstr>
      <vt:lpstr>Pembuatan &amp; Pemaknaan Pesan (1)</vt:lpstr>
      <vt:lpstr>Pembuatan &amp; Pemaknaan Pesan (2)</vt:lpstr>
      <vt:lpstr>Pembuatan &amp; Pemaknaan Pesan (3)</vt:lpstr>
      <vt:lpstr>Model yang Berpusat pada Proses vs Model yang Berpusat pada Makna (1)</vt:lpstr>
      <vt:lpstr>Model yang Berpusat pada Proses vs Model yang Berpusat pada Makna (2)</vt:lpstr>
      <vt:lpstr>Model yang Berpusat pada Proses vs Model yang Berpusat pada Makna (3)</vt:lpstr>
      <vt:lpstr>Hakikat Bahasa (1)</vt:lpstr>
      <vt:lpstr>Hakikat Bahasa (2)</vt:lpstr>
      <vt:lpstr>Faktor Fisiologis (1)</vt:lpstr>
      <vt:lpstr>Faktor Kognitif (1)</vt:lpstr>
      <vt:lpstr>Penguasaan Bahasa (1)</vt:lpstr>
      <vt:lpstr>Penguasaan Bahasa (2)</vt:lpstr>
      <vt:lpstr>Penguasaan Bahasa (3)</vt:lpstr>
      <vt:lpstr>Penguasaan Bahasa (4)</vt:lpstr>
      <vt:lpstr>Penguasaan Bahasa (5)</vt:lpstr>
      <vt:lpstr>Penguasaan Bahasa (6)</vt:lpstr>
      <vt:lpstr>Penguasaan Bahasa (7)</vt:lpstr>
      <vt:lpstr>Penguasaan Bahasa (8)</vt:lpstr>
      <vt:lpstr>Penguasaan Bahasa (9)</vt:lpstr>
      <vt:lpstr>Representasi (1)</vt:lpstr>
      <vt:lpstr>Representasi (2)</vt:lpstr>
      <vt:lpstr>Representasi (3)</vt:lpstr>
      <vt:lpstr>Representasi (4)</vt:lpstr>
      <vt:lpstr>Representasi (5)</vt:lpstr>
      <vt:lpstr>Representasi (6)</vt:lpstr>
      <vt:lpstr>Keterbatasan Bahasa untuk Representasi (1)</vt:lpstr>
      <vt:lpstr>Keterbatasan Bahasa untuk Representasi (2)</vt:lpstr>
      <vt:lpstr>Keterbatasan Bahasa untuk Representasi (3)</vt:lpstr>
      <vt:lpstr>Keterbatasan Bahasa untuk Representasi (4)</vt:lpstr>
      <vt:lpstr>Keterbatasan Bahasa untuk Representasi (5)</vt:lpstr>
      <vt:lpstr>Negosiasi Makna (1)</vt:lpstr>
      <vt:lpstr>Negosiasi Makna (2)</vt:lpstr>
      <vt:lpstr>Aturan dan Ritual (1)</vt:lpstr>
      <vt:lpstr>Aturan dan Ritual (2)</vt:lpstr>
      <vt:lpstr>Aturan dan Ritual (3)</vt:lpstr>
      <vt:lpstr>Aturan dan Ritual (4)</vt:lpstr>
      <vt:lpstr>Aturan dan Ritual (5)</vt:lpstr>
      <vt:lpstr>Aturan dan Ritual (6)</vt:lpstr>
      <vt:lpstr>Aturan dan Ritual (7)</vt:lpstr>
      <vt:lpstr>Aturan dan Ritual (8)</vt:lpstr>
      <vt:lpstr>Aturan dan Ritual (9)</vt:lpstr>
      <vt:lpstr>Aturan dan Ritual (10)</vt:lpstr>
      <vt:lpstr>Aturan dan Ritual (11)</vt:lpstr>
      <vt:lpstr>Aturan dan Ritual (12)</vt:lpstr>
      <vt:lpstr>Aturan dan Ritual (13)</vt:lpstr>
      <vt:lpstr>Bahasa dan Gender (1)</vt:lpstr>
      <vt:lpstr>Bahasa dan Gender (2)</vt:lpstr>
      <vt:lpstr>Bahasa dan Gender (3)</vt:lpstr>
      <vt:lpstr>Bahasa dan Gender (4)</vt:lpstr>
      <vt:lpstr>Bahasa dan Gender (5)</vt:lpstr>
      <vt:lpstr>Bahasa dan Gender (6)</vt:lpstr>
      <vt:lpstr>Bahasa dan Gender (7)</vt:lpstr>
      <vt:lpstr>Isi dan Hubungan (1)</vt:lpstr>
      <vt:lpstr>Isi dan Hubungan (2)</vt:lpstr>
      <vt:lpstr>Isi dan Hubungan (3)</vt:lpstr>
      <vt:lpstr>Metakomunikasi (1)</vt:lpstr>
      <vt:lpstr>Metakomunikasi (2)</vt:lpstr>
      <vt:lpstr>Komunikasi Sosial dan Umum (1)</vt:lpstr>
      <vt:lpstr>Komunikasi Sosial dan Umum (2)</vt:lpstr>
      <vt:lpstr>Implikasi dan Aplikasi (1)</vt:lpstr>
      <vt:lpstr>Implikasi dan Aplikasi (2)</vt:lpstr>
      <vt:lpstr>Implikasi dan Aplikasi (3)</vt:lpstr>
      <vt:lpstr>Implikasi dan Aplikasi (4)</vt:lpstr>
      <vt:lpstr>Implikasi dan Aplikasi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BIDANG ILMU KOMUNIKASI</dc:title>
  <dc:creator>sony</dc:creator>
  <cp:lastModifiedBy>sony</cp:lastModifiedBy>
  <cp:revision>604</cp:revision>
  <dcterms:created xsi:type="dcterms:W3CDTF">2019-07-15T06:59:59Z</dcterms:created>
  <dcterms:modified xsi:type="dcterms:W3CDTF">2019-08-02T02:35:32Z</dcterms:modified>
</cp:coreProperties>
</file>