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5"/>
  </p:notesMasterIdLst>
  <p:sldIdLst>
    <p:sldId id="256" r:id="rId2"/>
    <p:sldId id="312" r:id="rId3"/>
    <p:sldId id="313" r:id="rId4"/>
    <p:sldId id="314" r:id="rId5"/>
    <p:sldId id="315" r:id="rId6"/>
    <p:sldId id="316" r:id="rId7"/>
    <p:sldId id="317" r:id="rId8"/>
    <p:sldId id="318" r:id="rId9"/>
    <p:sldId id="319" r:id="rId10"/>
    <p:sldId id="320" r:id="rId11"/>
    <p:sldId id="322" r:id="rId12"/>
    <p:sldId id="323" r:id="rId13"/>
    <p:sldId id="324" r:id="rId14"/>
    <p:sldId id="325" r:id="rId15"/>
    <p:sldId id="326" r:id="rId16"/>
    <p:sldId id="327" r:id="rId17"/>
    <p:sldId id="328" r:id="rId18"/>
    <p:sldId id="329" r:id="rId19"/>
    <p:sldId id="330" r:id="rId20"/>
    <p:sldId id="331" r:id="rId21"/>
    <p:sldId id="332" r:id="rId22"/>
    <p:sldId id="333" r:id="rId23"/>
    <p:sldId id="334" r:id="rId24"/>
    <p:sldId id="335" r:id="rId25"/>
    <p:sldId id="336" r:id="rId26"/>
    <p:sldId id="337" r:id="rId27"/>
    <p:sldId id="338" r:id="rId28"/>
    <p:sldId id="339" r:id="rId29"/>
    <p:sldId id="340" r:id="rId30"/>
    <p:sldId id="341" r:id="rId31"/>
    <p:sldId id="342" r:id="rId32"/>
    <p:sldId id="343" r:id="rId33"/>
    <p:sldId id="344" r:id="rId34"/>
    <p:sldId id="345" r:id="rId35"/>
    <p:sldId id="346" r:id="rId36"/>
    <p:sldId id="347" r:id="rId37"/>
    <p:sldId id="348" r:id="rId38"/>
    <p:sldId id="349" r:id="rId39"/>
    <p:sldId id="350" r:id="rId40"/>
    <p:sldId id="351" r:id="rId41"/>
    <p:sldId id="352" r:id="rId42"/>
    <p:sldId id="353" r:id="rId43"/>
    <p:sldId id="354" r:id="rId44"/>
    <p:sldId id="356" r:id="rId45"/>
    <p:sldId id="355" r:id="rId46"/>
    <p:sldId id="357" r:id="rId47"/>
    <p:sldId id="358" r:id="rId48"/>
    <p:sldId id="359" r:id="rId49"/>
    <p:sldId id="360" r:id="rId50"/>
    <p:sldId id="361" r:id="rId51"/>
    <p:sldId id="362" r:id="rId52"/>
    <p:sldId id="363" r:id="rId53"/>
    <p:sldId id="364" r:id="rId54"/>
    <p:sldId id="365" r:id="rId55"/>
    <p:sldId id="366" r:id="rId56"/>
    <p:sldId id="367" r:id="rId57"/>
    <p:sldId id="368" r:id="rId58"/>
    <p:sldId id="369" r:id="rId59"/>
    <p:sldId id="370" r:id="rId60"/>
    <p:sldId id="371" r:id="rId61"/>
    <p:sldId id="372" r:id="rId62"/>
    <p:sldId id="373" r:id="rId63"/>
    <p:sldId id="374" r:id="rId64"/>
    <p:sldId id="375" r:id="rId65"/>
    <p:sldId id="376" r:id="rId66"/>
    <p:sldId id="377" r:id="rId67"/>
    <p:sldId id="378" r:id="rId68"/>
    <p:sldId id="379" r:id="rId69"/>
    <p:sldId id="380" r:id="rId70"/>
    <p:sldId id="381" r:id="rId71"/>
    <p:sldId id="382" r:id="rId72"/>
    <p:sldId id="383" r:id="rId73"/>
    <p:sldId id="384" r:id="rId74"/>
  </p:sldIdLst>
  <p:sldSz cx="9144000" cy="6858000" type="screen4x3"/>
  <p:notesSz cx="6858000" cy="9144000"/>
  <p:defaultTextStyle>
    <a:defPPr>
      <a:defRPr lang="id-ID"/>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9" autoAdjust="0"/>
    <p:restoredTop sz="94660"/>
  </p:normalViewPr>
  <p:slideViewPr>
    <p:cSldViewPr>
      <p:cViewPr varScale="1">
        <p:scale>
          <a:sx n="74" d="100"/>
          <a:sy n="74" d="100"/>
        </p:scale>
        <p:origin x="-103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9832722-5F5B-49F4-8896-4C0EE03EA510}" type="datetimeFigureOut">
              <a:rPr lang="id-ID"/>
              <a:pPr>
                <a:defRPr/>
              </a:pPr>
              <a:t>29/07/2019</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A811BC6-64E6-4A4C-813F-8EC84ED32E5C}" type="slidenum">
              <a:rPr lang="id-ID"/>
              <a:pPr>
                <a:defRPr/>
              </a:pPr>
              <a:t>‹#›</a:t>
            </a:fld>
            <a:endParaRPr lang="id-ID"/>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BAF422-7237-479A-AD14-48913A0D503E}" type="slidenum">
              <a:rPr lang="id-ID" smtClean="0"/>
              <a:pPr fontAlgn="base">
                <a:spcBef>
                  <a:spcPct val="0"/>
                </a:spcBef>
                <a:spcAft>
                  <a:spcPct val="0"/>
                </a:spcAft>
                <a:defRPr/>
              </a:pPr>
              <a:t>1</a:t>
            </a:fld>
            <a:endParaRPr lang="id-ID"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10</a:t>
            </a:fld>
            <a:endParaRPr lang="id-ID"/>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11</a:t>
            </a:fld>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12</a:t>
            </a:fld>
            <a:endParaRPr lang="id-ID"/>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13</a:t>
            </a:fld>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14</a:t>
            </a:fld>
            <a:endParaRPr lang="id-ID"/>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15</a:t>
            </a:fld>
            <a:endParaRPr lang="id-ID"/>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16</a:t>
            </a:fld>
            <a:endParaRPr lang="id-ID"/>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17</a:t>
            </a:fld>
            <a:endParaRPr lang="id-ID"/>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18</a:t>
            </a:fld>
            <a:endParaRPr lang="id-ID"/>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19</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a:t>
            </a:fld>
            <a:endParaRPr lang="id-ID"/>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20</a:t>
            </a:fld>
            <a:endParaRPr lang="id-ID"/>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21</a:t>
            </a:fld>
            <a:endParaRPr lang="id-ID"/>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22</a:t>
            </a:fld>
            <a:endParaRPr lang="id-ID"/>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23</a:t>
            </a:fld>
            <a:endParaRPr lang="id-ID"/>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24</a:t>
            </a:fld>
            <a:endParaRPr lang="id-ID"/>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25</a:t>
            </a:fld>
            <a:endParaRPr lang="id-ID"/>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26</a:t>
            </a:fld>
            <a:endParaRPr lang="id-ID"/>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27</a:t>
            </a:fld>
            <a:endParaRPr lang="id-ID"/>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28</a:t>
            </a:fld>
            <a:endParaRPr lang="id-ID"/>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29</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a:t>
            </a:fld>
            <a:endParaRPr lang="id-ID"/>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30</a:t>
            </a:fld>
            <a:endParaRPr lang="id-ID"/>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31</a:t>
            </a:fld>
            <a:endParaRPr lang="id-ID"/>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32</a:t>
            </a:fld>
            <a:endParaRPr lang="id-ID"/>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33</a:t>
            </a:fld>
            <a:endParaRPr lang="id-ID"/>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34</a:t>
            </a:fld>
            <a:endParaRPr lang="id-ID"/>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35</a:t>
            </a:fld>
            <a:endParaRPr lang="id-ID"/>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36</a:t>
            </a:fld>
            <a:endParaRPr lang="id-ID"/>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37</a:t>
            </a:fld>
            <a:endParaRPr lang="id-ID"/>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38</a:t>
            </a:fld>
            <a:endParaRPr lang="id-ID"/>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39</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a:t>
            </a:fld>
            <a:endParaRPr lang="id-ID"/>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40</a:t>
            </a:fld>
            <a:endParaRPr lang="id-ID"/>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41</a:t>
            </a:fld>
            <a:endParaRPr lang="id-ID"/>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42</a:t>
            </a:fld>
            <a:endParaRPr lang="id-ID"/>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43</a:t>
            </a:fld>
            <a:endParaRPr lang="id-ID"/>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44</a:t>
            </a:fld>
            <a:endParaRPr lang="id-ID"/>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45</a:t>
            </a:fld>
            <a:endParaRPr lang="id-ID"/>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46</a:t>
            </a:fld>
            <a:endParaRPr lang="id-ID"/>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47</a:t>
            </a:fld>
            <a:endParaRPr lang="id-ID"/>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48</a:t>
            </a:fld>
            <a:endParaRPr lang="id-ID"/>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49</a:t>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a:t>
            </a:fld>
            <a:endParaRPr lang="id-ID"/>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50</a:t>
            </a:fld>
            <a:endParaRPr lang="id-ID"/>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51</a:t>
            </a:fld>
            <a:endParaRPr lang="id-ID"/>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52</a:t>
            </a:fld>
            <a:endParaRPr lang="id-ID"/>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53</a:t>
            </a:fld>
            <a:endParaRPr lang="id-ID"/>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54</a:t>
            </a:fld>
            <a:endParaRPr lang="id-ID"/>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55</a:t>
            </a:fld>
            <a:endParaRPr lang="id-ID"/>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56</a:t>
            </a:fld>
            <a:endParaRPr lang="id-ID"/>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57</a:t>
            </a:fld>
            <a:endParaRPr lang="id-ID"/>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58</a:t>
            </a:fld>
            <a:endParaRPr lang="id-ID"/>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59</a:t>
            </a:fld>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a:t>
            </a:fld>
            <a:endParaRPr lang="id-ID"/>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60</a:t>
            </a:fld>
            <a:endParaRPr lang="id-ID"/>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61</a:t>
            </a:fld>
            <a:endParaRPr lang="id-ID"/>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62</a:t>
            </a:fld>
            <a:endParaRPr lang="id-ID"/>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63</a:t>
            </a:fld>
            <a:endParaRPr lang="id-ID"/>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64</a:t>
            </a:fld>
            <a:endParaRPr lang="id-ID"/>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65</a:t>
            </a:fld>
            <a:endParaRPr lang="id-ID"/>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66</a:t>
            </a:fld>
            <a:endParaRPr lang="id-ID"/>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67</a:t>
            </a:fld>
            <a:endParaRPr lang="id-ID"/>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68</a:t>
            </a:fld>
            <a:endParaRPr lang="id-ID"/>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69</a:t>
            </a:fld>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7</a:t>
            </a:fld>
            <a:endParaRPr lang="id-ID"/>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70</a:t>
            </a:fld>
            <a:endParaRPr lang="id-ID"/>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71</a:t>
            </a:fld>
            <a:endParaRPr lang="id-ID"/>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72</a:t>
            </a:fld>
            <a:endParaRPr lang="id-ID"/>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73</a:t>
            </a:fld>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8</a:t>
            </a:fld>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9</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3"/>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smtClean="0"/>
              <a:t>Click to edit Master title style</a:t>
            </a:r>
            <a:endParaRPr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27"/>
          <p:cNvSpPr>
            <a:spLocks noGrp="1"/>
          </p:cNvSpPr>
          <p:nvPr>
            <p:ph type="dt" sz="half" idx="10"/>
          </p:nvPr>
        </p:nvSpPr>
        <p:spPr>
          <a:xfrm>
            <a:off x="1371600" y="6011863"/>
            <a:ext cx="5791200" cy="365125"/>
          </a:xfrm>
        </p:spPr>
        <p:txBody>
          <a:bodyPr tIns="0" bIns="0" anchor="t"/>
          <a:lstStyle>
            <a:lvl1pPr algn="r">
              <a:defRPr sz="1000"/>
            </a:lvl1pPr>
          </a:lstStyle>
          <a:p>
            <a:pPr>
              <a:defRPr/>
            </a:pPr>
            <a:fld id="{D01B7AAC-DE84-4FA0-B0AC-D2BBC9B8DF1C}" type="datetimeFigureOut">
              <a:rPr lang="id-ID"/>
              <a:pPr>
                <a:defRPr/>
              </a:pPr>
              <a:t>29/07/2019</a:t>
            </a:fld>
            <a:endParaRPr lang="id-ID"/>
          </a:p>
        </p:txBody>
      </p:sp>
      <p:sp>
        <p:nvSpPr>
          <p:cNvPr id="6" name="Footer Placeholder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id-ID"/>
          </a:p>
        </p:txBody>
      </p:sp>
      <p:sp>
        <p:nvSpPr>
          <p:cNvPr id="7" name="Slide Number Placeholder 28"/>
          <p:cNvSpPr>
            <a:spLocks noGrp="1"/>
          </p:cNvSpPr>
          <p:nvPr>
            <p:ph type="sldNum" sz="quarter" idx="12"/>
          </p:nvPr>
        </p:nvSpPr>
        <p:spPr>
          <a:xfrm>
            <a:off x="8391525" y="5753100"/>
            <a:ext cx="503238" cy="365125"/>
          </a:xfrm>
        </p:spPr>
        <p:txBody>
          <a:bodyPr anchor="ctr"/>
          <a:lstStyle>
            <a:lvl1pPr algn="ctr">
              <a:defRPr sz="1300">
                <a:solidFill>
                  <a:srgbClr val="FFFFFF"/>
                </a:solidFill>
              </a:defRPr>
            </a:lvl1pPr>
          </a:lstStyle>
          <a:p>
            <a:pPr>
              <a:defRPr/>
            </a:pPr>
            <a:fld id="{ACFEF2E2-1F07-479D-9943-DF866B8F4E54}" type="slidenum">
              <a:rPr lang="id-ID"/>
              <a:pPr>
                <a:defRPr/>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5D6DC61-9C33-4852-A66D-F64D205F5DF9}" type="datetimeFigureOut">
              <a:rPr lang="id-ID"/>
              <a:pPr>
                <a:defRPr/>
              </a:pPr>
              <a:t>29/07/2019</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719EA0FA-EA60-47CD-A359-5F5B13BBC75B}" type="slidenum">
              <a:rPr lang="id-ID"/>
              <a:pPr>
                <a:defRPr/>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1201729-5715-43B8-885F-588A4EDF0294}" type="datetimeFigureOut">
              <a:rPr lang="id-ID"/>
              <a:pPr>
                <a:defRPr/>
              </a:pPr>
              <a:t>29/07/2019</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E51751CB-0D41-4D42-B9EF-7C84F15A2E87}" type="slidenum">
              <a:rPr lang="id-ID"/>
              <a:pPr>
                <a:defRPr/>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882808"/>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791075" y="6480175"/>
            <a:ext cx="2133600" cy="301625"/>
          </a:xfrm>
        </p:spPr>
        <p:txBody>
          <a:bodyPr/>
          <a:lstStyle>
            <a:lvl1pPr>
              <a:defRPr/>
            </a:lvl1pPr>
          </a:lstStyle>
          <a:p>
            <a:pPr>
              <a:defRPr/>
            </a:pPr>
            <a:fld id="{6923CF7B-4763-4786-8E7D-FE89257E76B9}" type="datetimeFigureOut">
              <a:rPr lang="id-ID"/>
              <a:pPr>
                <a:defRPr/>
              </a:pPr>
              <a:t>29/07/2019</a:t>
            </a:fld>
            <a:endParaRPr lang="id-ID"/>
          </a:p>
        </p:txBody>
      </p:sp>
      <p:sp>
        <p:nvSpPr>
          <p:cNvPr id="5" name="Footer Placeholder 4"/>
          <p:cNvSpPr>
            <a:spLocks noGrp="1"/>
          </p:cNvSpPr>
          <p:nvPr>
            <p:ph type="ftr" sz="quarter" idx="11"/>
          </p:nvPr>
        </p:nvSpPr>
        <p:spPr>
          <a:xfrm>
            <a:off x="457200" y="6481763"/>
            <a:ext cx="4259263" cy="300037"/>
          </a:xfrm>
        </p:spPr>
        <p:txBody>
          <a:bodyPr/>
          <a:lstStyle>
            <a:lvl1pPr>
              <a:defRPr/>
            </a:lvl1pPr>
          </a:lstStyle>
          <a:p>
            <a:pPr>
              <a:defRPr/>
            </a:pPr>
            <a:endParaRPr lang="id-ID"/>
          </a:p>
        </p:txBody>
      </p:sp>
      <p:sp>
        <p:nvSpPr>
          <p:cNvPr id="6" name="Slide Number Placeholder 5"/>
          <p:cNvSpPr>
            <a:spLocks noGrp="1"/>
          </p:cNvSpPr>
          <p:nvPr>
            <p:ph type="sldNum" sz="quarter" idx="12"/>
          </p:nvPr>
        </p:nvSpPr>
        <p:spPr/>
        <p:txBody>
          <a:bodyPr/>
          <a:lstStyle>
            <a:lvl1pPr>
              <a:defRPr/>
            </a:lvl1pPr>
          </a:lstStyle>
          <a:p>
            <a:pPr>
              <a:defRPr/>
            </a:pPr>
            <a:fld id="{9358A8B3-C659-4DED-B571-FD556E5F2CF6}" type="slidenum">
              <a:rPr lang="id-ID"/>
              <a:pPr>
                <a:defRPr/>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4" name="Right Triangle 3"/>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Isosceles Triangle 4"/>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6" name="Straight Connector 5"/>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fld id="{9F0BCEF6-7E4F-499C-8A70-802CCA4AE3A9}" type="datetimeFigureOut">
              <a:rPr lang="id-ID"/>
              <a:pPr>
                <a:defRPr/>
              </a:pPr>
              <a:t>29/07/2019</a:t>
            </a:fld>
            <a:endParaRPr lang="id-ID"/>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endParaRPr lang="id-ID"/>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BF61BEE0-0CA1-4F36-BBAA-5C893BD4DC87}"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062F848-2982-4B41-8F49-E76969048C13}" type="datetimeFigureOut">
              <a:rPr lang="id-ID"/>
              <a:pPr>
                <a:defRPr/>
              </a:pPr>
              <a:t>29/07/2019</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1F5B685F-E3A0-445D-B157-D13515AADD44}" type="slidenum">
              <a:rPr lang="id-ID"/>
              <a:pPr>
                <a:defRPr/>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fld id="{FAC85815-4F91-4B38-8234-E2C99660FC60}" type="datetimeFigureOut">
              <a:rPr lang="id-ID"/>
              <a:pPr>
                <a:defRPr/>
              </a:pPr>
              <a:t>29/07/2019</a:t>
            </a:fld>
            <a:endParaRPr lang="id-ID"/>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endParaRPr lang="id-ID"/>
          </a:p>
        </p:txBody>
      </p:sp>
      <p:sp>
        <p:nvSpPr>
          <p:cNvPr id="9" name="Slide Number Placeholder 8"/>
          <p:cNvSpPr>
            <a:spLocks noGrp="1"/>
          </p:cNvSpPr>
          <p:nvPr>
            <p:ph type="sldNum" sz="quarter" idx="12"/>
          </p:nvPr>
        </p:nvSpPr>
        <p:spPr>
          <a:xfrm>
            <a:off x="7589838" y="6483350"/>
            <a:ext cx="503237" cy="301625"/>
          </a:xfrm>
        </p:spPr>
        <p:txBody>
          <a:bodyPr/>
          <a:lstStyle>
            <a:lvl1pPr algn="ctr">
              <a:defRPr/>
            </a:lvl1pPr>
          </a:lstStyle>
          <a:p>
            <a:pPr>
              <a:defRPr/>
            </a:pPr>
            <a:fld id="{6D5E7FA6-B742-46DE-8ABE-CBA4F234729D}"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DAA1AAB8-2CCB-46FC-B4F6-FB94AAE66305}" type="datetimeFigureOut">
              <a:rPr lang="id-ID"/>
              <a:pPr>
                <a:defRPr/>
              </a:pPr>
              <a:t>29/07/2019</a:t>
            </a:fld>
            <a:endParaRPr lang="id-ID"/>
          </a:p>
        </p:txBody>
      </p:sp>
      <p:sp>
        <p:nvSpPr>
          <p:cNvPr id="4" name="Footer Placeholder 2"/>
          <p:cNvSpPr>
            <a:spLocks noGrp="1"/>
          </p:cNvSpPr>
          <p:nvPr>
            <p:ph type="ftr" sz="quarter" idx="11"/>
          </p:nvPr>
        </p:nvSpPr>
        <p:spPr/>
        <p:txBody>
          <a:bodyPr/>
          <a:lstStyle>
            <a:lvl1pPr>
              <a:defRPr/>
            </a:lvl1pPr>
          </a:lstStyle>
          <a:p>
            <a:pPr>
              <a:defRPr/>
            </a:pPr>
            <a:endParaRPr lang="id-ID"/>
          </a:p>
        </p:txBody>
      </p:sp>
      <p:sp>
        <p:nvSpPr>
          <p:cNvPr id="5" name="Slide Number Placeholder 22"/>
          <p:cNvSpPr>
            <a:spLocks noGrp="1"/>
          </p:cNvSpPr>
          <p:nvPr>
            <p:ph type="sldNum" sz="quarter" idx="12"/>
          </p:nvPr>
        </p:nvSpPr>
        <p:spPr/>
        <p:txBody>
          <a:bodyPr/>
          <a:lstStyle>
            <a:lvl1pPr>
              <a:defRPr/>
            </a:lvl1pPr>
          </a:lstStyle>
          <a:p>
            <a:pPr>
              <a:defRPr/>
            </a:pPr>
            <a:fld id="{BEB7AF74-6CF1-48BF-AB9A-9DF485383A26}" type="slidenum">
              <a:rPr lang="id-ID"/>
              <a:pPr>
                <a:defRPr/>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7F538D69-A456-409D-9F5D-5C9D24664DE8}" type="datetimeFigureOut">
              <a:rPr lang="id-ID"/>
              <a:pPr>
                <a:defRPr/>
              </a:pPr>
              <a:t>29/07/2019</a:t>
            </a:fld>
            <a:endParaRPr lang="id-ID"/>
          </a:p>
        </p:txBody>
      </p:sp>
      <p:sp>
        <p:nvSpPr>
          <p:cNvPr id="3" name="Footer Placeholder 2"/>
          <p:cNvSpPr>
            <a:spLocks noGrp="1"/>
          </p:cNvSpPr>
          <p:nvPr>
            <p:ph type="ftr" sz="quarter" idx="11"/>
          </p:nvPr>
        </p:nvSpPr>
        <p:spPr/>
        <p:txBody>
          <a:bodyPr/>
          <a:lstStyle>
            <a:lvl1pPr>
              <a:defRPr/>
            </a:lvl1pPr>
          </a:lstStyle>
          <a:p>
            <a:pPr>
              <a:defRPr/>
            </a:pPr>
            <a:endParaRPr lang="id-ID"/>
          </a:p>
        </p:txBody>
      </p:sp>
      <p:sp>
        <p:nvSpPr>
          <p:cNvPr id="4" name="Slide Number Placeholder 22"/>
          <p:cNvSpPr>
            <a:spLocks noGrp="1"/>
          </p:cNvSpPr>
          <p:nvPr>
            <p:ph type="sldNum" sz="quarter" idx="12"/>
          </p:nvPr>
        </p:nvSpPr>
        <p:spPr/>
        <p:txBody>
          <a:bodyPr/>
          <a:lstStyle>
            <a:lvl1pPr>
              <a:defRPr/>
            </a:lvl1pPr>
          </a:lstStyle>
          <a:p>
            <a:pPr>
              <a:defRPr/>
            </a:pPr>
            <a:fld id="{1B15F670-15AE-4BA7-A000-1E9968FB1E72}" type="slidenum">
              <a:rPr lang="id-ID"/>
              <a:pPr>
                <a:defRPr/>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smtClean="0"/>
              <a:t>Click to edit Master title style</a:t>
            </a:r>
            <a:endParaRPr lang="en-US"/>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fld id="{8A421264-0582-4C17-9E43-430260BC58B2}" type="datetimeFigureOut">
              <a:rPr lang="id-ID"/>
              <a:pPr>
                <a:defRPr/>
              </a:pPr>
              <a:t>29/07/2019</a:t>
            </a:fld>
            <a:endParaRPr lang="id-ID"/>
          </a:p>
        </p:txBody>
      </p:sp>
      <p:sp>
        <p:nvSpPr>
          <p:cNvPr id="6" name="Footer Placeholder 5"/>
          <p:cNvSpPr>
            <a:spLocks noGrp="1"/>
          </p:cNvSpPr>
          <p:nvPr>
            <p:ph type="ftr" sz="quarter" idx="11"/>
          </p:nvPr>
        </p:nvSpPr>
        <p:spPr>
          <a:xfrm>
            <a:off x="1135063" y="6556375"/>
            <a:ext cx="5143500" cy="301625"/>
          </a:xfrm>
        </p:spPr>
        <p:txBody>
          <a:bodyPr/>
          <a:lstStyle>
            <a:lvl1pPr>
              <a:defRPr sz="900"/>
            </a:lvl1pPr>
          </a:lstStyle>
          <a:p>
            <a:pPr>
              <a:defRPr/>
            </a:pPr>
            <a:endParaRPr lang="id-ID"/>
          </a:p>
        </p:txBody>
      </p:sp>
      <p:sp>
        <p:nvSpPr>
          <p:cNvPr id="7" name="Slide Number Placeholder 6"/>
          <p:cNvSpPr>
            <a:spLocks noGrp="1"/>
          </p:cNvSpPr>
          <p:nvPr>
            <p:ph type="sldNum" sz="quarter" idx="12"/>
          </p:nvPr>
        </p:nvSpPr>
        <p:spPr>
          <a:xfrm>
            <a:off x="8410575" y="6556375"/>
            <a:ext cx="503238" cy="301625"/>
          </a:xfrm>
        </p:spPr>
        <p:txBody>
          <a:bodyPr/>
          <a:lstStyle>
            <a:lvl1pPr>
              <a:defRPr sz="900"/>
            </a:lvl1pPr>
          </a:lstStyle>
          <a:p>
            <a:pPr>
              <a:defRPr/>
            </a:pPr>
            <a:fld id="{6341935B-4B12-4093-9393-5B5980FFE682}"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smtClean="0"/>
              <a:t>Click to edit Master title style</a:t>
            </a:r>
            <a:endParaRPr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a:lvl1pPr>
          </a:lstStyle>
          <a:p>
            <a:pPr>
              <a:defRPr/>
            </a:pPr>
            <a:fld id="{9B81791F-4283-4201-B340-67BBF70DB62F}" type="datetimeFigureOut">
              <a:rPr lang="id-ID"/>
              <a:pPr>
                <a:defRPr/>
              </a:pPr>
              <a:t>29/07/2019</a:t>
            </a:fld>
            <a:endParaRPr lang="id-ID"/>
          </a:p>
        </p:txBody>
      </p:sp>
      <p:sp>
        <p:nvSpPr>
          <p:cNvPr id="6" name="Footer Placeholder 5"/>
          <p:cNvSpPr>
            <a:spLocks noGrp="1"/>
          </p:cNvSpPr>
          <p:nvPr>
            <p:ph type="ftr" sz="quarter" idx="11"/>
          </p:nvPr>
        </p:nvSpPr>
        <p:spPr>
          <a:xfrm>
            <a:off x="1169988" y="6557963"/>
            <a:ext cx="4948237" cy="301625"/>
          </a:xfrm>
        </p:spPr>
        <p:txBody>
          <a:bodyPr/>
          <a:lstStyle>
            <a:lvl1pPr>
              <a:defRPr sz="900"/>
            </a:lvl1pPr>
          </a:lstStyle>
          <a:p>
            <a:pPr>
              <a:defRPr/>
            </a:pPr>
            <a:endParaRPr lang="id-ID"/>
          </a:p>
        </p:txBody>
      </p:sp>
      <p:sp>
        <p:nvSpPr>
          <p:cNvPr id="7" name="Slide Number Placeholder 6"/>
          <p:cNvSpPr>
            <a:spLocks noGrp="1"/>
          </p:cNvSpPr>
          <p:nvPr>
            <p:ph type="sldNum" sz="quarter" idx="12"/>
          </p:nvPr>
        </p:nvSpPr>
        <p:spPr>
          <a:xfrm>
            <a:off x="8216900" y="6556375"/>
            <a:ext cx="366713" cy="301625"/>
          </a:xfrm>
        </p:spPr>
        <p:txBody>
          <a:bodyPr/>
          <a:lstStyle>
            <a:lvl1pPr algn="ctr">
              <a:defRPr sz="900"/>
            </a:lvl1pPr>
          </a:lstStyle>
          <a:p>
            <a:pPr>
              <a:defRPr/>
            </a:pPr>
            <a:fld id="{D3A4F5DA-60F2-4E94-986F-5510600E538F}"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smtClean="0"/>
              <a:t>Click to edit Master title style</a:t>
            </a:r>
            <a:endParaRPr lang="en-US"/>
          </a:p>
        </p:txBody>
      </p:sp>
      <p:sp>
        <p:nvSpPr>
          <p:cNvPr id="1030" name="Text Placeholder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a:solidFill>
                  <a:schemeClr val="tx1"/>
                </a:solidFill>
                <a:latin typeface="+mn-lt"/>
                <a:cs typeface="+mn-cs"/>
              </a:defRPr>
            </a:lvl1pPr>
          </a:lstStyle>
          <a:p>
            <a:pPr>
              <a:defRPr/>
            </a:pPr>
            <a:fld id="{5632FA04-7824-4240-83E9-95378FC8D9DD}" type="datetimeFigureOut">
              <a:rPr lang="id-ID"/>
              <a:pPr>
                <a:defRPr/>
              </a:pPr>
              <a:t>29/07/2019</a:t>
            </a:fld>
            <a:endParaRPr lang="id-ID"/>
          </a:p>
        </p:txBody>
      </p:sp>
      <p:sp>
        <p:nvSpPr>
          <p:cNvPr id="3" name="Footer Placeholder 2"/>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lstStyle>
          <a:p>
            <a:pPr>
              <a:defRPr/>
            </a:pPr>
            <a:endParaRPr lang="id-ID"/>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a:solidFill>
                  <a:schemeClr val="tx1"/>
                </a:solidFill>
                <a:latin typeface="+mn-lt"/>
                <a:cs typeface="+mn-cs"/>
              </a:defRPr>
            </a:lvl1pPr>
          </a:lstStyle>
          <a:p>
            <a:pPr>
              <a:defRPr/>
            </a:pPr>
            <a:fld id="{2BF2EC5D-1325-4200-8FBC-185C8C08AA40}" type="slidenum">
              <a:rPr lang="id-ID"/>
              <a:pPr>
                <a:defRPr/>
              </a:pPr>
              <a:t>‹#›</a:t>
            </a:fld>
            <a:endParaRPr lang="id-ID"/>
          </a:p>
        </p:txBody>
      </p:sp>
    </p:spTree>
  </p:cSld>
  <p:clrMap bg1="dk1" tx1="lt1" bg2="dk2" tx2="lt2" accent1="accent1" accent2="accent2" accent3="accent3" accent4="accent4" accent5="accent5" accent6="accent6" hlink="hlink" folHlink="folHlink"/>
  <p:sldLayoutIdLst>
    <p:sldLayoutId id="2147483701" r:id="rId1"/>
    <p:sldLayoutId id="2147483702" r:id="rId2"/>
    <p:sldLayoutId id="2147483703" r:id="rId3"/>
    <p:sldLayoutId id="2147483696" r:id="rId4"/>
    <p:sldLayoutId id="2147483704" r:id="rId5"/>
    <p:sldLayoutId id="2147483697" r:id="rId6"/>
    <p:sldLayoutId id="2147483698" r:id="rId7"/>
    <p:sldLayoutId id="2147483705" r:id="rId8"/>
    <p:sldLayoutId id="2147483706" r:id="rId9"/>
    <p:sldLayoutId id="2147483699" r:id="rId10"/>
    <p:sldLayoutId id="2147483700" r:id="rId11"/>
  </p:sldLayoutIdLst>
  <p:txStyles>
    <p:titleStyle>
      <a:lvl1pPr marL="484188" indent="-484188" algn="l" rtl="0" eaLnBrk="0" fontAlgn="base" hangingPunct="0">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indent="-484188" algn="l" rtl="0" eaLnBrk="0" fontAlgn="base" hangingPunct="0">
        <a:spcBef>
          <a:spcPct val="0"/>
        </a:spcBef>
        <a:spcAft>
          <a:spcPct val="0"/>
        </a:spcAft>
        <a:defRPr sz="4200">
          <a:solidFill>
            <a:srgbClr val="FF5C9C"/>
          </a:solidFill>
          <a:latin typeface="Century Gothic" pitchFamily="34" charset="0"/>
        </a:defRPr>
      </a:lvl2pPr>
      <a:lvl3pPr marL="484188" indent="-484188" algn="l" rtl="0" eaLnBrk="0" fontAlgn="base" hangingPunct="0">
        <a:spcBef>
          <a:spcPct val="0"/>
        </a:spcBef>
        <a:spcAft>
          <a:spcPct val="0"/>
        </a:spcAft>
        <a:defRPr sz="4200">
          <a:solidFill>
            <a:srgbClr val="FF5C9C"/>
          </a:solidFill>
          <a:latin typeface="Century Gothic" pitchFamily="34" charset="0"/>
        </a:defRPr>
      </a:lvl3pPr>
      <a:lvl4pPr marL="484188" indent="-484188" algn="l" rtl="0" eaLnBrk="0" fontAlgn="base" hangingPunct="0">
        <a:spcBef>
          <a:spcPct val="0"/>
        </a:spcBef>
        <a:spcAft>
          <a:spcPct val="0"/>
        </a:spcAft>
        <a:defRPr sz="4200">
          <a:solidFill>
            <a:srgbClr val="FF5C9C"/>
          </a:solidFill>
          <a:latin typeface="Century Gothic" pitchFamily="34" charset="0"/>
        </a:defRPr>
      </a:lvl4pPr>
      <a:lvl5pPr marL="484188" indent="-484188" algn="l" rtl="0" eaLnBrk="0" fontAlgn="base" hangingPunct="0">
        <a:spcBef>
          <a:spcPct val="0"/>
        </a:spcBef>
        <a:spcAft>
          <a:spcPct val="0"/>
        </a:spcAft>
        <a:defRPr sz="4200">
          <a:solidFill>
            <a:srgbClr val="FF5C9C"/>
          </a:solidFill>
          <a:latin typeface="Century Gothic" pitchFamily="34" charset="0"/>
        </a:defRPr>
      </a:lvl5pPr>
      <a:lvl6pPr marL="941388" indent="-484188" algn="l" rtl="0" fontAlgn="base">
        <a:spcBef>
          <a:spcPct val="0"/>
        </a:spcBef>
        <a:spcAft>
          <a:spcPct val="0"/>
        </a:spcAft>
        <a:defRPr sz="4200">
          <a:solidFill>
            <a:srgbClr val="FF5C9C"/>
          </a:solidFill>
          <a:latin typeface="Century Gothic" pitchFamily="34" charset="0"/>
        </a:defRPr>
      </a:lvl6pPr>
      <a:lvl7pPr marL="1398588" indent="-484188" algn="l" rtl="0" fontAlgn="base">
        <a:spcBef>
          <a:spcPct val="0"/>
        </a:spcBef>
        <a:spcAft>
          <a:spcPct val="0"/>
        </a:spcAft>
        <a:defRPr sz="4200">
          <a:solidFill>
            <a:srgbClr val="FF5C9C"/>
          </a:solidFill>
          <a:latin typeface="Century Gothic" pitchFamily="34" charset="0"/>
        </a:defRPr>
      </a:lvl7pPr>
      <a:lvl8pPr marL="1855788" indent="-484188" algn="l" rtl="0" fontAlgn="base">
        <a:spcBef>
          <a:spcPct val="0"/>
        </a:spcBef>
        <a:spcAft>
          <a:spcPct val="0"/>
        </a:spcAft>
        <a:defRPr sz="4200">
          <a:solidFill>
            <a:srgbClr val="FF5C9C"/>
          </a:solidFill>
          <a:latin typeface="Century Gothic" pitchFamily="34" charset="0"/>
        </a:defRPr>
      </a:lvl8pPr>
      <a:lvl9pPr marL="2312988" indent="-484188" algn="l" rtl="0" fontAlgn="base">
        <a:spcBef>
          <a:spcPct val="0"/>
        </a:spcBef>
        <a:spcAft>
          <a:spcPct val="0"/>
        </a:spcAft>
        <a:defRPr sz="4200">
          <a:solidFill>
            <a:srgbClr val="FF5C9C"/>
          </a:solidFill>
          <a:latin typeface="Century Gothic"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marL="484632" indent="0" eaLnBrk="1" fontAlgn="auto" hangingPunct="1">
              <a:spcAft>
                <a:spcPts val="0"/>
              </a:spcAft>
              <a:defRPr/>
            </a:pPr>
            <a:r>
              <a:rPr lang="id-ID" b="1" dirty="0" smtClean="0">
                <a:solidFill>
                  <a:schemeClr val="accent1">
                    <a:tint val="83000"/>
                    <a:satMod val="150000"/>
                  </a:schemeClr>
                </a:solidFill>
              </a:rPr>
              <a:t>PENERIMAAN INFORMASI</a:t>
            </a:r>
            <a:endParaRPr lang="id-ID" b="1" dirty="0">
              <a:solidFill>
                <a:schemeClr val="accent1">
                  <a:tint val="83000"/>
                  <a:satMod val="150000"/>
                </a:schemeClr>
              </a:solidFill>
            </a:endParaRPr>
          </a:p>
        </p:txBody>
      </p:sp>
      <p:sp>
        <p:nvSpPr>
          <p:cNvPr id="3" name="Subtitle 2"/>
          <p:cNvSpPr>
            <a:spLocks noGrp="1"/>
          </p:cNvSpPr>
          <p:nvPr>
            <p:ph type="subTitle" idx="1"/>
          </p:nvPr>
        </p:nvSpPr>
        <p:spPr/>
        <p:txBody>
          <a:bodyPr>
            <a:normAutofit/>
          </a:bodyPr>
          <a:lstStyle/>
          <a:p>
            <a:pPr eaLnBrk="1" fontAlgn="auto" hangingPunct="1">
              <a:lnSpc>
                <a:spcPct val="150000"/>
              </a:lnSpc>
              <a:spcAft>
                <a:spcPts val="0"/>
              </a:spcAft>
              <a:buFont typeface="Wingdings 2"/>
              <a:buNone/>
              <a:defRPr/>
            </a:pPr>
            <a:r>
              <a:rPr lang="id-ID" dirty="0" smtClean="0"/>
              <a:t>MK Komunikasi dan Perilaku Manusia</a:t>
            </a:r>
          </a:p>
          <a:p>
            <a:pPr eaLnBrk="1" fontAlgn="auto" hangingPunct="1">
              <a:lnSpc>
                <a:spcPct val="150000"/>
              </a:lnSpc>
              <a:spcAft>
                <a:spcPts val="0"/>
              </a:spcAft>
              <a:buFont typeface="Wingdings 2"/>
              <a:buNone/>
              <a:defRPr/>
            </a:pPr>
            <a:r>
              <a:rPr lang="id-ID" sz="2300" dirty="0" smtClean="0"/>
              <a:t>Nathaniel Antonio Parulian, S.Psi, M.I.Kom</a:t>
            </a:r>
          </a:p>
          <a:p>
            <a:pPr algn="l" eaLnBrk="1" fontAlgn="auto" hangingPunct="1">
              <a:spcAft>
                <a:spcPts val="0"/>
              </a:spcAft>
              <a:buFont typeface="Wingdings 2"/>
              <a:buNone/>
              <a:defRPr/>
            </a:pP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Interpretasi (2)</a:t>
            </a:r>
            <a:endParaRPr lang="id-ID"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2400" dirty="0" smtClean="0">
                <a:sym typeface="Wingdings" pitchFamily="2" charset="2"/>
              </a:rPr>
              <a:t>Dalam kehidupan sehari-hari, kita memiliki reaksi atas sapaan sederhana “Hai apa kabar?” – apakah kita menganggap individu sebagai seorang yang menarik atau tidak menarik, apakah orang itu adalah anggota keluarga atau orang asing, bagaimanakah orang lain berpakaian, dimana tempat acara berlangsung &amp; bagaimana kita menafsirkan motif orang lain.   </a:t>
            </a:r>
          </a:p>
          <a:p>
            <a:pPr>
              <a:lnSpc>
                <a:spcPct val="150000"/>
              </a:lnSpc>
              <a:spcBef>
                <a:spcPts val="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Retensi-Memori (1)</a:t>
            </a:r>
            <a:endParaRPr lang="id-ID"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1800" dirty="0" smtClean="0">
                <a:sym typeface="Wingdings" pitchFamily="2" charset="2"/>
              </a:rPr>
              <a:t>Memori memegang peranan penting dalam proses interpretasi. </a:t>
            </a:r>
          </a:p>
          <a:p>
            <a:pPr>
              <a:lnSpc>
                <a:spcPct val="150000"/>
              </a:lnSpc>
              <a:spcBef>
                <a:spcPts val="0"/>
              </a:spcBef>
            </a:pPr>
            <a:r>
              <a:rPr lang="id-ID" sz="1800" dirty="0" smtClean="0">
                <a:sym typeface="Wingdings" pitchFamily="2" charset="2"/>
              </a:rPr>
              <a:t>Kita dapat menyimpan informasi, dan kita dapat aktif menggunakannya secara sekaligus dalam jumlah besar. </a:t>
            </a:r>
          </a:p>
          <a:p>
            <a:pPr>
              <a:lnSpc>
                <a:spcPct val="150000"/>
              </a:lnSpc>
              <a:spcBef>
                <a:spcPts val="0"/>
              </a:spcBef>
            </a:pPr>
            <a:r>
              <a:rPr lang="id-ID" sz="1800" dirty="0" smtClean="0">
                <a:sym typeface="Wingdings" pitchFamily="2" charset="2"/>
              </a:rPr>
              <a:t>Tetapi kita juga dapat menempatkan dan menggunakannya secara efisien.</a:t>
            </a:r>
          </a:p>
          <a:p>
            <a:pPr>
              <a:lnSpc>
                <a:spcPct val="150000"/>
              </a:lnSpc>
              <a:spcBef>
                <a:spcPts val="0"/>
              </a:spcBef>
            </a:pPr>
            <a:r>
              <a:rPr lang="id-ID" sz="1800" dirty="0" smtClean="0">
                <a:sym typeface="Wingdings" pitchFamily="2" charset="2"/>
              </a:rPr>
              <a:t>Dalam kehidupan sehari-hari, kita hanya memiliki sedikit kesulitan untuk mengakses informasi yang kita butuhkan untuk menjalani rutinitas. </a:t>
            </a:r>
          </a:p>
          <a:p>
            <a:pPr>
              <a:lnSpc>
                <a:spcPct val="150000"/>
              </a:lnSpc>
              <a:spcBef>
                <a:spcPts val="0"/>
              </a:spcBef>
            </a:pPr>
            <a:r>
              <a:rPr lang="id-ID" sz="1800" dirty="0" smtClean="0">
                <a:sym typeface="Wingdings" pitchFamily="2" charset="2"/>
              </a:rPr>
              <a:t>Selain itu kita mampu menjawab dengan tingkat akurasi yang tinggi mengenai pertanyaan: “siapa presiden Amerika Serikat?” atau apa “semboyan negara RI?”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Retensi-Memori (2)</a:t>
            </a:r>
            <a:endParaRPr lang="id-ID"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2000" dirty="0" smtClean="0">
                <a:sym typeface="Wingdings" pitchFamily="2" charset="2"/>
              </a:rPr>
              <a:t>Berbeda halnya dengan ketika kita menjawab pertanyaan dibuku, atau teknik pencarian lainnya. </a:t>
            </a:r>
          </a:p>
          <a:p>
            <a:pPr>
              <a:lnSpc>
                <a:spcPct val="150000"/>
              </a:lnSpc>
              <a:spcBef>
                <a:spcPts val="0"/>
              </a:spcBef>
            </a:pPr>
            <a:r>
              <a:rPr lang="id-ID" sz="2000" dirty="0" smtClean="0">
                <a:sym typeface="Wingdings" pitchFamily="2" charset="2"/>
              </a:rPr>
              <a:t>Berapa lama waktu kita menjawabnya? </a:t>
            </a:r>
          </a:p>
          <a:p>
            <a:pPr>
              <a:lnSpc>
                <a:spcPct val="150000"/>
              </a:lnSpc>
              <a:spcBef>
                <a:spcPts val="0"/>
              </a:spcBef>
            </a:pPr>
            <a:r>
              <a:rPr lang="id-ID" sz="2000" b="1" dirty="0" smtClean="0">
                <a:sym typeface="Wingdings" pitchFamily="2" charset="2"/>
              </a:rPr>
              <a:t>Morton Hunt (1)</a:t>
            </a:r>
            <a:r>
              <a:rPr lang="id-ID" sz="2000" dirty="0" smtClean="0">
                <a:sym typeface="Wingdings" pitchFamily="2" charset="2"/>
              </a:rPr>
              <a:t> meskipun setiap tindakan berpikir melibatkan penggunaan gambar, suara, simbol, makna &amp; hubungan antara banyak hal, semua tersimpan di memori. </a:t>
            </a:r>
          </a:p>
          <a:p>
            <a:pPr>
              <a:lnSpc>
                <a:spcPct val="150000"/>
              </a:lnSpc>
              <a:spcBef>
                <a:spcPts val="0"/>
              </a:spcBef>
            </a:pPr>
            <a:r>
              <a:rPr lang="id-ID" sz="2000" dirty="0" smtClean="0">
                <a:sym typeface="Wingdings" pitchFamily="2" charset="2"/>
              </a:rPr>
              <a:t>Menurutnya, organisasi memori sangat efisien sehingga sering kali kita tidak menyadari bahwa kita harus mengerahkan upaya untuk mencari dan menggunakan materi tersebut.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Retensi-Memori (3)</a:t>
            </a:r>
            <a:endParaRPr lang="id-ID"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2000" b="1" dirty="0" smtClean="0">
                <a:sym typeface="Wingdings" pitchFamily="2" charset="2"/>
              </a:rPr>
              <a:t>Morton Hunt (2) </a:t>
            </a:r>
            <a:r>
              <a:rPr lang="id-ID" sz="2000" dirty="0" smtClean="0">
                <a:sym typeface="Wingdings" pitchFamily="2" charset="2"/>
              </a:rPr>
              <a:t> Jumlah informasi yang kita simpan, kita dapat dengan mudah memunculkan memori kita sendiri </a:t>
            </a:r>
            <a:r>
              <a:rPr lang="id-ID" sz="2000" b="1" dirty="0" smtClean="0">
                <a:sym typeface="Wingdings" pitchFamily="2" charset="2"/>
              </a:rPr>
              <a:t>seperti:</a:t>
            </a:r>
            <a:r>
              <a:rPr lang="id-ID" sz="2000" dirty="0" smtClean="0">
                <a:sym typeface="Wingdings" pitchFamily="2" charset="2"/>
              </a:rPr>
              <a:t> wajah teman terdekat kita, kalimat &amp; melodi lagu kebangsaan, ejaan setiap kata yang kita ketahui, nama setiap benda yang dapat kita lihat dari tempat kita duduk, bagaimana tata letak perabot kamar ketika kita berusia 8 tahun, keterampilan yang kita butuhkan untuk mengendarai kendaraan saat lalu lintas padat &amp; bagaimana cara untuk mengisi rak buku menjadi penuh, dsb.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Retensi-Memori (4)</a:t>
            </a:r>
            <a:endParaRPr lang="id-ID"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2000" dirty="0" smtClean="0">
                <a:sym typeface="Wingdings" pitchFamily="2" charset="2"/>
              </a:rPr>
              <a:t>Beberapa perilaku tersebut diatas terdapat dalam proses </a:t>
            </a:r>
            <a:r>
              <a:rPr lang="id-ID" sz="2000" b="1" dirty="0" smtClean="0">
                <a:sym typeface="Wingdings" pitchFamily="2" charset="2"/>
              </a:rPr>
              <a:t>recall, </a:t>
            </a:r>
            <a:r>
              <a:rPr lang="id-ID" sz="2000" dirty="0" smtClean="0">
                <a:sym typeface="Wingdings" pitchFamily="2" charset="2"/>
              </a:rPr>
              <a:t>atau mengingat informasi yang terikat dalam memori yang dapat dimunculkan kembali &amp; ini digolongkan sebagai kemampuan unik yang dimiliki oleh manusia. </a:t>
            </a:r>
          </a:p>
          <a:p>
            <a:pPr>
              <a:lnSpc>
                <a:spcPct val="150000"/>
              </a:lnSpc>
              <a:spcBef>
                <a:spcPts val="0"/>
              </a:spcBef>
            </a:pPr>
            <a:r>
              <a:rPr lang="id-ID" sz="2000" dirty="0" smtClean="0">
                <a:sym typeface="Wingdings" pitchFamily="2" charset="2"/>
              </a:rPr>
              <a:t>Selain itu, perilaku tersebut diatas digolongkan sebagai bentuk </a:t>
            </a:r>
            <a:r>
              <a:rPr lang="id-ID" sz="2000" b="1" dirty="0" smtClean="0">
                <a:sym typeface="Wingdings" pitchFamily="2" charset="2"/>
              </a:rPr>
              <a:t>recognition </a:t>
            </a:r>
            <a:r>
              <a:rPr lang="id-ID" sz="2000" dirty="0" smtClean="0">
                <a:sym typeface="Wingdings" pitchFamily="2" charset="2"/>
              </a:rPr>
              <a:t>atau kemampuan untuk mengenali benda, tempat, keadaan &amp; orang-orang. </a:t>
            </a:r>
          </a:p>
          <a:p>
            <a:pPr>
              <a:lnSpc>
                <a:spcPct val="150000"/>
              </a:lnSpc>
              <a:spcBef>
                <a:spcPts val="0"/>
              </a:spcBef>
            </a:pPr>
            <a:r>
              <a:rPr lang="id-ID" sz="2000" dirty="0" smtClean="0">
                <a:sym typeface="Wingdings" pitchFamily="2" charset="2"/>
              </a:rPr>
              <a:t>Beberapa upaya dilakukan untuk memahami proses/cara kerja memori, terutama dalam tahapan mengidentifikasi dalam memproses informasi. </a:t>
            </a:r>
            <a:r>
              <a:rPr lang="id-ID" sz="2000" b="1" dirty="0" smtClean="0">
                <a:sym typeface="Wingdings" pitchFamily="2" charset="2"/>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Memori Jangka Pendek dan Jangka Panjang (1)</a:t>
            </a:r>
            <a:endParaRPr lang="id-ID" sz="3800"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2000" dirty="0" smtClean="0">
                <a:sym typeface="Wingdings" pitchFamily="2" charset="2"/>
              </a:rPr>
              <a:t>Informasi diterima melalui satu atau beberapa cara komunikasi. </a:t>
            </a:r>
          </a:p>
          <a:p>
            <a:pPr>
              <a:lnSpc>
                <a:spcPct val="150000"/>
              </a:lnSpc>
              <a:spcBef>
                <a:spcPts val="0"/>
              </a:spcBef>
            </a:pPr>
            <a:r>
              <a:rPr lang="id-ID" sz="2000" dirty="0" smtClean="0">
                <a:sym typeface="Wingdings" pitchFamily="2" charset="2"/>
              </a:rPr>
              <a:t>Dalam memilih dan memperhatikan pesan tertentu, kita melampirkan makna ke simbol-simbol dengan aturan yang telah kita pelajari &amp; sering kita gunakan. </a:t>
            </a:r>
          </a:p>
          <a:p>
            <a:pPr>
              <a:lnSpc>
                <a:spcPct val="150000"/>
              </a:lnSpc>
              <a:spcBef>
                <a:spcPts val="0"/>
              </a:spcBef>
            </a:pPr>
            <a:r>
              <a:rPr lang="id-ID" sz="2000" dirty="0" smtClean="0">
                <a:sym typeface="Wingdings" pitchFamily="2" charset="2"/>
              </a:rPr>
              <a:t>Banyak informasi sensorik yang dapat diproses dalam satu waktu. </a:t>
            </a:r>
          </a:p>
          <a:p>
            <a:pPr>
              <a:lnSpc>
                <a:spcPct val="150000"/>
              </a:lnSpc>
              <a:spcBef>
                <a:spcPts val="0"/>
              </a:spcBef>
            </a:pPr>
            <a:r>
              <a:rPr lang="id-ID" sz="2000" dirty="0" smtClean="0">
                <a:sym typeface="Wingdings" pitchFamily="2" charset="2"/>
              </a:rPr>
              <a:t>Contoh: mencari informasi mengenai film yang sedang diputar dibioskop, film lain yang diputar diteater lainnya &amp; informasi-informasi lain diluar hal tersebut &amp; akan hilang dengan cepat.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Memori Jangka Pendek dan Jangka Panjang (2)</a:t>
            </a:r>
            <a:endParaRPr lang="id-ID" sz="3800"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2000" dirty="0" smtClean="0">
                <a:sym typeface="Wingdings" pitchFamily="2" charset="2"/>
              </a:rPr>
              <a:t>Informasi yang digunakan &amp; kita terima itu disebut </a:t>
            </a:r>
            <a:r>
              <a:rPr lang="id-ID" sz="2000" b="1" dirty="0" smtClean="0">
                <a:sym typeface="Wingdings" pitchFamily="2" charset="2"/>
              </a:rPr>
              <a:t>memori jangka pendek. </a:t>
            </a:r>
          </a:p>
          <a:p>
            <a:pPr>
              <a:lnSpc>
                <a:spcPct val="150000"/>
              </a:lnSpc>
              <a:spcBef>
                <a:spcPts val="0"/>
              </a:spcBef>
            </a:pPr>
            <a:r>
              <a:rPr lang="id-ID" sz="2000" dirty="0" smtClean="0">
                <a:sym typeface="Wingdings" pitchFamily="2" charset="2"/>
              </a:rPr>
              <a:t>Memori jangka pendek tersedia untuk jangka waktu yang relatif terbatas dalam satuan detik (+/- 15 detik). </a:t>
            </a:r>
          </a:p>
          <a:p>
            <a:pPr>
              <a:lnSpc>
                <a:spcPct val="150000"/>
              </a:lnSpc>
              <a:spcBef>
                <a:spcPts val="0"/>
              </a:spcBef>
            </a:pPr>
            <a:r>
              <a:rPr lang="id-ID" sz="2000" dirty="0" smtClean="0">
                <a:sym typeface="Wingdings" pitchFamily="2" charset="2"/>
              </a:rPr>
              <a:t>Kapasitas memori jangka pendek kita terbatas dalam keadaan normal untuk beberapa potong informasi saja. </a:t>
            </a:r>
          </a:p>
          <a:p>
            <a:pPr>
              <a:lnSpc>
                <a:spcPct val="150000"/>
              </a:lnSpc>
              <a:spcBef>
                <a:spcPts val="0"/>
              </a:spcBef>
            </a:pPr>
            <a:r>
              <a:rPr lang="id-ID" sz="2000" dirty="0" smtClean="0">
                <a:sym typeface="Wingdings" pitchFamily="2" charset="2"/>
              </a:rPr>
              <a:t>Contoh: nomor telepon, alamat e-mail, atau teks beberapa surat dan kata, dan pada umumnya kita lupakan lagi saat kita mengangkat telepon atau saat menggunakan komputer.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Memori Jangka Pendek dan Jangka Panjang (3)</a:t>
            </a:r>
            <a:endParaRPr lang="id-ID" sz="3800"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2000" dirty="0" smtClean="0">
                <a:sym typeface="Wingdings" pitchFamily="2" charset="2"/>
              </a:rPr>
              <a:t>Proses tersebut menggambarkan bagaimana informasi cepat hilang dari memori jangka pendek kita. </a:t>
            </a:r>
          </a:p>
          <a:p>
            <a:pPr>
              <a:lnSpc>
                <a:spcPct val="150000"/>
              </a:lnSpc>
              <a:spcBef>
                <a:spcPts val="0"/>
              </a:spcBef>
            </a:pPr>
            <a:r>
              <a:rPr lang="id-ID" sz="2000" dirty="0" smtClean="0">
                <a:sym typeface="Wingdings" pitchFamily="2" charset="2"/>
              </a:rPr>
              <a:t>Tapi, kita dapat memperpanjang waktu ingatan yang tersedia untuk menggunakan informasi, dengan pembacaan ulang &amp; latihan. </a:t>
            </a:r>
          </a:p>
          <a:p>
            <a:pPr>
              <a:lnSpc>
                <a:spcPct val="150000"/>
              </a:lnSpc>
              <a:spcBef>
                <a:spcPts val="0"/>
              </a:spcBef>
            </a:pPr>
            <a:r>
              <a:rPr lang="id-ID" sz="2000" dirty="0" smtClean="0">
                <a:sym typeface="Wingdings" pitchFamily="2" charset="2"/>
              </a:rPr>
              <a:t>Lalu, beberapa informasi kemudian diproses lagi &amp; disusun sebagai bahan </a:t>
            </a:r>
            <a:r>
              <a:rPr lang="id-ID" sz="2000" b="1" dirty="0" smtClean="0">
                <a:sym typeface="Wingdings" pitchFamily="2" charset="2"/>
              </a:rPr>
              <a:t>memori jangka panjang. </a:t>
            </a:r>
          </a:p>
          <a:p>
            <a:pPr>
              <a:lnSpc>
                <a:spcPct val="150000"/>
              </a:lnSpc>
              <a:spcBef>
                <a:spcPts val="0"/>
              </a:spcBef>
            </a:pPr>
            <a:r>
              <a:rPr lang="id-ID" sz="2000" dirty="0" smtClean="0">
                <a:sym typeface="Wingdings" pitchFamily="2" charset="2"/>
              </a:rPr>
              <a:t>Umumnya, semakin lama suatu informasi berada pada memori jangka pendek kita, akan lebih banyak peluang yang menjadikan informasi tersebut berada dimemori jangka panjang kita.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Memori Jangka Pendek dan Jangka Panjang (4)</a:t>
            </a:r>
            <a:endParaRPr lang="id-ID" sz="3800" b="1" dirty="0"/>
          </a:p>
        </p:txBody>
      </p:sp>
      <p:sp>
        <p:nvSpPr>
          <p:cNvPr id="3" name="Content Placeholder 2"/>
          <p:cNvSpPr>
            <a:spLocks noGrp="1"/>
          </p:cNvSpPr>
          <p:nvPr>
            <p:ph idx="1"/>
          </p:nvPr>
        </p:nvSpPr>
        <p:spPr>
          <a:xfrm>
            <a:off x="571472" y="1857364"/>
            <a:ext cx="8229600" cy="4572000"/>
          </a:xfrm>
        </p:spPr>
        <p:txBody>
          <a:bodyPr/>
          <a:lstStyle/>
          <a:p>
            <a:pPr>
              <a:lnSpc>
                <a:spcPct val="150000"/>
              </a:lnSpc>
              <a:spcBef>
                <a:spcPts val="600"/>
              </a:spcBef>
            </a:pPr>
            <a:r>
              <a:rPr lang="id-ID" sz="2000" dirty="0" smtClean="0">
                <a:sym typeface="Wingdings" pitchFamily="2" charset="2"/>
              </a:rPr>
              <a:t>Dengan demikian, nomor telepon, yang ditelusur ulang &amp; ditekan ulang  menjadi bagian dari memori individu yang bersifat jangka panjang karena secara alami melalui proses </a:t>
            </a:r>
            <a:r>
              <a:rPr lang="id-ID" sz="2000" b="1" dirty="0" smtClean="0">
                <a:sym typeface="Wingdings" pitchFamily="2" charset="2"/>
              </a:rPr>
              <a:t>penghafalan. </a:t>
            </a:r>
          </a:p>
          <a:p>
            <a:pPr>
              <a:lnSpc>
                <a:spcPct val="150000"/>
              </a:lnSpc>
              <a:spcBef>
                <a:spcPts val="600"/>
              </a:spcBef>
            </a:pPr>
            <a:r>
              <a:rPr lang="id-ID" sz="2000" dirty="0" smtClean="0">
                <a:sym typeface="Wingdings" pitchFamily="2" charset="2"/>
              </a:rPr>
              <a:t>Proses meningat dan mengenali memberi dua kelas umum memori manusia: </a:t>
            </a:r>
          </a:p>
          <a:p>
            <a:pPr lvl="1">
              <a:lnSpc>
                <a:spcPct val="150000"/>
              </a:lnSpc>
              <a:spcBef>
                <a:spcPts val="600"/>
              </a:spcBef>
            </a:pPr>
            <a:r>
              <a:rPr lang="id-ID" sz="1800" dirty="0" smtClean="0">
                <a:sym typeface="Wingdings" pitchFamily="2" charset="2"/>
              </a:rPr>
              <a:t>1. Slow retrievals (pengaksesan kembali secara lambat). </a:t>
            </a:r>
          </a:p>
          <a:p>
            <a:pPr lvl="1">
              <a:lnSpc>
                <a:spcPct val="150000"/>
              </a:lnSpc>
              <a:spcBef>
                <a:spcPts val="600"/>
              </a:spcBef>
            </a:pPr>
            <a:r>
              <a:rPr lang="id-ID" sz="1800" dirty="0" smtClean="0">
                <a:sym typeface="Wingdings" pitchFamily="2" charset="2"/>
              </a:rPr>
              <a:t>2. Fast retrievals (pengaksesan kembali secara cepat).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3800" b="1" dirty="0" smtClean="0"/>
              <a:t>Memori Jangka Pendek dan Jangka Panjang (5)</a:t>
            </a:r>
            <a:endParaRPr lang="id-ID" sz="3800" b="1" dirty="0"/>
          </a:p>
        </p:txBody>
      </p:sp>
      <p:sp>
        <p:nvSpPr>
          <p:cNvPr id="3" name="Content Placeholder 2"/>
          <p:cNvSpPr>
            <a:spLocks noGrp="1"/>
          </p:cNvSpPr>
          <p:nvPr>
            <p:ph sz="half" idx="1"/>
          </p:nvPr>
        </p:nvSpPr>
        <p:spPr/>
        <p:txBody>
          <a:bodyPr/>
          <a:lstStyle/>
          <a:p>
            <a:pPr>
              <a:lnSpc>
                <a:spcPct val="150000"/>
              </a:lnSpc>
              <a:spcBef>
                <a:spcPts val="600"/>
              </a:spcBef>
            </a:pPr>
            <a:r>
              <a:rPr lang="id-ID" sz="2000" dirty="0" smtClean="0">
                <a:sym typeface="Wingdings" pitchFamily="2" charset="2"/>
              </a:rPr>
              <a:t>Karakteristik </a:t>
            </a:r>
            <a:r>
              <a:rPr lang="id-ID" sz="2000" b="1" dirty="0" smtClean="0">
                <a:sym typeface="Wingdings" pitchFamily="2" charset="2"/>
              </a:rPr>
              <a:t>slow retrievals</a:t>
            </a:r>
            <a:r>
              <a:rPr lang="id-ID" sz="2000" dirty="0" smtClean="0">
                <a:sym typeface="Wingdings" pitchFamily="2" charset="2"/>
              </a:rPr>
              <a:t>, antara lain: </a:t>
            </a:r>
          </a:p>
          <a:p>
            <a:pPr lvl="1">
              <a:lnSpc>
                <a:spcPct val="150000"/>
              </a:lnSpc>
              <a:spcBef>
                <a:spcPts val="600"/>
              </a:spcBef>
            </a:pPr>
            <a:r>
              <a:rPr lang="id-ID" sz="2000" dirty="0" smtClean="0">
                <a:sym typeface="Wingdings" pitchFamily="2" charset="2"/>
              </a:rPr>
              <a:t>Tidak otomatis</a:t>
            </a:r>
          </a:p>
          <a:p>
            <a:pPr lvl="1">
              <a:lnSpc>
                <a:spcPct val="150000"/>
              </a:lnSpc>
              <a:spcBef>
                <a:spcPts val="600"/>
              </a:spcBef>
            </a:pPr>
            <a:r>
              <a:rPr lang="id-ID" sz="2000" dirty="0" smtClean="0">
                <a:sym typeface="Wingdings" pitchFamily="2" charset="2"/>
              </a:rPr>
              <a:t>Sadar</a:t>
            </a:r>
          </a:p>
          <a:p>
            <a:pPr lvl="1">
              <a:lnSpc>
                <a:spcPct val="150000"/>
              </a:lnSpc>
              <a:spcBef>
                <a:spcPts val="600"/>
              </a:spcBef>
            </a:pPr>
            <a:r>
              <a:rPr lang="id-ID" sz="2000" dirty="0" smtClean="0">
                <a:sym typeface="Wingdings" pitchFamily="2" charset="2"/>
              </a:rPr>
              <a:t>Terkontrol</a:t>
            </a:r>
          </a:p>
          <a:p>
            <a:pPr lvl="1">
              <a:lnSpc>
                <a:spcPct val="150000"/>
              </a:lnSpc>
              <a:spcBef>
                <a:spcPts val="600"/>
              </a:spcBef>
            </a:pPr>
            <a:r>
              <a:rPr lang="id-ID" sz="2000" dirty="0" smtClean="0">
                <a:sym typeface="Wingdings" pitchFamily="2" charset="2"/>
              </a:rPr>
              <a:t>Akses secara tidak langsung</a:t>
            </a:r>
          </a:p>
          <a:p>
            <a:pPr lvl="1">
              <a:lnSpc>
                <a:spcPct val="150000"/>
              </a:lnSpc>
              <a:spcBef>
                <a:spcPts val="600"/>
              </a:spcBef>
            </a:pPr>
            <a:r>
              <a:rPr lang="id-ID" sz="2000" dirty="0" smtClean="0">
                <a:sym typeface="Wingdings" pitchFamily="2" charset="2"/>
              </a:rPr>
              <a:t>Disengaja </a:t>
            </a:r>
          </a:p>
          <a:p>
            <a:pPr lvl="1">
              <a:lnSpc>
                <a:spcPct val="150000"/>
              </a:lnSpc>
              <a:spcBef>
                <a:spcPts val="600"/>
              </a:spcBef>
              <a:buNone/>
            </a:pPr>
            <a:endParaRPr lang="id-ID" sz="1400" dirty="0" smtClean="0">
              <a:sym typeface="Wingdings" pitchFamily="2" charset="2"/>
            </a:endParaRPr>
          </a:p>
        </p:txBody>
      </p:sp>
      <p:sp>
        <p:nvSpPr>
          <p:cNvPr id="4" name="Content Placeholder 3"/>
          <p:cNvSpPr>
            <a:spLocks noGrp="1"/>
          </p:cNvSpPr>
          <p:nvPr>
            <p:ph sz="half" idx="2"/>
          </p:nvPr>
        </p:nvSpPr>
        <p:spPr>
          <a:xfrm>
            <a:off x="4643438" y="1714488"/>
            <a:ext cx="4038600" cy="4525963"/>
          </a:xfrm>
        </p:spPr>
        <p:txBody>
          <a:bodyPr/>
          <a:lstStyle/>
          <a:p>
            <a:pPr lvl="0">
              <a:lnSpc>
                <a:spcPct val="150000"/>
              </a:lnSpc>
              <a:spcBef>
                <a:spcPts val="600"/>
              </a:spcBef>
              <a:buClr>
                <a:srgbClr val="FF388C"/>
              </a:buClr>
            </a:pPr>
            <a:r>
              <a:rPr lang="id-ID" sz="2000" dirty="0" smtClean="0">
                <a:solidFill>
                  <a:prstClr val="white"/>
                </a:solidFill>
                <a:sym typeface="Wingdings" pitchFamily="2" charset="2"/>
              </a:rPr>
              <a:t>Karakteristik </a:t>
            </a:r>
            <a:r>
              <a:rPr lang="id-ID" sz="2000" b="1" dirty="0" smtClean="0">
                <a:solidFill>
                  <a:prstClr val="white"/>
                </a:solidFill>
                <a:sym typeface="Wingdings" pitchFamily="2" charset="2"/>
              </a:rPr>
              <a:t>fast retrievals</a:t>
            </a:r>
            <a:r>
              <a:rPr lang="id-ID" sz="2000" dirty="0" smtClean="0">
                <a:solidFill>
                  <a:prstClr val="white"/>
                </a:solidFill>
                <a:sym typeface="Wingdings" pitchFamily="2" charset="2"/>
              </a:rPr>
              <a:t>, antara lain: </a:t>
            </a:r>
          </a:p>
          <a:p>
            <a:pPr lvl="1">
              <a:lnSpc>
                <a:spcPct val="150000"/>
              </a:lnSpc>
              <a:spcBef>
                <a:spcPts val="600"/>
              </a:spcBef>
              <a:buClr>
                <a:srgbClr val="FF388C"/>
              </a:buClr>
            </a:pPr>
            <a:r>
              <a:rPr lang="id-ID" sz="2000" dirty="0" smtClean="0">
                <a:solidFill>
                  <a:prstClr val="white"/>
                </a:solidFill>
                <a:sym typeface="Wingdings" pitchFamily="2" charset="2"/>
              </a:rPr>
              <a:t>Otomatis</a:t>
            </a:r>
          </a:p>
          <a:p>
            <a:pPr lvl="1">
              <a:lnSpc>
                <a:spcPct val="150000"/>
              </a:lnSpc>
              <a:spcBef>
                <a:spcPts val="600"/>
              </a:spcBef>
              <a:buClr>
                <a:srgbClr val="FF388C"/>
              </a:buClr>
            </a:pPr>
            <a:r>
              <a:rPr lang="id-ID" sz="2000" dirty="0" smtClean="0">
                <a:solidFill>
                  <a:prstClr val="white"/>
                </a:solidFill>
                <a:sym typeface="Wingdings" pitchFamily="2" charset="2"/>
              </a:rPr>
              <a:t>Tak sadar</a:t>
            </a:r>
          </a:p>
          <a:p>
            <a:pPr lvl="1">
              <a:lnSpc>
                <a:spcPct val="150000"/>
              </a:lnSpc>
              <a:spcBef>
                <a:spcPts val="600"/>
              </a:spcBef>
              <a:buClr>
                <a:srgbClr val="FF388C"/>
              </a:buClr>
            </a:pPr>
            <a:r>
              <a:rPr lang="id-ID" sz="2000" dirty="0" smtClean="0">
                <a:solidFill>
                  <a:prstClr val="white"/>
                </a:solidFill>
                <a:sym typeface="Wingdings" pitchFamily="2" charset="2"/>
              </a:rPr>
              <a:t>Tak terkontrol</a:t>
            </a:r>
          </a:p>
          <a:p>
            <a:pPr lvl="1">
              <a:lnSpc>
                <a:spcPct val="150000"/>
              </a:lnSpc>
              <a:spcBef>
                <a:spcPts val="600"/>
              </a:spcBef>
              <a:buClr>
                <a:srgbClr val="FF388C"/>
              </a:buClr>
            </a:pPr>
            <a:r>
              <a:rPr lang="id-ID" sz="2000" dirty="0" smtClean="0">
                <a:solidFill>
                  <a:prstClr val="white"/>
                </a:solidFill>
                <a:sym typeface="Wingdings" pitchFamily="2" charset="2"/>
              </a:rPr>
              <a:t>Akses secara langsung</a:t>
            </a:r>
          </a:p>
          <a:p>
            <a:pPr lvl="1">
              <a:lnSpc>
                <a:spcPct val="150000"/>
              </a:lnSpc>
              <a:spcBef>
                <a:spcPts val="600"/>
              </a:spcBef>
              <a:buClr>
                <a:srgbClr val="FF388C"/>
              </a:buClr>
            </a:pPr>
            <a:r>
              <a:rPr lang="id-ID" sz="2000" dirty="0" smtClean="0">
                <a:solidFill>
                  <a:prstClr val="white"/>
                </a:solidFill>
                <a:sym typeface="Wingdings" pitchFamily="2" charset="2"/>
              </a:rPr>
              <a:t>Tidak disengaja</a:t>
            </a:r>
          </a:p>
          <a:p>
            <a:pPr lvl="1">
              <a:lnSpc>
                <a:spcPct val="150000"/>
              </a:lnSpc>
              <a:spcBef>
                <a:spcPts val="600"/>
              </a:spcBef>
              <a:buClr>
                <a:srgbClr val="FF388C"/>
              </a:buClr>
            </a:pPr>
            <a:endParaRPr lang="id-ID" sz="1400" dirty="0" smtClean="0">
              <a:solidFill>
                <a:prstClr val="white"/>
              </a:solidFill>
              <a:sym typeface="Wingdings" pitchFamily="2" charset="2"/>
            </a:endParaRPr>
          </a:p>
          <a:p>
            <a:endParaRPr lang="id-ID"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Pengantar</a:t>
            </a:r>
            <a:endParaRPr lang="id-ID"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2200" dirty="0" smtClean="0">
                <a:sym typeface="Wingdings" pitchFamily="2" charset="2"/>
              </a:rPr>
              <a:t>Penerimaan informasi melibatkan dan mengubah pesan lingkungan kedalam suatu bentuk yang dapat digunakan untuk memandu perilaku. </a:t>
            </a:r>
          </a:p>
          <a:p>
            <a:pPr>
              <a:lnSpc>
                <a:spcPct val="150000"/>
              </a:lnSpc>
              <a:spcBef>
                <a:spcPts val="0"/>
              </a:spcBef>
            </a:pPr>
            <a:r>
              <a:rPr lang="id-ID" sz="2200" dirty="0" smtClean="0">
                <a:sym typeface="Wingdings" pitchFamily="2" charset="2"/>
              </a:rPr>
              <a:t>Proses penerimaan informasi, merupakan proses yang aktif. </a:t>
            </a:r>
          </a:p>
          <a:p>
            <a:pPr>
              <a:lnSpc>
                <a:spcPct val="150000"/>
              </a:lnSpc>
              <a:spcBef>
                <a:spcPts val="0"/>
              </a:spcBef>
            </a:pPr>
            <a:r>
              <a:rPr lang="id-ID" sz="2200" b="1" dirty="0" smtClean="0">
                <a:sym typeface="Wingdings" pitchFamily="2" charset="2"/>
              </a:rPr>
              <a:t>Tiga</a:t>
            </a:r>
            <a:r>
              <a:rPr lang="id-ID" sz="2200" dirty="0" smtClean="0">
                <a:sym typeface="Wingdings" pitchFamily="2" charset="2"/>
              </a:rPr>
              <a:t> unsur penerimaan informasi: </a:t>
            </a:r>
          </a:p>
          <a:p>
            <a:pPr lvl="1">
              <a:lnSpc>
                <a:spcPct val="150000"/>
              </a:lnSpc>
              <a:spcBef>
                <a:spcPts val="0"/>
              </a:spcBef>
            </a:pPr>
            <a:r>
              <a:rPr lang="id-ID" sz="2200" dirty="0" smtClean="0">
                <a:sym typeface="Wingdings" pitchFamily="2" charset="2"/>
              </a:rPr>
              <a:t>Seleksi</a:t>
            </a:r>
          </a:p>
          <a:p>
            <a:pPr lvl="1">
              <a:lnSpc>
                <a:spcPct val="150000"/>
              </a:lnSpc>
              <a:spcBef>
                <a:spcPts val="0"/>
              </a:spcBef>
            </a:pPr>
            <a:r>
              <a:rPr lang="id-ID" sz="2200" dirty="0" smtClean="0">
                <a:sym typeface="Wingdings" pitchFamily="2" charset="2"/>
              </a:rPr>
              <a:t>Interpretasi</a:t>
            </a:r>
          </a:p>
          <a:p>
            <a:pPr lvl="1">
              <a:lnSpc>
                <a:spcPct val="150000"/>
              </a:lnSpc>
              <a:spcBef>
                <a:spcPts val="0"/>
              </a:spcBef>
            </a:pPr>
            <a:r>
              <a:rPr lang="id-ID" sz="2200" dirty="0" smtClean="0">
                <a:sym typeface="Wingdings" pitchFamily="2" charset="2"/>
              </a:rPr>
              <a:t>Retensi Informasi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Memori Semantik &amp; Memori Episodik (1)</a:t>
            </a:r>
            <a:endParaRPr lang="id-ID" sz="3800" b="1" dirty="0"/>
          </a:p>
        </p:txBody>
      </p:sp>
      <p:sp>
        <p:nvSpPr>
          <p:cNvPr id="3" name="Content Placeholder 2"/>
          <p:cNvSpPr>
            <a:spLocks noGrp="1"/>
          </p:cNvSpPr>
          <p:nvPr>
            <p:ph idx="1"/>
          </p:nvPr>
        </p:nvSpPr>
        <p:spPr>
          <a:xfrm>
            <a:off x="571472" y="1857364"/>
            <a:ext cx="8229600" cy="4572000"/>
          </a:xfrm>
        </p:spPr>
        <p:txBody>
          <a:bodyPr/>
          <a:lstStyle/>
          <a:p>
            <a:pPr>
              <a:lnSpc>
                <a:spcPct val="150000"/>
              </a:lnSpc>
              <a:spcBef>
                <a:spcPts val="600"/>
              </a:spcBef>
            </a:pPr>
            <a:r>
              <a:rPr lang="id-ID" sz="1800" dirty="0" smtClean="0">
                <a:sym typeface="Wingdings" pitchFamily="2" charset="2"/>
              </a:rPr>
              <a:t>Pengetahuan umum kita tentang orang, tempat, dan hal-hal didunia ini disebut </a:t>
            </a:r>
            <a:r>
              <a:rPr lang="id-ID" sz="1800" b="1" dirty="0" smtClean="0">
                <a:sym typeface="Wingdings" pitchFamily="2" charset="2"/>
              </a:rPr>
              <a:t>memori semantik. </a:t>
            </a:r>
          </a:p>
          <a:p>
            <a:pPr>
              <a:lnSpc>
                <a:spcPct val="150000"/>
              </a:lnSpc>
              <a:spcBef>
                <a:spcPts val="600"/>
              </a:spcBef>
            </a:pPr>
            <a:r>
              <a:rPr lang="id-ID" sz="1800" dirty="0" smtClean="0">
                <a:sym typeface="Wingdings" pitchFamily="2" charset="2"/>
              </a:rPr>
              <a:t>Proses yang berhubungan dengan mengumpulkan kembali dan mengakses kembali informasi mengenai kejadian pribadi, objek tertentu, orang dan peristiwa yang dialami oleh seorang individu pada waktu dan tempat tertentu disebut </a:t>
            </a:r>
            <a:r>
              <a:rPr lang="id-ID" sz="1800" b="1" dirty="0" smtClean="0">
                <a:sym typeface="Wingdings" pitchFamily="2" charset="2"/>
              </a:rPr>
              <a:t>memori episodik. </a:t>
            </a:r>
          </a:p>
          <a:p>
            <a:pPr>
              <a:lnSpc>
                <a:spcPct val="150000"/>
              </a:lnSpc>
              <a:spcBef>
                <a:spcPts val="600"/>
              </a:spcBef>
            </a:pPr>
            <a:r>
              <a:rPr lang="id-ID" sz="1800" dirty="0" smtClean="0">
                <a:sym typeface="Wingdings" pitchFamily="2" charset="2"/>
              </a:rPr>
              <a:t>Kedua jenis memori itu saling berkaitan satu sama lain. </a:t>
            </a:r>
          </a:p>
          <a:p>
            <a:pPr>
              <a:lnSpc>
                <a:spcPct val="150000"/>
              </a:lnSpc>
              <a:spcBef>
                <a:spcPts val="600"/>
              </a:spcBef>
            </a:pPr>
            <a:r>
              <a:rPr lang="id-ID" sz="1800" dirty="0" smtClean="0">
                <a:sym typeface="Wingdings" pitchFamily="2" charset="2"/>
              </a:rPr>
              <a:t>Pengetahuan semantik berasal dari memori episodik. </a:t>
            </a:r>
          </a:p>
          <a:p>
            <a:pPr>
              <a:lnSpc>
                <a:spcPct val="150000"/>
              </a:lnSpc>
              <a:spcBef>
                <a:spcPts val="600"/>
              </a:spcBef>
            </a:pPr>
            <a:r>
              <a:rPr lang="id-ID" sz="1800" dirty="0" smtClean="0">
                <a:sym typeface="Wingdings" pitchFamily="2" charset="2"/>
              </a:rPr>
              <a:t>Sedangkan memori episodik diorganisasi dan dikategorikan berdasarkan kategori semantik. </a:t>
            </a:r>
          </a:p>
          <a:p>
            <a:pPr>
              <a:lnSpc>
                <a:spcPct val="150000"/>
              </a:lnSpc>
              <a:spcBef>
                <a:spcPts val="60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Memori Semantik &amp; Memori Episodik (2)</a:t>
            </a:r>
            <a:endParaRPr lang="id-ID" sz="3800" b="1" dirty="0"/>
          </a:p>
        </p:txBody>
      </p:sp>
      <p:sp>
        <p:nvSpPr>
          <p:cNvPr id="3" name="Content Placeholder 2"/>
          <p:cNvSpPr>
            <a:spLocks noGrp="1"/>
          </p:cNvSpPr>
          <p:nvPr>
            <p:ph idx="1"/>
          </p:nvPr>
        </p:nvSpPr>
        <p:spPr>
          <a:xfrm>
            <a:off x="571472" y="1857364"/>
            <a:ext cx="8229600" cy="4572000"/>
          </a:xfrm>
        </p:spPr>
        <p:txBody>
          <a:bodyPr/>
          <a:lstStyle/>
          <a:p>
            <a:pPr>
              <a:lnSpc>
                <a:spcPct val="150000"/>
              </a:lnSpc>
              <a:spcBef>
                <a:spcPts val="600"/>
              </a:spcBef>
            </a:pPr>
            <a:r>
              <a:rPr lang="id-ID" sz="1800" b="1" dirty="0" smtClean="0">
                <a:sym typeface="Wingdings" pitchFamily="2" charset="2"/>
              </a:rPr>
              <a:t>Gilian Cohen</a:t>
            </a:r>
            <a:r>
              <a:rPr lang="id-ID" sz="1800" dirty="0" smtClean="0">
                <a:sym typeface="Wingdings" pitchFamily="2" charset="2"/>
              </a:rPr>
              <a:t>, dalam bukunya yang berjudul “Memori didunia nyata </a:t>
            </a:r>
            <a:r>
              <a:rPr lang="id-ID" sz="1800" i="1" dirty="0" smtClean="0">
                <a:sym typeface="Wingdings" pitchFamily="2" charset="2"/>
              </a:rPr>
              <a:t>(memory in the real world)</a:t>
            </a:r>
            <a:r>
              <a:rPr lang="id-ID" sz="1800" dirty="0" smtClean="0">
                <a:sym typeface="Wingdings" pitchFamily="2" charset="2"/>
              </a:rPr>
              <a:t>” membuat daftar karakteristik memori: </a:t>
            </a:r>
          </a:p>
          <a:p>
            <a:pPr>
              <a:lnSpc>
                <a:spcPct val="150000"/>
              </a:lnSpc>
              <a:spcBef>
                <a:spcPts val="600"/>
              </a:spcBef>
              <a:buFont typeface="+mj-lt"/>
              <a:buAutoNum type="arabicPeriod"/>
            </a:pPr>
            <a:r>
              <a:rPr lang="id-ID" sz="1800" dirty="0" smtClean="0">
                <a:sym typeface="Wingdings" pitchFamily="2" charset="2"/>
              </a:rPr>
              <a:t>Memori adalah sistem kapasitas lebih, ada yang dapat diingat lebih banyak daripada yang mungkin dikelola oleh otak. </a:t>
            </a:r>
          </a:p>
          <a:p>
            <a:pPr>
              <a:lnSpc>
                <a:spcPct val="150000"/>
              </a:lnSpc>
              <a:spcBef>
                <a:spcPts val="600"/>
              </a:spcBef>
              <a:buFont typeface="+mj-lt"/>
              <a:buAutoNum type="arabicPeriod"/>
            </a:pPr>
            <a:r>
              <a:rPr lang="id-ID" sz="1800" dirty="0" smtClean="0">
                <a:sym typeface="Wingdings" pitchFamily="2" charset="2"/>
              </a:rPr>
              <a:t>Memori harus selektif – keputusan harus dibuat untuk mengatur apa yang harus diingat dan tidak. </a:t>
            </a:r>
          </a:p>
          <a:p>
            <a:pPr>
              <a:lnSpc>
                <a:spcPct val="150000"/>
              </a:lnSpc>
              <a:spcBef>
                <a:spcPts val="600"/>
              </a:spcBef>
              <a:buFont typeface="+mj-lt"/>
              <a:buAutoNum type="arabicPeriod"/>
            </a:pPr>
            <a:r>
              <a:rPr lang="id-ID" sz="1800" dirty="0" smtClean="0">
                <a:sym typeface="Wingdings" pitchFamily="2" charset="2"/>
              </a:rPr>
              <a:t>Memori harus dinamis – ada penyesuaian yang harus dilakukan didalam lingkungan sekitar kita.</a:t>
            </a:r>
          </a:p>
          <a:p>
            <a:pPr>
              <a:lnSpc>
                <a:spcPct val="150000"/>
              </a:lnSpc>
              <a:spcBef>
                <a:spcPts val="600"/>
              </a:spcBef>
              <a:buFont typeface="+mj-lt"/>
              <a:buAutoNum type="arabicPeriod"/>
            </a:pPr>
            <a:r>
              <a:rPr lang="id-ID" sz="1800" dirty="0" smtClean="0">
                <a:sym typeface="Wingdings" pitchFamily="2" charset="2"/>
              </a:rPr>
              <a:t>Memori harus menghubungkan dengan masa lalu, masa kini &amp; masa depan – memori memberikan kontinuitas makna sepanjang waktu.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Memori Semantik &amp; Memori Episodik (3)</a:t>
            </a:r>
            <a:endParaRPr lang="id-ID" sz="3800" b="1" dirty="0"/>
          </a:p>
        </p:txBody>
      </p:sp>
      <p:sp>
        <p:nvSpPr>
          <p:cNvPr id="3" name="Content Placeholder 2"/>
          <p:cNvSpPr>
            <a:spLocks noGrp="1"/>
          </p:cNvSpPr>
          <p:nvPr>
            <p:ph idx="1"/>
          </p:nvPr>
        </p:nvSpPr>
        <p:spPr>
          <a:xfrm>
            <a:off x="571472" y="1857364"/>
            <a:ext cx="8229600" cy="4572000"/>
          </a:xfrm>
        </p:spPr>
        <p:txBody>
          <a:bodyPr/>
          <a:lstStyle/>
          <a:p>
            <a:pPr>
              <a:lnSpc>
                <a:spcPct val="150000"/>
              </a:lnSpc>
              <a:spcBef>
                <a:spcPts val="600"/>
              </a:spcBef>
              <a:buFont typeface="+mj-lt"/>
              <a:buAutoNum type="arabicPeriod" startAt="5"/>
            </a:pPr>
            <a:r>
              <a:rPr lang="id-ID" sz="1800" dirty="0" smtClean="0">
                <a:sym typeface="Wingdings" pitchFamily="2" charset="2"/>
              </a:rPr>
              <a:t>Memori harus membangun representasi hipotesis – imajinasi, kreativitas, dan pertimbangan kemungkinan . </a:t>
            </a:r>
          </a:p>
          <a:p>
            <a:pPr>
              <a:lnSpc>
                <a:spcPct val="150000"/>
              </a:lnSpc>
              <a:spcBef>
                <a:spcPts val="600"/>
              </a:spcBef>
              <a:buFont typeface="+mj-lt"/>
              <a:buAutoNum type="arabicPeriod" startAt="5"/>
            </a:pPr>
            <a:r>
              <a:rPr lang="id-ID" sz="1800" dirty="0" smtClean="0">
                <a:sym typeface="Wingdings" pitchFamily="2" charset="2"/>
              </a:rPr>
              <a:t>Memori  harus menyimpan informasi baik pengetahuan umum maupun khusus. </a:t>
            </a:r>
          </a:p>
          <a:p>
            <a:pPr>
              <a:lnSpc>
                <a:spcPct val="150000"/>
              </a:lnSpc>
              <a:spcBef>
                <a:spcPts val="600"/>
              </a:spcBef>
              <a:buFont typeface="+mj-lt"/>
              <a:buAutoNum type="arabicPeriod" startAt="5"/>
            </a:pPr>
            <a:r>
              <a:rPr lang="id-ID" sz="1800" dirty="0" smtClean="0">
                <a:sym typeface="Wingdings" pitchFamily="2" charset="2"/>
              </a:rPr>
              <a:t>Memori harus menyimpan informasi secara implisit – informasi harus mudah dan otomatis tersimpan dan terorganisasi agar mudah diakses kembali baik kategori, periode waktu &amp; tingkat kekhususan atau keumumannya. </a:t>
            </a:r>
          </a:p>
          <a:p>
            <a:pPr>
              <a:lnSpc>
                <a:spcPct val="150000"/>
              </a:lnSpc>
              <a:spcBef>
                <a:spcPts val="600"/>
              </a:spcBef>
              <a:buFont typeface="+mj-lt"/>
              <a:buAutoNum type="arabicPeriod" startAt="5"/>
            </a:pPr>
            <a:r>
              <a:rPr lang="id-ID" sz="1800" dirty="0" smtClean="0">
                <a:sym typeface="Wingdings" pitchFamily="2" charset="2"/>
              </a:rPr>
              <a:t>Proses memori harus kompleks – penyusunan &amp; pengorganisasian informasi yang rumit dibutuhkan untuk mengintergrasi informasi baru terhadap pengalaman sebelumnya.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Memori Semantik &amp; Memori Episodik (4)</a:t>
            </a:r>
            <a:endParaRPr lang="id-ID" sz="3800" b="1" dirty="0"/>
          </a:p>
        </p:txBody>
      </p:sp>
      <p:sp>
        <p:nvSpPr>
          <p:cNvPr id="3" name="Content Placeholder 2"/>
          <p:cNvSpPr>
            <a:spLocks noGrp="1"/>
          </p:cNvSpPr>
          <p:nvPr>
            <p:ph idx="1"/>
          </p:nvPr>
        </p:nvSpPr>
        <p:spPr>
          <a:xfrm>
            <a:off x="571472" y="1857364"/>
            <a:ext cx="8229600" cy="4572000"/>
          </a:xfrm>
        </p:spPr>
        <p:txBody>
          <a:bodyPr/>
          <a:lstStyle/>
          <a:p>
            <a:pPr>
              <a:lnSpc>
                <a:spcPct val="150000"/>
              </a:lnSpc>
              <a:spcBef>
                <a:spcPts val="600"/>
              </a:spcBef>
              <a:buFont typeface="+mj-lt"/>
              <a:buAutoNum type="arabicPeriod" startAt="9"/>
            </a:pPr>
            <a:r>
              <a:rPr lang="id-ID" sz="1800" dirty="0" smtClean="0">
                <a:sym typeface="Wingdings" pitchFamily="2" charset="2"/>
              </a:rPr>
              <a:t>Strategi pengaksesan kembali memori adalah sangat penting – pengaksesan kembali memori menjadi lebih penting dan sulit sejalan terus berkembangnya memori. </a:t>
            </a:r>
          </a:p>
          <a:p>
            <a:pPr>
              <a:lnSpc>
                <a:spcPct val="150000"/>
              </a:lnSpc>
              <a:spcBef>
                <a:spcPts val="600"/>
              </a:spcBef>
              <a:buFont typeface="+mj-lt"/>
              <a:buAutoNum type="arabicPeriod" startAt="9"/>
            </a:pPr>
            <a:r>
              <a:rPr lang="id-ID" sz="1800" dirty="0" smtClean="0">
                <a:sym typeface="Wingdings" pitchFamily="2" charset="2"/>
              </a:rPr>
              <a:t>Mengakses kembali memori harus menggunakan cara spontan dan sengaja – memori harus memungkinkan agar bisa diambil secara spontan atau sengaja. </a:t>
            </a:r>
          </a:p>
          <a:p>
            <a:pPr>
              <a:lnSpc>
                <a:spcPct val="150000"/>
              </a:lnSpc>
              <a:spcBef>
                <a:spcPts val="600"/>
              </a:spcBef>
            </a:pPr>
            <a:r>
              <a:rPr lang="id-ID" sz="1800" dirty="0" smtClean="0">
                <a:sym typeface="Wingdings" pitchFamily="2" charset="2"/>
              </a:rPr>
              <a:t>Para peneliti mengingatkan, bahwa proses informasi adalah operasi yang sangat kompleks &amp; ada kesulitan untuk membedakan antara berbagai tahapan, seleksi, interpretasi, serta memori episodik &amp; semantik  yang terlihat tidak jelas.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Pengaruh Penerima</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1800" dirty="0" smtClean="0">
                <a:sym typeface="Wingdings" pitchFamily="2" charset="2"/>
              </a:rPr>
              <a:t>Sebagaimana anak-anak kita beradaptasi dengan dunia, dimana kita sangat bergantung pada orang tua &amp; orang dewasa lainnya. </a:t>
            </a:r>
          </a:p>
          <a:p>
            <a:pPr>
              <a:lnSpc>
                <a:spcPct val="150000"/>
              </a:lnSpc>
              <a:spcBef>
                <a:spcPts val="600"/>
              </a:spcBef>
            </a:pPr>
            <a:r>
              <a:rPr lang="id-ID" sz="1800" dirty="0" smtClean="0">
                <a:sym typeface="Wingdings" pitchFamily="2" charset="2"/>
              </a:rPr>
              <a:t>Tujuannya untuk pemenuhan kebutuhan, keinginan dan dorongan naluriah. </a:t>
            </a:r>
          </a:p>
          <a:p>
            <a:pPr>
              <a:lnSpc>
                <a:spcPct val="150000"/>
              </a:lnSpc>
              <a:spcBef>
                <a:spcPts val="600"/>
              </a:spcBef>
            </a:pPr>
            <a:r>
              <a:rPr lang="id-ID" sz="1800" dirty="0" smtClean="0">
                <a:sym typeface="Wingdings" pitchFamily="2" charset="2"/>
              </a:rPr>
              <a:t>Ketergantungan ini akan membawa kecenderungan penerimaan informasi, dimana terdapat perbedaan penerimaan informasi antara orang tua kita, rekan atau teman sebaya. </a:t>
            </a:r>
          </a:p>
          <a:p>
            <a:pPr>
              <a:lnSpc>
                <a:spcPct val="150000"/>
              </a:lnSpc>
              <a:spcBef>
                <a:spcPts val="600"/>
              </a:spcBef>
            </a:pPr>
            <a:r>
              <a:rPr lang="id-ID" sz="1800" dirty="0" smtClean="0">
                <a:sym typeface="Wingdings" pitchFamily="2" charset="2"/>
              </a:rPr>
              <a:t>Hal itu dipengaruhi oleh pesan yang kita perhatikan dan bagaimana kita akan menafsirkan dan menyimpan informasi yang dihasilkan. </a:t>
            </a:r>
          </a:p>
          <a:p>
            <a:pPr>
              <a:lnSpc>
                <a:spcPct val="150000"/>
              </a:lnSpc>
              <a:spcBef>
                <a:spcPts val="600"/>
              </a:spcBef>
            </a:pPr>
            <a:r>
              <a:rPr lang="id-ID" sz="1800" dirty="0" smtClean="0">
                <a:sym typeface="Wingdings" pitchFamily="2" charset="2"/>
              </a:rPr>
              <a:t>Banyak dari hasil interpretasinya terkait dengan hakikat penerima.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Kebutuhan (1)</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1800" dirty="0" smtClean="0">
                <a:sym typeface="Wingdings" pitchFamily="2" charset="2"/>
              </a:rPr>
              <a:t>Faktor penting dan berperan dalam penerimaan pesan adalah, </a:t>
            </a:r>
            <a:r>
              <a:rPr lang="id-ID" sz="1800" b="1" dirty="0" smtClean="0">
                <a:sym typeface="Wingdings" pitchFamily="2" charset="2"/>
              </a:rPr>
              <a:t>kebutuhan. </a:t>
            </a:r>
          </a:p>
          <a:p>
            <a:pPr>
              <a:lnSpc>
                <a:spcPct val="150000"/>
              </a:lnSpc>
              <a:spcBef>
                <a:spcPts val="600"/>
              </a:spcBef>
            </a:pPr>
            <a:r>
              <a:rPr lang="id-ID" sz="1800" dirty="0" smtClean="0">
                <a:sym typeface="Wingdings" pitchFamily="2" charset="2"/>
              </a:rPr>
              <a:t>Disesuaikan dengan kebutuhan dasar manusia yaitu, keberadaan fisiologis seperti: makanan, tempat tinggal, keadaan fisik yang baik dan kebutuhan seks. </a:t>
            </a:r>
          </a:p>
          <a:p>
            <a:pPr>
              <a:lnSpc>
                <a:spcPct val="150000"/>
              </a:lnSpc>
              <a:spcBef>
                <a:spcPts val="600"/>
              </a:spcBef>
            </a:pPr>
            <a:r>
              <a:rPr lang="id-ID" sz="1800" dirty="0" smtClean="0">
                <a:sym typeface="Wingdings" pitchFamily="2" charset="2"/>
              </a:rPr>
              <a:t>Kebutuhan dasar dapat mendorong perilaku yang kita kerjakan dan apabila tidak terpenuhi upaya kita untuk memenuhinya melalui dorongan yang kuat. </a:t>
            </a:r>
          </a:p>
          <a:p>
            <a:pPr>
              <a:lnSpc>
                <a:spcPct val="150000"/>
              </a:lnSpc>
              <a:spcBef>
                <a:spcPts val="600"/>
              </a:spcBef>
            </a:pPr>
            <a:r>
              <a:rPr lang="id-ID" sz="1800" dirty="0" smtClean="0">
                <a:sym typeface="Wingdings" pitchFamily="2" charset="2"/>
              </a:rPr>
              <a:t>Kebutuhan atau motif lain adalah kebutuhan dasar, meliputi kontak sosial, eksplorasi dan komprehensi realitas, sosialisasi, diversi, hiburan, dan permainan. </a:t>
            </a:r>
          </a:p>
          <a:p>
            <a:pPr>
              <a:lnSpc>
                <a:spcPct val="150000"/>
              </a:lnSpc>
              <a:spcBef>
                <a:spcPts val="60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Kebutuhan (2)</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1900" dirty="0" smtClean="0">
                <a:sym typeface="Wingdings" pitchFamily="2" charset="2"/>
              </a:rPr>
              <a:t>Semua hal tersebut berkaitan dengan kondisi kesejahteraan jiwa, psikologis, sosial dan komunikasi individu. </a:t>
            </a:r>
          </a:p>
          <a:p>
            <a:pPr>
              <a:lnSpc>
                <a:spcPct val="150000"/>
              </a:lnSpc>
              <a:spcBef>
                <a:spcPts val="600"/>
              </a:spcBef>
            </a:pPr>
            <a:r>
              <a:rPr lang="id-ID" sz="1900" dirty="0" smtClean="0">
                <a:sym typeface="Wingdings" pitchFamily="2" charset="2"/>
              </a:rPr>
              <a:t>Yang paling dasar dari kebutuhan ini harus dilakukan dengan mempertahankan dan mengembangkan identitas dan konsep diri kita. </a:t>
            </a:r>
          </a:p>
          <a:p>
            <a:pPr>
              <a:lnSpc>
                <a:spcPct val="150000"/>
              </a:lnSpc>
              <a:spcBef>
                <a:spcPts val="600"/>
              </a:spcBef>
            </a:pPr>
            <a:r>
              <a:rPr lang="id-ID" sz="1900" dirty="0" smtClean="0">
                <a:sym typeface="Wingdings" pitchFamily="2" charset="2"/>
              </a:rPr>
              <a:t>Setiap individu umumnya ingin dilihat sebagai individu dengan karakter positif, layak, diinginkan, kompeten dan terhormat. </a:t>
            </a:r>
          </a:p>
          <a:p>
            <a:pPr>
              <a:lnSpc>
                <a:spcPct val="150000"/>
              </a:lnSpc>
              <a:spcBef>
                <a:spcPts val="600"/>
              </a:spcBef>
            </a:pPr>
            <a:r>
              <a:rPr lang="id-ID" sz="1900" dirty="0" smtClean="0">
                <a:sym typeface="Wingdings" pitchFamily="2" charset="2"/>
              </a:rPr>
              <a:t>Tetapi terdapat perbedaan diantara tiap-tiap individu dalam kualitas tertentu yang kita harapkan menjadi nilai kita.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Kebutuhan (3)</a:t>
            </a:r>
            <a:endParaRPr lang="id-ID" sz="3800" b="1" dirty="0"/>
          </a:p>
        </p:txBody>
      </p:sp>
      <p:sp>
        <p:nvSpPr>
          <p:cNvPr id="3" name="Content Placeholder 2"/>
          <p:cNvSpPr>
            <a:spLocks noGrp="1"/>
          </p:cNvSpPr>
          <p:nvPr>
            <p:ph idx="1"/>
          </p:nvPr>
        </p:nvSpPr>
        <p:spPr>
          <a:xfrm>
            <a:off x="642910" y="1357298"/>
            <a:ext cx="8229600" cy="4572000"/>
          </a:xfrm>
        </p:spPr>
        <p:txBody>
          <a:bodyPr/>
          <a:lstStyle/>
          <a:p>
            <a:pPr>
              <a:lnSpc>
                <a:spcPct val="150000"/>
              </a:lnSpc>
              <a:spcBef>
                <a:spcPts val="600"/>
              </a:spcBef>
            </a:pPr>
            <a:r>
              <a:rPr lang="id-ID" sz="1700" dirty="0" smtClean="0">
                <a:sym typeface="Wingdings" pitchFamily="2" charset="2"/>
              </a:rPr>
              <a:t>Beberapa individu memiliki keinginan/cita-cita untuk dilihat sebagai pribadi yang cerdas, kreatif, profesional yang kompeten, dan berhasil dalam pekerjaan. </a:t>
            </a:r>
          </a:p>
          <a:p>
            <a:pPr>
              <a:lnSpc>
                <a:spcPct val="150000"/>
              </a:lnSpc>
              <a:spcBef>
                <a:spcPts val="600"/>
              </a:spcBef>
            </a:pPr>
            <a:r>
              <a:rPr lang="id-ID" sz="1700" dirty="0" smtClean="0">
                <a:sym typeface="Wingdings" pitchFamily="2" charset="2"/>
              </a:rPr>
              <a:t>Sementara bagi orang lain, akan lebih penting jika dilihat sebagai seseorang yang religius, jujur, terhormat, dan dikagumi kapasitas kepemimpinannya atau diakui sebagai seorang yang loyalitas pengikut. </a:t>
            </a:r>
          </a:p>
          <a:p>
            <a:pPr>
              <a:lnSpc>
                <a:spcPct val="150000"/>
              </a:lnSpc>
              <a:spcBef>
                <a:spcPts val="600"/>
              </a:spcBef>
            </a:pPr>
            <a:r>
              <a:rPr lang="id-ID" sz="1700" dirty="0" smtClean="0">
                <a:sym typeface="Wingdings" pitchFamily="2" charset="2"/>
              </a:rPr>
              <a:t>Kebutuhan pribadi, sosial, komunikatif, memainkan peranan dalam seleksi, interpretasi, dan retensi – terutama dikaitkan dengan “penggunaan dan kepuasan” terhadap media massa. </a:t>
            </a:r>
          </a:p>
          <a:p>
            <a:pPr>
              <a:lnSpc>
                <a:spcPct val="150000"/>
              </a:lnSpc>
              <a:spcBef>
                <a:spcPts val="600"/>
              </a:spcBef>
            </a:pPr>
            <a:r>
              <a:rPr lang="id-ID" sz="1700" dirty="0" smtClean="0">
                <a:sym typeface="Wingdings" pitchFamily="2" charset="2"/>
              </a:rPr>
              <a:t>Memperkuat pandangan tentang tidak puas/tidak bahhagia dalam pemenuhan kebutuhan tertentu, berhubungan dengan program media massa/sumber pesan yang lain. </a:t>
            </a:r>
          </a:p>
          <a:p>
            <a:pPr>
              <a:lnSpc>
                <a:spcPct val="150000"/>
              </a:lnSpc>
              <a:spcBef>
                <a:spcPts val="600"/>
              </a:spcBef>
            </a:pPr>
            <a:endParaRPr lang="id-ID" sz="1800" dirty="0" smtClean="0">
              <a:sym typeface="Wingdings" pitchFamily="2" charset="2"/>
            </a:endParaRPr>
          </a:p>
          <a:p>
            <a:pPr>
              <a:lnSpc>
                <a:spcPct val="150000"/>
              </a:lnSpc>
              <a:spcBef>
                <a:spcPts val="600"/>
              </a:spcBef>
              <a:buNone/>
            </a:pPr>
            <a:endParaRPr lang="id-ID" sz="1900" dirty="0" smtClean="0">
              <a:sym typeface="Wingdings" pitchFamily="2" charset="2"/>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Sikap, Keyakinan &amp; Nilai (1)</a:t>
            </a:r>
            <a:endParaRPr lang="id-ID" sz="3800" b="1" dirty="0"/>
          </a:p>
        </p:txBody>
      </p:sp>
      <p:sp>
        <p:nvSpPr>
          <p:cNvPr id="3" name="Content Placeholder 2"/>
          <p:cNvSpPr>
            <a:spLocks noGrp="1"/>
          </p:cNvSpPr>
          <p:nvPr>
            <p:ph idx="1"/>
          </p:nvPr>
        </p:nvSpPr>
        <p:spPr>
          <a:xfrm>
            <a:off x="642910" y="1357298"/>
            <a:ext cx="8229600" cy="4572000"/>
          </a:xfrm>
        </p:spPr>
        <p:txBody>
          <a:bodyPr/>
          <a:lstStyle/>
          <a:p>
            <a:pPr>
              <a:lnSpc>
                <a:spcPct val="150000"/>
              </a:lnSpc>
              <a:spcBef>
                <a:spcPts val="600"/>
              </a:spcBef>
            </a:pPr>
            <a:r>
              <a:rPr lang="id-ID" sz="1900" dirty="0" smtClean="0">
                <a:sym typeface="Wingdings" pitchFamily="2" charset="2"/>
              </a:rPr>
              <a:t>Sikap, preferensi, dan kecenderungan seseorang terhadap topik tertentu, orang, atau situasi juga memainkan peranan penting bagi kegiatan &amp; hasil penerimaan informasi. </a:t>
            </a:r>
          </a:p>
          <a:p>
            <a:pPr>
              <a:lnSpc>
                <a:spcPct val="150000"/>
              </a:lnSpc>
              <a:spcBef>
                <a:spcPts val="600"/>
              </a:spcBef>
            </a:pPr>
            <a:r>
              <a:rPr lang="id-ID" sz="1900" dirty="0" smtClean="0">
                <a:sym typeface="Wingdings" pitchFamily="2" charset="2"/>
              </a:rPr>
              <a:t>Pada umumnya individu akan menaruh perhatian pada pesan, sumber &amp; interpretasi yang menguntungkan mereka. </a:t>
            </a:r>
          </a:p>
          <a:p>
            <a:pPr>
              <a:lnSpc>
                <a:spcPct val="150000"/>
              </a:lnSpc>
              <a:spcBef>
                <a:spcPts val="600"/>
              </a:spcBef>
            </a:pPr>
            <a:r>
              <a:rPr lang="id-ID" sz="1900" dirty="0" smtClean="0">
                <a:sym typeface="Wingdings" pitchFamily="2" charset="2"/>
              </a:rPr>
              <a:t>Individu akan mempertimbangkan sumber pesan atau kesimpulan yang tidak mendukung. </a:t>
            </a:r>
          </a:p>
          <a:p>
            <a:pPr>
              <a:lnSpc>
                <a:spcPct val="150000"/>
              </a:lnSpc>
              <a:spcBef>
                <a:spcPts val="600"/>
              </a:spcBef>
            </a:pPr>
            <a:r>
              <a:rPr lang="id-ID" sz="1900" dirty="0" smtClean="0">
                <a:sym typeface="Wingdings" pitchFamily="2" charset="2"/>
              </a:rPr>
              <a:t>Sebagai contoh: individu yang mendukung kandidat X dalam pemilihan pemimpin negara, cenderung memberikan perhatian lebih jauh kepada artikel &amp; iklan politik, serta mencari sumber informasinya yang berisi pemberitaan tentang kandidat X. </a:t>
            </a:r>
          </a:p>
          <a:p>
            <a:pPr>
              <a:lnSpc>
                <a:spcPct val="150000"/>
              </a:lnSpc>
              <a:spcBef>
                <a:spcPts val="60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Sikap, Keyakinan &amp; Nilai (2)</a:t>
            </a:r>
            <a:endParaRPr lang="id-ID" sz="3800" b="1" dirty="0"/>
          </a:p>
        </p:txBody>
      </p:sp>
      <p:sp>
        <p:nvSpPr>
          <p:cNvPr id="3" name="Content Placeholder 2"/>
          <p:cNvSpPr>
            <a:spLocks noGrp="1"/>
          </p:cNvSpPr>
          <p:nvPr>
            <p:ph idx="1"/>
          </p:nvPr>
        </p:nvSpPr>
        <p:spPr>
          <a:xfrm>
            <a:off x="642910" y="1357298"/>
            <a:ext cx="8229600" cy="4572000"/>
          </a:xfrm>
        </p:spPr>
        <p:txBody>
          <a:bodyPr/>
          <a:lstStyle/>
          <a:p>
            <a:pPr>
              <a:lnSpc>
                <a:spcPct val="150000"/>
              </a:lnSpc>
              <a:spcBef>
                <a:spcPts val="600"/>
              </a:spcBef>
            </a:pPr>
            <a:r>
              <a:rPr lang="id-ID" sz="1800" dirty="0" smtClean="0">
                <a:sym typeface="Wingdings" pitchFamily="2" charset="2"/>
              </a:rPr>
              <a:t>Individu tersebut cenderung menghabiskan waktu, untuk berbicara politik dengan orang lain yang pandangannya sama dengan dirinya. </a:t>
            </a:r>
          </a:p>
          <a:p>
            <a:pPr>
              <a:lnSpc>
                <a:spcPct val="150000"/>
              </a:lnSpc>
              <a:spcBef>
                <a:spcPts val="600"/>
              </a:spcBef>
            </a:pPr>
            <a:r>
              <a:rPr lang="id-ID" sz="1800" dirty="0" smtClean="0">
                <a:sym typeface="Wingdings" pitchFamily="2" charset="2"/>
              </a:rPr>
              <a:t>Nilai adalah istilah yang digunakan yang mengacu kepada prinsip-prinsip dasar hidup kita.</a:t>
            </a:r>
          </a:p>
          <a:p>
            <a:pPr>
              <a:lnSpc>
                <a:spcPct val="150000"/>
              </a:lnSpc>
              <a:spcBef>
                <a:spcPts val="600"/>
              </a:spcBef>
            </a:pPr>
            <a:r>
              <a:rPr lang="id-ID" sz="1800" dirty="0" smtClean="0">
                <a:sym typeface="Wingdings" pitchFamily="2" charset="2"/>
              </a:rPr>
              <a:t>Dengan kata lain, nilai adalah penalaran tentang apa yang seharusnya dilakukan dan tidak dilakukan dalam hubungan dengan lingkungan dan antar sesama. </a:t>
            </a:r>
          </a:p>
          <a:p>
            <a:pPr>
              <a:lnSpc>
                <a:spcPct val="150000"/>
              </a:lnSpc>
              <a:spcBef>
                <a:spcPts val="600"/>
              </a:spcBef>
            </a:pPr>
            <a:r>
              <a:rPr lang="id-ID" sz="1800" dirty="0" smtClean="0">
                <a:sym typeface="Wingdings" pitchFamily="2" charset="2"/>
              </a:rPr>
              <a:t>Nilai juga mempengaruhi seleksi, interpretasi dan retensi. </a:t>
            </a:r>
          </a:p>
          <a:p>
            <a:pPr>
              <a:lnSpc>
                <a:spcPct val="150000"/>
              </a:lnSpc>
              <a:spcBef>
                <a:spcPts val="600"/>
              </a:spcBef>
            </a:pPr>
            <a:r>
              <a:rPr lang="id-ID" sz="1800" dirty="0" smtClean="0">
                <a:sym typeface="Wingdings" pitchFamily="2" charset="2"/>
              </a:rPr>
              <a:t>Contoh: individu yang menentang perilaku aborsi, akan cenderung memperhatikan dan memiliki reaksi keras terhadap mereka yang “mendukung”.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Seleksi (1)</a:t>
            </a:r>
            <a:endParaRPr lang="id-ID"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2200" dirty="0" smtClean="0">
                <a:sym typeface="Wingdings" pitchFamily="2" charset="2"/>
              </a:rPr>
              <a:t>Setiap saat kita dikelilingi oleh berbagai elemen lingkungan yang terdiri dari orang, benda &amp; keadaan yang merupakan sumber pesan yang berlomba merebut perhatian &amp; ketertarikan kita. </a:t>
            </a:r>
          </a:p>
          <a:p>
            <a:pPr>
              <a:lnSpc>
                <a:spcPct val="150000"/>
              </a:lnSpc>
              <a:spcBef>
                <a:spcPts val="0"/>
              </a:spcBef>
            </a:pPr>
            <a:r>
              <a:rPr lang="id-ID" sz="2200" dirty="0" smtClean="0">
                <a:sym typeface="Wingdings" pitchFamily="2" charset="2"/>
              </a:rPr>
              <a:t>Dapat diprediksi, dalam keadaan tertentu kita selalu memilih sumber-sumber informasi tertentu untuk kita gunakan dengan mengabaikan yang lainnya.</a:t>
            </a:r>
          </a:p>
          <a:p>
            <a:pPr>
              <a:lnSpc>
                <a:spcPct val="150000"/>
              </a:lnSpc>
              <a:spcBef>
                <a:spcPts val="0"/>
              </a:spcBef>
            </a:pPr>
            <a:r>
              <a:rPr lang="id-ID" sz="2200" dirty="0" smtClean="0">
                <a:sym typeface="Wingdings" pitchFamily="2" charset="2"/>
              </a:rPr>
              <a:t>Secara tidak disadari kita tetap membuat keputusan rumit, walaupun dalam situasi yang sederhana.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Sikap, Keyakinan &amp; Nilai (3)</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2000" dirty="0" smtClean="0">
                <a:sym typeface="Wingdings" pitchFamily="2" charset="2"/>
              </a:rPr>
              <a:t>Ada kejadian-kejadian memperlihatkan dimana pesan ditafsirkan tidak konsisten dan tidak sejalan dengan sikap, keyakinan, atau nilai-nilai.</a:t>
            </a:r>
          </a:p>
          <a:p>
            <a:pPr>
              <a:lnSpc>
                <a:spcPct val="150000"/>
              </a:lnSpc>
              <a:spcBef>
                <a:spcPts val="600"/>
              </a:spcBef>
            </a:pPr>
            <a:r>
              <a:rPr lang="id-ID" sz="2000" dirty="0" smtClean="0">
                <a:sym typeface="Wingdings" pitchFamily="2" charset="2"/>
              </a:rPr>
              <a:t>Pada umunya kejadian tersebut membawa kearah yang lebih bukan kurang, dalam merebut perhatian dan minat. </a:t>
            </a:r>
          </a:p>
          <a:p>
            <a:pPr>
              <a:lnSpc>
                <a:spcPct val="150000"/>
              </a:lnSpc>
              <a:spcBef>
                <a:spcPts val="600"/>
              </a:spcBef>
            </a:pPr>
            <a:r>
              <a:rPr lang="id-ID" sz="2000" dirty="0" smtClean="0">
                <a:sym typeface="Wingdings" pitchFamily="2" charset="2"/>
              </a:rPr>
              <a:t>Terkadang tiap individu menghabiskan lebih banyak waktu merenungkan orang dan peristiwa yang menyebabkan kesulitan untuk kita, daripada yang membantu keyakinan kita dan menghibur kita.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Tujuan (1)</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2000" dirty="0" smtClean="0">
                <a:sym typeface="Wingdings" pitchFamily="2" charset="2"/>
              </a:rPr>
              <a:t>Pada umumnya, setiap individu menaruh perhatian kepada kebutuhan, sikap dan keyakinan dan nilai serta menentukan tujuan kita secara sadar. </a:t>
            </a:r>
          </a:p>
          <a:p>
            <a:pPr>
              <a:lnSpc>
                <a:spcPct val="150000"/>
              </a:lnSpc>
              <a:spcBef>
                <a:spcPts val="600"/>
              </a:spcBef>
            </a:pPr>
            <a:r>
              <a:rPr lang="id-ID" sz="2000" dirty="0" smtClean="0">
                <a:sym typeface="Wingdings" pitchFamily="2" charset="2"/>
              </a:rPr>
              <a:t>Sebagai ilustrasi, ketika seseorang memutuskan untuk mengajar rencana tertentu, karier, hubungan atau tantangan pribadi, tujuan tersebut memberi kita perhatian langsung kepada berbagai sumber informasi yang diperlukan. </a:t>
            </a:r>
          </a:p>
          <a:p>
            <a:pPr>
              <a:lnSpc>
                <a:spcPct val="150000"/>
              </a:lnSpc>
              <a:spcBef>
                <a:spcPts val="600"/>
              </a:spcBef>
            </a:pPr>
            <a:r>
              <a:rPr lang="id-ID" sz="2000" dirty="0" smtClean="0">
                <a:sym typeface="Wingdings" pitchFamily="2" charset="2"/>
              </a:rPr>
              <a:t>Contoh: pada saat kita akan melakukan perjalanan dengan pesawat udara.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Tujuan (2)</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2000" dirty="0" smtClean="0">
                <a:sym typeface="Wingdings" pitchFamily="2" charset="2"/>
              </a:rPr>
              <a:t>Tujuan ini memainkan peran utama dalam membimbing seleksi informasi, interpretasi &amp; retensi. </a:t>
            </a:r>
          </a:p>
          <a:p>
            <a:pPr>
              <a:lnSpc>
                <a:spcPct val="150000"/>
              </a:lnSpc>
              <a:spcBef>
                <a:spcPts val="600"/>
              </a:spcBef>
            </a:pPr>
            <a:r>
              <a:rPr lang="id-ID" sz="2000" dirty="0" smtClean="0">
                <a:sym typeface="Wingdings" pitchFamily="2" charset="2"/>
              </a:rPr>
              <a:t>Dalam hal ini, kita harus memproses pesan-pesan tentang lokasi, arah, dan memperhatikan, menafsirkan &amp; mengingat tanda-tanda yang memberikan informasi yang penting &amp; yang menunjukan arah ke bandar udara, sampai kita duduk dengan nyaman di pesawat. </a:t>
            </a:r>
          </a:p>
          <a:p>
            <a:pPr>
              <a:lnSpc>
                <a:spcPct val="150000"/>
              </a:lnSpc>
              <a:spcBef>
                <a:spcPts val="600"/>
              </a:spcBef>
            </a:pPr>
            <a:r>
              <a:rPr lang="id-ID" sz="2000" dirty="0" smtClean="0">
                <a:sym typeface="Wingdings" pitchFamily="2" charset="2"/>
              </a:rPr>
              <a:t>Sama halnya ketika kita memiliki keputusan untuk mengejar karier tertentu. </a:t>
            </a:r>
          </a:p>
          <a:p>
            <a:pPr>
              <a:lnSpc>
                <a:spcPct val="150000"/>
              </a:lnSpc>
              <a:spcBef>
                <a:spcPts val="600"/>
              </a:spcBef>
            </a:pPr>
            <a:endParaRPr lang="id-ID" sz="2000" dirty="0" smtClean="0">
              <a:sym typeface="Wingdings" pitchFamily="2" charset="2"/>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Tujuan (3)</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1800" dirty="0" smtClean="0">
                <a:sym typeface="Wingdings" pitchFamily="2" charset="2"/>
              </a:rPr>
              <a:t>Kita cenderung akan mengarahkan perhatian terhadap pesan tertentu dan menjauhkan dari pesan yang lain. </a:t>
            </a:r>
          </a:p>
          <a:p>
            <a:pPr>
              <a:lnSpc>
                <a:spcPct val="150000"/>
              </a:lnSpc>
              <a:spcBef>
                <a:spcPts val="600"/>
              </a:spcBef>
            </a:pPr>
            <a:r>
              <a:rPr lang="id-ID" sz="1800" dirty="0" smtClean="0">
                <a:sym typeface="Wingdings" pitchFamily="2" charset="2"/>
              </a:rPr>
              <a:t>Seorang calon dokter akan dipengaruhi oleh tujuannya terhadap pengetahuan yang memiliki basis fisiologi, anatomi, dan kimia.</a:t>
            </a:r>
          </a:p>
          <a:p>
            <a:pPr>
              <a:lnSpc>
                <a:spcPct val="150000"/>
              </a:lnSpc>
              <a:spcBef>
                <a:spcPts val="600"/>
              </a:spcBef>
            </a:pPr>
            <a:r>
              <a:rPr lang="id-ID" sz="1800" dirty="0" smtClean="0">
                <a:sym typeface="Wingdings" pitchFamily="2" charset="2"/>
              </a:rPr>
              <a:t>Jauh dari informasi yang berkenaan dengan hal teknis, maupun jurnalisme. </a:t>
            </a:r>
          </a:p>
          <a:p>
            <a:pPr>
              <a:lnSpc>
                <a:spcPct val="150000"/>
              </a:lnSpc>
              <a:spcBef>
                <a:spcPts val="600"/>
              </a:spcBef>
            </a:pPr>
            <a:r>
              <a:rPr lang="id-ID" sz="1800" dirty="0" smtClean="0">
                <a:sym typeface="Wingdings" pitchFamily="2" charset="2"/>
              </a:rPr>
              <a:t>Prioritas utama terletak pada mendapatkan interpretasi yang sesuai untuk sumber-sumber informasi hingga tujuan tersebut tercapai. </a:t>
            </a:r>
          </a:p>
          <a:p>
            <a:pPr>
              <a:lnSpc>
                <a:spcPct val="150000"/>
              </a:lnSpc>
              <a:spcBef>
                <a:spcPts val="600"/>
              </a:spcBef>
            </a:pPr>
            <a:r>
              <a:rPr lang="id-ID" sz="1800" dirty="0" smtClean="0">
                <a:sym typeface="Wingdings" pitchFamily="2" charset="2"/>
              </a:rPr>
              <a:t>Apabila ada perubahan tujuan, umumnya menyiratkan perubahan proses informasi.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Kemampuan</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2000" b="1" dirty="0" smtClean="0">
                <a:sym typeface="Wingdings" pitchFamily="2" charset="2"/>
              </a:rPr>
              <a:t>Tingkat kecerdasan, pengalaman dengan konteks tertentu, dan fasilitas bahasa </a:t>
            </a:r>
            <a:r>
              <a:rPr lang="id-ID" sz="2000" dirty="0" smtClean="0">
                <a:sym typeface="Wingdings" pitchFamily="2" charset="2"/>
              </a:rPr>
              <a:t>adalah tiga hal yang berdampak penting kepada pilihan jenis pesan yang kita perhatikan, cara kita menafsirkan, dan mempertahankannya. </a:t>
            </a:r>
          </a:p>
          <a:p>
            <a:pPr>
              <a:lnSpc>
                <a:spcPct val="150000"/>
              </a:lnSpc>
              <a:spcBef>
                <a:spcPts val="600"/>
              </a:spcBef>
            </a:pPr>
            <a:r>
              <a:rPr lang="id-ID" sz="2000" dirty="0" smtClean="0">
                <a:sym typeface="Wingdings" pitchFamily="2" charset="2"/>
              </a:rPr>
              <a:t>Sebagai contoh: bagi seseorang yang hanya dapat mengerti bahasa Indonesia, kemungkinan besar ia tidak akan menghabiskan waktunya untuk mendengarkan siaran radio berbahasa Rusia. </a:t>
            </a:r>
          </a:p>
          <a:p>
            <a:pPr>
              <a:lnSpc>
                <a:spcPct val="150000"/>
              </a:lnSpc>
              <a:spcBef>
                <a:spcPts val="600"/>
              </a:spcBef>
            </a:pPr>
            <a:r>
              <a:rPr lang="id-ID" sz="2000" dirty="0" smtClean="0">
                <a:sym typeface="Wingdings" pitchFamily="2" charset="2"/>
              </a:rPr>
              <a:t>Ia tidak memiliki </a:t>
            </a:r>
            <a:r>
              <a:rPr lang="id-ID" sz="2000" b="1" dirty="0" smtClean="0">
                <a:sym typeface="Wingdings" pitchFamily="2" charset="2"/>
              </a:rPr>
              <a:t>kemampuan </a:t>
            </a:r>
            <a:r>
              <a:rPr lang="id-ID" sz="2000" dirty="0" smtClean="0">
                <a:sym typeface="Wingdings" pitchFamily="2" charset="2"/>
              </a:rPr>
              <a:t>pengolahan penuh arti terhadap informasi yang ia dapat.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Penggunaan (1)</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1900" dirty="0" smtClean="0">
                <a:sym typeface="Wingdings" pitchFamily="2" charset="2"/>
              </a:rPr>
              <a:t>Individu memiliki ketertarikan terhadap pesan yang kita pikir, kita butuhkan &amp; dapat dimanfaatkan sehingga kita berupaya untuk memahami dan mengingatnya. </a:t>
            </a:r>
          </a:p>
          <a:p>
            <a:pPr>
              <a:lnSpc>
                <a:spcPct val="150000"/>
              </a:lnSpc>
              <a:spcBef>
                <a:spcPts val="600"/>
              </a:spcBef>
            </a:pPr>
            <a:r>
              <a:rPr lang="id-ID" sz="1900" dirty="0" smtClean="0">
                <a:sym typeface="Wingdings" pitchFamily="2" charset="2"/>
              </a:rPr>
              <a:t>Sebagai contoh: setiap anak akan belajar berbicara bahasa yang digunakan oleh orang-orang yang ada disekitar mereka. </a:t>
            </a:r>
          </a:p>
          <a:p>
            <a:pPr>
              <a:lnSpc>
                <a:spcPct val="150000"/>
              </a:lnSpc>
              <a:spcBef>
                <a:spcPts val="600"/>
              </a:spcBef>
            </a:pPr>
            <a:r>
              <a:rPr lang="id-ID" sz="1900" dirty="0" smtClean="0">
                <a:sym typeface="Wingdings" pitchFamily="2" charset="2"/>
              </a:rPr>
              <a:t>Dengan alasan, bahwa mereka tertarik, dan berupaya untuk memperhatikan pesan, belajar menafsirkan dan mempertahankannya.</a:t>
            </a:r>
          </a:p>
          <a:p>
            <a:pPr>
              <a:lnSpc>
                <a:spcPct val="150000"/>
              </a:lnSpc>
              <a:spcBef>
                <a:spcPts val="600"/>
              </a:spcBef>
            </a:pPr>
            <a:r>
              <a:rPr lang="id-ID" sz="1900" dirty="0" smtClean="0">
                <a:sym typeface="Wingdings" pitchFamily="2" charset="2"/>
              </a:rPr>
              <a:t>Bahasa yang mereka pelajari berguna untuk komunikasi lisan yang hampir digunakan hampir seluruh aktivitas manusia.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Penggunaan (2)</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1900" dirty="0" smtClean="0">
                <a:sym typeface="Wingdings" pitchFamily="2" charset="2"/>
              </a:rPr>
              <a:t>Contoh lain: ketika belajar disekolah, kita hadir dan mempertahankan sejumlah besar informasi tentang berbagai topik. </a:t>
            </a:r>
          </a:p>
          <a:p>
            <a:pPr>
              <a:lnSpc>
                <a:spcPct val="150000"/>
              </a:lnSpc>
              <a:spcBef>
                <a:spcPts val="600"/>
              </a:spcBef>
            </a:pPr>
            <a:r>
              <a:rPr lang="id-ID" sz="1900" dirty="0" smtClean="0">
                <a:sym typeface="Wingdings" pitchFamily="2" charset="2"/>
              </a:rPr>
              <a:t>Informasi tersebut terkadang tidak memiliki relevansi langsung dalam kehidupan kita. </a:t>
            </a:r>
          </a:p>
          <a:p>
            <a:pPr>
              <a:lnSpc>
                <a:spcPct val="150000"/>
              </a:lnSpc>
              <a:spcBef>
                <a:spcPts val="600"/>
              </a:spcBef>
            </a:pPr>
            <a:r>
              <a:rPr lang="id-ID" sz="1900" dirty="0" smtClean="0">
                <a:sym typeface="Wingdings" pitchFamily="2" charset="2"/>
              </a:rPr>
              <a:t>Informasi tersebut hanya kita gunakan sebagai persyaratan untuk penugasan materi dalam ujian.</a:t>
            </a:r>
          </a:p>
          <a:p>
            <a:pPr>
              <a:lnSpc>
                <a:spcPct val="150000"/>
              </a:lnSpc>
              <a:spcBef>
                <a:spcPts val="600"/>
              </a:spcBef>
            </a:pPr>
            <a:r>
              <a:rPr lang="id-ID" sz="1900" dirty="0" smtClean="0">
                <a:sym typeface="Wingdings" pitchFamily="2" charset="2"/>
              </a:rPr>
              <a:t>Kita akan lebih banyak mengingat informasi-informasi non-akademik.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Gaya Komunikasi (1)</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1900" dirty="0" smtClean="0">
                <a:sym typeface="Wingdings" pitchFamily="2" charset="2"/>
              </a:rPr>
              <a:t>Gaya komunikasi dapat mempengaruhi penerimaan informasi tergantung pada kebiasaan &amp; kesukaan kita. </a:t>
            </a:r>
          </a:p>
          <a:p>
            <a:pPr>
              <a:lnSpc>
                <a:spcPct val="150000"/>
              </a:lnSpc>
              <a:spcBef>
                <a:spcPts val="600"/>
              </a:spcBef>
            </a:pPr>
            <a:r>
              <a:rPr lang="id-ID" sz="1900" dirty="0" smtClean="0">
                <a:sym typeface="Wingdings" pitchFamily="2" charset="2"/>
              </a:rPr>
              <a:t>Apakah kita pilih untuk lanjutkan atau secara aktif kita hindarkan dalam berurusan dengan orang lain. </a:t>
            </a:r>
          </a:p>
          <a:p>
            <a:pPr>
              <a:lnSpc>
                <a:spcPct val="150000"/>
              </a:lnSpc>
              <a:spcBef>
                <a:spcPts val="600"/>
              </a:spcBef>
            </a:pPr>
            <a:r>
              <a:rPr lang="id-ID" sz="1900" dirty="0" smtClean="0">
                <a:sym typeface="Wingdings" pitchFamily="2" charset="2"/>
              </a:rPr>
              <a:t>Umumnya orang yang malu &amp; khawatir terlibat dalam komunikasi verbal dalam kelompok, bila memungkinkan akan menghindar dari situasi yang demikian. </a:t>
            </a:r>
          </a:p>
          <a:p>
            <a:pPr>
              <a:lnSpc>
                <a:spcPct val="150000"/>
              </a:lnSpc>
              <a:spcBef>
                <a:spcPts val="600"/>
              </a:spcBef>
            </a:pPr>
            <a:r>
              <a:rPr lang="id-ID" sz="1900" dirty="0" smtClean="0">
                <a:sym typeface="Wingdings" pitchFamily="2" charset="2"/>
              </a:rPr>
              <a:t>Ketidaknyamanan tersebut cenderung berpengaruh dalam cara dia memperhatikan, menafsirkan dan mempertahankan informasi.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Gaya Komunikasi (2)</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1900" dirty="0" smtClean="0">
                <a:sym typeface="Wingdings" pitchFamily="2" charset="2"/>
              </a:rPr>
              <a:t>Pengaruh tidak langsung oleh gaya komunikasi kita kepada pengiriman informasi berkaitan dengan cara dimana kita menampilkan diri kepada orang lain. </a:t>
            </a:r>
          </a:p>
          <a:p>
            <a:pPr>
              <a:lnSpc>
                <a:spcPct val="150000"/>
              </a:lnSpc>
              <a:spcBef>
                <a:spcPts val="600"/>
              </a:spcBef>
            </a:pPr>
            <a:r>
              <a:rPr lang="id-ID" sz="1900" dirty="0" smtClean="0">
                <a:sym typeface="Wingdings" pitchFamily="2" charset="2"/>
              </a:rPr>
              <a:t>Tata cara kita “masuk” kedalam pembicaraan, dengan siapa kita berinteraksi dapat memiliki dampak bagi cara mereka bereaksi terhadap kita. </a:t>
            </a:r>
          </a:p>
          <a:p>
            <a:pPr>
              <a:lnSpc>
                <a:spcPct val="150000"/>
              </a:lnSpc>
              <a:spcBef>
                <a:spcPts val="600"/>
              </a:spcBef>
            </a:pPr>
            <a:r>
              <a:rPr lang="id-ID" sz="1900" dirty="0" smtClean="0">
                <a:sym typeface="Wingdings" pitchFamily="2" charset="2"/>
              </a:rPr>
              <a:t>Berbagai aspek dari gaya antarpribadi kita – salam, nada, kata, pilihan, tingkat keterbukaan, pakaian &amp; penampilan juga memiliki dampak pada pesan yang tersedia bagi kita</a:t>
            </a:r>
          </a:p>
          <a:p>
            <a:pPr>
              <a:lnSpc>
                <a:spcPct val="150000"/>
              </a:lnSpc>
              <a:spcBef>
                <a:spcPts val="600"/>
              </a:spcBef>
            </a:pPr>
            <a:r>
              <a:rPr lang="id-ID" sz="1900" dirty="0" smtClean="0">
                <a:sym typeface="Wingdings" pitchFamily="2" charset="2"/>
              </a:rPr>
              <a:t>Pada akhirnya akan mempengaruhi kualitas dan kuantitas informasi yang mereka berikan.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Pengalaman dan Kebiasaan</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1900" dirty="0" smtClean="0">
                <a:sym typeface="Wingdings" pitchFamily="2" charset="2"/>
              </a:rPr>
              <a:t>Kecenderungan penerimaan informasi berkembang sebagai hasil dari pengalaman. </a:t>
            </a:r>
          </a:p>
          <a:p>
            <a:pPr>
              <a:lnSpc>
                <a:spcPct val="150000"/>
              </a:lnSpc>
              <a:spcBef>
                <a:spcPts val="600"/>
              </a:spcBef>
            </a:pPr>
            <a:r>
              <a:rPr lang="id-ID" sz="1900" dirty="0" smtClean="0">
                <a:sym typeface="Wingdings" pitchFamily="2" charset="2"/>
              </a:rPr>
              <a:t>Pengalaman atau “kebiasaan komunikasi” adalah pengarah besar terhadap cara kita memilih, menafsirkan atau mempertahankan pesan. </a:t>
            </a:r>
          </a:p>
          <a:p>
            <a:pPr>
              <a:lnSpc>
                <a:spcPct val="150000"/>
              </a:lnSpc>
              <a:spcBef>
                <a:spcPts val="600"/>
              </a:spcBef>
            </a:pPr>
            <a:r>
              <a:rPr lang="id-ID" sz="1900" dirty="0" smtClean="0">
                <a:sym typeface="Wingdings" pitchFamily="2" charset="2"/>
              </a:rPr>
              <a:t>Semua pengalaman yang telah lalu, dan pola komunikasi yang berkembang karena kebiasaan memiliki pengaruh terhadap pesan. </a:t>
            </a:r>
          </a:p>
          <a:p>
            <a:pPr>
              <a:lnSpc>
                <a:spcPct val="150000"/>
              </a:lnSpc>
              <a:spcBef>
                <a:spcPts val="600"/>
              </a:spcBef>
            </a:pPr>
            <a:r>
              <a:rPr lang="id-ID" sz="1900" dirty="0" smtClean="0">
                <a:sym typeface="Wingdings" pitchFamily="2" charset="2"/>
              </a:rPr>
              <a:t>Contohnya: membaca surat kabar harian, menonton acara televisi, memeriksa email atau ponsel sepanjang hari, atau berdebat dengan anggota keluarga, dsb.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Seleksi (2)</a:t>
            </a:r>
            <a:endParaRPr lang="id-ID"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1900" dirty="0" smtClean="0">
                <a:sym typeface="Wingdings" pitchFamily="2" charset="2"/>
              </a:rPr>
              <a:t>Proses seleksi terjadi secara serupa pada semua situasi. </a:t>
            </a:r>
          </a:p>
          <a:p>
            <a:pPr>
              <a:lnSpc>
                <a:spcPct val="150000"/>
              </a:lnSpc>
              <a:spcBef>
                <a:spcPts val="0"/>
              </a:spcBef>
            </a:pPr>
            <a:r>
              <a:rPr lang="id-ID" sz="1900" dirty="0" smtClean="0">
                <a:sym typeface="Wingdings" pitchFamily="2" charset="2"/>
              </a:rPr>
              <a:t>Contoh: keadaan dimana kita berhenti dilorong untuk berbincang dengan seorang rekan. </a:t>
            </a:r>
          </a:p>
          <a:p>
            <a:pPr>
              <a:lnSpc>
                <a:spcPct val="150000"/>
              </a:lnSpc>
              <a:spcBef>
                <a:spcPts val="0"/>
              </a:spcBef>
            </a:pPr>
            <a:r>
              <a:rPr lang="id-ID" sz="1900" dirty="0" smtClean="0">
                <a:sym typeface="Wingdings" pitchFamily="2" charset="2"/>
              </a:rPr>
              <a:t>Pertama, tindakan memerhatikan seseorang saat itu telah melibatkan pemilihan sumber komunikasi tertentu. </a:t>
            </a:r>
          </a:p>
          <a:p>
            <a:pPr>
              <a:lnSpc>
                <a:spcPct val="150000"/>
              </a:lnSpc>
              <a:spcBef>
                <a:spcPts val="0"/>
              </a:spcBef>
            </a:pPr>
            <a:r>
              <a:rPr lang="id-ID" sz="1900" dirty="0" smtClean="0">
                <a:sym typeface="Wingdings" pitchFamily="2" charset="2"/>
              </a:rPr>
              <a:t>Dipicu oleh faktor yang berhubungan dengan penampilan orang lain &amp; mungkin tertarik karena beberapa isyarat verbal seperti suara: “Hai..”</a:t>
            </a:r>
          </a:p>
          <a:p>
            <a:pPr>
              <a:lnSpc>
                <a:spcPct val="150000"/>
              </a:lnSpc>
              <a:spcBef>
                <a:spcPts val="0"/>
              </a:spcBef>
            </a:pPr>
            <a:r>
              <a:rPr lang="id-ID" sz="1900" dirty="0" smtClean="0">
                <a:sym typeface="Wingdings" pitchFamily="2" charset="2"/>
              </a:rPr>
              <a:t>Kita mulai terfokus pada orang tersebut &amp; mengabaikan isyarat-isyarat lain seperti suhu &amp; penampilan orang lain yang berlalu lalang, dll.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Pengaruh Pesan (Informasi)</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2600" dirty="0" smtClean="0">
                <a:sym typeface="Wingdings" pitchFamily="2" charset="2"/>
              </a:rPr>
              <a:t>Selain faktor yang terkait dengan penerima, karakteristik informasi, atau pesan, juga memiliki dampak yang besar terhadap proses seleksi, interpretasi, dan retensi.</a:t>
            </a:r>
          </a:p>
          <a:p>
            <a:pPr>
              <a:lnSpc>
                <a:spcPct val="150000"/>
              </a:lnSpc>
              <a:spcBef>
                <a:spcPts val="600"/>
              </a:spcBef>
            </a:pPr>
            <a:r>
              <a:rPr lang="id-ID" sz="2600" dirty="0" smtClean="0">
                <a:sym typeface="Wingdings" pitchFamily="2" charset="2"/>
              </a:rPr>
              <a:t>Lima pertimbangan penting secara khusus adalah: asal, modus, karakter fisik, organisasi &amp; pembaruan. </a:t>
            </a:r>
          </a:p>
          <a:p>
            <a:pPr>
              <a:lnSpc>
                <a:spcPct val="150000"/>
              </a:lnSpc>
              <a:spcBef>
                <a:spcPts val="600"/>
              </a:spcBef>
              <a:buNone/>
            </a:pPr>
            <a:endParaRPr lang="id-ID" sz="1900" dirty="0" smtClean="0">
              <a:sym typeface="Wingdings" pitchFamily="2" charset="2"/>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Asal (1)</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1900" dirty="0" smtClean="0">
                <a:sym typeface="Wingdings" pitchFamily="2" charset="2"/>
              </a:rPr>
              <a:t>Beberapa pesan yang kita perhatikan memiliki asal usul dilingkungan fisik kita. </a:t>
            </a:r>
          </a:p>
          <a:p>
            <a:pPr>
              <a:lnSpc>
                <a:spcPct val="150000"/>
              </a:lnSpc>
              <a:spcBef>
                <a:spcPts val="600"/>
              </a:spcBef>
            </a:pPr>
            <a:r>
              <a:rPr lang="id-ID" sz="1900" dirty="0" smtClean="0">
                <a:sym typeface="Wingdings" pitchFamily="2" charset="2"/>
              </a:rPr>
              <a:t>Contoh: ketika kita mengidentifikasi gedung atau benda lain sebagai panduan penentu lokasi, memilih apartemen untuk tinggal, memutuskan suhu dikamar kita terlalu tinggi atau tidak.</a:t>
            </a:r>
          </a:p>
          <a:p>
            <a:pPr>
              <a:lnSpc>
                <a:spcPct val="150000"/>
              </a:lnSpc>
              <a:spcBef>
                <a:spcPts val="600"/>
              </a:spcBef>
            </a:pPr>
            <a:r>
              <a:rPr lang="id-ID" sz="1900" dirty="0" smtClean="0">
                <a:sym typeface="Wingdings" pitchFamily="2" charset="2"/>
              </a:rPr>
              <a:t>Contoh lain: ketika mengembangkan teori mengapa apel jatuh dari pohon, kita melakukannya dengan menggunakan informasi berdasarkan objek, hubungan, peristiwa, atau fenomena yang terdapat dalam lingkungan fisik.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Asal (2)</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1900" dirty="0" smtClean="0">
                <a:sym typeface="Wingdings" pitchFamily="2" charset="2"/>
              </a:rPr>
              <a:t>Dalam kehidupan sehari-hari, kita menggunakan informasi yang kita buat sendiri melalui komunikasi interpersonal. </a:t>
            </a:r>
          </a:p>
          <a:p>
            <a:pPr>
              <a:lnSpc>
                <a:spcPct val="150000"/>
              </a:lnSpc>
              <a:spcBef>
                <a:spcPts val="600"/>
              </a:spcBef>
            </a:pPr>
            <a:r>
              <a:rPr lang="id-ID" sz="1900" dirty="0" smtClean="0">
                <a:sym typeface="Wingdings" pitchFamily="2" charset="2"/>
              </a:rPr>
              <a:t>Kita mendengarkan &amp; berpikir tentang apa yang kita katakan kepada orang lain, mencoba mengingat kembali pengetahuan kita tentang suatu topik tertentu, berbicara dengan diri sendiri, atau melihat diri sendiri dicermin sebelum berangkat ke pertemuan penting, ketika itu kita berhadapan dengan informasi yang sumbernya adalah kita sendiri. </a:t>
            </a:r>
          </a:p>
          <a:p>
            <a:pPr>
              <a:lnSpc>
                <a:spcPct val="150000"/>
              </a:lnSpc>
              <a:spcBef>
                <a:spcPts val="600"/>
              </a:spcBef>
            </a:pPr>
            <a:r>
              <a:rPr lang="id-ID" sz="1900" dirty="0" smtClean="0">
                <a:sym typeface="Wingdings" pitchFamily="2" charset="2"/>
              </a:rPr>
              <a:t>Selain itu, yang mengerti tentang rasa sakit, rasa takut, kebahagiaan, frustasi, kebingungan, derita, kecemasan, adalah hasil dari informasi yang berasal dari fungsi fisiologis kita sendiri.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Asal (3)</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1700" dirty="0" smtClean="0">
                <a:sym typeface="Wingdings" pitchFamily="2" charset="2"/>
              </a:rPr>
              <a:t>Sebagian besar informasi yang penting bagi kita dilingkungan kita, muncul secara langsung maupun tidak langsung, dari kegiatan orang lain melalui komunikasi interpersonal. </a:t>
            </a:r>
          </a:p>
          <a:p>
            <a:pPr>
              <a:lnSpc>
                <a:spcPct val="150000"/>
              </a:lnSpc>
              <a:spcBef>
                <a:spcPts val="600"/>
              </a:spcBef>
            </a:pPr>
            <a:r>
              <a:rPr lang="id-ID" sz="1700" dirty="0" smtClean="0">
                <a:sym typeface="Wingdings" pitchFamily="2" charset="2"/>
              </a:rPr>
              <a:t>Pesan interpersonal tersebut adalah hasil dari interaksi dengan orang yang terpisah dari kita baik secara waktu, ruang atau keduanya.</a:t>
            </a:r>
          </a:p>
          <a:p>
            <a:pPr>
              <a:lnSpc>
                <a:spcPct val="150000"/>
              </a:lnSpc>
              <a:spcBef>
                <a:spcPts val="600"/>
              </a:spcBef>
            </a:pPr>
            <a:r>
              <a:rPr lang="id-ID" sz="1700" dirty="0" smtClean="0">
                <a:sym typeface="Wingdings" pitchFamily="2" charset="2"/>
              </a:rPr>
              <a:t>Pesan interpersonal dengan orang lain disalurkan melalui media komunikasi. </a:t>
            </a:r>
          </a:p>
          <a:p>
            <a:pPr>
              <a:lnSpc>
                <a:spcPct val="150000"/>
              </a:lnSpc>
              <a:spcBef>
                <a:spcPts val="600"/>
              </a:spcBef>
            </a:pPr>
            <a:r>
              <a:rPr lang="id-ID" sz="1700" dirty="0" smtClean="0">
                <a:sym typeface="Wingdings" pitchFamily="2" charset="2"/>
              </a:rPr>
              <a:t>Contoh: program televisi, email, pesan teks dari seorang teman, koran pagi, dll. </a:t>
            </a:r>
          </a:p>
          <a:p>
            <a:pPr>
              <a:lnSpc>
                <a:spcPct val="150000"/>
              </a:lnSpc>
              <a:spcBef>
                <a:spcPts val="600"/>
              </a:spcBef>
            </a:pPr>
            <a:r>
              <a:rPr lang="id-ID" sz="1700" dirty="0" smtClean="0">
                <a:sym typeface="Wingdings" pitchFamily="2" charset="2"/>
              </a:rPr>
              <a:t>Hal tersebut dapat memenuhi kebutuhan sebagaimana pertemuan tatap muka, walaupun pencetus &amp; penerima informasi terpisah secara fisik.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Asal (4)</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1900" dirty="0" smtClean="0">
                <a:sym typeface="Wingdings" pitchFamily="2" charset="2"/>
              </a:rPr>
              <a:t>Sedia atau kurang sedianya berbagai sumber memiliki dampak jelas dan langsung terhadap cara kita memerhatikan, menafsirkan, dan menyimpan informasi. </a:t>
            </a:r>
          </a:p>
          <a:p>
            <a:pPr>
              <a:lnSpc>
                <a:spcPct val="150000"/>
              </a:lnSpc>
              <a:spcBef>
                <a:spcPts val="600"/>
              </a:spcBef>
            </a:pPr>
            <a:r>
              <a:rPr lang="id-ID" sz="1900" dirty="0" smtClean="0">
                <a:sym typeface="Wingdings" pitchFamily="2" charset="2"/>
              </a:rPr>
              <a:t>Individu dapat bervariasi dalam hal preferensi untuk jenis sumber tertentu. </a:t>
            </a:r>
          </a:p>
          <a:p>
            <a:pPr>
              <a:lnSpc>
                <a:spcPct val="150000"/>
              </a:lnSpc>
              <a:spcBef>
                <a:spcPts val="600"/>
              </a:spcBef>
            </a:pPr>
            <a:r>
              <a:rPr lang="id-ID" sz="1900" dirty="0" smtClean="0">
                <a:sym typeface="Wingdings" pitchFamily="2" charset="2"/>
              </a:rPr>
              <a:t>Ketika tersedia pilihan, umumnya kita bergantung pada pesan yang “terbentuk sendiri”. </a:t>
            </a:r>
          </a:p>
          <a:p>
            <a:pPr>
              <a:lnSpc>
                <a:spcPct val="150000"/>
              </a:lnSpc>
              <a:spcBef>
                <a:spcPts val="600"/>
              </a:spcBef>
            </a:pPr>
            <a:r>
              <a:rPr lang="id-ID" sz="1900" dirty="0" smtClean="0">
                <a:sym typeface="Wingdings" pitchFamily="2" charset="2"/>
              </a:rPr>
              <a:t>Kita akan berpikir, bahwa kita sudah memiliki informasi yang diperlukan dalam suatu keadaan tertentu, sehingga kita tidak perlu mencarinya lagi.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Asal (5)</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2200" dirty="0" smtClean="0">
                <a:sym typeface="Wingdings" pitchFamily="2" charset="2"/>
              </a:rPr>
              <a:t>Ketika kita merasa kekurangan sumber daya internal untuk memahami atau menangani situasi tertentu pada diri kita sendiri, kita beralih kesumber lain. </a:t>
            </a:r>
          </a:p>
          <a:p>
            <a:pPr>
              <a:lnSpc>
                <a:spcPct val="150000"/>
              </a:lnSpc>
              <a:spcBef>
                <a:spcPts val="600"/>
              </a:spcBef>
            </a:pPr>
            <a:r>
              <a:rPr lang="id-ID" sz="2200" dirty="0" smtClean="0">
                <a:sym typeface="Wingdings" pitchFamily="2" charset="2"/>
              </a:rPr>
              <a:t>Contoh: ketika kita masuk kedalam toko elektronik untuk berbelanja  kita akan langsung ke rak yang kita tuju.</a:t>
            </a:r>
          </a:p>
          <a:p>
            <a:pPr>
              <a:lnSpc>
                <a:spcPct val="150000"/>
              </a:lnSpc>
              <a:spcBef>
                <a:spcPts val="600"/>
              </a:spcBef>
            </a:pPr>
            <a:r>
              <a:rPr lang="id-ID" sz="2200" dirty="0" smtClean="0">
                <a:sym typeface="Wingdings" pitchFamily="2" charset="2"/>
              </a:rPr>
              <a:t>Tetapi, jika toko tersebut asing, maka kita cenderung melihat sekeliling, mencari tanda untuk membantu kita menemukan barang atau meminta bantuan petugas.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Cara</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1800" dirty="0" smtClean="0">
                <a:sym typeface="Wingdings" pitchFamily="2" charset="2"/>
              </a:rPr>
              <a:t>Penerimaan informasi bervariasi tergantung kepada cara yang dipakai: visual, sentuhan, pendengaran, pengecapan, atau penciuman. </a:t>
            </a:r>
          </a:p>
          <a:p>
            <a:pPr>
              <a:lnSpc>
                <a:spcPct val="150000"/>
              </a:lnSpc>
              <a:spcBef>
                <a:spcPts val="600"/>
              </a:spcBef>
            </a:pPr>
            <a:r>
              <a:rPr lang="id-ID" sz="1800" dirty="0" smtClean="0">
                <a:sym typeface="Wingdings" pitchFamily="2" charset="2"/>
              </a:rPr>
              <a:t>Dalam setiap situasi, sentuhan dapat lebih meyakinkan daripada kata-kata dorongan yang diucapkan. </a:t>
            </a:r>
          </a:p>
          <a:p>
            <a:pPr>
              <a:lnSpc>
                <a:spcPct val="150000"/>
              </a:lnSpc>
              <a:spcBef>
                <a:spcPts val="600"/>
              </a:spcBef>
            </a:pPr>
            <a:r>
              <a:rPr lang="id-ID" sz="1800" dirty="0" smtClean="0">
                <a:sym typeface="Wingdings" pitchFamily="2" charset="2"/>
              </a:rPr>
              <a:t>Dalam suatu interaksi tertentu, tindakan berbicara lebih kuat daripada kata-kata seperti dalam sesi </a:t>
            </a:r>
            <a:r>
              <a:rPr lang="id-ID" sz="1800" i="1" dirty="0" smtClean="0">
                <a:sym typeface="Wingdings" pitchFamily="2" charset="2"/>
              </a:rPr>
              <a:t>brainstorming</a:t>
            </a:r>
            <a:r>
              <a:rPr lang="id-ID" sz="1800" dirty="0" smtClean="0">
                <a:sym typeface="Wingdings" pitchFamily="2" charset="2"/>
              </a:rPr>
              <a:t>, penjelasan hukum atau debat. </a:t>
            </a:r>
          </a:p>
          <a:p>
            <a:pPr>
              <a:lnSpc>
                <a:spcPct val="150000"/>
              </a:lnSpc>
              <a:spcBef>
                <a:spcPts val="600"/>
              </a:spcBef>
            </a:pPr>
            <a:r>
              <a:rPr lang="id-ID" sz="1800" dirty="0" smtClean="0">
                <a:sym typeface="Wingdings" pitchFamily="2" charset="2"/>
              </a:rPr>
              <a:t>Contoh lain: bau busuk sampah lebih menyebalkan (</a:t>
            </a:r>
            <a:r>
              <a:rPr lang="id-ID" sz="1800" b="1" dirty="0" smtClean="0">
                <a:sym typeface="Wingdings" pitchFamily="2" charset="2"/>
              </a:rPr>
              <a:t>penciuman</a:t>
            </a:r>
            <a:r>
              <a:rPr lang="id-ID" sz="1800" dirty="0" smtClean="0">
                <a:sym typeface="Wingdings" pitchFamily="2" charset="2"/>
              </a:rPr>
              <a:t>), dibanding berita dikoran tentang konsekuensi mogok sampah (</a:t>
            </a:r>
            <a:r>
              <a:rPr lang="id-ID" sz="1800" b="1" dirty="0" smtClean="0">
                <a:sym typeface="Wingdings" pitchFamily="2" charset="2"/>
              </a:rPr>
              <a:t>visual</a:t>
            </a:r>
            <a:r>
              <a:rPr lang="id-ID" sz="1800" dirty="0" smtClean="0">
                <a:sym typeface="Wingdings" pitchFamily="2" charset="2"/>
              </a:rPr>
              <a:t>) dan uraian cerita teman soal sampah menumpuk yang ditemuinya (</a:t>
            </a:r>
            <a:r>
              <a:rPr lang="id-ID" sz="1800" b="1" dirty="0" smtClean="0">
                <a:sym typeface="Wingdings" pitchFamily="2" charset="2"/>
              </a:rPr>
              <a:t>pendengaran</a:t>
            </a:r>
            <a:r>
              <a:rPr lang="id-ID" sz="1800" dirty="0" smtClean="0">
                <a:sym typeface="Wingdings" pitchFamily="2" charset="2"/>
              </a:rPr>
              <a:t>). </a:t>
            </a:r>
          </a:p>
          <a:p>
            <a:pPr>
              <a:lnSpc>
                <a:spcPct val="150000"/>
              </a:lnSpc>
              <a:spcBef>
                <a:spcPts val="60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Karakteristik Fisik (1)</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1800" dirty="0" smtClean="0">
                <a:sym typeface="Wingdings" pitchFamily="2" charset="2"/>
              </a:rPr>
              <a:t>Karakter fisik terdiri dari ukuran, warna, kecerahan, dan intensitas dapat menjadi penting bagi proses pengolahan informasi. </a:t>
            </a:r>
          </a:p>
          <a:p>
            <a:pPr>
              <a:lnSpc>
                <a:spcPct val="150000"/>
              </a:lnSpc>
              <a:spcBef>
                <a:spcPts val="600"/>
              </a:spcBef>
            </a:pPr>
            <a:r>
              <a:rPr lang="id-ID" sz="1800" dirty="0" smtClean="0">
                <a:sym typeface="Wingdings" pitchFamily="2" charset="2"/>
              </a:rPr>
              <a:t>Simbol, tindakan, benda atau peristiwa besar atau menonjol, bersifat lebih menarik dibandingkan yang tanpa karakter fisik. </a:t>
            </a:r>
          </a:p>
          <a:p>
            <a:pPr>
              <a:lnSpc>
                <a:spcPct val="150000"/>
              </a:lnSpc>
              <a:spcBef>
                <a:spcPts val="600"/>
              </a:spcBef>
            </a:pPr>
            <a:r>
              <a:rPr lang="id-ID" sz="1800" dirty="0" smtClean="0">
                <a:sym typeface="Wingdings" pitchFamily="2" charset="2"/>
              </a:rPr>
              <a:t>Aksi &amp; keadaan yang memiliki konsekuensi besar bagi sejumlah besar orang. Seperi kebakaran, bencana alam, atau konflik internasional. </a:t>
            </a:r>
          </a:p>
          <a:p>
            <a:pPr>
              <a:lnSpc>
                <a:spcPct val="150000"/>
              </a:lnSpc>
              <a:spcBef>
                <a:spcPts val="600"/>
              </a:spcBef>
            </a:pPr>
            <a:r>
              <a:rPr lang="id-ID" sz="1800" dirty="0" smtClean="0">
                <a:sym typeface="Wingdings" pitchFamily="2" charset="2"/>
              </a:rPr>
              <a:t>Aksi dan keadaan tersebut memiliki kemungkinan untuk dicatat dibandingkan dengan peristiwa yang kurang penting atau tidak memiliki dampak yang besar. </a:t>
            </a:r>
          </a:p>
          <a:p>
            <a:pPr>
              <a:lnSpc>
                <a:spcPct val="150000"/>
              </a:lnSpc>
              <a:spcBef>
                <a:spcPts val="600"/>
              </a:spcBef>
            </a:pPr>
            <a:r>
              <a:rPr lang="id-ID" sz="1800" dirty="0" smtClean="0">
                <a:sym typeface="Wingdings" pitchFamily="2" charset="2"/>
              </a:rPr>
              <a:t>Berbagai kejadian tersebut akan muncul di halaman depan surat kabar &amp; berita utama dalam siaran televisi.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Karakteristik Fisik (2)</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1800" dirty="0" smtClean="0">
                <a:sym typeface="Wingdings" pitchFamily="2" charset="2"/>
              </a:rPr>
              <a:t>Seberapa besar pengaruh mereka adalah faktor utama dalam proses penerimaan informasi bagi para reporter dan editor. </a:t>
            </a:r>
          </a:p>
          <a:p>
            <a:pPr>
              <a:lnSpc>
                <a:spcPct val="150000"/>
              </a:lnSpc>
              <a:spcBef>
                <a:spcPts val="600"/>
              </a:spcBef>
            </a:pPr>
            <a:r>
              <a:rPr lang="id-ID" sz="1800" dirty="0" smtClean="0">
                <a:sym typeface="Wingdings" pitchFamily="2" charset="2"/>
              </a:rPr>
              <a:t>Reporter dan editor akan menyadari bahwa pembaca dan pemirsa akan cenderung tertarik menaruh perhatian kepada peristiwa itu. </a:t>
            </a:r>
          </a:p>
          <a:p>
            <a:pPr>
              <a:lnSpc>
                <a:spcPct val="150000"/>
              </a:lnSpc>
              <a:spcBef>
                <a:spcPts val="600"/>
              </a:spcBef>
            </a:pPr>
            <a:r>
              <a:rPr lang="id-ID" sz="1800" dirty="0" smtClean="0">
                <a:sym typeface="Wingdings" pitchFamily="2" charset="2"/>
              </a:rPr>
              <a:t>Selain itu, pesan yang memiliki warna hidup, kecerahan atau intensitas lebih cenderung diperhatikan dan diperhitungkan dibandingkan yang tidak. </a:t>
            </a:r>
          </a:p>
          <a:p>
            <a:pPr>
              <a:lnSpc>
                <a:spcPct val="150000"/>
              </a:lnSpc>
              <a:spcBef>
                <a:spcPts val="600"/>
              </a:spcBef>
            </a:pPr>
            <a:r>
              <a:rPr lang="id-ID" sz="1800" dirty="0" smtClean="0">
                <a:sym typeface="Wingdings" pitchFamily="2" charset="2"/>
              </a:rPr>
              <a:t>Intensitas potensial pesan visual atau verbal juga bisa menjadi pertimbangan penting dalam penerimaan pesan dan penarik perhatian. </a:t>
            </a:r>
          </a:p>
          <a:p>
            <a:pPr>
              <a:lnSpc>
                <a:spcPct val="150000"/>
              </a:lnSpc>
              <a:spcBef>
                <a:spcPts val="600"/>
              </a:spcBef>
            </a:pPr>
            <a:r>
              <a:rPr lang="id-ID" sz="1800" dirty="0" smtClean="0">
                <a:sym typeface="Wingdings" pitchFamily="2" charset="2"/>
              </a:rPr>
              <a:t>Seperti yang terdapat dalam iklan empat dimensi, gaun atau jaket berwarna cerah, atau cahaya intensitas tinggi.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Organisasi (1)</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1800" dirty="0" smtClean="0">
                <a:sym typeface="Wingdings" pitchFamily="2" charset="2"/>
              </a:rPr>
              <a:t>Banyak penelitian mengenai persuasi diarahkan untuk menemukan cara bagaimana memungkinkan pendapat mempengaruhi penerimaan.</a:t>
            </a:r>
          </a:p>
          <a:p>
            <a:pPr>
              <a:lnSpc>
                <a:spcPct val="150000"/>
              </a:lnSpc>
              <a:spcBef>
                <a:spcPts val="600"/>
              </a:spcBef>
            </a:pPr>
            <a:r>
              <a:rPr lang="id-ID" sz="1800" dirty="0" smtClean="0">
                <a:sym typeface="Wingdings" pitchFamily="2" charset="2"/>
              </a:rPr>
              <a:t>Penelitian menunjukkan bahwa ketika serangkaian benda disajikan kepada kita, kita mencurahkan perhatian besar untuk benda yang terdaftar pada urutan paling awal. </a:t>
            </a:r>
          </a:p>
          <a:p>
            <a:pPr>
              <a:lnSpc>
                <a:spcPct val="150000"/>
              </a:lnSpc>
              <a:spcBef>
                <a:spcPts val="600"/>
              </a:spcBef>
            </a:pPr>
            <a:r>
              <a:rPr lang="id-ID" sz="1800" dirty="0" smtClean="0">
                <a:sym typeface="Wingdings" pitchFamily="2" charset="2"/>
              </a:rPr>
              <a:t>Sebagai hasilnya, informasi tersebut memiliki kemungkinan terbesar untuk menjadi bagian dari memori jangka panjang kita. </a:t>
            </a:r>
          </a:p>
          <a:p>
            <a:pPr>
              <a:lnSpc>
                <a:spcPct val="150000"/>
              </a:lnSpc>
              <a:spcBef>
                <a:spcPts val="600"/>
              </a:spcBef>
            </a:pPr>
            <a:r>
              <a:rPr lang="id-ID" sz="1800" dirty="0" smtClean="0">
                <a:sym typeface="Wingdings" pitchFamily="2" charset="2"/>
              </a:rPr>
              <a:t>Sementara itu, benda pada deret terakhir terpikirkan untuk diingat karena mereka masih menjadi bagian dari salah satu memori jangka pendek. </a:t>
            </a:r>
          </a:p>
          <a:p>
            <a:pPr>
              <a:lnSpc>
                <a:spcPct val="150000"/>
              </a:lnSpc>
              <a:spcBef>
                <a:spcPts val="600"/>
              </a:spcBef>
              <a:buNone/>
            </a:pPr>
            <a:r>
              <a:rPr lang="id-ID" sz="1800" dirty="0" smtClean="0">
                <a:sym typeface="Wingdings" pitchFamily="2" charset="2"/>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Seleksi (3)</a:t>
            </a:r>
            <a:endParaRPr lang="id-ID" b="1" dirty="0"/>
          </a:p>
        </p:txBody>
      </p:sp>
      <p:sp>
        <p:nvSpPr>
          <p:cNvPr id="3" name="Content Placeholder 2"/>
          <p:cNvSpPr>
            <a:spLocks noGrp="1"/>
          </p:cNvSpPr>
          <p:nvPr>
            <p:ph idx="1"/>
          </p:nvPr>
        </p:nvSpPr>
        <p:spPr>
          <a:xfrm>
            <a:off x="500034" y="1785926"/>
            <a:ext cx="8229600" cy="4572000"/>
          </a:xfrm>
        </p:spPr>
        <p:txBody>
          <a:bodyPr/>
          <a:lstStyle/>
          <a:p>
            <a:pPr>
              <a:lnSpc>
                <a:spcPct val="150000"/>
              </a:lnSpc>
              <a:spcBef>
                <a:spcPts val="0"/>
              </a:spcBef>
            </a:pPr>
            <a:r>
              <a:rPr lang="id-ID" sz="1800" dirty="0" smtClean="0">
                <a:sym typeface="Wingdings" pitchFamily="2" charset="2"/>
              </a:rPr>
              <a:t>Ilustrasi klasik tentang </a:t>
            </a:r>
            <a:r>
              <a:rPr lang="id-ID" sz="1800" b="1" dirty="0" smtClean="0">
                <a:sym typeface="Wingdings" pitchFamily="2" charset="2"/>
              </a:rPr>
              <a:t>seleksi perhatian </a:t>
            </a:r>
            <a:r>
              <a:rPr lang="id-ID" sz="1800" dirty="0" smtClean="0">
                <a:sym typeface="Wingdings" pitchFamily="2" charset="2"/>
              </a:rPr>
              <a:t>digambarkan dipesta-pesta besar dan pertemuan sosial.</a:t>
            </a:r>
          </a:p>
          <a:p>
            <a:pPr>
              <a:lnSpc>
                <a:spcPct val="150000"/>
              </a:lnSpc>
              <a:spcBef>
                <a:spcPts val="0"/>
              </a:spcBef>
            </a:pPr>
            <a:r>
              <a:rPr lang="id-ID" sz="1800" dirty="0" smtClean="0">
                <a:sym typeface="Wingdings" pitchFamily="2" charset="2"/>
              </a:rPr>
              <a:t>Dalam situasi tersebut orang memungkinkan perubahan komunikasi dengan orang yang berbeda meski dengan jarak yang cukup jauh. </a:t>
            </a:r>
          </a:p>
          <a:p>
            <a:pPr>
              <a:lnSpc>
                <a:spcPct val="150000"/>
              </a:lnSpc>
              <a:spcBef>
                <a:spcPts val="0"/>
              </a:spcBef>
            </a:pPr>
            <a:r>
              <a:rPr lang="id-ID" sz="1800" dirty="0" smtClean="0">
                <a:sym typeface="Wingdings" pitchFamily="2" charset="2"/>
              </a:rPr>
              <a:t>Ada kecenderungan untuk tidak mengubah posisi satu orangpun, ketika terlihat sudah menikmati percakapan. </a:t>
            </a:r>
          </a:p>
          <a:p>
            <a:pPr>
              <a:lnSpc>
                <a:spcPct val="150000"/>
              </a:lnSpc>
              <a:spcBef>
                <a:spcPts val="0"/>
              </a:spcBef>
            </a:pPr>
            <a:r>
              <a:rPr lang="id-ID" sz="1800" dirty="0" smtClean="0">
                <a:sym typeface="Wingdings" pitchFamily="2" charset="2"/>
              </a:rPr>
              <a:t>Dalam menyeleksi perhatian, kita juga memiliki kecenderungan untuk keluar dari keseluruhan lingkungan untuk berkonsentrasi kepada perasaan kita sendiri, memutuskan apa yang seharusnya kita lakukan, atau berpikir tentang bagaimana orang lain memiliki pendapat tentang diri kita. </a:t>
            </a:r>
          </a:p>
          <a:p>
            <a:pPr>
              <a:lnSpc>
                <a:spcPct val="150000"/>
              </a:lnSpc>
              <a:spcBef>
                <a:spcPts val="0"/>
              </a:spcBef>
            </a:pPr>
            <a:endParaRPr lang="id-ID" sz="1900" dirty="0" smtClean="0">
              <a:sym typeface="Wingdings" pitchFamily="2" charset="2"/>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Organisasi (2)</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2100" dirty="0" smtClean="0">
                <a:sym typeface="Wingdings" pitchFamily="2" charset="2"/>
              </a:rPr>
              <a:t>Pentingnya pengorganisasian pesan bagi penerimaan informasi adalah nyata dalam berbagai seting. </a:t>
            </a:r>
          </a:p>
          <a:p>
            <a:pPr>
              <a:lnSpc>
                <a:spcPct val="150000"/>
              </a:lnSpc>
              <a:spcBef>
                <a:spcPts val="600"/>
              </a:spcBef>
            </a:pPr>
            <a:r>
              <a:rPr lang="id-ID" sz="2100" dirty="0" smtClean="0">
                <a:sym typeface="Wingdings" pitchFamily="2" charset="2"/>
              </a:rPr>
              <a:t>Misalnya dalam sebuah gambar atau sebuah laporan: penyusunan elemen dapat memiliki dampak substantif bagi tampilan kesan secara keseluruhan atau pengaturan material didalam sebuah database, sesuai dengan jenis barang &amp; kegunaannya, bahkan pengaturan makanan disebuah toko makanan, memiliki dampak dalam proses komunikasi</a:t>
            </a:r>
            <a:r>
              <a:rPr lang="id-ID" sz="1800" dirty="0" smtClean="0">
                <a:sym typeface="Wingdings" pitchFamily="2" charset="2"/>
              </a:rPr>
              <a:t>. </a:t>
            </a:r>
          </a:p>
          <a:p>
            <a:pPr>
              <a:lnSpc>
                <a:spcPct val="150000"/>
              </a:lnSpc>
              <a:spcBef>
                <a:spcPts val="600"/>
              </a:spcBef>
              <a:buNone/>
            </a:pPr>
            <a:r>
              <a:rPr lang="id-ID" sz="1800" dirty="0" smtClean="0">
                <a:sym typeface="Wingdings" pitchFamily="2" charset="2"/>
              </a:rPr>
              <a:t> </a:t>
            </a:r>
          </a:p>
          <a:p>
            <a:pPr>
              <a:lnSpc>
                <a:spcPct val="150000"/>
              </a:lnSpc>
              <a:spcBef>
                <a:spcPts val="600"/>
              </a:spcBef>
              <a:buNone/>
            </a:pPr>
            <a:r>
              <a:rPr lang="id-ID" sz="1800" dirty="0" smtClean="0">
                <a:sym typeface="Wingdings" pitchFamily="2" charset="2"/>
              </a:rPr>
              <a:t>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Kebaruan (1)</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1900" dirty="0" smtClean="0">
                <a:sym typeface="Wingdings" pitchFamily="2" charset="2"/>
              </a:rPr>
              <a:t>Ketika kita mendapatkan informasi yang baru, asing, atau muncul diluar kebiasaan, perhatian kita cenderung direbut untuk sesaat. </a:t>
            </a:r>
          </a:p>
          <a:p>
            <a:pPr>
              <a:lnSpc>
                <a:spcPct val="150000"/>
              </a:lnSpc>
              <a:spcBef>
                <a:spcPts val="600"/>
              </a:spcBef>
            </a:pPr>
            <a:r>
              <a:rPr lang="id-ID" sz="1900" dirty="0" smtClean="0">
                <a:sym typeface="Wingdings" pitchFamily="2" charset="2"/>
              </a:rPr>
              <a:t>Misalnya ketika kita berkendara dijalan raya, kita cenderung memberikan perhatian kepada warna kendaraan yang “menyolok mata” seperti warna merah muda atau kuning. </a:t>
            </a:r>
          </a:p>
          <a:p>
            <a:pPr>
              <a:lnSpc>
                <a:spcPct val="150000"/>
              </a:lnSpc>
              <a:spcBef>
                <a:spcPts val="600"/>
              </a:spcBef>
            </a:pPr>
            <a:r>
              <a:rPr lang="id-ID" sz="1900" dirty="0" smtClean="0">
                <a:sym typeface="Wingdings" pitchFamily="2" charset="2"/>
              </a:rPr>
              <a:t>Selain itu, kita akan memiliki kesadaran akan perhatian terhadap lawan bicara kita saat ritual jabat tangan. </a:t>
            </a:r>
          </a:p>
          <a:p>
            <a:pPr>
              <a:lnSpc>
                <a:spcPct val="150000"/>
              </a:lnSpc>
              <a:spcBef>
                <a:spcPts val="600"/>
              </a:spcBef>
            </a:pPr>
            <a:r>
              <a:rPr lang="id-ID" sz="1900" dirty="0" smtClean="0">
                <a:sym typeface="Wingdings" pitchFamily="2" charset="2"/>
              </a:rPr>
              <a:t>Memberikan penilaian terhadap jenis jabatan tangannya, apakah terlalu kuat, longgar atau mengguncang lebih lama, dsb. </a:t>
            </a:r>
          </a:p>
          <a:p>
            <a:pPr>
              <a:lnSpc>
                <a:spcPct val="150000"/>
              </a:lnSpc>
              <a:spcBef>
                <a:spcPts val="600"/>
              </a:spcBef>
              <a:buNone/>
            </a:pPr>
            <a:r>
              <a:rPr lang="id-ID" sz="1800" dirty="0" smtClean="0">
                <a:sym typeface="Wingdings" pitchFamily="2" charset="2"/>
              </a:rPr>
              <a:t> </a:t>
            </a:r>
          </a:p>
          <a:p>
            <a:pPr>
              <a:lnSpc>
                <a:spcPct val="150000"/>
              </a:lnSpc>
              <a:spcBef>
                <a:spcPts val="600"/>
              </a:spcBef>
              <a:buNone/>
            </a:pPr>
            <a:r>
              <a:rPr lang="id-ID" sz="1800" dirty="0" smtClean="0">
                <a:sym typeface="Wingdings" pitchFamily="2" charset="2"/>
              </a:rPr>
              <a:t>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Pengaruh Sumber</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2000" dirty="0" smtClean="0">
                <a:sym typeface="Wingdings" pitchFamily="2" charset="2"/>
              </a:rPr>
              <a:t>Beberapa keputusan kita yang paling kompleks, muncul dengan melibatkan sumber-sumber pesan komunikasi interpersonal. </a:t>
            </a:r>
          </a:p>
          <a:p>
            <a:pPr>
              <a:lnSpc>
                <a:spcPct val="150000"/>
              </a:lnSpc>
              <a:spcBef>
                <a:spcPts val="600"/>
              </a:spcBef>
            </a:pPr>
            <a:r>
              <a:rPr lang="id-ID" sz="2000" dirty="0" smtClean="0">
                <a:sym typeface="Wingdings" pitchFamily="2" charset="2"/>
              </a:rPr>
              <a:t>Umumnya kita cenderung mendengarkan, percaya, dan dipengaruhi oleh beberapa orang. </a:t>
            </a:r>
          </a:p>
          <a:p>
            <a:pPr>
              <a:lnSpc>
                <a:spcPct val="150000"/>
              </a:lnSpc>
              <a:spcBef>
                <a:spcPts val="600"/>
              </a:spcBef>
            </a:pPr>
            <a:r>
              <a:rPr lang="id-ID" sz="2000" dirty="0" smtClean="0">
                <a:sym typeface="Wingdings" pitchFamily="2" charset="2"/>
              </a:rPr>
              <a:t>Keputusan kita tersebuut bergantung pada sejumlah faktor yang meliputi: </a:t>
            </a:r>
            <a:r>
              <a:rPr lang="id-ID" sz="2000" b="1" dirty="0" smtClean="0">
                <a:sym typeface="Wingdings" pitchFamily="2" charset="2"/>
              </a:rPr>
              <a:t>kedekatan, daya tarik, kesamaan, kredibilitas, kewibawaan, motivasi, niat, pengiriman, status, kekuasaan &amp; wewenang.  </a:t>
            </a:r>
          </a:p>
          <a:p>
            <a:pPr>
              <a:lnSpc>
                <a:spcPct val="150000"/>
              </a:lnSpc>
              <a:spcBef>
                <a:spcPts val="600"/>
              </a:spcBef>
              <a:buNone/>
            </a:pPr>
            <a:r>
              <a:rPr lang="id-ID" sz="1800" dirty="0" smtClean="0">
                <a:sym typeface="Wingdings" pitchFamily="2" charset="2"/>
              </a:rPr>
              <a:t>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Jarak Fisik (1)</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1900" dirty="0" smtClean="0">
                <a:sym typeface="Wingdings" pitchFamily="2" charset="2"/>
              </a:rPr>
              <a:t>Jarak kita dari sumber memiliki pengaruh yang besar terhadap kemungkinan kita dalam memperhatikan pesan tertentu.</a:t>
            </a:r>
          </a:p>
          <a:p>
            <a:pPr>
              <a:lnSpc>
                <a:spcPct val="150000"/>
              </a:lnSpc>
              <a:spcBef>
                <a:spcPts val="600"/>
              </a:spcBef>
            </a:pPr>
            <a:r>
              <a:rPr lang="id-ID" sz="1900" dirty="0" smtClean="0">
                <a:sym typeface="Wingdings" pitchFamily="2" charset="2"/>
              </a:rPr>
              <a:t>Kita cenderung memperhatikan sumber yang jaraknya dekat dengan kita daripada yang jauh.</a:t>
            </a:r>
          </a:p>
          <a:p>
            <a:pPr>
              <a:lnSpc>
                <a:spcPct val="150000"/>
              </a:lnSpc>
              <a:spcBef>
                <a:spcPts val="600"/>
              </a:spcBef>
            </a:pPr>
            <a:r>
              <a:rPr lang="id-ID" sz="1900" dirty="0" smtClean="0">
                <a:sym typeface="Wingdings" pitchFamily="2" charset="2"/>
              </a:rPr>
              <a:t>Semakin dekat kita dengan sumber pesan, maka semakin sedikit waktu, tenaga dan uang yang harus dikeluarkan untuk terlibat dalam proses komunikasi. </a:t>
            </a:r>
          </a:p>
          <a:p>
            <a:pPr>
              <a:lnSpc>
                <a:spcPct val="150000"/>
              </a:lnSpc>
              <a:spcBef>
                <a:spcPts val="600"/>
              </a:spcBef>
            </a:pPr>
            <a:r>
              <a:rPr lang="id-ID" sz="1900" dirty="0" smtClean="0">
                <a:sym typeface="Wingdings" pitchFamily="2" charset="2"/>
              </a:rPr>
              <a:t>Contoh: kita cenderung untuk terlibat dalam aksi dan reaksi dari rekan ditempat kerja daripada dengan orang-orang yang bekerja digedung sebelah.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Jarak Fisik (2)</a:t>
            </a:r>
            <a:endParaRPr lang="id-ID" sz="3800" b="1" dirty="0"/>
          </a:p>
        </p:txBody>
      </p:sp>
      <p:sp>
        <p:nvSpPr>
          <p:cNvPr id="3" name="Content Placeholder 2"/>
          <p:cNvSpPr>
            <a:spLocks noGrp="1"/>
          </p:cNvSpPr>
          <p:nvPr>
            <p:ph idx="1"/>
          </p:nvPr>
        </p:nvSpPr>
        <p:spPr>
          <a:xfrm>
            <a:off x="642910" y="1500174"/>
            <a:ext cx="8229600" cy="4572000"/>
          </a:xfrm>
        </p:spPr>
        <p:txBody>
          <a:bodyPr/>
          <a:lstStyle/>
          <a:p>
            <a:pPr>
              <a:lnSpc>
                <a:spcPct val="150000"/>
              </a:lnSpc>
              <a:spcBef>
                <a:spcPts val="600"/>
              </a:spcBef>
            </a:pPr>
            <a:r>
              <a:rPr lang="id-ID" sz="2100" dirty="0" smtClean="0">
                <a:sym typeface="Wingdings" pitchFamily="2" charset="2"/>
              </a:rPr>
              <a:t>Pentingnya jarak-fisik sebagai faktor dalam komunikasi, didukung dengan mempertimbangkan fungsi teknologi. </a:t>
            </a:r>
          </a:p>
          <a:p>
            <a:pPr>
              <a:lnSpc>
                <a:spcPct val="150000"/>
              </a:lnSpc>
              <a:spcBef>
                <a:spcPts val="600"/>
              </a:spcBef>
            </a:pPr>
            <a:r>
              <a:rPr lang="id-ID" sz="2100" dirty="0" smtClean="0">
                <a:sym typeface="Wingdings" pitchFamily="2" charset="2"/>
              </a:rPr>
              <a:t>Melalui interaksi dengan media televisi, radio, koran, majalah, buku, telepon seluler, dan internet, maka sumber informasi yang ribuan mil jauhnya dapat tersedia.</a:t>
            </a:r>
          </a:p>
          <a:p>
            <a:pPr>
              <a:lnSpc>
                <a:spcPct val="150000"/>
              </a:lnSpc>
              <a:spcBef>
                <a:spcPts val="600"/>
              </a:spcBef>
            </a:pPr>
            <a:r>
              <a:rPr lang="id-ID" sz="2100" dirty="0" smtClean="0">
                <a:sym typeface="Wingdings" pitchFamily="2" charset="2"/>
              </a:rPr>
              <a:t>Hal tersebut membuktikan bahwa, teknologi &amp; media komunikasi telah membantu dalam proses komunikasi dan menjadi bagian sentral dari kehidupan kita.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Daya Tarik Fisik dan Sosial &amp; Kesamaan (1)</a:t>
            </a:r>
            <a:endParaRPr lang="id-ID" sz="3800" b="1" dirty="0"/>
          </a:p>
        </p:txBody>
      </p:sp>
      <p:sp>
        <p:nvSpPr>
          <p:cNvPr id="3" name="Content Placeholder 2"/>
          <p:cNvSpPr>
            <a:spLocks noGrp="1"/>
          </p:cNvSpPr>
          <p:nvPr>
            <p:ph idx="1"/>
          </p:nvPr>
        </p:nvSpPr>
        <p:spPr>
          <a:xfrm>
            <a:off x="571472" y="1928802"/>
            <a:ext cx="8229600" cy="4572000"/>
          </a:xfrm>
        </p:spPr>
        <p:txBody>
          <a:bodyPr/>
          <a:lstStyle/>
          <a:p>
            <a:pPr>
              <a:lnSpc>
                <a:spcPct val="150000"/>
              </a:lnSpc>
              <a:spcBef>
                <a:spcPts val="600"/>
              </a:spcBef>
            </a:pPr>
            <a:r>
              <a:rPr lang="id-ID" sz="2000" dirty="0" smtClean="0">
                <a:sym typeface="Wingdings" pitchFamily="2" charset="2"/>
              </a:rPr>
              <a:t>Cara kita terlibat dalam komunikasi interpersonal banyak terkait dengan bagaimana kita bisa mempercayai sebuah sumber pesan khusus tertentu. </a:t>
            </a:r>
          </a:p>
          <a:p>
            <a:pPr>
              <a:lnSpc>
                <a:spcPct val="150000"/>
              </a:lnSpc>
              <a:spcBef>
                <a:spcPts val="600"/>
              </a:spcBef>
            </a:pPr>
            <a:r>
              <a:rPr lang="id-ID" sz="2000" dirty="0" smtClean="0">
                <a:sym typeface="Wingdings" pitchFamily="2" charset="2"/>
              </a:rPr>
              <a:t>Sebagai ilustrasi, ketika kita berjumpa dengan seseorang, reaksi pertama adalah memiliki penilaian terhadap penampilannya secara umum. </a:t>
            </a:r>
          </a:p>
          <a:p>
            <a:pPr>
              <a:lnSpc>
                <a:spcPct val="150000"/>
              </a:lnSpc>
              <a:spcBef>
                <a:spcPts val="600"/>
              </a:spcBef>
            </a:pPr>
            <a:r>
              <a:rPr lang="id-ID" sz="2000" dirty="0" smtClean="0">
                <a:sym typeface="Wingdings" pitchFamily="2" charset="2"/>
              </a:rPr>
              <a:t>Jika berdasarkan kesan pertama kita tertarik pada orang tersebut, ada kemungkinan kita akan meningkatkan perhatian, mengingat &amp; melampirkan arti penting khusus untuknya atau kata-katanya.  </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Daya Tarik Fisik dan Sosial &amp; Kesamaan (2)</a:t>
            </a:r>
            <a:endParaRPr lang="id-ID" sz="3800" b="1" dirty="0"/>
          </a:p>
        </p:txBody>
      </p:sp>
      <p:sp>
        <p:nvSpPr>
          <p:cNvPr id="3" name="Content Placeholder 2"/>
          <p:cNvSpPr>
            <a:spLocks noGrp="1"/>
          </p:cNvSpPr>
          <p:nvPr>
            <p:ph idx="1"/>
          </p:nvPr>
        </p:nvSpPr>
        <p:spPr>
          <a:xfrm>
            <a:off x="571472" y="1928802"/>
            <a:ext cx="8229600" cy="4572000"/>
          </a:xfrm>
        </p:spPr>
        <p:txBody>
          <a:bodyPr/>
          <a:lstStyle/>
          <a:p>
            <a:pPr>
              <a:lnSpc>
                <a:spcPct val="150000"/>
              </a:lnSpc>
              <a:spcBef>
                <a:spcPts val="600"/>
              </a:spcBef>
            </a:pPr>
            <a:r>
              <a:rPr lang="id-ID" sz="1900" dirty="0" smtClean="0">
                <a:sym typeface="Wingdings" pitchFamily="2" charset="2"/>
              </a:rPr>
              <a:t>Sebagai ilustrasi lain, jika bertemu dengan seorang individu yang tampak ramah, hangat, empati, dan peduli, mampu menyatakan minat &amp; menghormati kita, maka akan mempengaruhi kita dalam penerimaan informasi. </a:t>
            </a:r>
          </a:p>
          <a:p>
            <a:pPr>
              <a:lnSpc>
                <a:spcPct val="150000"/>
              </a:lnSpc>
              <a:spcBef>
                <a:spcPts val="600"/>
              </a:spcBef>
            </a:pPr>
            <a:r>
              <a:rPr lang="id-ID" sz="1900" b="1" dirty="0" smtClean="0">
                <a:sym typeface="Wingdings" pitchFamily="2" charset="2"/>
              </a:rPr>
              <a:t>Kesamaan</a:t>
            </a:r>
            <a:r>
              <a:rPr lang="id-ID" sz="1900" dirty="0" smtClean="0">
                <a:sym typeface="Wingdings" pitchFamily="2" charset="2"/>
              </a:rPr>
              <a:t> juga merupakan faktor penting dalam komunikasi.</a:t>
            </a:r>
          </a:p>
          <a:p>
            <a:pPr>
              <a:lnSpc>
                <a:spcPct val="150000"/>
              </a:lnSpc>
              <a:spcBef>
                <a:spcPts val="600"/>
              </a:spcBef>
            </a:pPr>
            <a:r>
              <a:rPr lang="id-ID" sz="1900" dirty="0" smtClean="0">
                <a:sym typeface="Wingdings" pitchFamily="2" charset="2"/>
              </a:rPr>
              <a:t>Semakin kita memiliki banyak kesamaan dengan sumber, semakin percaya bahwa kita bisa seperti sumber, semakin mungkin kita untuk memberi perhatian khusus kepada orang tersebut beserta dengan perkataannya. </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Daya Tarik Fisik dan Sosial &amp; Kesamaan (3)</a:t>
            </a:r>
            <a:endParaRPr lang="id-ID" sz="3800" b="1" dirty="0"/>
          </a:p>
        </p:txBody>
      </p:sp>
      <p:sp>
        <p:nvSpPr>
          <p:cNvPr id="3" name="Content Placeholder 2"/>
          <p:cNvSpPr>
            <a:spLocks noGrp="1"/>
          </p:cNvSpPr>
          <p:nvPr>
            <p:ph idx="1"/>
          </p:nvPr>
        </p:nvSpPr>
        <p:spPr>
          <a:xfrm>
            <a:off x="571472" y="1928802"/>
            <a:ext cx="8229600" cy="4572000"/>
          </a:xfrm>
        </p:spPr>
        <p:txBody>
          <a:bodyPr/>
          <a:lstStyle/>
          <a:p>
            <a:pPr>
              <a:lnSpc>
                <a:spcPct val="150000"/>
              </a:lnSpc>
              <a:spcBef>
                <a:spcPts val="600"/>
              </a:spcBef>
            </a:pPr>
            <a:r>
              <a:rPr lang="id-ID" sz="1900" dirty="0" smtClean="0">
                <a:sym typeface="Wingdings" pitchFamily="2" charset="2"/>
              </a:rPr>
              <a:t>Suatu kesamaan yang menarik bagi kita pada orang lain, tergantung pada beberapa faktor antara lain: jenis kelamin, tingkat pendidikan, usia, agama, latar belakang etnis, hobi, atau kapasitas bahasa. </a:t>
            </a:r>
          </a:p>
          <a:p>
            <a:pPr>
              <a:lnSpc>
                <a:spcPct val="150000"/>
              </a:lnSpc>
              <a:spcBef>
                <a:spcPts val="600"/>
              </a:spcBef>
            </a:pPr>
            <a:r>
              <a:rPr lang="id-ID" sz="1900" dirty="0" smtClean="0">
                <a:sym typeface="Wingdings" pitchFamily="2" charset="2"/>
              </a:rPr>
              <a:t>Dalam situasi yang lain, faktor lain yang menunjang  adalah adanya kesamaan dalam hal kebutuhan, sikap, tujuan dan nilai-nilai. </a:t>
            </a:r>
          </a:p>
          <a:p>
            <a:pPr>
              <a:lnSpc>
                <a:spcPct val="150000"/>
              </a:lnSpc>
              <a:spcBef>
                <a:spcPts val="600"/>
              </a:spcBef>
            </a:pPr>
            <a:r>
              <a:rPr lang="id-ID" sz="1900" dirty="0" smtClean="0">
                <a:sym typeface="Wingdings" pitchFamily="2" charset="2"/>
              </a:rPr>
              <a:t>Preferensi untuk individu dengan latar belakang budaya, agama, ras, pekerjaan, politik, dan pendidikan yang sama akan terus mempengaruhi cara berkomunikasi dalam kehidupan kita.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Kredibilitas dan Kewibawaan (1)</a:t>
            </a:r>
            <a:endParaRPr lang="id-ID" sz="3800" b="1" dirty="0"/>
          </a:p>
        </p:txBody>
      </p:sp>
      <p:sp>
        <p:nvSpPr>
          <p:cNvPr id="3" name="Content Placeholder 2"/>
          <p:cNvSpPr>
            <a:spLocks noGrp="1"/>
          </p:cNvSpPr>
          <p:nvPr>
            <p:ph idx="1"/>
          </p:nvPr>
        </p:nvSpPr>
        <p:spPr>
          <a:xfrm>
            <a:off x="428596" y="1571612"/>
            <a:ext cx="8229600" cy="4572000"/>
          </a:xfrm>
        </p:spPr>
        <p:txBody>
          <a:bodyPr/>
          <a:lstStyle/>
          <a:p>
            <a:pPr>
              <a:lnSpc>
                <a:spcPct val="150000"/>
              </a:lnSpc>
              <a:spcBef>
                <a:spcPts val="600"/>
              </a:spcBef>
            </a:pPr>
            <a:r>
              <a:rPr lang="id-ID" sz="1900" dirty="0" smtClean="0">
                <a:sym typeface="Wingdings" pitchFamily="2" charset="2"/>
              </a:rPr>
              <a:t>Dalam kehidupan sehari-hari, kita cenderung memperhatikan dan menyimpan informasi dari sumber-sumber pesan yang kita yakini sebagai sumber pesan yang memiliki pengalaman atau pengetahuan. </a:t>
            </a:r>
          </a:p>
          <a:p>
            <a:pPr>
              <a:lnSpc>
                <a:spcPct val="150000"/>
              </a:lnSpc>
              <a:spcBef>
                <a:spcPts val="600"/>
              </a:spcBef>
            </a:pPr>
            <a:r>
              <a:rPr lang="id-ID" sz="1900" dirty="0" smtClean="0">
                <a:sym typeface="Wingdings" pitchFamily="2" charset="2"/>
              </a:rPr>
              <a:t>Seseorang atau kelompok dapat dilihat sebagai sosok yang kredibel dan berwibawa, terlepas dari topik informasi yang disampaikannya. </a:t>
            </a:r>
          </a:p>
          <a:p>
            <a:pPr>
              <a:lnSpc>
                <a:spcPct val="150000"/>
              </a:lnSpc>
              <a:spcBef>
                <a:spcPts val="600"/>
              </a:spcBef>
            </a:pPr>
            <a:r>
              <a:rPr lang="id-ID" sz="1900" dirty="0" smtClean="0">
                <a:sym typeface="Wingdings" pitchFamily="2" charset="2"/>
              </a:rPr>
              <a:t>Contoh: seorang dokter, pendeta atau dosen, dapat dianggap sebagai sosok yang lebih penting hingga keluar profesionalitasnya, jika dibandingkan dengan seseorang dengan profesi/predikat yang lain. </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Kredibilitas dan Kewibawaan (2)</a:t>
            </a:r>
            <a:endParaRPr lang="id-ID" sz="3800" b="1" dirty="0"/>
          </a:p>
        </p:txBody>
      </p:sp>
      <p:sp>
        <p:nvSpPr>
          <p:cNvPr id="3" name="Content Placeholder 2"/>
          <p:cNvSpPr>
            <a:spLocks noGrp="1"/>
          </p:cNvSpPr>
          <p:nvPr>
            <p:ph idx="1"/>
          </p:nvPr>
        </p:nvSpPr>
        <p:spPr>
          <a:xfrm>
            <a:off x="428596" y="1571612"/>
            <a:ext cx="8229600" cy="4572000"/>
          </a:xfrm>
        </p:spPr>
        <p:txBody>
          <a:bodyPr/>
          <a:lstStyle/>
          <a:p>
            <a:pPr>
              <a:lnSpc>
                <a:spcPct val="150000"/>
              </a:lnSpc>
              <a:spcBef>
                <a:spcPts val="600"/>
              </a:spcBef>
            </a:pPr>
            <a:r>
              <a:rPr lang="id-ID" sz="1900" dirty="0" smtClean="0">
                <a:sym typeface="Wingdings" pitchFamily="2" charset="2"/>
              </a:rPr>
              <a:t>Selain itu kita akan memberikan perhatian dan anggapan bagi aktor, </a:t>
            </a:r>
            <a:r>
              <a:rPr lang="id-ID" sz="1900" i="1" dirty="0" smtClean="0">
                <a:sym typeface="Wingdings" pitchFamily="2" charset="2"/>
              </a:rPr>
              <a:t>public figure</a:t>
            </a:r>
            <a:r>
              <a:rPr lang="id-ID" sz="1900" dirty="0" smtClean="0">
                <a:sym typeface="Wingdings" pitchFamily="2" charset="2"/>
              </a:rPr>
              <a:t>, politisi dan orang lain yang memiliki kredibilitas tertentu. </a:t>
            </a:r>
          </a:p>
          <a:p>
            <a:pPr>
              <a:lnSpc>
                <a:spcPct val="150000"/>
              </a:lnSpc>
              <a:spcBef>
                <a:spcPts val="600"/>
              </a:spcBef>
            </a:pPr>
            <a:r>
              <a:rPr lang="id-ID" sz="1900" dirty="0" smtClean="0">
                <a:sym typeface="Wingdings" pitchFamily="2" charset="2"/>
              </a:rPr>
              <a:t>Jadi, ketika seorang aktor berbicara tentang politik atau ketika seorang dokter berbicara tentang agama, maka mereka akan diberikan perhatian lebih baik oleh penerima pesan. </a:t>
            </a:r>
          </a:p>
          <a:p>
            <a:pPr>
              <a:lnSpc>
                <a:spcPct val="150000"/>
              </a:lnSpc>
              <a:spcBef>
                <a:spcPts val="600"/>
              </a:spcBef>
            </a:pPr>
            <a:r>
              <a:rPr lang="id-ID" sz="1900" dirty="0" smtClean="0">
                <a:sym typeface="Wingdings" pitchFamily="2" charset="2"/>
              </a:rPr>
              <a:t>Demikian pula, kita cenderung akan memperhatikan dan menyimpan informasi tentang pemberitaan politik hubungan internasional yang disampaikan oleh media massa daripada yang disampaikan oleh tetangga sebelah rumah kita.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Seleksi (4)</a:t>
            </a:r>
            <a:endParaRPr lang="id-ID"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1900" dirty="0" smtClean="0">
                <a:sym typeface="Wingdings" pitchFamily="2" charset="2"/>
              </a:rPr>
              <a:t>Seleksi bekerja layaknya penyaring, membiarkan suara, gambar atau aroma masuk dan keluar. </a:t>
            </a:r>
          </a:p>
          <a:p>
            <a:pPr>
              <a:lnSpc>
                <a:spcPct val="150000"/>
              </a:lnSpc>
              <a:spcBef>
                <a:spcPts val="0"/>
              </a:spcBef>
            </a:pPr>
            <a:r>
              <a:rPr lang="id-ID" sz="1900" dirty="0" smtClean="0">
                <a:sym typeface="Wingdings" pitchFamily="2" charset="2"/>
              </a:rPr>
              <a:t>Ada bukti yang menunjukkan bahwa seseorang memilliki perilaku untuk mencatat dan melampirkan makna pesan, bahkan ketika seseorang tidak menyadari dalam melakukannya. </a:t>
            </a:r>
          </a:p>
          <a:p>
            <a:pPr>
              <a:lnSpc>
                <a:spcPct val="150000"/>
              </a:lnSpc>
              <a:spcBef>
                <a:spcPts val="0"/>
              </a:spcBef>
            </a:pPr>
            <a:r>
              <a:rPr lang="id-ID" sz="1900" dirty="0" smtClean="0">
                <a:sym typeface="Wingdings" pitchFamily="2" charset="2"/>
              </a:rPr>
              <a:t>Beberapa studi menunjukkan bahwa dibawah hipnotis (dibawah alam sadar) kita dapat mengingat informasi. </a:t>
            </a:r>
          </a:p>
          <a:p>
            <a:pPr>
              <a:lnSpc>
                <a:spcPct val="150000"/>
              </a:lnSpc>
              <a:spcBef>
                <a:spcPts val="0"/>
              </a:spcBef>
            </a:pPr>
            <a:r>
              <a:rPr lang="id-ID" sz="1900" dirty="0" smtClean="0">
                <a:sym typeface="Wingdings" pitchFamily="2" charset="2"/>
              </a:rPr>
              <a:t>Pemahaman yang kompleks mengenai proses perhatian (seleksi), mengadopsi istilah “filter yang dimodifikasi”, sebagai cara berpikir untuk melakukan seleksi. </a:t>
            </a:r>
          </a:p>
          <a:p>
            <a:pPr>
              <a:lnSpc>
                <a:spcPct val="150000"/>
              </a:lnSpc>
              <a:spcBef>
                <a:spcPts val="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Motivasi dan Niat (1)</a:t>
            </a:r>
            <a:endParaRPr lang="id-ID" sz="3800" b="1" dirty="0"/>
          </a:p>
        </p:txBody>
      </p:sp>
      <p:sp>
        <p:nvSpPr>
          <p:cNvPr id="3" name="Content Placeholder 2"/>
          <p:cNvSpPr>
            <a:spLocks noGrp="1"/>
          </p:cNvSpPr>
          <p:nvPr>
            <p:ph idx="1"/>
          </p:nvPr>
        </p:nvSpPr>
        <p:spPr>
          <a:xfrm>
            <a:off x="428596" y="1571612"/>
            <a:ext cx="8229600" cy="4572000"/>
          </a:xfrm>
        </p:spPr>
        <p:txBody>
          <a:bodyPr/>
          <a:lstStyle/>
          <a:p>
            <a:pPr>
              <a:lnSpc>
                <a:spcPct val="150000"/>
              </a:lnSpc>
              <a:spcBef>
                <a:spcPts val="600"/>
              </a:spcBef>
            </a:pPr>
            <a:r>
              <a:rPr lang="id-ID" sz="1900" dirty="0" smtClean="0">
                <a:sym typeface="Wingdings" pitchFamily="2" charset="2"/>
              </a:rPr>
              <a:t>Cara kita merespons terhadap suatu sumber pesan interpersonal, tergantung pada cara kita menjelaskan tindakannya untuk diri kita sendiri. </a:t>
            </a:r>
          </a:p>
          <a:p>
            <a:pPr>
              <a:lnSpc>
                <a:spcPct val="150000"/>
              </a:lnSpc>
              <a:spcBef>
                <a:spcPts val="600"/>
              </a:spcBef>
            </a:pPr>
            <a:r>
              <a:rPr lang="id-ID" sz="1900" dirty="0" smtClean="0">
                <a:sym typeface="Wingdings" pitchFamily="2" charset="2"/>
              </a:rPr>
              <a:t>Cara kita merespons tergantung pada motif apa yang kita tetapkan kepada seseorang, respons kita bisa menjadi berbeda-beda secara substansial. </a:t>
            </a:r>
          </a:p>
          <a:p>
            <a:pPr>
              <a:lnSpc>
                <a:spcPct val="150000"/>
              </a:lnSpc>
              <a:spcBef>
                <a:spcPts val="600"/>
              </a:spcBef>
            </a:pPr>
            <a:r>
              <a:rPr lang="id-ID" sz="1900" dirty="0" smtClean="0">
                <a:sym typeface="Wingdings" pitchFamily="2" charset="2"/>
              </a:rPr>
              <a:t>Misalnya, kita akan cenderung memberikan respon yang berbeda antara seseorang yang bermaksud untuk memberi informasi atau membantu dan dengan seseorang yang bermaksud membujuk atau menipu kita. </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800" b="1" dirty="0" smtClean="0"/>
              <a:t>Pengiriman (1)</a:t>
            </a:r>
            <a:endParaRPr lang="id-ID" sz="3800" b="1" dirty="0"/>
          </a:p>
        </p:txBody>
      </p:sp>
      <p:sp>
        <p:nvSpPr>
          <p:cNvPr id="3" name="Content Placeholder 2"/>
          <p:cNvSpPr>
            <a:spLocks noGrp="1"/>
          </p:cNvSpPr>
          <p:nvPr>
            <p:ph idx="1"/>
          </p:nvPr>
        </p:nvSpPr>
        <p:spPr>
          <a:xfrm>
            <a:off x="428596" y="1571612"/>
            <a:ext cx="8229600" cy="4572000"/>
          </a:xfrm>
        </p:spPr>
        <p:txBody>
          <a:bodyPr/>
          <a:lstStyle/>
          <a:p>
            <a:pPr>
              <a:lnSpc>
                <a:spcPct val="150000"/>
              </a:lnSpc>
              <a:spcBef>
                <a:spcPts val="600"/>
              </a:spcBef>
            </a:pPr>
            <a:r>
              <a:rPr lang="id-ID" sz="2000" dirty="0" smtClean="0">
                <a:sym typeface="Wingdings" pitchFamily="2" charset="2"/>
              </a:rPr>
              <a:t>Cara sumber mengirimkan pesan menjadi pengaruh penting dalam penerimaan informasi. </a:t>
            </a:r>
          </a:p>
          <a:p>
            <a:pPr>
              <a:lnSpc>
                <a:spcPct val="150000"/>
              </a:lnSpc>
              <a:spcBef>
                <a:spcPts val="600"/>
              </a:spcBef>
            </a:pPr>
            <a:r>
              <a:rPr lang="id-ID" sz="2000" dirty="0" smtClean="0">
                <a:sym typeface="Wingdings" pitchFamily="2" charset="2"/>
              </a:rPr>
              <a:t>Termasuk didalamnya mengirimkan pesan dalam bentuk lisan.</a:t>
            </a:r>
          </a:p>
          <a:p>
            <a:pPr>
              <a:lnSpc>
                <a:spcPct val="150000"/>
              </a:lnSpc>
              <a:spcBef>
                <a:spcPts val="600"/>
              </a:spcBef>
            </a:pPr>
            <a:r>
              <a:rPr lang="id-ID" sz="2000" dirty="0" smtClean="0">
                <a:sym typeface="Wingdings" pitchFamily="2" charset="2"/>
              </a:rPr>
              <a:t>Beberapa faktor yang mempengaruhi dalam mengirimkan pesan secara lisan antara lain:  volume, kecepatan berbicara, tinggi nada, pengucapan &amp; penggunaan jeda. </a:t>
            </a:r>
          </a:p>
          <a:p>
            <a:pPr>
              <a:lnSpc>
                <a:spcPct val="150000"/>
              </a:lnSpc>
              <a:spcBef>
                <a:spcPts val="600"/>
              </a:spcBef>
            </a:pPr>
            <a:r>
              <a:rPr lang="id-ID" sz="2000" dirty="0" smtClean="0">
                <a:sym typeface="Wingdings" pitchFamily="2" charset="2"/>
              </a:rPr>
              <a:t>Faktor yang juga mempengaruhi yaitu: gerak tubuh, ekspresi wajah, dan kontak mata.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200" b="1" dirty="0" smtClean="0"/>
              <a:t>Status, Kekuasaan &amp; Kewenangan (1)</a:t>
            </a:r>
            <a:endParaRPr lang="id-ID" sz="3200" b="1" dirty="0"/>
          </a:p>
        </p:txBody>
      </p:sp>
      <p:sp>
        <p:nvSpPr>
          <p:cNvPr id="3" name="Content Placeholder 2"/>
          <p:cNvSpPr>
            <a:spLocks noGrp="1"/>
          </p:cNvSpPr>
          <p:nvPr>
            <p:ph idx="1"/>
          </p:nvPr>
        </p:nvSpPr>
        <p:spPr>
          <a:xfrm>
            <a:off x="428596" y="1571612"/>
            <a:ext cx="8229600" cy="4572000"/>
          </a:xfrm>
        </p:spPr>
        <p:txBody>
          <a:bodyPr/>
          <a:lstStyle/>
          <a:p>
            <a:pPr>
              <a:lnSpc>
                <a:spcPct val="150000"/>
              </a:lnSpc>
              <a:spcBef>
                <a:spcPts val="600"/>
              </a:spcBef>
            </a:pPr>
            <a:r>
              <a:rPr lang="id-ID" sz="2000" dirty="0" smtClean="0">
                <a:sym typeface="Wingdings" pitchFamily="2" charset="2"/>
              </a:rPr>
              <a:t>Kepemilikan status, dalam posisi atau tingkatan bisa menjadi penting dalam menentukan seberapa besar kemungkinan sumber informasi atau pesan yang akan diseleksi dan ditindaklanjuti. </a:t>
            </a:r>
          </a:p>
          <a:p>
            <a:pPr>
              <a:lnSpc>
                <a:spcPct val="150000"/>
              </a:lnSpc>
              <a:spcBef>
                <a:spcPts val="600"/>
              </a:spcBef>
            </a:pPr>
            <a:r>
              <a:rPr lang="id-ID" sz="2000" dirty="0" smtClean="0">
                <a:sym typeface="Wingdings" pitchFamily="2" charset="2"/>
              </a:rPr>
              <a:t>Kekuasaan atau kewenangan dari sumber = kemampuan sumber untuk memberikan sanksi, hukuman atau penghargaan. </a:t>
            </a:r>
          </a:p>
          <a:p>
            <a:pPr>
              <a:lnSpc>
                <a:spcPct val="150000"/>
              </a:lnSpc>
              <a:spcBef>
                <a:spcPts val="600"/>
              </a:spcBef>
            </a:pPr>
            <a:r>
              <a:rPr lang="id-ID" sz="2000" dirty="0" smtClean="0">
                <a:sym typeface="Wingdings" pitchFamily="2" charset="2"/>
              </a:rPr>
              <a:t>Dengan demikian, akan memaksa setiap individu untuk memilih, mengingat dan menafsirkan pesan dengan cara khusus.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200" b="1" dirty="0" smtClean="0"/>
              <a:t>Status, Kekuasaan &amp; Kewenangan (2)</a:t>
            </a:r>
            <a:endParaRPr lang="id-ID" sz="3200" b="1" dirty="0"/>
          </a:p>
        </p:txBody>
      </p:sp>
      <p:sp>
        <p:nvSpPr>
          <p:cNvPr id="3" name="Content Placeholder 2"/>
          <p:cNvSpPr>
            <a:spLocks noGrp="1"/>
          </p:cNvSpPr>
          <p:nvPr>
            <p:ph idx="1"/>
          </p:nvPr>
        </p:nvSpPr>
        <p:spPr>
          <a:xfrm>
            <a:off x="428596" y="1571612"/>
            <a:ext cx="8229600" cy="4572000"/>
          </a:xfrm>
        </p:spPr>
        <p:txBody>
          <a:bodyPr/>
          <a:lstStyle/>
          <a:p>
            <a:pPr>
              <a:lnSpc>
                <a:spcPct val="150000"/>
              </a:lnSpc>
              <a:spcBef>
                <a:spcPts val="600"/>
              </a:spcBef>
            </a:pPr>
            <a:r>
              <a:rPr lang="id-ID" sz="2000" dirty="0" smtClean="0">
                <a:sym typeface="Wingdings" pitchFamily="2" charset="2"/>
              </a:rPr>
              <a:t>Peran individu seperti orang tua, guru, dan supervisor akan mengarahkan perhatian kita kepada kata-kata dan tindakan mereka untuk peduli kepada opini atau pendapat mereka bahkan untuk mencari kesukaan mereka. </a:t>
            </a:r>
          </a:p>
          <a:p>
            <a:pPr>
              <a:lnSpc>
                <a:spcPct val="150000"/>
              </a:lnSpc>
              <a:spcBef>
                <a:spcPts val="600"/>
              </a:spcBef>
              <a:buNone/>
            </a:pPr>
            <a:endParaRPr lang="id-ID" sz="2000" dirty="0" smtClean="0">
              <a:sym typeface="Wingdings" pitchFamily="2" charset="2"/>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200" b="1" dirty="0" smtClean="0"/>
              <a:t>Teknologi (1)</a:t>
            </a:r>
            <a:endParaRPr lang="id-ID" sz="3200" b="1" dirty="0"/>
          </a:p>
        </p:txBody>
      </p:sp>
      <p:sp>
        <p:nvSpPr>
          <p:cNvPr id="3" name="Content Placeholder 2"/>
          <p:cNvSpPr>
            <a:spLocks noGrp="1"/>
          </p:cNvSpPr>
          <p:nvPr>
            <p:ph idx="1"/>
          </p:nvPr>
        </p:nvSpPr>
        <p:spPr>
          <a:xfrm>
            <a:off x="428596" y="1571612"/>
            <a:ext cx="8229600" cy="4572000"/>
          </a:xfrm>
        </p:spPr>
        <p:txBody>
          <a:bodyPr/>
          <a:lstStyle/>
          <a:p>
            <a:pPr>
              <a:lnSpc>
                <a:spcPct val="150000"/>
              </a:lnSpc>
              <a:spcBef>
                <a:spcPts val="600"/>
              </a:spcBef>
            </a:pPr>
            <a:r>
              <a:rPr lang="id-ID" sz="1900" dirty="0" smtClean="0">
                <a:sym typeface="Wingdings" pitchFamily="2" charset="2"/>
              </a:rPr>
              <a:t>Teknologi dan lingkungan memiliki dampak besar pada komunikasi.</a:t>
            </a:r>
          </a:p>
          <a:p>
            <a:pPr>
              <a:lnSpc>
                <a:spcPct val="150000"/>
              </a:lnSpc>
              <a:spcBef>
                <a:spcPts val="600"/>
              </a:spcBef>
            </a:pPr>
            <a:r>
              <a:rPr lang="id-ID" sz="1900" dirty="0" smtClean="0">
                <a:sym typeface="Wingdings" pitchFamily="2" charset="2"/>
              </a:rPr>
              <a:t>Teknologi atau saluran komunikasi menjadi faktor signifikan dalam penerimaan informasi. </a:t>
            </a:r>
          </a:p>
          <a:p>
            <a:pPr>
              <a:lnSpc>
                <a:spcPct val="150000"/>
              </a:lnSpc>
              <a:spcBef>
                <a:spcPts val="600"/>
              </a:spcBef>
            </a:pPr>
            <a:r>
              <a:rPr lang="id-ID" sz="1900" dirty="0" smtClean="0">
                <a:sym typeface="Wingdings" pitchFamily="2" charset="2"/>
              </a:rPr>
              <a:t>Dimana terdapat perbedaan antara pesan yang disampaikan secara elektronik dengan cetak, film atau kaset video, siaran radio atau perkataan seorang teman yang akan mempengaruhi penerimaan informasi. </a:t>
            </a:r>
          </a:p>
          <a:p>
            <a:pPr>
              <a:lnSpc>
                <a:spcPct val="150000"/>
              </a:lnSpc>
              <a:spcBef>
                <a:spcPts val="600"/>
              </a:spcBef>
            </a:pPr>
            <a:r>
              <a:rPr lang="id-ID" sz="1900" dirty="0" smtClean="0">
                <a:sym typeface="Wingdings" pitchFamily="2" charset="2"/>
              </a:rPr>
              <a:t>Dengan hadirnya teknologi, mengakibatkan setiap orang lebih banyak menonton televisi atau memperhatikan smartphonenya daripada berpartisipasi dalam ruang bincang-bincang. </a:t>
            </a:r>
          </a:p>
          <a:p>
            <a:pPr>
              <a:lnSpc>
                <a:spcPct val="150000"/>
              </a:lnSpc>
              <a:spcBef>
                <a:spcPts val="600"/>
              </a:spcBef>
              <a:buNone/>
            </a:pPr>
            <a:endParaRPr lang="id-ID" sz="2000" dirty="0" smtClean="0">
              <a:sym typeface="Wingdings" pitchFamily="2" charset="2"/>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200" b="1" dirty="0" smtClean="0"/>
              <a:t>Teknologi (1)</a:t>
            </a:r>
            <a:endParaRPr lang="id-ID" sz="3200" b="1" dirty="0"/>
          </a:p>
        </p:txBody>
      </p:sp>
      <p:sp>
        <p:nvSpPr>
          <p:cNvPr id="3" name="Content Placeholder 2"/>
          <p:cNvSpPr>
            <a:spLocks noGrp="1"/>
          </p:cNvSpPr>
          <p:nvPr>
            <p:ph idx="1"/>
          </p:nvPr>
        </p:nvSpPr>
        <p:spPr>
          <a:xfrm>
            <a:off x="428596" y="1571612"/>
            <a:ext cx="8229600" cy="4572000"/>
          </a:xfrm>
        </p:spPr>
        <p:txBody>
          <a:bodyPr/>
          <a:lstStyle/>
          <a:p>
            <a:pPr>
              <a:lnSpc>
                <a:spcPct val="150000"/>
              </a:lnSpc>
              <a:spcBef>
                <a:spcPts val="600"/>
              </a:spcBef>
            </a:pPr>
            <a:r>
              <a:rPr lang="id-ID" sz="1900" dirty="0" smtClean="0">
                <a:sym typeface="Wingdings" pitchFamily="2" charset="2"/>
              </a:rPr>
              <a:t>Teknologi dan lingkungan memiliki dampak besar pada komunikasi.</a:t>
            </a:r>
          </a:p>
          <a:p>
            <a:pPr>
              <a:lnSpc>
                <a:spcPct val="150000"/>
              </a:lnSpc>
              <a:spcBef>
                <a:spcPts val="600"/>
              </a:spcBef>
            </a:pPr>
            <a:r>
              <a:rPr lang="id-ID" sz="1900" dirty="0" smtClean="0">
                <a:sym typeface="Wingdings" pitchFamily="2" charset="2"/>
              </a:rPr>
              <a:t>Teknologi atau saluran komunikasi menjadi faktor signifikan dalam penerimaan informasi. </a:t>
            </a:r>
          </a:p>
          <a:p>
            <a:pPr>
              <a:lnSpc>
                <a:spcPct val="150000"/>
              </a:lnSpc>
              <a:spcBef>
                <a:spcPts val="600"/>
              </a:spcBef>
            </a:pPr>
            <a:r>
              <a:rPr lang="id-ID" sz="1900" dirty="0" smtClean="0">
                <a:sym typeface="Wingdings" pitchFamily="2" charset="2"/>
              </a:rPr>
              <a:t>Dimana terdapat perbedaan antara pesan yang disampaikan secara elektronik dengan cetak, film atau kaset video, siaran radio atau perkataan seorang teman yang akan mempengaruhi penerimaan informasi. </a:t>
            </a:r>
          </a:p>
          <a:p>
            <a:pPr>
              <a:lnSpc>
                <a:spcPct val="150000"/>
              </a:lnSpc>
              <a:spcBef>
                <a:spcPts val="600"/>
              </a:spcBef>
            </a:pPr>
            <a:r>
              <a:rPr lang="id-ID" sz="1900" dirty="0" smtClean="0">
                <a:sym typeface="Wingdings" pitchFamily="2" charset="2"/>
              </a:rPr>
              <a:t>Dengan hadirnya teknologi, mengakibatkan setiap orang lebih banyak menonton televisi atau memperhatikan smartphonenya daripada berpartisipasi dalam ruang bincang-bincang. </a:t>
            </a:r>
          </a:p>
          <a:p>
            <a:pPr>
              <a:lnSpc>
                <a:spcPct val="150000"/>
              </a:lnSpc>
              <a:spcBef>
                <a:spcPts val="600"/>
              </a:spcBef>
              <a:buNone/>
            </a:pPr>
            <a:endParaRPr lang="id-ID" sz="2000" dirty="0" smtClean="0">
              <a:sym typeface="Wingdings" pitchFamily="2" charset="2"/>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200" b="1" dirty="0" smtClean="0"/>
              <a:t>Teknologi (2)</a:t>
            </a:r>
            <a:endParaRPr lang="id-ID" sz="3200" b="1" dirty="0"/>
          </a:p>
        </p:txBody>
      </p:sp>
      <p:sp>
        <p:nvSpPr>
          <p:cNvPr id="3" name="Content Placeholder 2"/>
          <p:cNvSpPr>
            <a:spLocks noGrp="1"/>
          </p:cNvSpPr>
          <p:nvPr>
            <p:ph idx="1"/>
          </p:nvPr>
        </p:nvSpPr>
        <p:spPr>
          <a:xfrm>
            <a:off x="428596" y="1571612"/>
            <a:ext cx="8229600" cy="4572000"/>
          </a:xfrm>
        </p:spPr>
        <p:txBody>
          <a:bodyPr/>
          <a:lstStyle/>
          <a:p>
            <a:pPr>
              <a:lnSpc>
                <a:spcPct val="150000"/>
              </a:lnSpc>
              <a:spcBef>
                <a:spcPts val="600"/>
              </a:spcBef>
            </a:pPr>
            <a:r>
              <a:rPr lang="id-ID" sz="1900" dirty="0" smtClean="0">
                <a:sym typeface="Wingdings" pitchFamily="2" charset="2"/>
              </a:rPr>
              <a:t>Dalam hal ekspos pesan, televisi memiliki kekuatan besar dalam kehidupan kita sehari-hari. </a:t>
            </a:r>
          </a:p>
          <a:p>
            <a:pPr>
              <a:lnSpc>
                <a:spcPct val="150000"/>
              </a:lnSpc>
              <a:spcBef>
                <a:spcPts val="600"/>
              </a:spcBef>
            </a:pPr>
            <a:r>
              <a:rPr lang="id-ID" sz="1900" dirty="0" smtClean="0">
                <a:sym typeface="Wingdings" pitchFamily="2" charset="2"/>
              </a:rPr>
              <a:t>Sajian audiovisual dalam bentuk gerakan cepat menjadi sangat berarti bagi kelompok pemirsa sangat muda. </a:t>
            </a:r>
          </a:p>
          <a:p>
            <a:pPr>
              <a:lnSpc>
                <a:spcPct val="150000"/>
              </a:lnSpc>
              <a:spcBef>
                <a:spcPts val="600"/>
              </a:spcBef>
            </a:pPr>
            <a:r>
              <a:rPr lang="id-ID" sz="1900" dirty="0" smtClean="0">
                <a:sym typeface="Wingdings" pitchFamily="2" charset="2"/>
              </a:rPr>
              <a:t>Dengan menggunakan konsep pengiriman pesan yang dimiliki oleh televisi, dapat diterapkan kepada teknologi yang lain yang sama-sama menggunakan layar untuk menampilkan informasi. </a:t>
            </a:r>
          </a:p>
          <a:p>
            <a:pPr>
              <a:lnSpc>
                <a:spcPct val="150000"/>
              </a:lnSpc>
              <a:spcBef>
                <a:spcPts val="600"/>
              </a:spcBef>
            </a:pPr>
            <a:r>
              <a:rPr lang="id-ID" sz="1900" dirty="0" smtClean="0">
                <a:sym typeface="Wingdings" pitchFamily="2" charset="2"/>
              </a:rPr>
              <a:t>Kemajuan teknologi mampu menyediakan informasi secara khusus bagi individu sesuai dengan kebutuhannya. </a:t>
            </a:r>
            <a:endParaRPr lang="id-ID" sz="2000" dirty="0" smtClean="0">
              <a:sym typeface="Wingdings" pitchFamily="2" charset="2"/>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200" b="1" dirty="0" smtClean="0"/>
              <a:t>Lingkungan (1)</a:t>
            </a:r>
            <a:endParaRPr lang="id-ID" sz="3200" b="1" dirty="0"/>
          </a:p>
        </p:txBody>
      </p:sp>
      <p:sp>
        <p:nvSpPr>
          <p:cNvPr id="3" name="Content Placeholder 2"/>
          <p:cNvSpPr>
            <a:spLocks noGrp="1"/>
          </p:cNvSpPr>
          <p:nvPr>
            <p:ph idx="1"/>
          </p:nvPr>
        </p:nvSpPr>
        <p:spPr>
          <a:xfrm>
            <a:off x="428596" y="1571612"/>
            <a:ext cx="8229600" cy="4572000"/>
          </a:xfrm>
        </p:spPr>
        <p:txBody>
          <a:bodyPr/>
          <a:lstStyle/>
          <a:p>
            <a:pPr>
              <a:lnSpc>
                <a:spcPct val="150000"/>
              </a:lnSpc>
              <a:spcBef>
                <a:spcPts val="600"/>
              </a:spcBef>
            </a:pPr>
            <a:r>
              <a:rPr lang="id-ID" sz="2000" b="1" dirty="0" smtClean="0">
                <a:sym typeface="Wingdings" pitchFamily="2" charset="2"/>
              </a:rPr>
              <a:t>Konteks. </a:t>
            </a:r>
            <a:r>
              <a:rPr lang="id-ID" sz="2000" dirty="0" smtClean="0">
                <a:sym typeface="Wingdings" pitchFamily="2" charset="2"/>
              </a:rPr>
              <a:t>Pada hakikatnya kehadiran orang lain memiliki dampak langsung pada bagaimana kita memilih, menafsirkan dan menyimpan informasi. </a:t>
            </a:r>
          </a:p>
          <a:p>
            <a:pPr>
              <a:lnSpc>
                <a:spcPct val="150000"/>
              </a:lnSpc>
              <a:spcBef>
                <a:spcPts val="600"/>
              </a:spcBef>
            </a:pPr>
            <a:r>
              <a:rPr lang="id-ID" sz="2000" dirty="0" smtClean="0">
                <a:sym typeface="Wingdings" pitchFamily="2" charset="2"/>
              </a:rPr>
              <a:t>Konteks berbicara tentang bagaimana kita ingin terlihat, bagaimana berpikir cara orang lain melihat kita, apa yang kita yakini tentang harapan orang lain terhadap kita, dan apa yang kita pikirkan tentang cara mereka berpikir mengenai situasi yang kita hadapi. </a:t>
            </a:r>
          </a:p>
          <a:p>
            <a:pPr>
              <a:lnSpc>
                <a:spcPct val="150000"/>
              </a:lnSpc>
              <a:spcBef>
                <a:spcPts val="600"/>
              </a:spcBef>
            </a:pPr>
            <a:r>
              <a:rPr lang="id-ID" sz="2000" dirty="0" smtClean="0">
                <a:sym typeface="Wingdings" pitchFamily="2" charset="2"/>
              </a:rPr>
              <a:t>Kita berada diantara pertimbangan yang membentuk cara kita bereaksi dalam situasi sosial. </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200" b="1" dirty="0" smtClean="0"/>
              <a:t>Lingkungan (2)</a:t>
            </a:r>
            <a:endParaRPr lang="id-ID" sz="3200" b="1" dirty="0"/>
          </a:p>
        </p:txBody>
      </p:sp>
      <p:sp>
        <p:nvSpPr>
          <p:cNvPr id="3" name="Content Placeholder 2"/>
          <p:cNvSpPr>
            <a:spLocks noGrp="1"/>
          </p:cNvSpPr>
          <p:nvPr>
            <p:ph idx="1"/>
          </p:nvPr>
        </p:nvSpPr>
        <p:spPr>
          <a:xfrm>
            <a:off x="428596" y="1571612"/>
            <a:ext cx="8229600" cy="4572000"/>
          </a:xfrm>
        </p:spPr>
        <p:txBody>
          <a:bodyPr/>
          <a:lstStyle/>
          <a:p>
            <a:pPr>
              <a:lnSpc>
                <a:spcPct val="150000"/>
              </a:lnSpc>
              <a:spcBef>
                <a:spcPts val="600"/>
              </a:spcBef>
            </a:pPr>
            <a:r>
              <a:rPr lang="id-ID" sz="2100" dirty="0" smtClean="0">
                <a:sym typeface="Wingdings" pitchFamily="2" charset="2"/>
              </a:rPr>
              <a:t>Contoh lain: jika kita berada diperusahaan kolega atau teman, kita dapat memberikan perhatian khusus kepada peristiwa, orang-orang dan keadaan dimana mereka berada. </a:t>
            </a:r>
          </a:p>
          <a:p>
            <a:pPr>
              <a:lnSpc>
                <a:spcPct val="150000"/>
              </a:lnSpc>
              <a:spcBef>
                <a:spcPts val="600"/>
              </a:spcBef>
            </a:pPr>
            <a:r>
              <a:rPr lang="id-ID" sz="2100" dirty="0" smtClean="0">
                <a:sym typeface="Wingdings" pitchFamily="2" charset="2"/>
              </a:rPr>
              <a:t>Selain itu, terdapat upaya kita untuk menentukan seberapa suka terhadap film, lukisan, materi kuliah atau orang, dimana pembenaran terbesarnya ditentukan secara signifikan oleh reaksi orang lain terhadap kita. </a:t>
            </a:r>
          </a:p>
          <a:p>
            <a:pPr>
              <a:lnSpc>
                <a:spcPct val="150000"/>
              </a:lnSpc>
              <a:spcBef>
                <a:spcPts val="600"/>
              </a:spcBef>
              <a:buNone/>
            </a:pPr>
            <a:endParaRPr lang="id-ID" sz="2000" dirty="0" smtClean="0">
              <a:sym typeface="Wingdings" pitchFamily="2" charset="2"/>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200" b="1" dirty="0" smtClean="0"/>
              <a:t>Lingkungan (3)</a:t>
            </a:r>
            <a:endParaRPr lang="id-ID" sz="3200" b="1" dirty="0"/>
          </a:p>
        </p:txBody>
      </p:sp>
      <p:sp>
        <p:nvSpPr>
          <p:cNvPr id="3" name="Content Placeholder 2"/>
          <p:cNvSpPr>
            <a:spLocks noGrp="1"/>
          </p:cNvSpPr>
          <p:nvPr>
            <p:ph idx="1"/>
          </p:nvPr>
        </p:nvSpPr>
        <p:spPr>
          <a:xfrm>
            <a:off x="571472" y="1428736"/>
            <a:ext cx="8229600" cy="5143536"/>
          </a:xfrm>
        </p:spPr>
        <p:txBody>
          <a:bodyPr/>
          <a:lstStyle/>
          <a:p>
            <a:pPr>
              <a:lnSpc>
                <a:spcPct val="150000"/>
              </a:lnSpc>
              <a:spcBef>
                <a:spcPts val="600"/>
              </a:spcBef>
            </a:pPr>
            <a:r>
              <a:rPr lang="id-ID" sz="1900" b="1" dirty="0" smtClean="0">
                <a:sym typeface="Wingdings" pitchFamily="2" charset="2"/>
              </a:rPr>
              <a:t>Pengulangan.</a:t>
            </a:r>
            <a:r>
              <a:rPr lang="id-ID" sz="1900" dirty="0" smtClean="0">
                <a:sym typeface="Wingdings" pitchFamily="2" charset="2"/>
              </a:rPr>
              <a:t> Dalam kehidupan sehari-hari kita akan memperhitungkan dan mengingat pesan yang sering diulang. </a:t>
            </a:r>
          </a:p>
          <a:p>
            <a:pPr>
              <a:lnSpc>
                <a:spcPct val="150000"/>
              </a:lnSpc>
              <a:spcBef>
                <a:spcPts val="600"/>
              </a:spcBef>
            </a:pPr>
            <a:r>
              <a:rPr lang="id-ID" sz="1900" dirty="0" smtClean="0">
                <a:sym typeface="Wingdings" pitchFamily="2" charset="2"/>
              </a:rPr>
              <a:t>Seperti slogan, jinggle iklan, lirik lagu populer, tabel perkalian, tanggal lahir anggota keluarga, bahasa asli daerah, opini orang tua dan teman, istilah populer dan jargon ditengah komunitas, dan aksen daerah kita. </a:t>
            </a:r>
          </a:p>
          <a:p>
            <a:pPr>
              <a:lnSpc>
                <a:spcPct val="150000"/>
              </a:lnSpc>
              <a:spcBef>
                <a:spcPts val="600"/>
              </a:spcBef>
            </a:pPr>
            <a:r>
              <a:rPr lang="id-ID" sz="1900" b="1" dirty="0" smtClean="0">
                <a:sym typeface="Wingdings" pitchFamily="2" charset="2"/>
              </a:rPr>
              <a:t>Konsistensi dan Kompetisi. </a:t>
            </a:r>
            <a:r>
              <a:rPr lang="id-ID" sz="1900" dirty="0" smtClean="0">
                <a:sym typeface="Wingdings" pitchFamily="2" charset="2"/>
              </a:rPr>
              <a:t>Ketika seorang individu menjalani satu orientasi agama, filsafat politik, atau satu set nilai &amp; dalam jangka waktu yang panjang, maka kemungkinan ia akan memiilih dan menerima pesan secara konsisten dan sejalan dengan perannya. </a:t>
            </a:r>
            <a:endParaRPr lang="id-ID" sz="1900" b="1" dirty="0" smtClean="0">
              <a:sym typeface="Wingdings" pitchFamily="2" charset="2"/>
            </a:endParaRPr>
          </a:p>
          <a:p>
            <a:pPr>
              <a:lnSpc>
                <a:spcPct val="150000"/>
              </a:lnSpc>
              <a:spcBef>
                <a:spcPts val="600"/>
              </a:spcBef>
              <a:buNone/>
            </a:pPr>
            <a:endParaRPr lang="id-ID" sz="2000" dirty="0" smtClean="0">
              <a:sym typeface="Wingdings" pitchFamily="2" charset="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Seleksi (5)</a:t>
            </a:r>
            <a:endParaRPr lang="id-ID"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1800" dirty="0" smtClean="0">
                <a:sym typeface="Wingdings" pitchFamily="2" charset="2"/>
              </a:rPr>
              <a:t>Hal tersebut menjelaskan bahwa kita membuat skala prioritas akan sumber informasi yang bersaing. </a:t>
            </a:r>
          </a:p>
          <a:p>
            <a:pPr>
              <a:lnSpc>
                <a:spcPct val="150000"/>
              </a:lnSpc>
              <a:spcBef>
                <a:spcPts val="0"/>
              </a:spcBef>
            </a:pPr>
            <a:r>
              <a:rPr lang="id-ID" sz="1800" dirty="0" smtClean="0">
                <a:sym typeface="Wingdings" pitchFamily="2" charset="2"/>
              </a:rPr>
              <a:t>Kita juga mengalokasikan perhatian kita kepada itu semua, sambil tetap melakukan pemantauan pesan lain yang tidak kita ketahui sumber pesannya. </a:t>
            </a:r>
          </a:p>
          <a:p>
            <a:pPr>
              <a:lnSpc>
                <a:spcPct val="150000"/>
              </a:lnSpc>
              <a:spcBef>
                <a:spcPts val="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200" b="1" dirty="0" smtClean="0"/>
              <a:t>Lingkungan (4)</a:t>
            </a:r>
            <a:endParaRPr lang="id-ID" sz="3200" b="1" dirty="0"/>
          </a:p>
        </p:txBody>
      </p:sp>
      <p:sp>
        <p:nvSpPr>
          <p:cNvPr id="3" name="Content Placeholder 2"/>
          <p:cNvSpPr>
            <a:spLocks noGrp="1"/>
          </p:cNvSpPr>
          <p:nvPr>
            <p:ph idx="1"/>
          </p:nvPr>
        </p:nvSpPr>
        <p:spPr>
          <a:xfrm>
            <a:off x="571472" y="1428736"/>
            <a:ext cx="8229600" cy="5143536"/>
          </a:xfrm>
        </p:spPr>
        <p:txBody>
          <a:bodyPr/>
          <a:lstStyle/>
          <a:p>
            <a:pPr>
              <a:lnSpc>
                <a:spcPct val="150000"/>
              </a:lnSpc>
              <a:spcBef>
                <a:spcPts val="600"/>
              </a:spcBef>
            </a:pPr>
            <a:r>
              <a:rPr lang="id-ID" sz="2100" dirty="0" smtClean="0">
                <a:sym typeface="Wingdings" pitchFamily="2" charset="2"/>
              </a:rPr>
              <a:t>Dalam situasi yang lain, individu dibombardir dengan pesan yang mendukung posisi tertentu &amp; informasi  pendukung dari sudut pandang alternatif secara sistematis akan dihilangkan. </a:t>
            </a:r>
          </a:p>
          <a:p>
            <a:pPr>
              <a:lnSpc>
                <a:spcPct val="150000"/>
              </a:lnSpc>
              <a:spcBef>
                <a:spcPts val="600"/>
              </a:spcBef>
            </a:pPr>
            <a:r>
              <a:rPr lang="id-ID" sz="2100" dirty="0" smtClean="0">
                <a:sym typeface="Wingdings" pitchFamily="2" charset="2"/>
              </a:rPr>
              <a:t>Proses pendidikan juga menggunakan prinsip yang sama. Melalui penataan ruang kelas, penggunaan sistem pemeriksaan, materi kuliah, dan pekerjaan rumah adalah strategi-strategi yang digunakan untuk meminimalkan pengaruh persaingan pesan. </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100" b="1" dirty="0" smtClean="0"/>
              <a:t>Sebuah Proses yang Aktif &amp; Kompleks </a:t>
            </a:r>
            <a:r>
              <a:rPr lang="id-ID" sz="3100" b="1" dirty="0" smtClean="0"/>
              <a:t>(1)</a:t>
            </a:r>
            <a:endParaRPr lang="id-ID" sz="3100" b="1" dirty="0"/>
          </a:p>
        </p:txBody>
      </p:sp>
      <p:sp>
        <p:nvSpPr>
          <p:cNvPr id="3" name="Content Placeholder 2"/>
          <p:cNvSpPr>
            <a:spLocks noGrp="1"/>
          </p:cNvSpPr>
          <p:nvPr>
            <p:ph idx="1"/>
          </p:nvPr>
        </p:nvSpPr>
        <p:spPr>
          <a:xfrm>
            <a:off x="642910" y="1714488"/>
            <a:ext cx="8229600" cy="4071966"/>
          </a:xfrm>
        </p:spPr>
        <p:txBody>
          <a:bodyPr/>
          <a:lstStyle/>
          <a:p>
            <a:pPr>
              <a:lnSpc>
                <a:spcPct val="150000"/>
              </a:lnSpc>
              <a:spcBef>
                <a:spcPts val="600"/>
              </a:spcBef>
            </a:pPr>
            <a:r>
              <a:rPr lang="id-ID" sz="2300" dirty="0" smtClean="0">
                <a:sym typeface="Wingdings" pitchFamily="2" charset="2"/>
              </a:rPr>
              <a:t>Seleksi, interpretasi, dan penerimaan merupakan dasar untuk penerimaan pesan &amp; penerimaan adalah dasar berkomunikasi. </a:t>
            </a:r>
          </a:p>
          <a:p>
            <a:pPr>
              <a:lnSpc>
                <a:spcPct val="150000"/>
              </a:lnSpc>
              <a:spcBef>
                <a:spcPts val="600"/>
              </a:spcBef>
            </a:pPr>
            <a:r>
              <a:rPr lang="id-ID" sz="2300" dirty="0" smtClean="0">
                <a:sym typeface="Wingdings" pitchFamily="2" charset="2"/>
              </a:rPr>
              <a:t>Beberapa faktor yang membuat pengolahan informasi menjadi salah satu fakta yang paling aktif dan kompleks dalam komunikasi manusia. </a:t>
            </a:r>
          </a:p>
          <a:p>
            <a:pPr>
              <a:lnSpc>
                <a:spcPct val="150000"/>
              </a:lnSpc>
              <a:spcBef>
                <a:spcPts val="600"/>
              </a:spcBef>
              <a:buNone/>
            </a:pPr>
            <a:endParaRPr lang="id-ID" sz="2100" dirty="0" smtClean="0">
              <a:sym typeface="Wingdings" pitchFamily="2" charset="2"/>
            </a:endParaRPr>
          </a:p>
          <a:p>
            <a:pPr>
              <a:lnSpc>
                <a:spcPct val="150000"/>
              </a:lnSpc>
              <a:spcBef>
                <a:spcPts val="600"/>
              </a:spcBef>
              <a:buNone/>
            </a:pPr>
            <a:endParaRPr lang="id-ID" sz="2100" dirty="0" smtClean="0">
              <a:sym typeface="Wingdings" pitchFamily="2" charset="2"/>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100" b="1" dirty="0" smtClean="0"/>
              <a:t>Implikasi dan Aplikasi (1)</a:t>
            </a:r>
            <a:endParaRPr lang="id-ID" sz="3100" b="1" dirty="0"/>
          </a:p>
        </p:txBody>
      </p:sp>
      <p:sp>
        <p:nvSpPr>
          <p:cNvPr id="3" name="Content Placeholder 2"/>
          <p:cNvSpPr>
            <a:spLocks noGrp="1"/>
          </p:cNvSpPr>
          <p:nvPr>
            <p:ph idx="1"/>
          </p:nvPr>
        </p:nvSpPr>
        <p:spPr>
          <a:xfrm>
            <a:off x="642910" y="1714488"/>
            <a:ext cx="8229600" cy="4071966"/>
          </a:xfrm>
        </p:spPr>
        <p:txBody>
          <a:bodyPr/>
          <a:lstStyle/>
          <a:p>
            <a:pPr>
              <a:lnSpc>
                <a:spcPct val="150000"/>
              </a:lnSpc>
              <a:spcBef>
                <a:spcPts val="600"/>
              </a:spcBef>
            </a:pPr>
            <a:r>
              <a:rPr lang="id-ID" sz="1900" dirty="0" smtClean="0">
                <a:sym typeface="Wingdings" pitchFamily="2" charset="2"/>
              </a:rPr>
              <a:t>Penerimaan merupakan aspek yang jarang diperhatikan, tetapi menjadi yang paling fundamental dari perilaku komunikasi. </a:t>
            </a:r>
          </a:p>
          <a:p>
            <a:pPr>
              <a:lnSpc>
                <a:spcPct val="150000"/>
              </a:lnSpc>
              <a:spcBef>
                <a:spcPts val="600"/>
              </a:spcBef>
            </a:pPr>
            <a:r>
              <a:rPr lang="id-ID" sz="1900" dirty="0" smtClean="0">
                <a:sym typeface="Wingdings" pitchFamily="2" charset="2"/>
              </a:rPr>
              <a:t>Mendengarkan dan mengamati adalah sarana utama kita untuk mengumpulkan informasi tentang orang, kejadian, masalah, dan kesempatan dilingkungan kita. </a:t>
            </a:r>
          </a:p>
          <a:p>
            <a:pPr>
              <a:lnSpc>
                <a:spcPct val="150000"/>
              </a:lnSpc>
              <a:spcBef>
                <a:spcPts val="600"/>
              </a:spcBef>
            </a:pPr>
            <a:r>
              <a:rPr lang="id-ID" sz="1900" dirty="0" smtClean="0">
                <a:sym typeface="Wingdings" pitchFamily="2" charset="2"/>
              </a:rPr>
              <a:t>Mendengarkan dan mengamati melibatkan seleksi.</a:t>
            </a:r>
          </a:p>
          <a:p>
            <a:pPr>
              <a:lnSpc>
                <a:spcPct val="150000"/>
              </a:lnSpc>
              <a:spcBef>
                <a:spcPts val="600"/>
              </a:spcBef>
            </a:pPr>
            <a:r>
              <a:rPr lang="id-ID" sz="1900" dirty="0" smtClean="0">
                <a:sym typeface="Wingdings" pitchFamily="2" charset="2"/>
              </a:rPr>
              <a:t>Ketika kita memperhatikan dan menganggap penting orang tertentu, keadaan atau objek tertentu, saat itu juga kita sedang mengabaikan yang lainnya. </a:t>
            </a:r>
          </a:p>
          <a:p>
            <a:pPr>
              <a:lnSpc>
                <a:spcPct val="150000"/>
              </a:lnSpc>
              <a:spcBef>
                <a:spcPts val="600"/>
              </a:spcBef>
              <a:buNone/>
            </a:pPr>
            <a:endParaRPr lang="id-ID" sz="2100" dirty="0" smtClean="0">
              <a:sym typeface="Wingdings" pitchFamily="2" charset="2"/>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100" b="1" dirty="0" smtClean="0"/>
              <a:t>Implikasi dan Aplikasi (2)</a:t>
            </a:r>
            <a:endParaRPr lang="id-ID" sz="3100" b="1" dirty="0"/>
          </a:p>
        </p:txBody>
      </p:sp>
      <p:sp>
        <p:nvSpPr>
          <p:cNvPr id="3" name="Content Placeholder 2"/>
          <p:cNvSpPr>
            <a:spLocks noGrp="1"/>
          </p:cNvSpPr>
          <p:nvPr>
            <p:ph idx="1"/>
          </p:nvPr>
        </p:nvSpPr>
        <p:spPr>
          <a:xfrm>
            <a:off x="642910" y="1714488"/>
            <a:ext cx="8229600" cy="4071966"/>
          </a:xfrm>
        </p:spPr>
        <p:txBody>
          <a:bodyPr/>
          <a:lstStyle/>
          <a:p>
            <a:pPr>
              <a:lnSpc>
                <a:spcPct val="150000"/>
              </a:lnSpc>
              <a:spcBef>
                <a:spcPts val="600"/>
              </a:spcBef>
            </a:pPr>
            <a:r>
              <a:rPr lang="id-ID" sz="1900" dirty="0" smtClean="0">
                <a:sym typeface="Wingdings" pitchFamily="2" charset="2"/>
              </a:rPr>
              <a:t>Pilihan pesan, interpretasi pesan, dan memori pesan, bersifat subjektif dan secara pribadi dipengaruhi oleh situasi, informasi yang tersedia, sumber-sumber pesan, teknologi &amp; lingkungan. </a:t>
            </a:r>
          </a:p>
          <a:p>
            <a:pPr>
              <a:lnSpc>
                <a:spcPct val="150000"/>
              </a:lnSpc>
              <a:spcBef>
                <a:spcPts val="600"/>
              </a:spcBef>
            </a:pPr>
            <a:r>
              <a:rPr lang="id-ID" sz="1900" dirty="0" smtClean="0">
                <a:sym typeface="Wingdings" pitchFamily="2" charset="2"/>
              </a:rPr>
              <a:t>Karakteristik pribadi kita, pengalaman sebelumnya, dan kebiasaan, memiliki pengaruh besar pada apa yang kita lihat, dengarkan, pahami, percayai dan ingat. </a:t>
            </a:r>
          </a:p>
          <a:p>
            <a:pPr>
              <a:lnSpc>
                <a:spcPct val="150000"/>
              </a:lnSpc>
              <a:spcBef>
                <a:spcPts val="600"/>
              </a:spcBef>
            </a:pPr>
            <a:r>
              <a:rPr lang="id-ID" sz="1900" smtClean="0">
                <a:sym typeface="Wingdings" pitchFamily="2" charset="2"/>
              </a:rPr>
              <a:t>Kompetensi dalam mendengarkan dan mengamati membutuhkan usaha sadar tentang faktor yang mempengaruhi proses, dan pemahaman tentang diri, kemampuan, kebutuhan, sikap, nilai-nilai, dan tujuan-tujuan kita. </a:t>
            </a:r>
            <a:endParaRPr lang="id-ID" sz="2100" dirty="0" smtClean="0">
              <a:sym typeface="Wingdings" pitchFamily="2" charset="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lstStyle/>
          <a:p>
            <a:pPr algn="r"/>
            <a:r>
              <a:rPr lang="id-ID" b="1" dirty="0" smtClean="0"/>
              <a:t>Interpretasi (1)</a:t>
            </a:r>
            <a:endParaRPr lang="id-ID"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r>
              <a:rPr lang="id-ID" sz="2500" dirty="0" smtClean="0">
                <a:sym typeface="Wingdings" pitchFamily="2" charset="2"/>
              </a:rPr>
              <a:t>Interpretasi terjadi ketika kita memaknai isyarat-isyarat dalam lingkungan kita. </a:t>
            </a:r>
          </a:p>
          <a:p>
            <a:pPr>
              <a:lnSpc>
                <a:spcPct val="150000"/>
              </a:lnSpc>
              <a:spcBef>
                <a:spcPts val="0"/>
              </a:spcBef>
            </a:pPr>
            <a:r>
              <a:rPr lang="id-ID" sz="2500" dirty="0" smtClean="0">
                <a:sym typeface="Wingdings" pitchFamily="2" charset="2"/>
              </a:rPr>
              <a:t>Isyarat tersebut bisa bersifat penting atau sepele, serius atau lucu, baru atau lama, bertentangan atau konsisten atau mengkhawatirkan. </a:t>
            </a:r>
          </a:p>
          <a:p>
            <a:pPr>
              <a:lnSpc>
                <a:spcPct val="150000"/>
              </a:lnSpc>
              <a:spcBef>
                <a:spcPts val="0"/>
              </a:spcBef>
            </a:pPr>
            <a:r>
              <a:rPr lang="id-ID" sz="2500" dirty="0" smtClean="0">
                <a:sym typeface="Wingdings" pitchFamily="2" charset="2"/>
              </a:rPr>
              <a:t>Cara kita memilih dan menafsirkan pesan, akan memberi hasil yang sangat berbeda.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399032"/>
          </a:xfrm>
        </p:spPr>
        <p:txBody>
          <a:bodyPr>
            <a:normAutofit/>
          </a:bodyPr>
          <a:lstStyle/>
          <a:p>
            <a:pPr algn="r"/>
            <a:r>
              <a:rPr lang="id-ID" sz="3400" b="1" dirty="0" smtClean="0"/>
              <a:t>Interpretasi – Mengkonstruksi Makna</a:t>
            </a:r>
            <a:endParaRPr lang="id-ID" sz="3400" b="1" dirty="0"/>
          </a:p>
        </p:txBody>
      </p:sp>
      <p:sp>
        <p:nvSpPr>
          <p:cNvPr id="3" name="Content Placeholder 2"/>
          <p:cNvSpPr>
            <a:spLocks noGrp="1"/>
          </p:cNvSpPr>
          <p:nvPr>
            <p:ph idx="1"/>
          </p:nvPr>
        </p:nvSpPr>
        <p:spPr>
          <a:xfrm>
            <a:off x="500034" y="1643050"/>
            <a:ext cx="8229600" cy="4572000"/>
          </a:xfrm>
        </p:spPr>
        <p:txBody>
          <a:bodyPr/>
          <a:lstStyle/>
          <a:p>
            <a:pPr>
              <a:lnSpc>
                <a:spcPct val="150000"/>
              </a:lnSpc>
              <a:spcBef>
                <a:spcPts val="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3059</TotalTime>
  <Words>5502</Words>
  <Application>Microsoft Office PowerPoint</Application>
  <PresentationFormat>On-screen Show (4:3)</PresentationFormat>
  <Paragraphs>414</Paragraphs>
  <Slides>73</Slides>
  <Notes>73</Notes>
  <HiddenSlides>0</HiddenSlides>
  <MMClips>0</MMClips>
  <ScaleCrop>false</ScaleCrop>
  <HeadingPairs>
    <vt:vector size="4" baseType="variant">
      <vt:variant>
        <vt:lpstr>Theme</vt:lpstr>
      </vt:variant>
      <vt:variant>
        <vt:i4>1</vt:i4>
      </vt:variant>
      <vt:variant>
        <vt:lpstr>Slide Titles</vt:lpstr>
      </vt:variant>
      <vt:variant>
        <vt:i4>73</vt:i4>
      </vt:variant>
    </vt:vector>
  </HeadingPairs>
  <TitlesOfParts>
    <vt:vector size="74" baseType="lpstr">
      <vt:lpstr>Verve</vt:lpstr>
      <vt:lpstr>PENERIMAAN INFORMASI</vt:lpstr>
      <vt:lpstr>Pengantar</vt:lpstr>
      <vt:lpstr>Seleksi (1)</vt:lpstr>
      <vt:lpstr>Seleksi (2)</vt:lpstr>
      <vt:lpstr>Seleksi (3)</vt:lpstr>
      <vt:lpstr>Seleksi (4)</vt:lpstr>
      <vt:lpstr>Seleksi (5)</vt:lpstr>
      <vt:lpstr>Interpretasi (1)</vt:lpstr>
      <vt:lpstr>Interpretasi – Mengkonstruksi Makna</vt:lpstr>
      <vt:lpstr>Interpretasi (2)</vt:lpstr>
      <vt:lpstr>Retensi-Memori (1)</vt:lpstr>
      <vt:lpstr>Retensi-Memori (2)</vt:lpstr>
      <vt:lpstr>Retensi-Memori (3)</vt:lpstr>
      <vt:lpstr>Retensi-Memori (4)</vt:lpstr>
      <vt:lpstr>Memori Jangka Pendek dan Jangka Panjang (1)</vt:lpstr>
      <vt:lpstr>Memori Jangka Pendek dan Jangka Panjang (2)</vt:lpstr>
      <vt:lpstr>Memori Jangka Pendek dan Jangka Panjang (3)</vt:lpstr>
      <vt:lpstr>Memori Jangka Pendek dan Jangka Panjang (4)</vt:lpstr>
      <vt:lpstr>Memori Jangka Pendek dan Jangka Panjang (5)</vt:lpstr>
      <vt:lpstr>Memori Semantik &amp; Memori Episodik (1)</vt:lpstr>
      <vt:lpstr>Memori Semantik &amp; Memori Episodik (2)</vt:lpstr>
      <vt:lpstr>Memori Semantik &amp; Memori Episodik (3)</vt:lpstr>
      <vt:lpstr>Memori Semantik &amp; Memori Episodik (4)</vt:lpstr>
      <vt:lpstr>Pengaruh Penerima</vt:lpstr>
      <vt:lpstr>Kebutuhan (1)</vt:lpstr>
      <vt:lpstr>Kebutuhan (2)</vt:lpstr>
      <vt:lpstr>Kebutuhan (3)</vt:lpstr>
      <vt:lpstr>Sikap, Keyakinan &amp; Nilai (1)</vt:lpstr>
      <vt:lpstr>Sikap, Keyakinan &amp; Nilai (2)</vt:lpstr>
      <vt:lpstr>Sikap, Keyakinan &amp; Nilai (3)</vt:lpstr>
      <vt:lpstr>Tujuan (1)</vt:lpstr>
      <vt:lpstr>Tujuan (2)</vt:lpstr>
      <vt:lpstr>Tujuan (3)</vt:lpstr>
      <vt:lpstr>Kemampuan</vt:lpstr>
      <vt:lpstr>Penggunaan (1)</vt:lpstr>
      <vt:lpstr>Penggunaan (2)</vt:lpstr>
      <vt:lpstr>Gaya Komunikasi (1)</vt:lpstr>
      <vt:lpstr>Gaya Komunikasi (2)</vt:lpstr>
      <vt:lpstr>Pengalaman dan Kebiasaan</vt:lpstr>
      <vt:lpstr>Pengaruh Pesan (Informasi)</vt:lpstr>
      <vt:lpstr>Asal (1)</vt:lpstr>
      <vt:lpstr>Asal (2)</vt:lpstr>
      <vt:lpstr>Asal (3)</vt:lpstr>
      <vt:lpstr>Asal (4)</vt:lpstr>
      <vt:lpstr>Asal (5)</vt:lpstr>
      <vt:lpstr>Cara</vt:lpstr>
      <vt:lpstr>Karakteristik Fisik (1)</vt:lpstr>
      <vt:lpstr>Karakteristik Fisik (2)</vt:lpstr>
      <vt:lpstr>Organisasi (1)</vt:lpstr>
      <vt:lpstr>Organisasi (2)</vt:lpstr>
      <vt:lpstr>Kebaruan (1)</vt:lpstr>
      <vt:lpstr>Pengaruh Sumber</vt:lpstr>
      <vt:lpstr>Jarak Fisik (1)</vt:lpstr>
      <vt:lpstr>Jarak Fisik (2)</vt:lpstr>
      <vt:lpstr>Daya Tarik Fisik dan Sosial &amp; Kesamaan (1)</vt:lpstr>
      <vt:lpstr>Daya Tarik Fisik dan Sosial &amp; Kesamaan (2)</vt:lpstr>
      <vt:lpstr>Daya Tarik Fisik dan Sosial &amp; Kesamaan (3)</vt:lpstr>
      <vt:lpstr>Kredibilitas dan Kewibawaan (1)</vt:lpstr>
      <vt:lpstr>Kredibilitas dan Kewibawaan (2)</vt:lpstr>
      <vt:lpstr>Motivasi dan Niat (1)</vt:lpstr>
      <vt:lpstr>Pengiriman (1)</vt:lpstr>
      <vt:lpstr>Status, Kekuasaan &amp; Kewenangan (1)</vt:lpstr>
      <vt:lpstr>Status, Kekuasaan &amp; Kewenangan (2)</vt:lpstr>
      <vt:lpstr>Teknologi (1)</vt:lpstr>
      <vt:lpstr>Teknologi (1)</vt:lpstr>
      <vt:lpstr>Teknologi (2)</vt:lpstr>
      <vt:lpstr>Lingkungan (1)</vt:lpstr>
      <vt:lpstr>Lingkungan (2)</vt:lpstr>
      <vt:lpstr>Lingkungan (3)</vt:lpstr>
      <vt:lpstr>Lingkungan (4)</vt:lpstr>
      <vt:lpstr>Sebuah Proses yang Aktif &amp; Kompleks (1)</vt:lpstr>
      <vt:lpstr>Implikasi dan Aplikasi (1)</vt:lpstr>
      <vt:lpstr>Implikasi dan Aplikasi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BIDANG ILMU KOMUNIKASI</dc:title>
  <dc:creator>sony</dc:creator>
  <cp:lastModifiedBy>sony</cp:lastModifiedBy>
  <cp:revision>485</cp:revision>
  <dcterms:created xsi:type="dcterms:W3CDTF">2019-07-15T06:59:59Z</dcterms:created>
  <dcterms:modified xsi:type="dcterms:W3CDTF">2019-07-29T08:52:59Z</dcterms:modified>
</cp:coreProperties>
</file>