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9" autoAdjust="0"/>
    <p:restoredTop sz="9466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22/07/2019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27</a:t>
            </a:fld>
            <a:endParaRPr lang="id-ID"/>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28</a:t>
            </a:fld>
            <a:endParaRPr lang="id-ID"/>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a:t>
            </a:fld>
            <a:endParaRPr lang="id-ID"/>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30</a:t>
            </a:fld>
            <a:endParaRPr lang="id-ID"/>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31</a:t>
            </a:fld>
            <a:endParaRPr lang="id-ID"/>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32</a:t>
            </a:fld>
            <a:endParaRPr lang="id-ID"/>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33</a:t>
            </a:fld>
            <a:endParaRPr lang="id-ID"/>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34</a:t>
            </a:fld>
            <a:endParaRPr lang="id-ID"/>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35</a:t>
            </a:fld>
            <a:endParaRPr lang="id-ID"/>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36</a:t>
            </a:fld>
            <a:endParaRPr lang="id-ID"/>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37</a:t>
            </a:fld>
            <a:endParaRPr lang="id-ID"/>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38</a:t>
            </a:fld>
            <a:endParaRPr lang="id-ID"/>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39</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a:t>
            </a:fld>
            <a:endParaRPr lang="id-ID"/>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40</a:t>
            </a:fld>
            <a:endParaRPr lang="id-ID"/>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41</a:t>
            </a:fld>
            <a:endParaRPr lang="id-ID"/>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42</a:t>
            </a:fld>
            <a:endParaRPr lang="id-ID"/>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43</a:t>
            </a:fld>
            <a:endParaRPr lang="id-ID"/>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44</a:t>
            </a:fld>
            <a:endParaRPr lang="id-ID"/>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45</a:t>
            </a:fld>
            <a:endParaRPr lang="id-ID"/>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46</a:t>
            </a:fld>
            <a:endParaRPr lang="id-ID"/>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47</a:t>
            </a:fld>
            <a:endParaRPr lang="id-ID"/>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48</a:t>
            </a:fld>
            <a:endParaRPr lang="id-ID"/>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49</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a:t>
            </a:fld>
            <a:endParaRPr lang="id-ID"/>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50</a:t>
            </a:fld>
            <a:endParaRPr lang="id-ID"/>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51</a:t>
            </a:fld>
            <a:endParaRPr lang="id-ID"/>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52</a:t>
            </a:fld>
            <a:endParaRPr lang="id-ID"/>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53</a:t>
            </a:fld>
            <a:endParaRPr lang="id-ID"/>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54</a:t>
            </a:fld>
            <a:endParaRPr lang="id-ID"/>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55</a:t>
            </a:fld>
            <a:endParaRPr lang="id-ID"/>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56</a:t>
            </a:fld>
            <a:endParaRPr lang="id-ID"/>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57</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22/07/2019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22/07/2019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22/07/2019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22/07/2019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22/07/2019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22/07/2019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22/07/2019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22/07/2019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22/07/2019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22/07/2019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22/07/2019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22/07/2019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484632" indent="0" eaLnBrk="1" fontAlgn="auto" hangingPunct="1">
              <a:spcAft>
                <a:spcPts val="0"/>
              </a:spcAft>
              <a:defRPr/>
            </a:pPr>
            <a:r>
              <a:rPr lang="id-ID" b="1" dirty="0" smtClean="0">
                <a:solidFill>
                  <a:schemeClr val="accent1">
                    <a:tint val="83000"/>
                    <a:satMod val="150000"/>
                  </a:schemeClr>
                </a:solidFill>
              </a:rPr>
              <a:t>ASAS – ASAS KOMUNIKASI MANUSIA</a:t>
            </a:r>
            <a:endParaRPr lang="id-ID"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lnSpc>
                <a:spcPct val="150000"/>
              </a:lnSpc>
              <a:spcAft>
                <a:spcPts val="0"/>
              </a:spcAft>
              <a:buFont typeface="Wingdings 2"/>
              <a:buNone/>
              <a:defRPr/>
            </a:pPr>
            <a:r>
              <a:rPr lang="id-ID" dirty="0" smtClean="0"/>
              <a:t>MK Komunikasi </a:t>
            </a:r>
            <a:r>
              <a:rPr lang="id-ID" dirty="0" smtClean="0"/>
              <a:t>dan Perilaku </a:t>
            </a:r>
            <a:r>
              <a:rPr lang="id-ID" dirty="0" smtClean="0"/>
              <a:t>Manusia</a:t>
            </a:r>
          </a:p>
          <a:p>
            <a:pPr eaLnBrk="1" fontAlgn="auto" hangingPunct="1">
              <a:lnSpc>
                <a:spcPct val="150000"/>
              </a:lnSpc>
              <a:spcAft>
                <a:spcPts val="0"/>
              </a:spcAft>
              <a:buFont typeface="Wingdings 2"/>
              <a:buNone/>
              <a:defRPr/>
            </a:pPr>
            <a:r>
              <a:rPr lang="id-ID" sz="2300" dirty="0" smtClean="0"/>
              <a:t>Nathaniel Antonio Parulian, S.Psi, M.I.Kom</a:t>
            </a:r>
            <a:endParaRPr lang="id-ID" sz="2300" dirty="0" smtClean="0"/>
          </a:p>
          <a:p>
            <a:pPr algn="l"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Simbol (5)</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pPr>
            <a:r>
              <a:rPr lang="id-ID" sz="2000" dirty="0" smtClean="0"/>
              <a:t>Simbol yang berbentuk kata-kata dalam suatu bahasa mewakili konsep. </a:t>
            </a:r>
          </a:p>
          <a:p>
            <a:pPr>
              <a:lnSpc>
                <a:spcPct val="150000"/>
              </a:lnSpc>
            </a:pPr>
            <a:r>
              <a:rPr lang="id-ID" sz="2000" dirty="0" smtClean="0"/>
              <a:t>Individu dimasyarakat harus belajar tentang kata-kata yang mewakili sesuatu. </a:t>
            </a:r>
          </a:p>
          <a:p>
            <a:pPr>
              <a:lnSpc>
                <a:spcPct val="150000"/>
              </a:lnSpc>
            </a:pPr>
            <a:r>
              <a:rPr lang="id-ID" sz="2000" dirty="0" smtClean="0"/>
              <a:t>Contoh kata: “Jendela”</a:t>
            </a:r>
          </a:p>
          <a:p>
            <a:pPr>
              <a:lnSpc>
                <a:spcPct val="150000"/>
              </a:lnSpc>
            </a:pPr>
            <a:r>
              <a:rPr lang="id-ID" sz="2000" dirty="0" smtClean="0"/>
              <a:t>Jendela adalah kaca yang terpasang ditengah-tengah dinding, namun kita tetap menggunakan kata “Jendela” walaupun bukan terdiri dari bahan kaca, berbeda ukurannya, buram/bening, dll. </a:t>
            </a:r>
          </a:p>
          <a:p>
            <a:pPr>
              <a:lnSpc>
                <a:spcPct val="150000"/>
              </a:lnSpc>
            </a:pPr>
            <a:r>
              <a:rPr lang="id-ID" sz="2000" dirty="0" smtClean="0"/>
              <a:t>Perlu diingat bahwa simbol itu dapat memiliki </a:t>
            </a:r>
            <a:r>
              <a:rPr lang="id-ID" sz="2000" b="1" dirty="0" smtClean="0"/>
              <a:t>lebih dari satu rujukan. </a:t>
            </a:r>
          </a:p>
          <a:p>
            <a:pPr>
              <a:lnSpc>
                <a:spcPct val="150000"/>
              </a:lnSpc>
              <a:buNone/>
            </a:pPr>
            <a:endParaRPr lang="id-ID" sz="23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Teknologi </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900" dirty="0" smtClean="0"/>
              <a:t>Suara, sentuhan, sensasi atau bau secara efektif dapat membuat hewan berhubungan dengan sesamanya &amp; dengan lingkungannya. </a:t>
            </a:r>
          </a:p>
          <a:p>
            <a:pPr>
              <a:lnSpc>
                <a:spcPct val="150000"/>
              </a:lnSpc>
              <a:spcBef>
                <a:spcPts val="0"/>
              </a:spcBef>
            </a:pPr>
            <a:r>
              <a:rPr lang="id-ID" sz="1900" dirty="0" smtClean="0"/>
              <a:t>Setelah pesan itu tersampaikan, tidak meninggalkan jejak. </a:t>
            </a:r>
          </a:p>
          <a:p>
            <a:pPr>
              <a:lnSpc>
                <a:spcPct val="150000"/>
              </a:lnSpc>
              <a:spcBef>
                <a:spcPts val="0"/>
              </a:spcBef>
            </a:pPr>
            <a:r>
              <a:rPr lang="id-ID" sz="1900" dirty="0" smtClean="0"/>
              <a:t>Pada beberapa hewan, ada yang harus berada dalam jarak penglihatan atau pendengaran untuk menanggapi pesan. </a:t>
            </a:r>
          </a:p>
          <a:p>
            <a:pPr>
              <a:lnSpc>
                <a:spcPct val="150000"/>
              </a:lnSpc>
              <a:spcBef>
                <a:spcPts val="0"/>
              </a:spcBef>
            </a:pPr>
            <a:r>
              <a:rPr lang="id-ID" sz="1900" dirty="0" smtClean="0"/>
              <a:t>Tanpa menggunakan penglihatan atau pendengaran, hewan mungkin dapat menanggapi pesan melalui isyarat penciuman. </a:t>
            </a:r>
          </a:p>
          <a:p>
            <a:pPr>
              <a:lnSpc>
                <a:spcPct val="150000"/>
              </a:lnSpc>
              <a:spcBef>
                <a:spcPts val="0"/>
              </a:spcBef>
            </a:pPr>
            <a:r>
              <a:rPr lang="id-ID" sz="1900" dirty="0" smtClean="0"/>
              <a:t>Namun isyarat penciuman digunakan untuk menandai wilayah &amp; memberikan jejak, dan umumnya cepat hilang.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Teknologi [Permanen &amp; Portabilitas] (1) </a:t>
            </a:r>
            <a:endParaRPr lang="id-ID" b="1" dirty="0"/>
          </a:p>
        </p:txBody>
      </p:sp>
      <p:sp>
        <p:nvSpPr>
          <p:cNvPr id="3" name="Content Placeholder 2"/>
          <p:cNvSpPr>
            <a:spLocks noGrp="1"/>
          </p:cNvSpPr>
          <p:nvPr>
            <p:ph idx="1"/>
          </p:nvPr>
        </p:nvSpPr>
        <p:spPr>
          <a:xfrm>
            <a:off x="500034" y="1785926"/>
            <a:ext cx="8229600" cy="4572000"/>
          </a:xfrm>
        </p:spPr>
        <p:txBody>
          <a:bodyPr/>
          <a:lstStyle/>
          <a:p>
            <a:pPr>
              <a:lnSpc>
                <a:spcPct val="150000"/>
              </a:lnSpc>
              <a:spcBef>
                <a:spcPts val="0"/>
              </a:spcBef>
            </a:pPr>
            <a:r>
              <a:rPr lang="id-ID" sz="1900" dirty="0" smtClean="0"/>
              <a:t>Melalui penggunaan teknologi, simbol dapat memiliki </a:t>
            </a:r>
            <a:r>
              <a:rPr lang="id-ID" sz="1900" b="1" dirty="0" smtClean="0"/>
              <a:t>ketetapan</a:t>
            </a:r>
            <a:r>
              <a:rPr lang="id-ID" sz="1900" dirty="0" smtClean="0"/>
              <a:t> dan makna yang terpisah dari situasi yang pada awalnya simbol-simbol itu digunakan. </a:t>
            </a:r>
          </a:p>
          <a:p>
            <a:pPr>
              <a:lnSpc>
                <a:spcPct val="150000"/>
              </a:lnSpc>
              <a:spcBef>
                <a:spcPts val="0"/>
              </a:spcBef>
            </a:pPr>
            <a:r>
              <a:rPr lang="id-ID" sz="1900" dirty="0" smtClean="0"/>
              <a:t>Misalnya, informasi yang disajikan dalam sebuah surat yang dikirimkan kepada teman, buku, puisi, rumus ilmiah, rencana pembangunan, atau tanda-tanda dijalan raya yang bersifat tidaklah sementara. </a:t>
            </a:r>
          </a:p>
          <a:p>
            <a:pPr>
              <a:lnSpc>
                <a:spcPct val="150000"/>
              </a:lnSpc>
              <a:spcBef>
                <a:spcPts val="0"/>
              </a:spcBef>
            </a:pPr>
            <a:r>
              <a:rPr lang="id-ID" sz="1900" dirty="0" smtClean="0"/>
              <a:t>Pesan-pesan tersebut memiliki keberadaan dan penggunaan yang </a:t>
            </a:r>
            <a:r>
              <a:rPr lang="id-ID" sz="1900" b="1" dirty="0" smtClean="0"/>
              <a:t>hampir tiada akhir. </a:t>
            </a:r>
          </a:p>
          <a:p>
            <a:pPr>
              <a:lnSpc>
                <a:spcPct val="150000"/>
              </a:lnSpc>
              <a:spcBef>
                <a:spcPts val="0"/>
              </a:spcBef>
            </a:pPr>
            <a:r>
              <a:rPr lang="id-ID" sz="1900" dirty="0" smtClean="0"/>
              <a:t>Tetapi pesan-pesan itu dibatasi oleh kemampuan manusiawi kita untuk melestarikan materi fisiknya dimana mereka direkam. </a:t>
            </a:r>
          </a:p>
          <a:p>
            <a:pPr>
              <a:lnSpc>
                <a:spcPct val="150000"/>
              </a:lnSpc>
              <a:spcBef>
                <a:spcPts val="0"/>
              </a:spcBef>
            </a:pPr>
            <a:endParaRPr lang="id-ID" sz="19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Teknologi [Permanen &amp; Portabilitas] (2) </a:t>
            </a:r>
            <a:endParaRPr lang="id-ID" b="1" dirty="0"/>
          </a:p>
        </p:txBody>
      </p:sp>
      <p:sp>
        <p:nvSpPr>
          <p:cNvPr id="3" name="Content Placeholder 2"/>
          <p:cNvSpPr>
            <a:spLocks noGrp="1"/>
          </p:cNvSpPr>
          <p:nvPr>
            <p:ph idx="1"/>
          </p:nvPr>
        </p:nvSpPr>
        <p:spPr>
          <a:xfrm>
            <a:off x="500034" y="1785926"/>
            <a:ext cx="8229600" cy="4572000"/>
          </a:xfrm>
        </p:spPr>
        <p:txBody>
          <a:bodyPr/>
          <a:lstStyle/>
          <a:p>
            <a:pPr>
              <a:lnSpc>
                <a:spcPct val="150000"/>
              </a:lnSpc>
              <a:spcBef>
                <a:spcPts val="0"/>
              </a:spcBef>
            </a:pPr>
            <a:r>
              <a:rPr lang="id-ID" sz="1900" dirty="0" smtClean="0"/>
              <a:t>Teknologi memungkinkan kita untuk mengumpulkan &amp; mengirimkan informasi dari satu generasi ke generasi berikutnya. </a:t>
            </a:r>
          </a:p>
          <a:p>
            <a:pPr>
              <a:lnSpc>
                <a:spcPct val="150000"/>
              </a:lnSpc>
              <a:spcBef>
                <a:spcPts val="0"/>
              </a:spcBef>
            </a:pPr>
            <a:r>
              <a:rPr lang="id-ID" sz="1900" dirty="0" smtClean="0"/>
              <a:t> Teknologi memungkinkan kita untuk “menjembatani” atau “mengikat” waktu.</a:t>
            </a:r>
          </a:p>
          <a:p>
            <a:pPr>
              <a:lnSpc>
                <a:spcPct val="150000"/>
              </a:lnSpc>
              <a:spcBef>
                <a:spcPts val="0"/>
              </a:spcBef>
            </a:pPr>
            <a:r>
              <a:rPr lang="id-ID" sz="1900" dirty="0" smtClean="0"/>
              <a:t>Cara yang digunakan dengan:  menggunakan rekaman dari masa lalu &amp; membuat pesan hari ini yang akan menjadi bagian dari generasi mendatang. </a:t>
            </a:r>
          </a:p>
          <a:p>
            <a:pPr>
              <a:lnSpc>
                <a:spcPct val="150000"/>
              </a:lnSpc>
              <a:spcBef>
                <a:spcPts val="0"/>
              </a:spcBef>
            </a:pPr>
            <a:r>
              <a:rPr lang="id-ID" sz="1900" dirty="0" smtClean="0"/>
              <a:t>Teknologi komunikasi manusia juga memiliki kapasitas “berpindah-pindah” untuk menjembatani ruang. </a:t>
            </a:r>
          </a:p>
          <a:p>
            <a:pPr>
              <a:lnSpc>
                <a:spcPct val="150000"/>
              </a:lnSpc>
              <a:spcBef>
                <a:spcPts val="0"/>
              </a:spcBef>
            </a:pPr>
            <a:r>
              <a:rPr lang="id-ID" sz="1900" dirty="0" smtClean="0"/>
              <a:t>Benda atau orang yang merujuk pada simbol tertentu tidak perlu hadir agar simbol itu dapat digunakan dalam komunikasi. </a:t>
            </a:r>
          </a:p>
          <a:p>
            <a:pPr>
              <a:lnSpc>
                <a:spcPct val="150000"/>
              </a:lnSpc>
              <a:spcBef>
                <a:spcPts val="0"/>
              </a:spcBef>
            </a:pPr>
            <a:endParaRPr lang="id-ID" sz="19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Teknologi [Permanen &amp; Portabilitas] (3) </a:t>
            </a:r>
            <a:endParaRPr lang="id-ID" b="1" dirty="0"/>
          </a:p>
        </p:txBody>
      </p:sp>
      <p:sp>
        <p:nvSpPr>
          <p:cNvPr id="3" name="Content Placeholder 2"/>
          <p:cNvSpPr>
            <a:spLocks noGrp="1"/>
          </p:cNvSpPr>
          <p:nvPr>
            <p:ph idx="1"/>
          </p:nvPr>
        </p:nvSpPr>
        <p:spPr>
          <a:xfrm>
            <a:off x="500034" y="1785926"/>
            <a:ext cx="8229600" cy="4572000"/>
          </a:xfrm>
        </p:spPr>
        <p:txBody>
          <a:bodyPr/>
          <a:lstStyle/>
          <a:p>
            <a:pPr>
              <a:lnSpc>
                <a:spcPct val="150000"/>
              </a:lnSpc>
              <a:spcBef>
                <a:spcPts val="0"/>
              </a:spcBef>
            </a:pPr>
            <a:r>
              <a:rPr lang="id-ID" sz="2100" dirty="0" smtClean="0"/>
              <a:t>Informasi yang dibuat dan dikemas disatu lokasi geografis dapat dikirimkan kepada orang dinegara/dibenua yang lain. </a:t>
            </a:r>
          </a:p>
          <a:p>
            <a:pPr>
              <a:lnSpc>
                <a:spcPct val="150000"/>
              </a:lnSpc>
              <a:spcBef>
                <a:spcPts val="0"/>
              </a:spcBef>
            </a:pPr>
            <a:r>
              <a:rPr lang="id-ID" sz="2100" dirty="0" smtClean="0"/>
              <a:t>Teknologi komunikasi memperpanjang dan memberikan alternatif untuk komunikasi tatap muka, sebagai sarana mengirim dan menerima pesan. </a:t>
            </a:r>
          </a:p>
          <a:p>
            <a:pPr>
              <a:lnSpc>
                <a:spcPct val="150000"/>
              </a:lnSpc>
              <a:spcBef>
                <a:spcPts val="0"/>
              </a:spcBef>
            </a:pPr>
            <a:r>
              <a:rPr lang="id-ID" sz="2100" dirty="0" smtClean="0"/>
              <a:t>Contoh dalam penggunaan telepon seluler, surat elektronik, dan jaringan nirkabel. </a:t>
            </a:r>
          </a:p>
          <a:p>
            <a:pPr>
              <a:lnSpc>
                <a:spcPct val="150000"/>
              </a:lnSpc>
              <a:spcBef>
                <a:spcPts val="0"/>
              </a:spcBef>
            </a:pPr>
            <a:r>
              <a:rPr lang="id-ID" sz="2100" dirty="0" smtClean="0"/>
              <a:t>Media akan terus memainkan peran yang semakin luas dan nyata dalam kegiatan kita. </a:t>
            </a:r>
          </a:p>
          <a:p>
            <a:pPr>
              <a:lnSpc>
                <a:spcPct val="150000"/>
              </a:lnSpc>
              <a:spcBef>
                <a:spcPts val="0"/>
              </a:spcBef>
            </a:pPr>
            <a:endParaRPr lang="id-ID" sz="19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Aspek Komunikasi yang Tidak Terlihat </a:t>
            </a:r>
            <a:endParaRPr lang="id-ID" b="1" dirty="0"/>
          </a:p>
        </p:txBody>
      </p:sp>
      <p:sp>
        <p:nvSpPr>
          <p:cNvPr id="3" name="Content Placeholder 2"/>
          <p:cNvSpPr>
            <a:spLocks noGrp="1"/>
          </p:cNvSpPr>
          <p:nvPr>
            <p:ph idx="1"/>
          </p:nvPr>
        </p:nvSpPr>
        <p:spPr>
          <a:xfrm>
            <a:off x="500034" y="1785926"/>
            <a:ext cx="8229600" cy="4572000"/>
          </a:xfrm>
        </p:spPr>
        <p:txBody>
          <a:bodyPr/>
          <a:lstStyle/>
          <a:p>
            <a:pPr>
              <a:lnSpc>
                <a:spcPct val="150000"/>
              </a:lnSpc>
              <a:spcBef>
                <a:spcPts val="0"/>
              </a:spcBef>
            </a:pPr>
            <a:r>
              <a:rPr lang="id-ID" sz="1800" b="1" dirty="0" smtClean="0"/>
              <a:t>10</a:t>
            </a:r>
            <a:r>
              <a:rPr lang="id-ID" sz="1800" dirty="0" smtClean="0"/>
              <a:t> Aspek komunikasi yang tidak terlihat antara lain:</a:t>
            </a:r>
          </a:p>
          <a:p>
            <a:pPr lvl="1">
              <a:lnSpc>
                <a:spcPct val="150000"/>
              </a:lnSpc>
              <a:spcBef>
                <a:spcPts val="0"/>
              </a:spcBef>
            </a:pPr>
            <a:r>
              <a:rPr lang="id-ID" sz="1800" dirty="0" smtClean="0"/>
              <a:t>Makna</a:t>
            </a:r>
          </a:p>
          <a:p>
            <a:pPr lvl="1">
              <a:lnSpc>
                <a:spcPct val="150000"/>
              </a:lnSpc>
              <a:spcBef>
                <a:spcPts val="0"/>
              </a:spcBef>
            </a:pPr>
            <a:r>
              <a:rPr lang="id-ID" sz="1800" dirty="0" smtClean="0"/>
              <a:t>Pembelajaran</a:t>
            </a:r>
          </a:p>
          <a:p>
            <a:pPr lvl="1">
              <a:lnSpc>
                <a:spcPct val="150000"/>
              </a:lnSpc>
              <a:spcBef>
                <a:spcPts val="0"/>
              </a:spcBef>
            </a:pPr>
            <a:r>
              <a:rPr lang="id-ID" sz="1800" dirty="0" smtClean="0"/>
              <a:t>Subjektivitas</a:t>
            </a:r>
          </a:p>
          <a:p>
            <a:pPr lvl="1">
              <a:lnSpc>
                <a:spcPct val="150000"/>
              </a:lnSpc>
              <a:spcBef>
                <a:spcPts val="0"/>
              </a:spcBef>
            </a:pPr>
            <a:r>
              <a:rPr lang="id-ID" sz="1800" dirty="0" smtClean="0"/>
              <a:t>Negosiasi</a:t>
            </a:r>
          </a:p>
          <a:p>
            <a:pPr lvl="1">
              <a:lnSpc>
                <a:spcPct val="150000"/>
              </a:lnSpc>
              <a:spcBef>
                <a:spcPts val="0"/>
              </a:spcBef>
            </a:pPr>
            <a:r>
              <a:rPr lang="id-ID" sz="1800" dirty="0" smtClean="0"/>
              <a:t>Budaya</a:t>
            </a:r>
          </a:p>
          <a:p>
            <a:pPr lvl="1">
              <a:lnSpc>
                <a:spcPct val="150000"/>
              </a:lnSpc>
              <a:spcBef>
                <a:spcPts val="0"/>
              </a:spcBef>
            </a:pPr>
            <a:r>
              <a:rPr lang="id-ID" sz="1800" dirty="0" smtClean="0"/>
              <a:t>Level dan Konteks Interaksi</a:t>
            </a:r>
          </a:p>
          <a:p>
            <a:pPr lvl="1">
              <a:lnSpc>
                <a:spcPct val="150000"/>
              </a:lnSpc>
              <a:spcBef>
                <a:spcPts val="0"/>
              </a:spcBef>
            </a:pPr>
            <a:r>
              <a:rPr lang="id-ID" sz="1800" dirty="0" smtClean="0"/>
              <a:t>Referensi Diri</a:t>
            </a:r>
          </a:p>
          <a:p>
            <a:pPr lvl="1">
              <a:lnSpc>
                <a:spcPct val="150000"/>
              </a:lnSpc>
              <a:spcBef>
                <a:spcPts val="0"/>
              </a:spcBef>
            </a:pPr>
            <a:r>
              <a:rPr lang="id-ID" sz="1800" dirty="0" smtClean="0"/>
              <a:t>Refleksi Diri</a:t>
            </a:r>
          </a:p>
          <a:p>
            <a:pPr lvl="1">
              <a:lnSpc>
                <a:spcPct val="150000"/>
              </a:lnSpc>
              <a:spcBef>
                <a:spcPts val="0"/>
              </a:spcBef>
            </a:pPr>
            <a:r>
              <a:rPr lang="id-ID" sz="1800" dirty="0" smtClean="0"/>
              <a:t>Etika </a:t>
            </a:r>
          </a:p>
          <a:p>
            <a:pPr lvl="1">
              <a:lnSpc>
                <a:spcPct val="150000"/>
              </a:lnSpc>
              <a:spcBef>
                <a:spcPts val="0"/>
              </a:spcBef>
            </a:pPr>
            <a:r>
              <a:rPr lang="id-ID" sz="1800" dirty="0" smtClean="0"/>
              <a:t>Keniscayaan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Makna (1)</a:t>
            </a:r>
            <a:endParaRPr lang="id-ID" b="1" dirty="0"/>
          </a:p>
        </p:txBody>
      </p:sp>
      <p:sp>
        <p:nvSpPr>
          <p:cNvPr id="3" name="Content Placeholder 2"/>
          <p:cNvSpPr>
            <a:spLocks noGrp="1"/>
          </p:cNvSpPr>
          <p:nvPr>
            <p:ph idx="1"/>
          </p:nvPr>
        </p:nvSpPr>
        <p:spPr>
          <a:xfrm>
            <a:off x="571472" y="1500174"/>
            <a:ext cx="8229600" cy="4572000"/>
          </a:xfrm>
        </p:spPr>
        <p:txBody>
          <a:bodyPr/>
          <a:lstStyle/>
          <a:p>
            <a:pPr>
              <a:lnSpc>
                <a:spcPct val="150000"/>
              </a:lnSpc>
              <a:spcBef>
                <a:spcPts val="0"/>
              </a:spcBef>
            </a:pPr>
            <a:r>
              <a:rPr lang="id-ID" sz="1900" dirty="0" smtClean="0"/>
              <a:t>Untuk menggunakan simbol yang sudah kita ciptakan, kita juga harus menciptakan makna dan tanggapan kepada simbol-simbol itu. </a:t>
            </a:r>
          </a:p>
          <a:p>
            <a:pPr>
              <a:lnSpc>
                <a:spcPct val="150000"/>
              </a:lnSpc>
              <a:spcBef>
                <a:spcPts val="0"/>
              </a:spcBef>
            </a:pPr>
            <a:r>
              <a:rPr lang="id-ID" sz="1900" dirty="0" smtClean="0"/>
              <a:t>Karakteristik dari kata dan suara yang diucapkan yang terdiri dari kode simbolik itu hanya berguna bagi mereka yang memahaminya. </a:t>
            </a:r>
          </a:p>
          <a:p>
            <a:pPr>
              <a:lnSpc>
                <a:spcPct val="150000"/>
              </a:lnSpc>
              <a:spcBef>
                <a:spcPts val="0"/>
              </a:spcBef>
            </a:pPr>
            <a:r>
              <a:rPr lang="id-ID" sz="1900" dirty="0" smtClean="0"/>
              <a:t>Contoh: lampu merah dipersimpangan jalan – Warna merah tidak memiliki apapun, ini adalah simbol &amp; maknanya diciptakan melalui adat, kebiasaan &amp; peraturan.</a:t>
            </a:r>
          </a:p>
          <a:p>
            <a:pPr>
              <a:lnSpc>
                <a:spcPct val="150000"/>
              </a:lnSpc>
              <a:spcBef>
                <a:spcPts val="0"/>
              </a:spcBef>
            </a:pPr>
            <a:r>
              <a:rPr lang="id-ID" sz="1900" dirty="0" smtClean="0"/>
              <a:t>Interpretasi warna merah memberikan petunjuk untuk berhenti. </a:t>
            </a:r>
          </a:p>
          <a:p>
            <a:pPr>
              <a:lnSpc>
                <a:spcPct val="150000"/>
              </a:lnSpc>
              <a:spcBef>
                <a:spcPts val="0"/>
              </a:spcBef>
            </a:pPr>
            <a:r>
              <a:rPr lang="id-ID" sz="1900" dirty="0" smtClean="0"/>
              <a:t>Contoh lain: warna bendera NKRI – Merah &amp; putih.</a:t>
            </a:r>
            <a:r>
              <a:rPr lang="id-ID" sz="2000"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Makna (2)</a:t>
            </a:r>
            <a:endParaRPr lang="id-ID" b="1" dirty="0"/>
          </a:p>
        </p:txBody>
      </p:sp>
      <p:sp>
        <p:nvSpPr>
          <p:cNvPr id="3" name="Content Placeholder 2"/>
          <p:cNvSpPr>
            <a:spLocks noGrp="1"/>
          </p:cNvSpPr>
          <p:nvPr>
            <p:ph idx="1"/>
          </p:nvPr>
        </p:nvSpPr>
        <p:spPr>
          <a:xfrm>
            <a:off x="500034" y="1500174"/>
            <a:ext cx="8229600" cy="4572000"/>
          </a:xfrm>
        </p:spPr>
        <p:txBody>
          <a:bodyPr/>
          <a:lstStyle/>
          <a:p>
            <a:pPr>
              <a:lnSpc>
                <a:spcPct val="150000"/>
              </a:lnSpc>
              <a:spcBef>
                <a:spcPts val="0"/>
              </a:spcBef>
            </a:pPr>
            <a:r>
              <a:rPr lang="id-ID" sz="2500" dirty="0" smtClean="0"/>
              <a:t>Selain itu kita sebagai manusia, kita tidak hanya mampu membuat peristiwa, tetapi kegunaan dan makna peristiwa itu bagi kita. </a:t>
            </a:r>
          </a:p>
          <a:p>
            <a:pPr>
              <a:lnSpc>
                <a:spcPct val="150000"/>
              </a:lnSpc>
              <a:spcBef>
                <a:spcPts val="0"/>
              </a:spcBef>
            </a:pPr>
            <a:r>
              <a:rPr lang="id-ID" sz="2500" dirty="0" smtClean="0"/>
              <a:t>Kita bisa menciptakan sebuah kontes, berencana, dan berlatih untuk berpartisipasi didalamnya. </a:t>
            </a:r>
          </a:p>
          <a:p>
            <a:pPr>
              <a:lnSpc>
                <a:spcPct val="150000"/>
              </a:lnSpc>
              <a:spcBef>
                <a:spcPts val="0"/>
              </a:spcBef>
            </a:pPr>
            <a:r>
              <a:rPr lang="id-ID" sz="2500" dirty="0" smtClean="0"/>
              <a:t>Selain itu secara sukarela mengarahkan tindakan kita selama kegiatan berlangsung.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Makna (3)</a:t>
            </a:r>
            <a:endParaRPr lang="id-ID" b="1" dirty="0"/>
          </a:p>
        </p:txBody>
      </p:sp>
      <p:sp>
        <p:nvSpPr>
          <p:cNvPr id="3" name="Content Placeholder 2"/>
          <p:cNvSpPr>
            <a:spLocks noGrp="1"/>
          </p:cNvSpPr>
          <p:nvPr>
            <p:ph idx="1"/>
          </p:nvPr>
        </p:nvSpPr>
        <p:spPr>
          <a:xfrm>
            <a:off x="500034" y="1500174"/>
            <a:ext cx="8229600" cy="4572000"/>
          </a:xfrm>
        </p:spPr>
        <p:txBody>
          <a:bodyPr/>
          <a:lstStyle/>
          <a:p>
            <a:pPr>
              <a:lnSpc>
                <a:spcPct val="150000"/>
              </a:lnSpc>
              <a:spcBef>
                <a:spcPts val="0"/>
              </a:spcBef>
            </a:pPr>
            <a:r>
              <a:rPr lang="id-ID" sz="2500" dirty="0" smtClean="0"/>
              <a:t>Ada pengalaman yang membanggakan dan memuaskan setelah menerima medali &amp; piala – kemudian merefleksikan diri kita sendiri dan pengalaman kita kepada peristiwa itu.</a:t>
            </a:r>
          </a:p>
          <a:p>
            <a:pPr>
              <a:lnSpc>
                <a:spcPct val="150000"/>
              </a:lnSpc>
              <a:spcBef>
                <a:spcPts val="0"/>
              </a:spcBef>
            </a:pPr>
            <a:r>
              <a:rPr lang="id-ID" sz="2500" dirty="0" smtClean="0"/>
              <a:t>Karena kita memiliki kapasitas untuk menciptakan dan menanamkan makna pada orang lain, benda, keadaan yang mengelilingi kita dan kepada diri kita sendiri.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Makna (4)</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000" dirty="0" smtClean="0"/>
              <a:t>Dalam hal dasar, seperti cara makan juga terkandung makna tertentu. </a:t>
            </a:r>
          </a:p>
          <a:p>
            <a:pPr>
              <a:lnSpc>
                <a:spcPct val="150000"/>
              </a:lnSpc>
              <a:spcBef>
                <a:spcPts val="0"/>
              </a:spcBef>
            </a:pPr>
            <a:r>
              <a:rPr lang="id-ID" sz="2000" dirty="0" smtClean="0"/>
              <a:t>Seperti halnya orang Amerika Utara yang menyukai sapi panggang, tetapi umat Hindu menganggap daging sapi adalah hal yang suci. </a:t>
            </a:r>
          </a:p>
          <a:p>
            <a:pPr>
              <a:lnSpc>
                <a:spcPct val="150000"/>
              </a:lnSpc>
              <a:spcBef>
                <a:spcPts val="0"/>
              </a:spcBef>
            </a:pPr>
            <a:r>
              <a:rPr lang="id-ID" sz="2000" dirty="0" smtClean="0"/>
              <a:t>Bagi orang Arab yang menggunakan tangan kanan untuk makan atau bangsa lain yang menggunakan jari-jari, garpu dan pisau atau sumpit, atau menggunakan tangan kiri.</a:t>
            </a:r>
          </a:p>
          <a:p>
            <a:pPr>
              <a:lnSpc>
                <a:spcPct val="150000"/>
              </a:lnSpc>
              <a:spcBef>
                <a:spcPts val="0"/>
              </a:spcBef>
            </a:pPr>
            <a:r>
              <a:rPr lang="id-ID" sz="2000" dirty="0" smtClean="0"/>
              <a:t>Kesemuanya itu tergantung dari makna yang telah kita ciptakan dan kita lekatkan pada lingkungan hidup kita.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200" b="1" dirty="0" smtClean="0"/>
              <a:t>GUNUNG ES KOMUNIKASI </a:t>
            </a:r>
            <a:br>
              <a:rPr lang="id-ID" sz="3200" b="1" dirty="0" smtClean="0"/>
            </a:br>
            <a:r>
              <a:rPr lang="id-ID" sz="3200" b="1" dirty="0" smtClean="0"/>
              <a:t>[yang terlihat &amp; tak terlihat dari komunikasi manusia] </a:t>
            </a:r>
            <a:endParaRPr lang="id-ID" sz="3200" b="1" dirty="0"/>
          </a:p>
        </p:txBody>
      </p:sp>
      <p:sp>
        <p:nvSpPr>
          <p:cNvPr id="3" name="Content Placeholder 2"/>
          <p:cNvSpPr>
            <a:spLocks noGrp="1"/>
          </p:cNvSpPr>
          <p:nvPr>
            <p:ph idx="1"/>
          </p:nvPr>
        </p:nvSpPr>
        <p:spPr/>
        <p:txBody>
          <a:bodyPr/>
          <a:lstStyle/>
          <a:p>
            <a:pPr>
              <a:lnSpc>
                <a:spcPct val="150000"/>
              </a:lnSpc>
            </a:pPr>
            <a:r>
              <a:rPr lang="id-ID" sz="2600" dirty="0" smtClean="0"/>
              <a:t>Proses komunikasi sederhana muncul melalui tahapan: pesan dikirim </a:t>
            </a:r>
            <a:r>
              <a:rPr lang="id-ID" sz="2600" dirty="0" smtClean="0">
                <a:sym typeface="Wingdings" pitchFamily="2" charset="2"/>
              </a:rPr>
              <a:t> pesan diterima  orang bersikap sesuai dengan pesan yang diterima. </a:t>
            </a:r>
          </a:p>
          <a:p>
            <a:pPr>
              <a:lnSpc>
                <a:spcPct val="150000"/>
              </a:lnSpc>
            </a:pPr>
            <a:r>
              <a:rPr lang="id-ID" sz="2600" dirty="0" smtClean="0">
                <a:sym typeface="Wingdings" pitchFamily="2" charset="2"/>
              </a:rPr>
              <a:t>Kasus-kasus komunikasi manusia, aspek-aspek proses yang dapat dengan mudah diamati hanya ada di puncak gunung es komunikasi. </a:t>
            </a:r>
          </a:p>
          <a:p>
            <a:pPr>
              <a:lnSpc>
                <a:spcPct val="150000"/>
              </a:lnSpc>
            </a:pPr>
            <a:endParaRPr lang="id-ID"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Pembelajaran (1)</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000" dirty="0" smtClean="0"/>
              <a:t>Saat kita lahir, memiliki kecenderungan merespons pesan. </a:t>
            </a:r>
          </a:p>
          <a:p>
            <a:pPr>
              <a:lnSpc>
                <a:spcPct val="150000"/>
              </a:lnSpc>
              <a:spcBef>
                <a:spcPts val="0"/>
              </a:spcBef>
            </a:pPr>
            <a:r>
              <a:rPr lang="id-ID" sz="2000" dirty="0" smtClean="0"/>
              <a:t>Sentuhan saat menyusui ke mulut bayi yang baru lahir. </a:t>
            </a:r>
          </a:p>
          <a:p>
            <a:pPr>
              <a:lnSpc>
                <a:spcPct val="150000"/>
              </a:lnSpc>
              <a:spcBef>
                <a:spcPts val="0"/>
              </a:spcBef>
            </a:pPr>
            <a:r>
              <a:rPr lang="id-ID" sz="2000" dirty="0" smtClean="0"/>
              <a:t>Sentuhan itu adalah isyarat yang memicu respons reflek menghisap yang diperlukan untuk makan. </a:t>
            </a:r>
          </a:p>
          <a:p>
            <a:pPr>
              <a:lnSpc>
                <a:spcPct val="150000"/>
              </a:lnSpc>
              <a:spcBef>
                <a:spcPts val="0"/>
              </a:spcBef>
            </a:pPr>
            <a:r>
              <a:rPr lang="id-ID" sz="2000" dirty="0" smtClean="0"/>
              <a:t>Contoh lain: ketika kita menempatkan jari-jari kita diatas kompor panas &amp; dalam sekejap tangan kita akan kita tarik kembali. </a:t>
            </a:r>
          </a:p>
          <a:p>
            <a:pPr>
              <a:lnSpc>
                <a:spcPct val="150000"/>
              </a:lnSpc>
              <a:spcBef>
                <a:spcPts val="0"/>
              </a:spcBef>
            </a:pPr>
            <a:r>
              <a:rPr lang="id-ID" sz="2000" dirty="0" smtClean="0"/>
              <a:t>Tanggapan ini terjadi secara otomatis. </a:t>
            </a:r>
          </a:p>
          <a:p>
            <a:pPr>
              <a:lnSpc>
                <a:spcPct val="150000"/>
              </a:lnSpc>
              <a:spcBef>
                <a:spcPts val="0"/>
              </a:spcBef>
            </a:pPr>
            <a:r>
              <a:rPr lang="id-ID" sz="2000" dirty="0" smtClean="0"/>
              <a:t>Hal reflek demikian sebagai peristiwa memproses informasi yang bersifat non-simbolik, karena tidak melibatkan proses pembelajaran simbol.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Pembelajaran (2)</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000" dirty="0" smtClean="0"/>
              <a:t>Kebanyakan dari pengalaman kita meminta kita untuk memproses pesan bersadarkan makna yang kita pelajari. </a:t>
            </a:r>
          </a:p>
          <a:p>
            <a:pPr>
              <a:lnSpc>
                <a:spcPct val="150000"/>
              </a:lnSpc>
              <a:spcBef>
                <a:spcPts val="0"/>
              </a:spcBef>
            </a:pPr>
            <a:r>
              <a:rPr lang="id-ID" sz="2000" dirty="0" smtClean="0"/>
              <a:t>Sebagai contoh: ketika kita meletakan jari diatas kompor. </a:t>
            </a:r>
          </a:p>
          <a:p>
            <a:pPr>
              <a:lnSpc>
                <a:spcPct val="150000"/>
              </a:lnSpc>
              <a:spcBef>
                <a:spcPts val="0"/>
              </a:spcBef>
            </a:pPr>
            <a:r>
              <a:rPr lang="id-ID" sz="2000" dirty="0" smtClean="0"/>
              <a:t>Kita akan mulai berpikir seputar pengalaman terbakar, seperti mencoba memahami penyebab rasa sakit, menimbang berbagai solusi medis, mengaitkan rasa sakit dengan pengalaman terdahulu, atau berbicara tentang peristiwa jari terbakar kepada orang lain. </a:t>
            </a:r>
          </a:p>
          <a:p>
            <a:pPr>
              <a:lnSpc>
                <a:spcPct val="150000"/>
              </a:lnSpc>
              <a:spcBef>
                <a:spcPts val="0"/>
              </a:spcBef>
            </a:pPr>
            <a:r>
              <a:rPr lang="id-ID" sz="2000" dirty="0" smtClean="0"/>
              <a:t>Berbagai respons berpikir demikian, menandai bahwa kita sedang terlibat dalam peristiwa memproses informasi dengan menggunakan simbol dan makna.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Pembelajaran (3)</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100" dirty="0" smtClean="0"/>
              <a:t>Perilaku kita bergantung bukan pada faktor keturunan, melainkan lebih kepada makna dan nilai informasi yang kita pelajari untuk kita sematkan kepada simbol tertentu. </a:t>
            </a:r>
          </a:p>
          <a:p>
            <a:pPr>
              <a:lnSpc>
                <a:spcPct val="150000"/>
              </a:lnSpc>
              <a:spcBef>
                <a:spcPts val="0"/>
              </a:spcBef>
            </a:pPr>
            <a:r>
              <a:rPr lang="id-ID" sz="2100" dirty="0" smtClean="0"/>
              <a:t>Seperti kegunaan yang melekat pada bendera kita, perkataan yang diucapkan diantara kenalan atau ekspresi wajah dan gerakan rekan-rekan ditempat kerja.</a:t>
            </a:r>
          </a:p>
          <a:p>
            <a:pPr>
              <a:lnSpc>
                <a:spcPct val="150000"/>
              </a:lnSpc>
              <a:spcBef>
                <a:spcPts val="0"/>
              </a:spcBef>
            </a:pPr>
            <a:r>
              <a:rPr lang="id-ID" sz="2100" dirty="0" smtClean="0"/>
              <a:t>Simbol-simbol dan makna harus dibuat, disepakati dan dipelajari agar berguna untuk berkomunikasi dan mampu menggunakannya dengan tepat. </a:t>
            </a:r>
          </a:p>
          <a:p>
            <a:pPr>
              <a:lnSpc>
                <a:spcPct val="150000"/>
              </a:lnSpc>
              <a:spcBef>
                <a:spcPts val="0"/>
              </a:spcBef>
              <a:buNone/>
            </a:pPr>
            <a:endParaRPr lang="id-ID"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Subjektivitas (1)</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100" dirty="0" smtClean="0"/>
              <a:t>Simbol yang kita gunakan dalam komunikasi manusia tidak berarti hal yang sama untuk kita semua. </a:t>
            </a:r>
          </a:p>
          <a:p>
            <a:pPr>
              <a:lnSpc>
                <a:spcPct val="150000"/>
              </a:lnSpc>
              <a:spcBef>
                <a:spcPts val="0"/>
              </a:spcBef>
            </a:pPr>
            <a:r>
              <a:rPr lang="id-ID" sz="2100" dirty="0" smtClean="0"/>
              <a:t>Kita berhubungan dengan sebuah pesan sebagai produk dari pengalaman kita. </a:t>
            </a:r>
          </a:p>
          <a:p>
            <a:pPr>
              <a:lnSpc>
                <a:spcPct val="150000"/>
              </a:lnSpc>
              <a:spcBef>
                <a:spcPts val="0"/>
              </a:spcBef>
            </a:pPr>
            <a:r>
              <a:rPr lang="id-ID" sz="2100" dirty="0" smtClean="0"/>
              <a:t>Tidak akan ada dua orang dari kita dibekali pengalaman yang sama persis. </a:t>
            </a:r>
          </a:p>
          <a:p>
            <a:pPr>
              <a:lnSpc>
                <a:spcPct val="150000"/>
              </a:lnSpc>
              <a:spcBef>
                <a:spcPts val="0"/>
              </a:spcBef>
            </a:pPr>
            <a:r>
              <a:rPr lang="id-ID" sz="2100" dirty="0" smtClean="0"/>
              <a:t>Tidak akan pernah terjadi dua orang diantara kita merujuk makna secara sama persis terhadap berbagai pesan yang ada disekeliling kita. </a:t>
            </a:r>
            <a:endParaRPr lang="id-ID"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Subjektivitas (2)</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100" dirty="0" smtClean="0"/>
              <a:t>Semua dari kita tidak membuat dan menerjemahkan pesan dengan cara yang sama. </a:t>
            </a:r>
          </a:p>
          <a:p>
            <a:pPr>
              <a:lnSpc>
                <a:spcPct val="150000"/>
              </a:lnSpc>
              <a:spcBef>
                <a:spcPts val="0"/>
              </a:spcBef>
            </a:pPr>
            <a:r>
              <a:rPr lang="id-ID" sz="2100" dirty="0" smtClean="0"/>
              <a:t>Bahkan individu yang sama tidak akan pernah melampirkan arti yang sama persis terhadap sebuah pesan tertentu pada titik waktu dan situasi yang berbeda. </a:t>
            </a:r>
          </a:p>
          <a:p>
            <a:pPr>
              <a:lnSpc>
                <a:spcPct val="150000"/>
              </a:lnSpc>
              <a:spcBef>
                <a:spcPts val="0"/>
              </a:spcBef>
            </a:pPr>
            <a:r>
              <a:rPr lang="id-ID" sz="2100" dirty="0" smtClean="0"/>
              <a:t>Aspek subjektif dari komunikasi manusia meluas ke semua jenis simbol (kata, seni, uang, bendera, dsb).</a:t>
            </a:r>
          </a:p>
          <a:p>
            <a:pPr>
              <a:lnSpc>
                <a:spcPct val="150000"/>
              </a:lnSpc>
              <a:spcBef>
                <a:spcPts val="0"/>
              </a:spcBef>
            </a:pPr>
            <a:r>
              <a:rPr lang="id-ID" sz="2100" dirty="0" smtClean="0"/>
              <a:t>Makna-makna yang akan dimiliki sebagiannya akan menjadi pribadi, merefleksikan pengalaman kita pribadi masing-masing. </a:t>
            </a:r>
            <a:endParaRPr lang="id-ID"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Subjektivitas (3)</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200" dirty="0" smtClean="0"/>
              <a:t>Sebagai contoh logo McDonald’s </a:t>
            </a:r>
          </a:p>
          <a:p>
            <a:pPr>
              <a:lnSpc>
                <a:spcPct val="150000"/>
              </a:lnSpc>
              <a:spcBef>
                <a:spcPts val="0"/>
              </a:spcBef>
            </a:pPr>
            <a:r>
              <a:rPr lang="id-ID" sz="2200" dirty="0" smtClean="0"/>
              <a:t>Beberapa individu mengasosiasikan dengan simbol kenyamanan, kecepatan, dan menu yang dapat diperkirakan. </a:t>
            </a:r>
          </a:p>
          <a:p>
            <a:pPr>
              <a:lnSpc>
                <a:spcPct val="150000"/>
              </a:lnSpc>
              <a:spcBef>
                <a:spcPts val="0"/>
              </a:spcBef>
            </a:pPr>
            <a:r>
              <a:rPr lang="id-ID" sz="2200" dirty="0" smtClean="0"/>
              <a:t>Bagi individu yang lain, lengkungan pada logo McD dapat melambangkan gizi buruk, atau pilihan makanan yang terbatas. </a:t>
            </a:r>
          </a:p>
          <a:p>
            <a:pPr>
              <a:lnSpc>
                <a:spcPct val="150000"/>
              </a:lnSpc>
              <a:spcBef>
                <a:spcPts val="0"/>
              </a:spcBef>
            </a:pPr>
            <a:r>
              <a:rPr lang="id-ID" sz="2200" dirty="0" smtClean="0"/>
              <a:t>Selain itu ada kemungkinan lain, yaitu individu tidak memiliki imajinasi lain terhadap logo McD. </a:t>
            </a:r>
            <a:endParaRPr lang="id-ID" sz="22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Subjektivitas (4)</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400" dirty="0" smtClean="0"/>
              <a:t>Contoh lain dalam hubungan interpersonal: bahwa sepasang kekasih atau rekan kerja dari kedua negara yang berbeda memiliki interpretasi yang sangat berbeda.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Negosiasi </a:t>
            </a:r>
            <a:r>
              <a:rPr lang="id-ID" b="1" dirty="0" smtClean="0"/>
              <a:t>(1)</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Agar dapat terhubung dengan yang lain secara efektif, maka untuk simbol yang kita gunakan harus klop dengan makna yang dimiliki oleh orang lain. </a:t>
            </a:r>
          </a:p>
          <a:p>
            <a:pPr>
              <a:lnSpc>
                <a:spcPct val="150000"/>
              </a:lnSpc>
              <a:spcBef>
                <a:spcPts val="0"/>
              </a:spcBef>
            </a:pPr>
            <a:r>
              <a:rPr lang="id-ID" sz="2300" dirty="0" smtClean="0"/>
              <a:t>Dalam proses komunikasi, terdapat sebuah proses negosiasi, dimana kita mencocokan makna-makna yang kita miliki dengan yang dimiliki oleh orang lain. </a:t>
            </a:r>
          </a:p>
          <a:p>
            <a:pPr>
              <a:lnSpc>
                <a:spcPct val="150000"/>
              </a:lnSpc>
              <a:spcBef>
                <a:spcPts val="0"/>
              </a:spcBef>
            </a:pPr>
            <a:r>
              <a:rPr lang="id-ID" sz="2300" dirty="0" smtClean="0"/>
              <a:t>Proses negosiasi ini, tidak terlihat seperti saat kita melakukan kontrak kerja.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Negosiasi </a:t>
            </a:r>
            <a:r>
              <a:rPr lang="id-ID" b="1" dirty="0" smtClean="0"/>
              <a:t>(2)</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Proses negosiasi melibatkan individu-individu yang menyesuaikan ulang berbagai pesan yang mereka kirim. </a:t>
            </a:r>
          </a:p>
          <a:p>
            <a:pPr>
              <a:lnSpc>
                <a:spcPct val="150000"/>
              </a:lnSpc>
              <a:spcBef>
                <a:spcPts val="0"/>
              </a:spcBef>
            </a:pPr>
            <a:r>
              <a:rPr lang="id-ID" sz="2300" dirty="0" smtClean="0"/>
              <a:t>Tafsir pesan yang mereka lakukan dalam menerima pesan dari orang lain. </a:t>
            </a:r>
          </a:p>
          <a:p>
            <a:pPr>
              <a:lnSpc>
                <a:spcPct val="150000"/>
              </a:lnSpc>
              <a:spcBef>
                <a:spcPts val="0"/>
              </a:spcBef>
            </a:pPr>
            <a:r>
              <a:rPr lang="id-ID" sz="2300" dirty="0" smtClean="0"/>
              <a:t>Hal tersebut dilakukan dalam rangka untuk bisa memahami, menanggulangi, dan beradaptasi terhadap tuntutan &amp; kesempatan.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Budaya (1)</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Fakta bahwa makna-makna yang dimiliki oleh orang lain, bukanlah sebuah kecelakaan &amp; bukanlah hasil dari negosiasi sederhana. </a:t>
            </a:r>
          </a:p>
          <a:p>
            <a:pPr>
              <a:lnSpc>
                <a:spcPct val="150000"/>
              </a:lnSpc>
              <a:spcBef>
                <a:spcPts val="0"/>
              </a:spcBef>
            </a:pPr>
            <a:r>
              <a:rPr lang="id-ID" sz="2300" dirty="0" smtClean="0"/>
              <a:t>Kita dipengaruhi oleh partisipasi kita didalam sebuah grup, organisasi dan masyarakat. </a:t>
            </a:r>
          </a:p>
          <a:p>
            <a:pPr>
              <a:lnSpc>
                <a:spcPct val="150000"/>
              </a:lnSpc>
              <a:spcBef>
                <a:spcPts val="0"/>
              </a:spcBef>
            </a:pPr>
            <a:r>
              <a:rPr lang="id-ID" sz="2300" dirty="0" smtClean="0"/>
              <a:t>Melalui partisipasi ini </a:t>
            </a:r>
            <a:r>
              <a:rPr lang="id-ID" sz="2300" dirty="0" smtClean="0">
                <a:sym typeface="Wingdings" pitchFamily="2" charset="2"/>
              </a:rPr>
              <a:t> membentuk kesamaan umum dalam hal pengalaman budaya bersama orang lain melalui komunikasi sosial. </a:t>
            </a:r>
            <a:endParaRPr lang="id-ID" sz="23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GUNUNG ES KOMUNIKASI </a:t>
            </a:r>
            <a:endParaRPr lang="id-ID" b="1" dirty="0"/>
          </a:p>
        </p:txBody>
      </p:sp>
      <p:sp>
        <p:nvSpPr>
          <p:cNvPr id="3" name="Content Placeholder 2"/>
          <p:cNvSpPr>
            <a:spLocks noGrp="1"/>
          </p:cNvSpPr>
          <p:nvPr>
            <p:ph idx="1"/>
          </p:nvPr>
        </p:nvSpPr>
        <p:spPr/>
        <p:txBody>
          <a:bodyPr/>
          <a:lstStyle/>
          <a:p>
            <a:endParaRPr lang="id-ID"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Budaya (2)</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Simbol-simbol kita beserta maknanya menjadi milik bersama yang terstandarisasi </a:t>
            </a:r>
            <a:r>
              <a:rPr lang="id-ID" sz="2300" b="1" dirty="0" smtClean="0"/>
              <a:t>antar-subjektif</a:t>
            </a:r>
            <a:r>
              <a:rPr lang="id-ID" sz="2300" dirty="0" smtClean="0"/>
              <a:t>  </a:t>
            </a:r>
            <a:r>
              <a:rPr lang="id-ID" sz="2300" dirty="0" smtClean="0"/>
              <a:t>dan meraih kualitas objektif untuk digunakan dalam komunikasi. </a:t>
            </a:r>
          </a:p>
          <a:p>
            <a:pPr>
              <a:lnSpc>
                <a:spcPct val="150000"/>
              </a:lnSpc>
              <a:spcBef>
                <a:spcPts val="0"/>
              </a:spcBef>
            </a:pPr>
            <a:r>
              <a:rPr lang="id-ID" sz="2300" dirty="0" smtClean="0"/>
              <a:t>Sehingga simbol-simbol menjadi tampak nyata. </a:t>
            </a:r>
          </a:p>
          <a:p>
            <a:pPr>
              <a:lnSpc>
                <a:spcPct val="150000"/>
              </a:lnSpc>
              <a:spcBef>
                <a:spcPts val="0"/>
              </a:spcBef>
            </a:pPr>
            <a:r>
              <a:rPr lang="id-ID" sz="2300" dirty="0" smtClean="0"/>
              <a:t>Bersama penggunaan yang berlanjut, simbol-simbol berserta makna yang menyertainya menjadi bagian dari lingkungan budaya yang kemudian biasa kita terima begitu saja. </a:t>
            </a:r>
            <a:endParaRPr lang="id-ID" sz="23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Budaya (3)</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Melalui komunikasi manusia kita menciptakan budaya umum dan pandangan bersama tentang realitas. </a:t>
            </a:r>
          </a:p>
          <a:p>
            <a:pPr>
              <a:lnSpc>
                <a:spcPct val="150000"/>
              </a:lnSpc>
              <a:spcBef>
                <a:spcPts val="0"/>
              </a:spcBef>
            </a:pPr>
            <a:r>
              <a:rPr lang="id-ID" sz="2300" dirty="0" smtClean="0"/>
              <a:t>Terdapat tahap memahami satu sama lain untuk mengkoordinasikan makna dari simbol-simbol yang kita gunakan. </a:t>
            </a:r>
          </a:p>
          <a:p>
            <a:pPr>
              <a:lnSpc>
                <a:spcPct val="150000"/>
              </a:lnSpc>
              <a:spcBef>
                <a:spcPts val="0"/>
              </a:spcBef>
            </a:pPr>
            <a:r>
              <a:rPr lang="id-ID" sz="2300" dirty="0" smtClean="0"/>
              <a:t>Sehingga semakin kita &amp; orang lain bersama-sama mengembangkan makna umum untuk simbol, semakin baik pula proses komunikasi akan bekerja. </a:t>
            </a:r>
            <a:endParaRPr lang="id-ID" sz="23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Budaya (4)</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b="1" dirty="0" smtClean="0"/>
              <a:t>Ben Shahn </a:t>
            </a:r>
            <a:r>
              <a:rPr lang="id-ID" sz="2300" dirty="0" smtClean="0"/>
              <a:t>mengungkapkan pendapatnya: </a:t>
            </a:r>
          </a:p>
          <a:p>
            <a:pPr>
              <a:lnSpc>
                <a:spcPct val="150000"/>
              </a:lnSpc>
              <a:spcBef>
                <a:spcPts val="0"/>
              </a:spcBef>
            </a:pPr>
            <a:r>
              <a:rPr lang="id-ID" sz="2300" dirty="0" smtClean="0"/>
              <a:t>“Karakteristik novel dan drama, bangunan besar, gambar-gambar kompleks dan makna, melambangkan konsep, prinsip, dan ide-ide besar dalm bidang filsafat dan agama &amp; telah menciptakan komunitas manusia. Simbol-simbol tersebut tidak bernilai atau diartikan seperti biasa hingga mereka dilambangkan, dibuat ulang &amp; diilhami dengan makna”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Budaya (5)</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Budaya adalah sistem pengetahuan yang digunakan oleh sekelompok besar orang yang memiliki dua ciri: </a:t>
            </a:r>
            <a:r>
              <a:rPr lang="id-ID" sz="2300" b="1" dirty="0" smtClean="0"/>
              <a:t>Individualistis &amp; Kolektivistik. </a:t>
            </a:r>
          </a:p>
          <a:p>
            <a:pPr>
              <a:lnSpc>
                <a:spcPct val="150000"/>
              </a:lnSpc>
              <a:spcBef>
                <a:spcPts val="0"/>
              </a:spcBef>
            </a:pPr>
            <a:r>
              <a:rPr lang="id-ID" sz="2300" dirty="0" smtClean="0"/>
              <a:t>Negara penganut paham kebudayaan individualistis adalah Amerika Serikat. </a:t>
            </a:r>
          </a:p>
          <a:p>
            <a:pPr>
              <a:lnSpc>
                <a:spcPct val="150000"/>
              </a:lnSpc>
              <a:spcBef>
                <a:spcPts val="0"/>
              </a:spcBef>
            </a:pPr>
            <a:r>
              <a:rPr lang="id-ID" sz="2300" dirty="0" smtClean="0"/>
              <a:t>Negara individualistis memiliki karakter kebudayaan seperti: inisiatif individu, prestasi &amp; kompetisi dan realisasi diri adalah tujuan utama. </a:t>
            </a:r>
            <a:endParaRPr lang="id-ID" sz="23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Budaya (6)</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spcBef>
                <a:spcPts val="0"/>
              </a:spcBef>
            </a:pPr>
            <a:r>
              <a:rPr lang="id-ID" sz="2100" dirty="0" smtClean="0"/>
              <a:t>Sementara negara penganut paham kebudayaan kolektivistik adalah Kenya &amp; Indonesia.</a:t>
            </a:r>
          </a:p>
          <a:p>
            <a:pPr>
              <a:lnSpc>
                <a:spcPct val="150000"/>
              </a:lnSpc>
              <a:spcBef>
                <a:spcPts val="0"/>
              </a:spcBef>
            </a:pPr>
            <a:r>
              <a:rPr lang="id-ID" sz="2100" dirty="0" smtClean="0"/>
              <a:t>Negara kolektivistik memiliki karakteristik, antara lain: menekankan tujuan kelompok, tanggung jawab bersama, harmoni, dan kerjasama kelompok. </a:t>
            </a:r>
          </a:p>
          <a:p>
            <a:pPr>
              <a:lnSpc>
                <a:spcPct val="150000"/>
              </a:lnSpc>
              <a:spcBef>
                <a:spcPts val="0"/>
              </a:spcBef>
            </a:pPr>
            <a:r>
              <a:rPr lang="id-ID" sz="2100" dirty="0" smtClean="0"/>
              <a:t>Dengan demikian, nilai-nilai yang dihargai oleh masing-masing tipe budaya bisa sangat berbeda. </a:t>
            </a:r>
          </a:p>
          <a:p>
            <a:pPr>
              <a:lnSpc>
                <a:spcPct val="150000"/>
              </a:lnSpc>
              <a:spcBef>
                <a:spcPts val="0"/>
              </a:spcBef>
            </a:pPr>
            <a:r>
              <a:rPr lang="id-ID" sz="2100" dirty="0" smtClean="0"/>
              <a:t>Misalnya, pesan iklan yang sukses di Amerika Serikat tidak dapat bekerja bahkan tidak dapat diterima oleh negara yang menganut paham budaya kolektif, yang memegang makna berbeda untuk berbagai simbolnya.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Konteks &amp; Tingkat Interaksi (</a:t>
            </a:r>
            <a:r>
              <a:rPr lang="id-ID" b="1" dirty="0" smtClean="0"/>
              <a:t>1</a:t>
            </a:r>
            <a:r>
              <a:rPr lang="id-ID" b="1" dirty="0" smtClean="0"/>
              <a:t>)</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spcBef>
                <a:spcPts val="0"/>
              </a:spcBef>
            </a:pPr>
            <a:r>
              <a:rPr lang="id-ID" sz="1900" dirty="0" smtClean="0"/>
              <a:t>Komunikasi manusia beroperasi dalam berbagai konteks &amp; tingkatan. </a:t>
            </a:r>
          </a:p>
          <a:p>
            <a:pPr>
              <a:lnSpc>
                <a:spcPct val="150000"/>
              </a:lnSpc>
              <a:spcBef>
                <a:spcPts val="0"/>
              </a:spcBef>
            </a:pPr>
            <a:r>
              <a:rPr lang="id-ID" sz="1900" dirty="0" smtClean="0"/>
              <a:t>Komunikasi adalah ‘darah kehidupan’ bagi individu, hubungan antar sesama, kelompok, organisasi, dan masyarakat. </a:t>
            </a:r>
          </a:p>
          <a:p>
            <a:pPr>
              <a:lnSpc>
                <a:spcPct val="150000"/>
              </a:lnSpc>
              <a:spcBef>
                <a:spcPts val="0"/>
              </a:spcBef>
            </a:pPr>
            <a:r>
              <a:rPr lang="id-ID" sz="1900" dirty="0" smtClean="0"/>
              <a:t>Komunikasi intrapersonal, interpersonal, kelompok, organisasi, publik, massa,dan komunikasi masyarakat saling mempengaruhi satu sama lain. </a:t>
            </a:r>
          </a:p>
          <a:p>
            <a:pPr>
              <a:lnSpc>
                <a:spcPct val="150000"/>
              </a:lnSpc>
              <a:spcBef>
                <a:spcPts val="0"/>
              </a:spcBef>
            </a:pPr>
            <a:r>
              <a:rPr lang="id-ID" sz="1900" dirty="0" smtClean="0"/>
              <a:t>Dimanapun kita terlibat, digrup mana kita menjadi anggota, organisasi tempat kita bekerja, dan masyarakat dunia dimana kita hidup, semua memiliki dampak terhadap kegiatan komunikasi pribadi kita. </a:t>
            </a:r>
            <a:endParaRPr lang="id-ID" sz="19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Konteks &amp; Tingkat Interaksi (2</a:t>
            </a:r>
            <a:r>
              <a:rPr lang="id-ID" b="1" dirty="0" smtClean="0"/>
              <a:t>)</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200" dirty="0" smtClean="0"/>
              <a:t>Komunikasi intrapersonal dan cara kita merasa, dan berpikir tentang diri kita sendiri akan mempengaruhi kita dalam suatu hubungan antar sesama, kelompok, organisasi &amp; masyarakat. </a:t>
            </a:r>
          </a:p>
          <a:p>
            <a:pPr>
              <a:lnSpc>
                <a:spcPct val="150000"/>
              </a:lnSpc>
              <a:spcBef>
                <a:spcPts val="0"/>
              </a:spcBef>
            </a:pPr>
            <a:r>
              <a:rPr lang="id-ID" sz="2200" dirty="0" smtClean="0"/>
              <a:t>Sama halnya dengan pengaruh komunikasi publik dan massa dalam mempengaruhi interaksi kita. </a:t>
            </a:r>
          </a:p>
          <a:p>
            <a:pPr>
              <a:lnSpc>
                <a:spcPct val="150000"/>
              </a:lnSpc>
              <a:spcBef>
                <a:spcPts val="0"/>
              </a:spcBef>
            </a:pPr>
            <a:r>
              <a:rPr lang="id-ID" sz="2200" dirty="0" smtClean="0"/>
              <a:t>Komunikasi manusia adalah jaringan yang menyatukan dan memberikan pengertian dari berbagai bentuk dan tingkat aktivitas manusia. </a:t>
            </a:r>
            <a:endParaRPr lang="id-ID" sz="22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Referensi Diri (1)</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200" dirty="0" smtClean="0"/>
              <a:t>Makna yang kita pelajari untuk disematkan kepada simbol yang kita &amp; orang lain gunakan selalu mencerminkan pengalaman kita. </a:t>
            </a:r>
          </a:p>
          <a:p>
            <a:pPr>
              <a:lnSpc>
                <a:spcPct val="150000"/>
              </a:lnSpc>
              <a:spcBef>
                <a:spcPts val="0"/>
              </a:spcBef>
            </a:pPr>
            <a:r>
              <a:rPr lang="id-ID" sz="2200" dirty="0" smtClean="0"/>
              <a:t>Sehingga segala sesuatu yang kita katakan, dan kerjakan dan cara kita menafsirkan kata-kata orang lain beserta dengan tindakan-tindakan kita adalah refleksi atau cerminan dari pernyataan tentang maksud, pengalaman, kebutuhan &amp; harapan-harapan kita.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Referensi Diri (2)</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300" dirty="0" smtClean="0"/>
              <a:t>Misalnya ketika seseorang berkata bahwa: “film yang sangat baik”, “tentu saja itu sangat sulit”, berarti ia sedang berbicara banyak tentang </a:t>
            </a:r>
            <a:r>
              <a:rPr lang="id-ID" sz="2300" b="1" dirty="0" smtClean="0"/>
              <a:t>perasaan </a:t>
            </a:r>
            <a:r>
              <a:rPr lang="id-ID" sz="2300" b="1" dirty="0" smtClean="0"/>
              <a:t>sendiri </a:t>
            </a:r>
            <a:r>
              <a:rPr lang="id-ID" sz="2300" dirty="0" smtClean="0"/>
              <a:t>tentang pengalaman yang ia alami tentang menonton film atau mengerjakan/melaksanakan sesuatu. </a:t>
            </a:r>
          </a:p>
          <a:p>
            <a:pPr>
              <a:lnSpc>
                <a:spcPct val="150000"/>
              </a:lnSpc>
              <a:spcBef>
                <a:spcPts val="0"/>
              </a:spcBef>
            </a:pPr>
            <a:r>
              <a:rPr lang="id-ID" sz="2300" dirty="0" smtClean="0"/>
              <a:t>Dengan demikian, bahwa komunikasi antarmanusia mengacu pada kehidupan </a:t>
            </a:r>
            <a:r>
              <a:rPr lang="id-ID" sz="2300" b="1" dirty="0" smtClean="0"/>
              <a:t>diri sendiri </a:t>
            </a:r>
            <a:r>
              <a:rPr lang="id-ID" sz="2300" dirty="0" smtClean="0"/>
              <a:t>&amp; bersifat </a:t>
            </a:r>
            <a:r>
              <a:rPr lang="id-ID" sz="2300" b="1" dirty="0" smtClean="0"/>
              <a:t>otobiografis.</a:t>
            </a:r>
            <a:r>
              <a:rPr lang="id-ID" sz="2300" b="1" dirty="0" smtClean="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Refleksivitas Diri (1)</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200" dirty="0" smtClean="0"/>
              <a:t>Karakteristik lain dari komunikasi manusia adalah kemampuan untuk mempunyai refleksi diri atau kesadaran diri – inti dari proses komunikasi.</a:t>
            </a:r>
          </a:p>
          <a:p>
            <a:pPr>
              <a:lnSpc>
                <a:spcPct val="150000"/>
              </a:lnSpc>
              <a:spcBef>
                <a:spcPts val="0"/>
              </a:spcBef>
            </a:pPr>
            <a:r>
              <a:rPr lang="id-ID" sz="2200" dirty="0" smtClean="0"/>
              <a:t>Inti pemahamannya: individu dimungkinkan untuk melihat diri mereka sebagai “diri” sebagai bagian lingkungan, atau bagian yang terpisah dari lingkungan. </a:t>
            </a:r>
          </a:p>
          <a:p>
            <a:pPr>
              <a:lnSpc>
                <a:spcPct val="150000"/>
              </a:lnSpc>
              <a:spcBef>
                <a:spcPts val="0"/>
              </a:spcBef>
            </a:pPr>
            <a:r>
              <a:rPr lang="id-ID" sz="2200" dirty="0" smtClean="0"/>
              <a:t>Dengan demikian, kita mampu untuk berpikir tentang pertemua kita &amp; keberadaan kita didalam komunikasi &amp; perilaku manusia.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200" b="1" dirty="0" smtClean="0"/>
              <a:t>ASPEK-ASPEK YANG TERLIHAT DARI KOMUNIKASI</a:t>
            </a:r>
            <a:endParaRPr lang="id-ID" sz="3200" b="1" dirty="0"/>
          </a:p>
        </p:txBody>
      </p:sp>
      <p:sp>
        <p:nvSpPr>
          <p:cNvPr id="3" name="Content Placeholder 2"/>
          <p:cNvSpPr>
            <a:spLocks noGrp="1"/>
          </p:cNvSpPr>
          <p:nvPr>
            <p:ph idx="1"/>
          </p:nvPr>
        </p:nvSpPr>
        <p:spPr/>
        <p:txBody>
          <a:bodyPr/>
          <a:lstStyle/>
          <a:p>
            <a:pPr>
              <a:lnSpc>
                <a:spcPct val="150000"/>
              </a:lnSpc>
            </a:pPr>
            <a:r>
              <a:rPr lang="id-ID" sz="2800" dirty="0" smtClean="0"/>
              <a:t>Tiga komponen penting dari proses saat kita mengamati komunikasi yang sedang berlangsung: </a:t>
            </a:r>
          </a:p>
          <a:p>
            <a:pPr lvl="1">
              <a:lnSpc>
                <a:spcPct val="150000"/>
              </a:lnSpc>
            </a:pPr>
            <a:r>
              <a:rPr lang="id-ID" sz="2800" dirty="0" smtClean="0"/>
              <a:t>Orang</a:t>
            </a:r>
          </a:p>
          <a:p>
            <a:pPr lvl="1">
              <a:lnSpc>
                <a:spcPct val="150000"/>
              </a:lnSpc>
            </a:pPr>
            <a:r>
              <a:rPr lang="id-ID" sz="2800" dirty="0" smtClean="0"/>
              <a:t>Simbol</a:t>
            </a:r>
          </a:p>
          <a:p>
            <a:pPr lvl="1">
              <a:lnSpc>
                <a:spcPct val="150000"/>
              </a:lnSpc>
            </a:pPr>
            <a:r>
              <a:rPr lang="id-ID" sz="2800" dirty="0" smtClean="0"/>
              <a:t>Media</a:t>
            </a:r>
          </a:p>
          <a:p>
            <a:pPr lvl="1">
              <a:lnSpc>
                <a:spcPct val="150000"/>
              </a:lnSpc>
              <a:buNone/>
            </a:pPr>
            <a:endParaRPr lang="id-ID" sz="2000" dirty="0" smtClean="0"/>
          </a:p>
          <a:p>
            <a:pPr lvl="1">
              <a:lnSpc>
                <a:spcPct val="150000"/>
              </a:lnSpc>
              <a:buNone/>
            </a:pPr>
            <a:endParaRPr lang="id-ID" sz="20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Refleksivitas Diri (2)</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2200" dirty="0" smtClean="0"/>
              <a:t>Kemampuan refleksivitas diri membantu kita untuk menetapkan tujuan &amp; mengukur kemajuan kita dalam tahapan meraihnya. </a:t>
            </a:r>
          </a:p>
          <a:p>
            <a:pPr>
              <a:lnSpc>
                <a:spcPct val="150000"/>
              </a:lnSpc>
              <a:spcBef>
                <a:spcPts val="0"/>
              </a:spcBef>
            </a:pPr>
            <a:r>
              <a:rPr lang="id-ID" sz="2200" dirty="0" smtClean="0"/>
              <a:t>Selain itu refleksivitas diri memungkinkan kita untuk memiliki berbagai harapan, dan mengetahui kapan kita bisa meraih harapan tersebut. </a:t>
            </a:r>
          </a:p>
          <a:p>
            <a:pPr>
              <a:lnSpc>
                <a:spcPct val="150000"/>
              </a:lnSpc>
              <a:spcBef>
                <a:spcPts val="0"/>
              </a:spcBef>
            </a:pPr>
            <a:r>
              <a:rPr lang="id-ID" sz="2200" dirty="0" smtClean="0"/>
              <a:t>Pada sisi yang lain, melalui reflektivitas diri kita dapat mengenali titik kegagalan kita, mengenali harapan yang tidak tercapai &amp; mengenali kualitas ideal yang belum kita miliki.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Refleksivitas Diri (3)</a:t>
            </a:r>
            <a:endParaRPr lang="id-ID" b="1" dirty="0"/>
          </a:p>
        </p:txBody>
      </p:sp>
      <p:sp>
        <p:nvSpPr>
          <p:cNvPr id="3" name="Content Placeholder 2"/>
          <p:cNvSpPr>
            <a:spLocks noGrp="1"/>
          </p:cNvSpPr>
          <p:nvPr>
            <p:ph idx="1"/>
          </p:nvPr>
        </p:nvSpPr>
        <p:spPr>
          <a:xfrm>
            <a:off x="500034" y="1571612"/>
            <a:ext cx="8229600" cy="4572000"/>
          </a:xfrm>
        </p:spPr>
        <p:txBody>
          <a:bodyPr/>
          <a:lstStyle/>
          <a:p>
            <a:pPr>
              <a:lnSpc>
                <a:spcPct val="150000"/>
              </a:lnSpc>
              <a:spcBef>
                <a:spcPts val="0"/>
              </a:spcBef>
            </a:pPr>
            <a:r>
              <a:rPr lang="id-ID" sz="1900" dirty="0" smtClean="0"/>
              <a:t>Kemampuan refleksi diri memungkinkan kita untuk berteori tentang diri kita dan pengalaman kita. </a:t>
            </a:r>
          </a:p>
          <a:p>
            <a:pPr>
              <a:lnSpc>
                <a:spcPct val="150000"/>
              </a:lnSpc>
              <a:spcBef>
                <a:spcPts val="0"/>
              </a:spcBef>
            </a:pPr>
            <a:r>
              <a:rPr lang="id-ID" sz="1900" dirty="0" smtClean="0"/>
              <a:t>Tujuannya agar kita bisa berada “diluar diri” sehingga bisa melihat diri kita sendiri. </a:t>
            </a:r>
          </a:p>
          <a:p>
            <a:pPr>
              <a:lnSpc>
                <a:spcPct val="150000"/>
              </a:lnSpc>
              <a:spcBef>
                <a:spcPts val="0"/>
              </a:spcBef>
            </a:pPr>
            <a:r>
              <a:rPr lang="id-ID" sz="1900" dirty="0" smtClean="0"/>
              <a:t>Kita berbicara pada diri sendiri, berpikir tentang diri kita dalam cara-cara tertentu dan ‘bertindak’ terhadap diri kita sendiri. </a:t>
            </a:r>
          </a:p>
          <a:p>
            <a:pPr>
              <a:lnSpc>
                <a:spcPct val="150000"/>
              </a:lnSpc>
              <a:spcBef>
                <a:spcPts val="0"/>
              </a:spcBef>
            </a:pPr>
            <a:r>
              <a:rPr lang="id-ID" sz="1900" dirty="0" smtClean="0"/>
              <a:t>Pola kita dalam komunikasi refleksi diri berimplikasi besar terhadap bagaimana kita berbicara, berpikir &amp; bertindak terhadap orang lain. </a:t>
            </a:r>
            <a:endParaRPr lang="id-ID" sz="1900" dirty="0" smtClean="0"/>
          </a:p>
          <a:p>
            <a:pPr>
              <a:lnSpc>
                <a:spcPct val="150000"/>
              </a:lnSpc>
              <a:spcBef>
                <a:spcPts val="0"/>
              </a:spcBef>
            </a:pPr>
            <a:r>
              <a:rPr lang="id-ID" sz="1900" dirty="0" smtClean="0"/>
              <a:t>Pada akhirnya memberi dampak terhadap bagaimana kita berhubungan dengan diri kita sendiri. </a:t>
            </a:r>
            <a:endParaRPr lang="id-ID" sz="19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(1)</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pPr>
            <a:r>
              <a:rPr lang="id-ID" sz="1900" dirty="0" smtClean="0"/>
              <a:t>Ada beberapa jenis pendekatan yang bersifat sangat individual yang tertanam dalam proses ini. </a:t>
            </a:r>
          </a:p>
          <a:p>
            <a:pPr>
              <a:lnSpc>
                <a:spcPct val="150000"/>
              </a:lnSpc>
              <a:spcBef>
                <a:spcPts val="0"/>
              </a:spcBef>
            </a:pPr>
            <a:r>
              <a:rPr lang="id-ID" sz="1900" dirty="0" smtClean="0"/>
              <a:t>Dalam kehidupan nyata, individu sering kali harus membuat beberapa pilihan sulit ketika berkomunikasi dengan orang lain. </a:t>
            </a:r>
          </a:p>
          <a:p>
            <a:pPr>
              <a:lnSpc>
                <a:spcPct val="150000"/>
              </a:lnSpc>
              <a:spcBef>
                <a:spcPts val="0"/>
              </a:spcBef>
            </a:pPr>
            <a:r>
              <a:rPr lang="id-ID" sz="1900" dirty="0" smtClean="0"/>
              <a:t>Misalnya: mengenai kejujuran. </a:t>
            </a:r>
          </a:p>
          <a:p>
            <a:pPr>
              <a:lnSpc>
                <a:spcPct val="150000"/>
              </a:lnSpc>
              <a:spcBef>
                <a:spcPts val="0"/>
              </a:spcBef>
            </a:pPr>
            <a:r>
              <a:rPr lang="id-ID" sz="1900" dirty="0" smtClean="0"/>
              <a:t>Dalam hal ini banyak makna kebaikan yang bersifat individual, seperti lebih memilih berusaha membesarkan hati teman dengan mengatakan bahwa dia tampak baik-baik saja, walaupun hal ini tidak benar. </a:t>
            </a:r>
          </a:p>
          <a:p>
            <a:pPr>
              <a:lnSpc>
                <a:spcPct val="150000"/>
              </a:lnSpc>
              <a:spcBef>
                <a:spcPts val="0"/>
              </a:spcBef>
            </a:pPr>
            <a:r>
              <a:rPr lang="id-ID" sz="1900" dirty="0" smtClean="0"/>
              <a:t>Isu-isu etika timbul dalam semua jenis situasi komunikasi, termasuk komunikasi interpersonal, komunikasi organisasi, komunikasi politik, iklan &amp; berita media. </a:t>
            </a:r>
            <a:endParaRPr lang="id-ID" sz="19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(2)</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pPr>
            <a:r>
              <a:rPr lang="id-ID" sz="2500" dirty="0" smtClean="0"/>
              <a:t>Etik terhadap komunikasi memiliki beberapa tujuan: </a:t>
            </a:r>
          </a:p>
          <a:p>
            <a:pPr lvl="1">
              <a:lnSpc>
                <a:spcPct val="150000"/>
              </a:lnSpc>
              <a:spcBef>
                <a:spcPts val="0"/>
              </a:spcBef>
            </a:pPr>
            <a:r>
              <a:rPr lang="id-ID" sz="2500" dirty="0" smtClean="0"/>
              <a:t>Mengembangkan dialog</a:t>
            </a:r>
          </a:p>
          <a:p>
            <a:pPr lvl="1">
              <a:lnSpc>
                <a:spcPct val="150000"/>
              </a:lnSpc>
              <a:spcBef>
                <a:spcPts val="0"/>
              </a:spcBef>
            </a:pPr>
            <a:r>
              <a:rPr lang="id-ID" sz="2500" dirty="0" smtClean="0"/>
              <a:t>Menghargai keanekaragaman</a:t>
            </a:r>
          </a:p>
          <a:p>
            <a:pPr lvl="1">
              <a:lnSpc>
                <a:spcPct val="150000"/>
              </a:lnSpc>
              <a:spcBef>
                <a:spcPts val="0"/>
              </a:spcBef>
            </a:pPr>
            <a:r>
              <a:rPr lang="id-ID" sz="2500" dirty="0" smtClean="0"/>
              <a:t>Toleransi ketidaksepakatan</a:t>
            </a:r>
          </a:p>
          <a:p>
            <a:pPr lvl="1">
              <a:lnSpc>
                <a:spcPct val="150000"/>
              </a:lnSpc>
              <a:spcBef>
                <a:spcPts val="0"/>
              </a:spcBef>
            </a:pPr>
            <a:r>
              <a:rPr lang="id-ID" sz="2500" dirty="0" smtClean="0"/>
              <a:t>Mendorong individu untuk memahami diri sendiri</a:t>
            </a:r>
          </a:p>
          <a:p>
            <a:pPr lvl="1">
              <a:lnSpc>
                <a:spcPct val="150000"/>
              </a:lnSpc>
              <a:spcBef>
                <a:spcPts val="0"/>
              </a:spcBef>
            </a:pPr>
            <a:r>
              <a:rPr lang="id-ID" sz="2500" dirty="0" smtClean="0"/>
              <a:t>Menilai integritas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(3)</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500" b="1" dirty="0" smtClean="0"/>
              <a:t>Mengembangkan dialog</a:t>
            </a:r>
          </a:p>
          <a:p>
            <a:pPr>
              <a:lnSpc>
                <a:spcPct val="150000"/>
              </a:lnSpc>
              <a:spcBef>
                <a:spcPts val="0"/>
              </a:spcBef>
            </a:pPr>
            <a:r>
              <a:rPr lang="id-ID" sz="2300" b="1" dirty="0" smtClean="0"/>
              <a:t>Richard Johannesen </a:t>
            </a:r>
            <a:r>
              <a:rPr lang="id-ID" sz="2300" dirty="0" smtClean="0">
                <a:sym typeface="Wingdings" pitchFamily="2" charset="2"/>
              </a:rPr>
              <a:t> berpendapat bahwa titik awal etik dalam komunikasi adalah dialog. Dengan dialog berarti ‘melihat yang lain’ atau ‘mengalami sisi yang lain’. </a:t>
            </a:r>
          </a:p>
          <a:p>
            <a:pPr>
              <a:lnSpc>
                <a:spcPct val="150000"/>
              </a:lnSpc>
              <a:spcBef>
                <a:spcPts val="0"/>
              </a:spcBef>
            </a:pPr>
            <a:r>
              <a:rPr lang="id-ID" sz="2300" dirty="0" smtClean="0">
                <a:sym typeface="Wingdings" pitchFamily="2" charset="2"/>
              </a:rPr>
              <a:t>Dialog ditandai dengan keaslian, inklusi, konfirmasi, kehadiran, semangat kesetaraan dan iklim saling mendukung. </a:t>
            </a:r>
          </a:p>
          <a:p>
            <a:pPr>
              <a:lnSpc>
                <a:spcPct val="150000"/>
              </a:lnSpc>
              <a:spcBef>
                <a:spcPts val="0"/>
              </a:spcBef>
            </a:pPr>
            <a:r>
              <a:rPr lang="id-ID" sz="2300" dirty="0" smtClean="0">
                <a:sym typeface="Wingdings" pitchFamily="2" charset="2"/>
              </a:rPr>
              <a:t>Individu yang terlibat dalam dialog, sebagai langkah awal untuk peduli dan menghargai satu sama lain. </a:t>
            </a:r>
            <a:endParaRPr lang="id-ID" sz="23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(4)</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500" b="1" dirty="0" smtClean="0"/>
              <a:t>Menghargai keanekaragaman </a:t>
            </a:r>
          </a:p>
          <a:p>
            <a:pPr>
              <a:lnSpc>
                <a:spcPct val="150000"/>
              </a:lnSpc>
              <a:spcBef>
                <a:spcPts val="0"/>
              </a:spcBef>
            </a:pPr>
            <a:r>
              <a:rPr lang="id-ID" sz="2300" dirty="0" smtClean="0"/>
              <a:t>Amerika Serikat dan Indonesia adalah negara yang memiliki campuran suku bangsa dari berbagai latar belakang budaya yang berbeda. </a:t>
            </a:r>
          </a:p>
          <a:p>
            <a:pPr>
              <a:lnSpc>
                <a:spcPct val="150000"/>
              </a:lnSpc>
              <a:spcBef>
                <a:spcPts val="0"/>
              </a:spcBef>
            </a:pPr>
            <a:r>
              <a:rPr lang="id-ID" sz="2300" dirty="0" smtClean="0"/>
              <a:t>Meskipun banyak aspirasi yang sama, namun ada kecenderungan memiliki perilaku komunikasi yang berbeda. </a:t>
            </a:r>
          </a:p>
          <a:p>
            <a:pPr>
              <a:lnSpc>
                <a:spcPct val="150000"/>
              </a:lnSpc>
              <a:spcBef>
                <a:spcPts val="0"/>
              </a:spcBef>
            </a:pPr>
            <a:r>
              <a:rPr lang="id-ID" sz="2300" dirty="0" smtClean="0"/>
              <a:t>Sehingga sangat penting untuk memahami perbedaa budaya dalam menimbang proses komunikasi.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(5)</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500" b="1" dirty="0" smtClean="0"/>
              <a:t>Toleransi ketidaksepakatan (1)</a:t>
            </a:r>
          </a:p>
          <a:p>
            <a:pPr>
              <a:lnSpc>
                <a:spcPct val="150000"/>
              </a:lnSpc>
              <a:spcBef>
                <a:spcPts val="0"/>
              </a:spcBef>
            </a:pPr>
            <a:r>
              <a:rPr lang="id-ID" sz="2100" dirty="0" smtClean="0"/>
              <a:t>Dalam kehidupan sosial, kita dapat belajar banyak dari orang lain yang tidak sependapat dengan kita. </a:t>
            </a:r>
          </a:p>
          <a:p>
            <a:pPr>
              <a:lnSpc>
                <a:spcPct val="150000"/>
              </a:lnSpc>
              <a:spcBef>
                <a:spcPts val="0"/>
              </a:spcBef>
            </a:pPr>
            <a:r>
              <a:rPr lang="id-ID" sz="2100" dirty="0" smtClean="0"/>
              <a:t>Kadang kita memiliki kepentingan untuk belajar membela keyakinan kita, tetapi alangkah baiknya untuk belajar mendengarkan pendapat orang lain. </a:t>
            </a:r>
          </a:p>
          <a:p>
            <a:pPr>
              <a:lnSpc>
                <a:spcPct val="150000"/>
              </a:lnSpc>
              <a:spcBef>
                <a:spcPts val="0"/>
              </a:spcBef>
            </a:pPr>
            <a:r>
              <a:rPr lang="id-ID" sz="2100" dirty="0" smtClean="0"/>
              <a:t>Individu dapat saling menghormati antar sesama, jika ada dan memiliki perbedaan. </a:t>
            </a:r>
          </a:p>
          <a:p>
            <a:pPr>
              <a:lnSpc>
                <a:spcPct val="150000"/>
              </a:lnSpc>
              <a:spcBef>
                <a:spcPts val="0"/>
              </a:spcBef>
            </a:pPr>
            <a:r>
              <a:rPr lang="id-ID" sz="2100" dirty="0" smtClean="0"/>
              <a:t>Perbedaan pendapat yang demikian, adalah perbedaan pendapat yang produktif. </a:t>
            </a:r>
          </a:p>
          <a:p>
            <a:pPr>
              <a:lnSpc>
                <a:spcPct val="150000"/>
              </a:lnSpc>
              <a:spcBef>
                <a:spcPts val="0"/>
              </a:spcBef>
            </a:pPr>
            <a:endParaRPr lang="id-ID" sz="23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(6)</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500" b="1" dirty="0" smtClean="0"/>
              <a:t>Toleransi ketidaksepakatan (2)</a:t>
            </a:r>
          </a:p>
          <a:p>
            <a:pPr>
              <a:lnSpc>
                <a:spcPct val="150000"/>
              </a:lnSpc>
              <a:spcBef>
                <a:spcPts val="0"/>
              </a:spcBef>
            </a:pPr>
            <a:r>
              <a:rPr lang="id-ID" sz="2300" dirty="0" smtClean="0"/>
              <a:t>Sementara kata-kata permusuhan tidak dapat digolongkan sebagai perbedaan pendapat yang produktif. </a:t>
            </a:r>
          </a:p>
          <a:p>
            <a:pPr>
              <a:lnSpc>
                <a:spcPct val="150000"/>
              </a:lnSpc>
              <a:spcBef>
                <a:spcPts val="0"/>
              </a:spcBef>
            </a:pPr>
            <a:r>
              <a:rPr lang="id-ID" sz="2300" dirty="0" smtClean="0"/>
              <a:t>Hal lain yang perlu diperhatikan adalah untuk belajar menandingi ide-ide orang lain dengan siasat untuk mendorong rasisme, diskrimasi gender atau homofobia.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(7)</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400" b="1" dirty="0" smtClean="0"/>
              <a:t>Mendorong individu untuk memahami diri sendiri (1)</a:t>
            </a:r>
          </a:p>
          <a:p>
            <a:pPr>
              <a:lnSpc>
                <a:spcPct val="150000"/>
              </a:lnSpc>
              <a:spcBef>
                <a:spcPts val="0"/>
              </a:spcBef>
            </a:pPr>
            <a:r>
              <a:rPr lang="id-ID" sz="2100" b="1" dirty="0" smtClean="0"/>
              <a:t>William Gudykunst </a:t>
            </a:r>
            <a:r>
              <a:rPr lang="id-ID" sz="2100" b="1" dirty="0" smtClean="0">
                <a:sym typeface="Wingdings" pitchFamily="2" charset="2"/>
              </a:rPr>
              <a:t> </a:t>
            </a:r>
            <a:r>
              <a:rPr lang="id-ID" sz="2100" dirty="0" smtClean="0">
                <a:sym typeface="Wingdings" pitchFamily="2" charset="2"/>
              </a:rPr>
              <a:t>berpendapat bahwa kita adalah anggota dari banyak kelompok berdasarkan jenis kelamin, ras, etnis, orientasi seksual, dsb. </a:t>
            </a:r>
          </a:p>
          <a:p>
            <a:pPr>
              <a:lnSpc>
                <a:spcPct val="150000"/>
              </a:lnSpc>
              <a:spcBef>
                <a:spcPts val="0"/>
              </a:spcBef>
            </a:pPr>
            <a:r>
              <a:rPr lang="id-ID" sz="2100" dirty="0" smtClean="0">
                <a:sym typeface="Wingdings" pitchFamily="2" charset="2"/>
              </a:rPr>
              <a:t>Keanggotaan tersebut mempengaruhi cara berkomunikasi kita. </a:t>
            </a:r>
          </a:p>
          <a:p>
            <a:pPr>
              <a:lnSpc>
                <a:spcPct val="150000"/>
              </a:lnSpc>
              <a:spcBef>
                <a:spcPts val="0"/>
              </a:spcBef>
            </a:pPr>
            <a:r>
              <a:rPr lang="id-ID" sz="2100" dirty="0" smtClean="0">
                <a:sym typeface="Wingdings" pitchFamily="2" charset="2"/>
              </a:rPr>
              <a:t>Identitas pribadi &amp; sosial mempengaruhi semua perilaku komunikasi kita, yang dalam situasi tertentu memiliki sifat yang dominan. </a:t>
            </a:r>
            <a:endParaRPr lang="id-ID" sz="2100" dirty="0" smtClean="0"/>
          </a:p>
          <a:p>
            <a:pPr>
              <a:lnSpc>
                <a:spcPct val="150000"/>
              </a:lnSpc>
              <a:spcBef>
                <a:spcPts val="0"/>
              </a:spcBef>
            </a:pPr>
            <a:endParaRPr lang="id-ID" sz="23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(8)</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400" b="1" dirty="0" smtClean="0"/>
              <a:t>Mendorong individu untuk memahami diri sendiri (2)</a:t>
            </a:r>
          </a:p>
          <a:p>
            <a:pPr>
              <a:lnSpc>
                <a:spcPct val="150000"/>
              </a:lnSpc>
              <a:spcBef>
                <a:spcPts val="0"/>
              </a:spcBef>
            </a:pPr>
            <a:r>
              <a:rPr lang="id-ID" sz="1900" dirty="0" smtClean="0"/>
              <a:t>Jika kita berada dan menjadi keanggotaan dalam beberapa grup sekaligus, kita perlu memahami kelompok-kelompok dimana kita menjadi anggotanya sebelum kita berkomunikasi secara efektif dengan anggota kelompok lainnya. </a:t>
            </a:r>
          </a:p>
          <a:p>
            <a:pPr>
              <a:lnSpc>
                <a:spcPct val="150000"/>
              </a:lnSpc>
              <a:spcBef>
                <a:spcPts val="0"/>
              </a:spcBef>
            </a:pPr>
            <a:r>
              <a:rPr lang="id-ID" sz="1900" b="1" dirty="0" smtClean="0"/>
              <a:t>Fern Johnson </a:t>
            </a:r>
            <a:r>
              <a:rPr lang="id-ID" sz="1900" dirty="0" smtClean="0">
                <a:sym typeface="Wingdings" pitchFamily="2" charset="2"/>
              </a:rPr>
              <a:t> berpendapat bahwa menempatkan nilai pada keragaman dan menghormati integritas budaya yeng berbeda membutuhkan pengetahuan tentang keragaman itu”</a:t>
            </a:r>
          </a:p>
          <a:p>
            <a:pPr>
              <a:lnSpc>
                <a:spcPct val="150000"/>
              </a:lnSpc>
              <a:spcBef>
                <a:spcPts val="0"/>
              </a:spcBef>
            </a:pPr>
            <a:r>
              <a:rPr lang="id-ID" sz="1900" dirty="0" smtClean="0">
                <a:sym typeface="Wingdings" pitchFamily="2" charset="2"/>
              </a:rPr>
              <a:t>“Pengetahuan selalu ditafsirkan seseorang dengan menggunakan perspektif budayanya sendiri”. </a:t>
            </a:r>
            <a:endParaRPr lang="id-ID" sz="19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Orang</a:t>
            </a:r>
            <a:endParaRPr lang="id-ID" b="1" dirty="0"/>
          </a:p>
        </p:txBody>
      </p:sp>
      <p:sp>
        <p:nvSpPr>
          <p:cNvPr id="3" name="Content Placeholder 2"/>
          <p:cNvSpPr>
            <a:spLocks noGrp="1"/>
          </p:cNvSpPr>
          <p:nvPr>
            <p:ph idx="1"/>
          </p:nvPr>
        </p:nvSpPr>
        <p:spPr>
          <a:xfrm>
            <a:off x="428596" y="1571612"/>
            <a:ext cx="8229600" cy="4572000"/>
          </a:xfrm>
        </p:spPr>
        <p:txBody>
          <a:bodyPr/>
          <a:lstStyle/>
          <a:p>
            <a:pPr>
              <a:lnSpc>
                <a:spcPct val="150000"/>
              </a:lnSpc>
            </a:pPr>
            <a:r>
              <a:rPr lang="id-ID" sz="2500" dirty="0" smtClean="0"/>
              <a:t>Individu sebagai pengirim dan penerima pesan.</a:t>
            </a:r>
          </a:p>
          <a:p>
            <a:pPr>
              <a:lnSpc>
                <a:spcPct val="150000"/>
              </a:lnSpc>
            </a:pPr>
            <a:r>
              <a:rPr lang="id-ID" sz="2500" dirty="0" smtClean="0"/>
              <a:t>Baik individu yang berbicara kepada orang lain, kelompok, organisasi, maupun yang membentuk tulisan atau bentuk ciptaan pengiriman pesan. </a:t>
            </a:r>
          </a:p>
          <a:p>
            <a:pPr>
              <a:lnSpc>
                <a:spcPct val="150000"/>
              </a:lnSpc>
            </a:pPr>
            <a:r>
              <a:rPr lang="id-ID" sz="2500" dirty="0" smtClean="0"/>
              <a:t>Selain itu individu yang merupakan penerima pesan, baik pendengar, pembaca, pengamat yang terlibat dalam situasi komunikasi. </a:t>
            </a:r>
          </a:p>
          <a:p>
            <a:endParaRPr lang="id-ID"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Etika (9)</a:t>
            </a:r>
            <a:endParaRPr lang="id-ID" b="1" dirty="0"/>
          </a:p>
        </p:txBody>
      </p:sp>
      <p:sp>
        <p:nvSpPr>
          <p:cNvPr id="3" name="Content Placeholder 2"/>
          <p:cNvSpPr>
            <a:spLocks noGrp="1"/>
          </p:cNvSpPr>
          <p:nvPr>
            <p:ph idx="1"/>
          </p:nvPr>
        </p:nvSpPr>
        <p:spPr>
          <a:xfrm>
            <a:off x="500034" y="1357298"/>
            <a:ext cx="8229600" cy="4572000"/>
          </a:xfrm>
        </p:spPr>
        <p:txBody>
          <a:bodyPr/>
          <a:lstStyle/>
          <a:p>
            <a:pPr>
              <a:lnSpc>
                <a:spcPct val="150000"/>
              </a:lnSpc>
              <a:spcBef>
                <a:spcPts val="0"/>
              </a:spcBef>
              <a:buNone/>
            </a:pPr>
            <a:r>
              <a:rPr lang="id-ID" sz="2900" b="1" dirty="0" smtClean="0"/>
              <a:t>Menilai Intergritas </a:t>
            </a:r>
          </a:p>
          <a:p>
            <a:pPr>
              <a:lnSpc>
                <a:spcPct val="150000"/>
              </a:lnSpc>
              <a:spcBef>
                <a:spcPts val="0"/>
              </a:spcBef>
            </a:pPr>
            <a:r>
              <a:rPr lang="id-ID" sz="2900" dirty="0" smtClean="0"/>
              <a:t>Konsistensi antara kata &amp; perbuatan. </a:t>
            </a:r>
          </a:p>
          <a:p>
            <a:pPr>
              <a:lnSpc>
                <a:spcPct val="150000"/>
              </a:lnSpc>
              <a:spcBef>
                <a:spcPts val="0"/>
              </a:spcBef>
            </a:pPr>
            <a:r>
              <a:rPr lang="id-ID" sz="2900" dirty="0" smtClean="0"/>
              <a:t>Konsistensi antara apa yang biasa dikatakan dan apa yang biasa dilakukan. </a:t>
            </a:r>
          </a:p>
          <a:p>
            <a:pPr>
              <a:lnSpc>
                <a:spcPct val="150000"/>
              </a:lnSpc>
              <a:spcBef>
                <a:spcPts val="0"/>
              </a:spcBef>
            </a:pPr>
            <a:r>
              <a:rPr lang="id-ID" sz="2900" dirty="0" smtClean="0"/>
              <a:t>Kedua hal ini, adalah komponen etika yang sangat mendasar.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Keniscayaan (</a:t>
            </a:r>
            <a:r>
              <a:rPr lang="id-ID" b="1" dirty="0" smtClean="0"/>
              <a:t>1)</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200" b="1" dirty="0" smtClean="0"/>
              <a:t>Watzlawich, Beavin &amp; Jackson </a:t>
            </a:r>
            <a:r>
              <a:rPr lang="id-ID" sz="2200" dirty="0" smtClean="0">
                <a:sym typeface="Wingdings" pitchFamily="2" charset="2"/>
              </a:rPr>
              <a:t> berpendapat “kita tidak bisa untuk tidak berkomunikasi”. </a:t>
            </a:r>
          </a:p>
          <a:p>
            <a:pPr>
              <a:lnSpc>
                <a:spcPct val="150000"/>
              </a:lnSpc>
              <a:spcBef>
                <a:spcPts val="0"/>
              </a:spcBef>
            </a:pPr>
            <a:r>
              <a:rPr lang="id-ID" sz="2200" dirty="0" smtClean="0">
                <a:sym typeface="Wingdings" pitchFamily="2" charset="2"/>
              </a:rPr>
              <a:t>Mereka menekankan bahwa kita pasti terlibat dalam proses pembuatan &amp; pengolahan pesan selama hidup kita. </a:t>
            </a:r>
          </a:p>
          <a:p>
            <a:pPr>
              <a:lnSpc>
                <a:spcPct val="150000"/>
              </a:lnSpc>
              <a:spcBef>
                <a:spcPts val="0"/>
              </a:spcBef>
            </a:pPr>
            <a:r>
              <a:rPr lang="id-ID" sz="2200" dirty="0" smtClean="0">
                <a:sym typeface="Wingdings" pitchFamily="2" charset="2"/>
              </a:rPr>
              <a:t>Perilaku verbal &amp; non-verbal kita merupakan sumber informasi yang terus mengalir bagi orang lain. </a:t>
            </a:r>
            <a:endParaRPr lang="id-ID" sz="2200" dirty="0" smtClean="0">
              <a:sym typeface="Wingdings" pitchFamily="2" charset="2"/>
            </a:endParaRPr>
          </a:p>
          <a:p>
            <a:pPr>
              <a:lnSpc>
                <a:spcPct val="150000"/>
              </a:lnSpc>
              <a:spcBef>
                <a:spcPts val="0"/>
              </a:spcBef>
            </a:pPr>
            <a:r>
              <a:rPr lang="id-ID" sz="2200" dirty="0" smtClean="0">
                <a:sym typeface="Wingdings" pitchFamily="2" charset="2"/>
              </a:rPr>
              <a:t>Secara berlanjut kita memproses informasi tentang orang-orang, situasi, objek dilingkungan kita &amp; diri kita sendiri.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Keniscayaan (</a:t>
            </a:r>
            <a:r>
              <a:rPr lang="id-ID" b="1" dirty="0" smtClean="0"/>
              <a:t>2</a:t>
            </a:r>
            <a:r>
              <a:rPr lang="id-ID" b="1" dirty="0" smtClean="0"/>
              <a:t>)</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600" dirty="0" smtClean="0">
                <a:sym typeface="Wingdings" pitchFamily="2" charset="2"/>
              </a:rPr>
              <a:t>Dari perspektif ini, kita mendapati konsep ketidaktepatan teknis atau “gagal komunikasi” </a:t>
            </a:r>
          </a:p>
          <a:p>
            <a:pPr>
              <a:lnSpc>
                <a:spcPct val="150000"/>
              </a:lnSpc>
              <a:spcBef>
                <a:spcPts val="0"/>
              </a:spcBef>
            </a:pPr>
            <a:r>
              <a:rPr lang="id-ID" sz="2600" dirty="0" smtClean="0">
                <a:sym typeface="Wingdings" pitchFamily="2" charset="2"/>
              </a:rPr>
              <a:t>Kegagalan dalam komunikasi bukanlah hasil dari kelemahan pengiriman dan penerimaan pesan. </a:t>
            </a:r>
          </a:p>
          <a:p>
            <a:pPr>
              <a:lnSpc>
                <a:spcPct val="150000"/>
              </a:lnSpc>
              <a:spcBef>
                <a:spcPts val="0"/>
              </a:spcBef>
            </a:pPr>
            <a:r>
              <a:rPr lang="id-ID" sz="2600" dirty="0" smtClean="0">
                <a:sym typeface="Wingdings" pitchFamily="2" charset="2"/>
              </a:rPr>
              <a:t>Kegagalan dalam komunikasi disebabkan oleh perbedaan interpretasi pesan, harapan, maksud atau hasilnya.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Implikasi &amp; Aplikasi (1)</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dirty="0" smtClean="0">
                <a:sym typeface="Wingdings" pitchFamily="2" charset="2"/>
              </a:rPr>
              <a:t>Sangat sedikit aktivitas manusia berlangsung tanpa menggunakan simbol dan bahasa simbolik.</a:t>
            </a:r>
          </a:p>
          <a:p>
            <a:pPr>
              <a:lnSpc>
                <a:spcPct val="150000"/>
              </a:lnSpc>
              <a:spcBef>
                <a:spcPts val="0"/>
              </a:spcBef>
            </a:pPr>
            <a:r>
              <a:rPr lang="id-ID" sz="2000" dirty="0" smtClean="0">
                <a:sym typeface="Wingdings" pitchFamily="2" charset="2"/>
              </a:rPr>
              <a:t>Perilaku naluriah seperti menarik diri dari sumber rasa sakit, juga melibatkan simbol-simbol. </a:t>
            </a:r>
            <a:endParaRPr lang="id-ID" sz="2000" dirty="0" smtClean="0">
              <a:sym typeface="Wingdings" pitchFamily="2" charset="2"/>
            </a:endParaRPr>
          </a:p>
          <a:p>
            <a:pPr>
              <a:lnSpc>
                <a:spcPct val="150000"/>
              </a:lnSpc>
              <a:spcBef>
                <a:spcPts val="0"/>
              </a:spcBef>
            </a:pPr>
            <a:r>
              <a:rPr lang="id-ID" sz="2000" dirty="0" smtClean="0">
                <a:sym typeface="Wingdings" pitchFamily="2" charset="2"/>
              </a:rPr>
              <a:t>Selain itu, kita melibatkan penggunaan simbol-simbol ketika ingin berbicara atau berpikir. </a:t>
            </a:r>
          </a:p>
          <a:p>
            <a:pPr>
              <a:lnSpc>
                <a:spcPct val="150000"/>
              </a:lnSpc>
              <a:spcBef>
                <a:spcPts val="0"/>
              </a:spcBef>
            </a:pPr>
            <a:r>
              <a:rPr lang="id-ID" sz="2000" dirty="0" smtClean="0">
                <a:sym typeface="Wingdings" pitchFamily="2" charset="2"/>
              </a:rPr>
              <a:t>Bahasa-bahasa simbolik yang paling umum adalah bahasa lisan &amp; tertulis. </a:t>
            </a:r>
          </a:p>
          <a:p>
            <a:pPr>
              <a:lnSpc>
                <a:spcPct val="150000"/>
              </a:lnSpc>
              <a:spcBef>
                <a:spcPts val="0"/>
              </a:spcBef>
            </a:pPr>
            <a:r>
              <a:rPr lang="id-ID" sz="2000" dirty="0" smtClean="0">
                <a:sym typeface="Wingdings" pitchFamily="2" charset="2"/>
              </a:rPr>
              <a:t>Musik, komputer, seni &amp; tanda bahasa termasuk bentuk komunikasi manusia.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Implikasi &amp; Aplikasi (2)</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900" dirty="0" smtClean="0">
                <a:sym typeface="Wingdings" pitchFamily="2" charset="2"/>
              </a:rPr>
              <a:t>Makna yang kita lekatkan kepada orang-orang dan kejadian disekitar kita tumbuh dari hasil pengalaman kita. </a:t>
            </a:r>
          </a:p>
          <a:p>
            <a:pPr>
              <a:lnSpc>
                <a:spcPct val="150000"/>
              </a:lnSpc>
              <a:spcBef>
                <a:spcPts val="0"/>
              </a:spcBef>
            </a:pPr>
            <a:r>
              <a:rPr lang="id-ID" sz="1900" dirty="0" smtClean="0">
                <a:sym typeface="Wingdings" pitchFamily="2" charset="2"/>
              </a:rPr>
              <a:t>Jadi, ketika kita berbicara atau menulis tentang seseorang atau sesuatu, kita selalu berkata tentang diri kita, tentang apa yang kita catat, tentang apa yang menurut kita layak untuk dikemukakan, atau tentang sikap kita, pendapat, keyakinan, nilai atau sudut pandang. </a:t>
            </a:r>
          </a:p>
          <a:p>
            <a:pPr>
              <a:lnSpc>
                <a:spcPct val="150000"/>
              </a:lnSpc>
              <a:spcBef>
                <a:spcPts val="0"/>
              </a:spcBef>
            </a:pPr>
            <a:r>
              <a:rPr lang="id-ID" sz="1900" dirty="0" smtClean="0">
                <a:sym typeface="Wingdings" pitchFamily="2" charset="2"/>
              </a:rPr>
              <a:t>Selain itu, ketika kita mengomentari betapa kita suka atau tidak suka terhadap seseorang, objek atau keadaan, yang kita katakan adalah berdasarkan selera kita sendiri, preferensi dan makna &amp; kita menjadi fokus terhadap evaluasi kita sendiri.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Implikasi &amp; Aplikasi (3)</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900" dirty="0" smtClean="0">
                <a:sym typeface="Wingdings" pitchFamily="2" charset="2"/>
              </a:rPr>
              <a:t>Pengiriman pesan dan penerimaan pesan terus berlangsung dan tidak terhindarkan. Komunikasi tidak pernah terhenti. </a:t>
            </a:r>
          </a:p>
          <a:p>
            <a:pPr>
              <a:lnSpc>
                <a:spcPct val="150000"/>
              </a:lnSpc>
              <a:spcBef>
                <a:spcPts val="0"/>
              </a:spcBef>
            </a:pPr>
            <a:r>
              <a:rPr lang="id-ID" sz="1900" dirty="0" smtClean="0">
                <a:sym typeface="Wingdings" pitchFamily="2" charset="2"/>
              </a:rPr>
              <a:t>Bahkan diam &amp; penolakan untuk bernegosiasi adalah bentuk pesan. </a:t>
            </a:r>
          </a:p>
          <a:p>
            <a:pPr>
              <a:lnSpc>
                <a:spcPct val="150000"/>
              </a:lnSpc>
              <a:spcBef>
                <a:spcPts val="0"/>
              </a:spcBef>
            </a:pPr>
            <a:r>
              <a:rPr lang="id-ID" sz="1900" dirty="0" smtClean="0">
                <a:sym typeface="Wingdings" pitchFamily="2" charset="2"/>
              </a:rPr>
              <a:t>Dampaknya akan bergantung pada faktor dari aktivitas yang mudah diamati. </a:t>
            </a:r>
          </a:p>
          <a:p>
            <a:pPr>
              <a:lnSpc>
                <a:spcPct val="150000"/>
              </a:lnSpc>
              <a:spcBef>
                <a:spcPts val="0"/>
              </a:spcBef>
            </a:pPr>
            <a:r>
              <a:rPr lang="id-ID" sz="1900" dirty="0" smtClean="0">
                <a:sym typeface="Wingdings" pitchFamily="2" charset="2"/>
              </a:rPr>
              <a:t>Proses komunikasi manusia yang muncul akan tampak sangat sederhana: dengan mengirim pesan, lalu orang lain akan mengerti pesan sebagaimana yang dimaksudkan. </a:t>
            </a:r>
          </a:p>
          <a:p>
            <a:pPr>
              <a:lnSpc>
                <a:spcPct val="150000"/>
              </a:lnSpc>
              <a:spcBef>
                <a:spcPts val="0"/>
              </a:spcBef>
            </a:pPr>
            <a:r>
              <a:rPr lang="id-ID" sz="1900" dirty="0" smtClean="0">
                <a:sym typeface="Wingdings" pitchFamily="2" charset="2"/>
              </a:rPr>
              <a:t>Nyatanya tidak sesederhana itu!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Implikasi &amp; Aplikasi (4)</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800" dirty="0" smtClean="0">
                <a:sym typeface="Wingdings" pitchFamily="2" charset="2"/>
              </a:rPr>
              <a:t>Muncul “masalah komunikasi” , masalah yang muncul dalam bentuk pesan yang dikirim ulang atau disempurnakan. </a:t>
            </a:r>
          </a:p>
          <a:p>
            <a:pPr>
              <a:lnSpc>
                <a:spcPct val="150000"/>
              </a:lnSpc>
              <a:spcBef>
                <a:spcPts val="0"/>
              </a:spcBef>
            </a:pPr>
            <a:r>
              <a:rPr lang="id-ID" sz="1800" dirty="0" smtClean="0">
                <a:sym typeface="Wingdings" pitchFamily="2" charset="2"/>
              </a:rPr>
              <a:t>Sebagai contoh: jika penerima pesan tidak mendapatkan pesan yang dimaksud, maka pengirim pesan akan mengulangnya dengan nada yang lebih “keras”. </a:t>
            </a:r>
          </a:p>
          <a:p>
            <a:pPr>
              <a:lnSpc>
                <a:spcPct val="150000"/>
              </a:lnSpc>
              <a:spcBef>
                <a:spcPts val="0"/>
              </a:spcBef>
            </a:pPr>
            <a:r>
              <a:rPr lang="id-ID" sz="1800" dirty="0" smtClean="0">
                <a:sym typeface="Wingdings" pitchFamily="2" charset="2"/>
              </a:rPr>
              <a:t>Hal lain dalam menilai perspektif “masalah komunikasi”  adalah kemungkinan akan adanya pesan yang tidak terdengar, atau orang lain (penerima pesan) memiliki makna yang berbeda untuk kata-kata yang kita gunakan seperti adanya hambatan bahasa &amp; budaya. </a:t>
            </a:r>
          </a:p>
          <a:p>
            <a:pPr>
              <a:lnSpc>
                <a:spcPct val="150000"/>
              </a:lnSpc>
              <a:spcBef>
                <a:spcPts val="0"/>
              </a:spcBef>
            </a:pPr>
            <a:r>
              <a:rPr lang="id-ID" sz="1800" dirty="0" smtClean="0">
                <a:sym typeface="Wingdings" pitchFamily="2" charset="2"/>
              </a:rPr>
              <a:t>Solusinya adalah, berusaha untuk mengembangkan strategi yang dapat membantu mengatasi kesulitan tersebut. </a:t>
            </a:r>
          </a:p>
          <a:p>
            <a:pPr>
              <a:lnSpc>
                <a:spcPct val="150000"/>
              </a:lnSpc>
              <a:spcBef>
                <a:spcPts val="0"/>
              </a:spcBef>
            </a:pP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Implikasi &amp; Aplikasi (5)</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900" dirty="0" smtClean="0">
                <a:sym typeface="Wingdings" pitchFamily="2" charset="2"/>
              </a:rPr>
              <a:t>Orang, simbol, dan teknologi, ini adalah aspek yang tampak dari keseluruhan proses komunikasi. </a:t>
            </a:r>
          </a:p>
          <a:p>
            <a:pPr>
              <a:lnSpc>
                <a:spcPct val="150000"/>
              </a:lnSpc>
              <a:spcBef>
                <a:spcPts val="0"/>
              </a:spcBef>
            </a:pPr>
            <a:r>
              <a:rPr lang="id-ID" sz="1900" dirty="0" smtClean="0">
                <a:sym typeface="Wingdings" pitchFamily="2" charset="2"/>
              </a:rPr>
              <a:t>Sebagian besar dari apa yang membuat komunikasi berjalan adalah yang bisa diamati dan bersifat tidak terlihat. </a:t>
            </a:r>
          </a:p>
          <a:p>
            <a:pPr>
              <a:lnSpc>
                <a:spcPct val="150000"/>
              </a:lnSpc>
              <a:spcBef>
                <a:spcPts val="0"/>
              </a:spcBef>
            </a:pPr>
            <a:r>
              <a:rPr lang="id-ID" sz="1900" dirty="0" smtClean="0">
                <a:sym typeface="Wingdings" pitchFamily="2" charset="2"/>
              </a:rPr>
              <a:t>Kita bisa melihat: makna, belajar, subjektivitas, negosiasi &amp; budaya ditempat kerja.</a:t>
            </a:r>
          </a:p>
          <a:p>
            <a:pPr>
              <a:lnSpc>
                <a:spcPct val="150000"/>
              </a:lnSpc>
              <a:spcBef>
                <a:spcPts val="0"/>
              </a:spcBef>
            </a:pPr>
            <a:r>
              <a:rPr lang="id-ID" sz="1900" dirty="0" smtClean="0">
                <a:sym typeface="Wingdings" pitchFamily="2" charset="2"/>
              </a:rPr>
              <a:t>Kita tidak dapat melihat: interaksi antaranalisis, referensi diri, refleksi diri, etika atau keniscayaan. </a:t>
            </a:r>
          </a:p>
          <a:p>
            <a:pPr>
              <a:lnSpc>
                <a:spcPct val="150000"/>
              </a:lnSpc>
              <a:spcBef>
                <a:spcPts val="0"/>
              </a:spcBef>
            </a:pPr>
            <a:r>
              <a:rPr lang="id-ID" sz="1900" dirty="0" smtClean="0">
                <a:sym typeface="Wingdings" pitchFamily="2" charset="2"/>
              </a:rPr>
              <a:t>Hal-hal tersebut membuat studi tentang komunikasi manusia menjadi begitu menarik, penting dan kompleks.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Simbol (1)</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pPr>
            <a:r>
              <a:rPr lang="id-ID" sz="2300" dirty="0" smtClean="0"/>
              <a:t>Definisi simbol – karakter, huruf, angka, kata-kata, benda, orang, atau tindakan yang berfungsi mewakili sesuatu selain simbol itu sendiri. </a:t>
            </a:r>
          </a:p>
          <a:p>
            <a:pPr>
              <a:lnSpc>
                <a:spcPct val="150000"/>
              </a:lnSpc>
            </a:pPr>
            <a:r>
              <a:rPr lang="id-ID" sz="2300" dirty="0" smtClean="0"/>
              <a:t>Simbol = sifat sosial kita. </a:t>
            </a:r>
          </a:p>
          <a:p>
            <a:pPr>
              <a:lnSpc>
                <a:spcPct val="150000"/>
              </a:lnSpc>
            </a:pPr>
            <a:r>
              <a:rPr lang="id-ID" sz="2300" dirty="0" smtClean="0"/>
              <a:t>Produksi, pengiriman dan penerimaan pesan penting dalam kehidupan sosial bagi banyak makhluk hidup. </a:t>
            </a:r>
          </a:p>
          <a:p>
            <a:pPr>
              <a:lnSpc>
                <a:spcPct val="150000"/>
              </a:lnSpc>
            </a:pPr>
            <a:r>
              <a:rPr lang="id-ID" sz="2300" dirty="0" smtClean="0"/>
              <a:t>Mereka semua berkomunikasi dalam berbagai bentuk untuk beradaptasi, dan untuk kelangsungan hidupnya. </a:t>
            </a:r>
            <a:endParaRPr lang="id-ID"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Simbol (2)</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pPr>
            <a:r>
              <a:rPr lang="id-ID" sz="2300" dirty="0" smtClean="0"/>
              <a:t>Sebagai manusia, kita memiliki kemampuan berkomunikasi yang unik. </a:t>
            </a:r>
          </a:p>
          <a:p>
            <a:pPr>
              <a:lnSpc>
                <a:spcPct val="150000"/>
              </a:lnSpc>
            </a:pPr>
            <a:r>
              <a:rPr lang="id-ID" sz="2300" dirty="0" smtClean="0"/>
              <a:t>Kita dapat menggunakan simbol &amp; bahasa simbolis, yang membuat manusia menonjol dari makhluk hidup yang lain. </a:t>
            </a:r>
          </a:p>
          <a:p>
            <a:pPr>
              <a:lnSpc>
                <a:spcPct val="150000"/>
              </a:lnSpc>
            </a:pPr>
            <a:r>
              <a:rPr lang="id-ID" sz="2300" dirty="0" smtClean="0"/>
              <a:t>Maksud dari bahwa manusia dapat menciptakan dan menggunakan bahasa simbolis adalah: </a:t>
            </a:r>
            <a:r>
              <a:rPr lang="id-ID" sz="2300" b="1" dirty="0" smtClean="0"/>
              <a:t>penggunaan bahasa.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Simbol (3)</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pPr>
            <a:r>
              <a:rPr lang="id-ID" sz="2300" dirty="0" smtClean="0"/>
              <a:t>Definisi bahasa dalam arti yang paling umum, adalah seperangkat karakter atau elemen yang dalam penggunaannya memiliki aturan &amp; hubungan satu sama lain. </a:t>
            </a:r>
          </a:p>
          <a:p>
            <a:pPr>
              <a:lnSpc>
                <a:spcPct val="150000"/>
              </a:lnSpc>
            </a:pPr>
            <a:r>
              <a:rPr lang="id-ID" sz="2300" dirty="0" smtClean="0"/>
              <a:t>Contoh: berbagai macam jenis bahasa asing, kode morse, huruf braille, kode genetik, bahasa komputer. </a:t>
            </a:r>
          </a:p>
          <a:p>
            <a:pPr>
              <a:lnSpc>
                <a:spcPct val="150000"/>
              </a:lnSpc>
            </a:pPr>
            <a:r>
              <a:rPr lang="id-ID" sz="2300" dirty="0" smtClean="0"/>
              <a:t>Melalui bahasa kita menyusun &amp; mengirim kode dari satu titik ke titik lainnya dengan menggunakan satu atau lebih cara komunikasi.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Simbol (4)</a:t>
            </a:r>
            <a:endParaRPr lang="id-ID" b="1" dirty="0"/>
          </a:p>
        </p:txBody>
      </p:sp>
      <p:sp>
        <p:nvSpPr>
          <p:cNvPr id="3" name="Content Placeholder 2"/>
          <p:cNvSpPr>
            <a:spLocks noGrp="1"/>
          </p:cNvSpPr>
          <p:nvPr>
            <p:ph idx="1"/>
          </p:nvPr>
        </p:nvSpPr>
        <p:spPr>
          <a:xfrm>
            <a:off x="500034" y="1428736"/>
            <a:ext cx="8229600" cy="4572000"/>
          </a:xfrm>
        </p:spPr>
        <p:txBody>
          <a:bodyPr/>
          <a:lstStyle/>
          <a:p>
            <a:pPr>
              <a:lnSpc>
                <a:spcPct val="150000"/>
              </a:lnSpc>
            </a:pPr>
            <a:r>
              <a:rPr lang="id-ID" sz="2300" dirty="0" smtClean="0"/>
              <a:t>Cara komunikasi tersebut antara lain: pembicaraan lisan, kode bahasa &amp; bunyi melalui mode pendengaran serta tulisan atau bahasa dengan mode visual/gambar. </a:t>
            </a:r>
          </a:p>
          <a:p>
            <a:pPr>
              <a:lnSpc>
                <a:spcPct val="150000"/>
              </a:lnSpc>
            </a:pPr>
            <a:r>
              <a:rPr lang="id-ID" sz="2300" dirty="0" smtClean="0"/>
              <a:t>Huruf dan kata adalah elemen yang paling jelas dalam bahasa simbolik. </a:t>
            </a:r>
          </a:p>
          <a:p>
            <a:pPr>
              <a:lnSpc>
                <a:spcPct val="150000"/>
              </a:lnSpc>
            </a:pPr>
            <a:r>
              <a:rPr lang="id-ID" sz="2300" dirty="0" smtClean="0"/>
              <a:t>Kata-kata digolongkan menjadi simbol karena mewakili benda, ide, hubungan, orang, tempat, dan perasaan.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1558</TotalTime>
  <Words>3650</Words>
  <Application>Microsoft Office PowerPoint</Application>
  <PresentationFormat>On-screen Show (4:3)</PresentationFormat>
  <Paragraphs>326</Paragraphs>
  <Slides>57</Slides>
  <Notes>57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Verve</vt:lpstr>
      <vt:lpstr>ASAS – ASAS KOMUNIKASI MANUSIA</vt:lpstr>
      <vt:lpstr>GUNUNG ES KOMUNIKASI  [yang terlihat &amp; tak terlihat dari komunikasi manusia] </vt:lpstr>
      <vt:lpstr>GUNUNG ES KOMUNIKASI </vt:lpstr>
      <vt:lpstr>ASPEK-ASPEK YANG TERLIHAT DARI KOMUNIKASI</vt:lpstr>
      <vt:lpstr>Orang</vt:lpstr>
      <vt:lpstr>Simbol (1)</vt:lpstr>
      <vt:lpstr>Simbol (2)</vt:lpstr>
      <vt:lpstr>Simbol (3)</vt:lpstr>
      <vt:lpstr>Simbol (4)</vt:lpstr>
      <vt:lpstr>Simbol (5)</vt:lpstr>
      <vt:lpstr>Teknologi </vt:lpstr>
      <vt:lpstr>Teknologi [Permanen &amp; Portabilitas] (1) </vt:lpstr>
      <vt:lpstr>Teknologi [Permanen &amp; Portabilitas] (2) </vt:lpstr>
      <vt:lpstr>Teknologi [Permanen &amp; Portabilitas] (3) </vt:lpstr>
      <vt:lpstr>Aspek Komunikasi yang Tidak Terlihat </vt:lpstr>
      <vt:lpstr>Makna (1)</vt:lpstr>
      <vt:lpstr>Makna (2)</vt:lpstr>
      <vt:lpstr>Makna (3)</vt:lpstr>
      <vt:lpstr>Makna (4)</vt:lpstr>
      <vt:lpstr>Pembelajaran (1)</vt:lpstr>
      <vt:lpstr>Pembelajaran (2)</vt:lpstr>
      <vt:lpstr>Pembelajaran (3)</vt:lpstr>
      <vt:lpstr>Subjektivitas (1)</vt:lpstr>
      <vt:lpstr>Subjektivitas (2)</vt:lpstr>
      <vt:lpstr>Subjektivitas (3)</vt:lpstr>
      <vt:lpstr>Subjektivitas (4)</vt:lpstr>
      <vt:lpstr>Negosiasi (1)</vt:lpstr>
      <vt:lpstr>Negosiasi (2)</vt:lpstr>
      <vt:lpstr>Budaya (1)</vt:lpstr>
      <vt:lpstr>Budaya (2)</vt:lpstr>
      <vt:lpstr>Budaya (3)</vt:lpstr>
      <vt:lpstr>Budaya (4)</vt:lpstr>
      <vt:lpstr>Budaya (5)</vt:lpstr>
      <vt:lpstr>Budaya (6)</vt:lpstr>
      <vt:lpstr>Konteks &amp; Tingkat Interaksi (1)</vt:lpstr>
      <vt:lpstr>Konteks &amp; Tingkat Interaksi (2)</vt:lpstr>
      <vt:lpstr>Referensi Diri (1)</vt:lpstr>
      <vt:lpstr>Referensi Diri (2)</vt:lpstr>
      <vt:lpstr>Refleksivitas Diri (1)</vt:lpstr>
      <vt:lpstr>Refleksivitas Diri (2)</vt:lpstr>
      <vt:lpstr>Refleksivitas Diri (3)</vt:lpstr>
      <vt:lpstr>Etika (1)</vt:lpstr>
      <vt:lpstr>Etika (2)</vt:lpstr>
      <vt:lpstr>Etika (3)</vt:lpstr>
      <vt:lpstr>Etika (4)</vt:lpstr>
      <vt:lpstr>Etika (5)</vt:lpstr>
      <vt:lpstr>Etika (6)</vt:lpstr>
      <vt:lpstr>Etika (7)</vt:lpstr>
      <vt:lpstr>Etika (8)</vt:lpstr>
      <vt:lpstr>Etika (9)</vt:lpstr>
      <vt:lpstr>Keniscayaan (1)</vt:lpstr>
      <vt:lpstr>Keniscayaan (2)</vt:lpstr>
      <vt:lpstr>Implikasi &amp; Aplikasi (1)</vt:lpstr>
      <vt:lpstr>Implikasi &amp; Aplikasi (2)</vt:lpstr>
      <vt:lpstr>Implikasi &amp; Aplikasi (3)</vt:lpstr>
      <vt:lpstr>Implikasi &amp; Aplikasi (4)</vt:lpstr>
      <vt:lpstr>Implikasi &amp; Aplikasi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286</cp:revision>
  <dcterms:created xsi:type="dcterms:W3CDTF">2019-07-15T06:59:59Z</dcterms:created>
  <dcterms:modified xsi:type="dcterms:W3CDTF">2019-07-22T07:37:42Z</dcterms:modified>
</cp:coreProperties>
</file>