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85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09/08/2019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10</a:t>
            </a:fld>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11</a:t>
            </a:fld>
            <a:endParaRPr lang="id-ID"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12</a:t>
            </a:fld>
            <a:endParaRPr lang="id-ID"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13</a:t>
            </a:fld>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14</a:t>
            </a:fld>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15</a:t>
            </a:fld>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16</a:t>
            </a:fld>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17</a:t>
            </a:fld>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18</a:t>
            </a:fld>
            <a:endParaRPr lang="id-ID"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19</a:t>
            </a:fld>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a:t>
            </a:fld>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20</a:t>
            </a:fld>
            <a:endParaRPr lang="id-ID"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21</a:t>
            </a:fld>
            <a:endParaRPr lang="id-ID"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22</a:t>
            </a:fld>
            <a:endParaRPr lang="id-ID"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23</a:t>
            </a:fld>
            <a:endParaRPr lang="id-ID"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24</a:t>
            </a:fld>
            <a:endParaRPr lang="id-ID"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25</a:t>
            </a:fld>
            <a:endParaRPr lang="id-ID"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26</a:t>
            </a:fld>
            <a:endParaRPr lang="id-ID"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27</a:t>
            </a:fld>
            <a:endParaRPr lang="id-ID"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28</a:t>
            </a:fld>
            <a:endParaRPr lang="id-ID"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29</a:t>
            </a:fld>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a:t>
            </a:fld>
            <a:endParaRPr lang="id-ID"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30</a:t>
            </a:fld>
            <a:endParaRPr lang="id-ID"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31</a:t>
            </a:fld>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4</a:t>
            </a:fld>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5</a:t>
            </a:fld>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6</a:t>
            </a:fld>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7</a:t>
            </a:fld>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8</a:t>
            </a:fld>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C0DE88-8B9D-476D-8906-2B846C597E05}" type="slidenum">
              <a:rPr lang="id-ID" smtClean="0"/>
              <a:pPr fontAlgn="base">
                <a:spcBef>
                  <a:spcPct val="0"/>
                </a:spcBef>
                <a:spcAft>
                  <a:spcPct val="0"/>
                </a:spcAft>
                <a:defRPr/>
              </a:pPr>
              <a:t>9</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09/08/2019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09/08/2019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09/08/2019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09/08/2019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09/08/2019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09/08/2019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09/08/2019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09/08/2019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09/08/2019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09/08/2019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09/08/2019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09/08/2019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sz="4000" b="1" dirty="0" smtClean="0">
                <a:solidFill>
                  <a:schemeClr val="accent1">
                    <a:tint val="83000"/>
                    <a:satMod val="150000"/>
                  </a:schemeClr>
                </a:solidFill>
              </a:rPr>
              <a:t>EVOLUSI TEORI KOMUNIKASI</a:t>
            </a:r>
            <a:endParaRPr lang="id-ID" sz="4000"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r>
              <a:rPr lang="id-ID" dirty="0" smtClean="0"/>
              <a:t>MK Komunikasi dan Perilaku Manusia</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(1)</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00174"/>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dirty="0" smtClean="0"/>
              <a:t>Pengaruh dari ide-ide yang dikemukakan oleh para ilmuwan Yunani Kuno, diperdalam dengan tulisan-tulisan pada masa berikutnya.</a:t>
            </a:r>
          </a:p>
          <a:p>
            <a:pPr marL="448056" indent="-384048" eaLnBrk="1" fontAlgn="auto" hangingPunct="1">
              <a:lnSpc>
                <a:spcPct val="150000"/>
              </a:lnSpc>
              <a:spcBef>
                <a:spcPts val="600"/>
              </a:spcBef>
              <a:spcAft>
                <a:spcPts val="0"/>
              </a:spcAft>
              <a:defRPr/>
            </a:pPr>
            <a:r>
              <a:rPr lang="id-ID" sz="1800" dirty="0" smtClean="0"/>
              <a:t>Cara berpikir tentang sifat komunikasi sebagai bidang yang telah berkembang mulai berubah. </a:t>
            </a:r>
          </a:p>
          <a:p>
            <a:pPr marL="448056" indent="-384048" eaLnBrk="1" fontAlgn="auto" hangingPunct="1">
              <a:lnSpc>
                <a:spcPct val="150000"/>
              </a:lnSpc>
              <a:spcBef>
                <a:spcPts val="600"/>
              </a:spcBef>
              <a:spcAft>
                <a:spcPts val="0"/>
              </a:spcAft>
              <a:defRPr/>
            </a:pPr>
            <a:r>
              <a:rPr lang="id-ID" sz="1800" dirty="0" smtClean="0"/>
              <a:t>Evolusi ini tampak jelas dalam model proses komunikasi yang telah diterbitkan &amp; dipopulerkan. </a:t>
            </a:r>
          </a:p>
          <a:p>
            <a:pPr marL="448056" indent="-384048" eaLnBrk="1" fontAlgn="auto" hangingPunct="1">
              <a:lnSpc>
                <a:spcPct val="150000"/>
              </a:lnSpc>
              <a:spcBef>
                <a:spcPts val="600"/>
              </a:spcBef>
              <a:spcAft>
                <a:spcPts val="0"/>
              </a:spcAft>
              <a:defRPr/>
            </a:pPr>
            <a:r>
              <a:rPr lang="id-ID" sz="1800" dirty="0" smtClean="0"/>
              <a:t>Masing-masing ahli ini menawarkan perspektif mengenai sifat komunikasi yang dibangun diatas konsep awal mengenai fenomena komunikasi.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(2)</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00174"/>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komunikasi Lasswell </a:t>
            </a:r>
            <a:r>
              <a:rPr lang="id-ID" sz="1800" dirty="0" smtClean="0"/>
              <a:t>– merupakan pengembangan karakter/model komunikasi dibidang propaganda politik. </a:t>
            </a:r>
          </a:p>
          <a:p>
            <a:pPr marL="448056" indent="-384048" eaLnBrk="1" fontAlgn="auto" hangingPunct="1">
              <a:lnSpc>
                <a:spcPct val="150000"/>
              </a:lnSpc>
              <a:spcBef>
                <a:spcPts val="600"/>
              </a:spcBef>
              <a:spcAft>
                <a:spcPts val="0"/>
              </a:spcAft>
              <a:defRPr/>
            </a:pPr>
            <a:r>
              <a:rPr lang="id-ID" sz="1800" dirty="0" smtClean="0"/>
              <a:t>Ia memberikan pandangan umum tentang komunikasi, yang dapat dijelaskan melalui pernyataan sederhana: “siapa mengatakan apa, kepada siapa, didalam saluran apa dan dengan dampak apa” </a:t>
            </a:r>
          </a:p>
          <a:p>
            <a:pPr marL="448056" indent="-384048" eaLnBrk="1" fontAlgn="auto" hangingPunct="1">
              <a:lnSpc>
                <a:spcPct val="150000"/>
              </a:lnSpc>
              <a:spcBef>
                <a:spcPts val="600"/>
              </a:spcBef>
              <a:spcAft>
                <a:spcPts val="0"/>
              </a:spcAft>
              <a:defRPr/>
            </a:pPr>
            <a:r>
              <a:rPr lang="id-ID" sz="1800" dirty="0" smtClean="0"/>
              <a:t>Komunikasi model  Lasswell, mengikutsertakan media massa sebagai bagian dari proses komunikasi. </a:t>
            </a:r>
          </a:p>
          <a:p>
            <a:pPr marL="448056" indent="-384048" eaLnBrk="1" fontAlgn="auto" hangingPunct="1">
              <a:lnSpc>
                <a:spcPct val="150000"/>
              </a:lnSpc>
              <a:spcBef>
                <a:spcPts val="600"/>
              </a:spcBef>
              <a:spcAft>
                <a:spcPts val="0"/>
              </a:spcAft>
              <a:defRPr/>
            </a:pPr>
            <a:r>
              <a:rPr lang="id-ID" sz="1800" dirty="0" smtClean="0"/>
              <a:t>Menyediakan satu pandangan umum, mengenai tujuan atau dampak/hasil/efek dari komunikasi.</a:t>
            </a:r>
          </a:p>
          <a:p>
            <a:pPr marL="448056" indent="-384048" eaLnBrk="1" fontAlgn="auto" hangingPunct="1">
              <a:lnSpc>
                <a:spcPct val="150000"/>
              </a:lnSpc>
              <a:spcBef>
                <a:spcPts val="600"/>
              </a:spcBef>
              <a:spcAft>
                <a:spcPts val="0"/>
              </a:spcAft>
              <a:defRPr/>
            </a:pPr>
            <a:r>
              <a:rPr lang="id-ID" sz="1800" dirty="0" smtClean="0"/>
              <a:t>Seperti menginformasikan, menghibur, memperburuk atau membujuk.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(3)</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komunikasi Shannon dan Weaver (1) </a:t>
            </a:r>
            <a:r>
              <a:rPr lang="id-ID" sz="1800" dirty="0" smtClean="0"/>
              <a:t>– mereka menggambarkan proses komunikasi sebagai prosedur satu pikiran, dapat mempengaruhi yang lain. Tidak hanya tulisan atau pidato lisan, tetapi juga musik, seni gambar, teater, balet, dan semua perilaku manusia. </a:t>
            </a:r>
          </a:p>
          <a:p>
            <a:pPr marL="448056" indent="-384048" eaLnBrk="1" fontAlgn="auto" hangingPunct="1">
              <a:lnSpc>
                <a:spcPct val="150000"/>
              </a:lnSpc>
              <a:spcBef>
                <a:spcPts val="600"/>
              </a:spcBef>
              <a:spcAft>
                <a:spcPts val="0"/>
              </a:spcAft>
              <a:defRPr/>
            </a:pPr>
            <a:r>
              <a:rPr lang="id-ID" sz="1800" dirty="0" smtClean="0"/>
              <a:t>Shannon &amp; Weaver melihat komunikasi sebagai proses satu arah, dimana pesan dikirim dari sumber melalui saluran ke penerima. </a:t>
            </a:r>
          </a:p>
          <a:p>
            <a:pPr marL="448056" indent="-384048" eaLnBrk="1" fontAlgn="auto" hangingPunct="1">
              <a:lnSpc>
                <a:spcPct val="150000"/>
              </a:lnSpc>
              <a:spcBef>
                <a:spcPts val="600"/>
              </a:spcBef>
              <a:spcAft>
                <a:spcPts val="0"/>
              </a:spcAft>
              <a:defRPr/>
            </a:pPr>
            <a:r>
              <a:rPr lang="id-ID" sz="1800" dirty="0" smtClean="0"/>
              <a:t>Secara lebih khusus, mereka membedakan antara sinyal dan pesan, sumber informasi dan pemancar, penerima dan tujuan. </a:t>
            </a:r>
          </a:p>
          <a:p>
            <a:pPr marL="448056" indent="-384048" eaLnBrk="1" fontAlgn="auto" hangingPunct="1">
              <a:lnSpc>
                <a:spcPct val="150000"/>
              </a:lnSpc>
              <a:spcBef>
                <a:spcPts val="600"/>
              </a:spcBef>
              <a:spcAft>
                <a:spcPts val="0"/>
              </a:spcAft>
              <a:defRPr/>
            </a:pPr>
            <a:r>
              <a:rPr lang="id-ID" sz="1800" dirty="0" smtClean="0"/>
              <a:t>Sumber informasi memilih salah satu pesan yang diinginkan dari sederet pesan yang tersedia. Pesan yang dipilih itu dapat berisi kata-kata tertulis, gambar, musik dan lain sebagainya.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(4)</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komunikasi Shannon dan Weaver (2)  </a:t>
            </a:r>
            <a:r>
              <a:rPr lang="id-ID" sz="1800" dirty="0" smtClean="0"/>
              <a:t>– pemancar mengubah pesan menjadi sinyal yang sebenarnya dikirimkan melalui saluran komunikasi dari pemancar ke penerima. </a:t>
            </a:r>
            <a:endParaRPr lang="id-ID" sz="1800" dirty="0" smtClean="0"/>
          </a:p>
          <a:p>
            <a:pPr marL="448056" indent="-384048" eaLnBrk="1" fontAlgn="auto" hangingPunct="1">
              <a:lnSpc>
                <a:spcPct val="150000"/>
              </a:lnSpc>
              <a:spcBef>
                <a:spcPts val="600"/>
              </a:spcBef>
              <a:spcAft>
                <a:spcPts val="0"/>
              </a:spcAft>
              <a:defRPr/>
            </a:pPr>
            <a:r>
              <a:rPr lang="id-ID" sz="1800" dirty="0" smtClean="0"/>
              <a:t>Contoh: serial drama yang disiarkan melalui TV kabel. </a:t>
            </a:r>
          </a:p>
          <a:p>
            <a:pPr marL="448056" indent="-384048" eaLnBrk="1" fontAlgn="auto" hangingPunct="1">
              <a:lnSpc>
                <a:spcPct val="150000"/>
              </a:lnSpc>
              <a:spcBef>
                <a:spcPts val="600"/>
              </a:spcBef>
              <a:spcAft>
                <a:spcPts val="0"/>
              </a:spcAft>
              <a:defRPr/>
            </a:pPr>
            <a:r>
              <a:rPr lang="id-ID" sz="1800" b="1" dirty="0" smtClean="0"/>
              <a:t>Signalnya</a:t>
            </a:r>
            <a:r>
              <a:rPr lang="id-ID" sz="1800" dirty="0" smtClean="0"/>
              <a:t> </a:t>
            </a:r>
            <a:r>
              <a:rPr lang="id-ID" sz="1800" dirty="0" smtClean="0">
                <a:sym typeface="Wingdings" pitchFamily="2" charset="2"/>
              </a:rPr>
              <a:t> arus listrik yang dibawa kabel, </a:t>
            </a:r>
            <a:r>
              <a:rPr lang="id-ID" sz="1800" b="1" dirty="0" smtClean="0">
                <a:sym typeface="Wingdings" pitchFamily="2" charset="2"/>
              </a:rPr>
              <a:t>sumber informasi </a:t>
            </a:r>
            <a:r>
              <a:rPr lang="id-ID" sz="1800" dirty="0" smtClean="0">
                <a:sym typeface="Wingdings" pitchFamily="2" charset="2"/>
              </a:rPr>
              <a:t> para pemain dan latar belakang panggung, </a:t>
            </a:r>
            <a:r>
              <a:rPr lang="id-ID" sz="1800" b="1" dirty="0" smtClean="0">
                <a:sym typeface="Wingdings" pitchFamily="2" charset="2"/>
              </a:rPr>
              <a:t>pemancarnya</a:t>
            </a:r>
            <a:r>
              <a:rPr lang="id-ID" sz="1800" dirty="0" smtClean="0">
                <a:sym typeface="Wingdings" pitchFamily="2" charset="2"/>
              </a:rPr>
              <a:t>  seperangkat alat (kamera, sistem amplifikasi audio dan video) yang mengubah gambar visual dan vokal dari para pemain menjadi arus listrik, </a:t>
            </a:r>
            <a:r>
              <a:rPr lang="id-ID" sz="1800" b="1" dirty="0" smtClean="0">
                <a:sym typeface="Wingdings" pitchFamily="2" charset="2"/>
              </a:rPr>
              <a:t>penerimanya</a:t>
            </a:r>
            <a:r>
              <a:rPr lang="id-ID" sz="1800" dirty="0" smtClean="0">
                <a:sym typeface="Wingdings" pitchFamily="2" charset="2"/>
              </a:rPr>
              <a:t>  pesawat televisi  dan perlengkapan kabel pengubah pesan menjadi sinyal. </a:t>
            </a:r>
          </a:p>
          <a:p>
            <a:pPr marL="448056" indent="-384048" eaLnBrk="1" fontAlgn="auto" hangingPunct="1">
              <a:lnSpc>
                <a:spcPct val="150000"/>
              </a:lnSpc>
              <a:spcBef>
                <a:spcPts val="600"/>
              </a:spcBef>
              <a:spcAft>
                <a:spcPts val="0"/>
              </a:spcAft>
              <a:defRPr/>
            </a:pPr>
            <a:r>
              <a:rPr lang="id-ID" sz="1800" dirty="0" smtClean="0">
                <a:sym typeface="Wingdings" pitchFamily="2" charset="2"/>
              </a:rPr>
              <a:t>Penerima akan mengubah signal kembali menjadi pesan yang dapat diterima dan ditafsirkan ditempat tujuan.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(5)</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komunikasi Shannon dan Weaver </a:t>
            </a:r>
            <a:r>
              <a:rPr lang="id-ID" sz="1800" b="1" dirty="0" smtClean="0"/>
              <a:t>(3)  </a:t>
            </a:r>
            <a:r>
              <a:rPr lang="id-ID" sz="1800" dirty="0" smtClean="0"/>
              <a:t>– </a:t>
            </a:r>
            <a:r>
              <a:rPr lang="id-ID" sz="1800" dirty="0" smtClean="0"/>
              <a:t> Shannon &amp; Weaver memperkenalkan istilah gangguan </a:t>
            </a:r>
            <a:r>
              <a:rPr lang="id-ID" sz="1800" i="1" dirty="0" smtClean="0"/>
              <a:t>(noise) </a:t>
            </a:r>
            <a:r>
              <a:rPr lang="id-ID" sz="1800" dirty="0" smtClean="0"/>
              <a:t>sebagai distorsi yang mengganggu pengiriman sinyal dari sumber ke tujuan. </a:t>
            </a:r>
          </a:p>
          <a:p>
            <a:pPr marL="448056" indent="-384048" eaLnBrk="1" fontAlgn="auto" hangingPunct="1">
              <a:lnSpc>
                <a:spcPct val="150000"/>
              </a:lnSpc>
              <a:spcBef>
                <a:spcPts val="600"/>
              </a:spcBef>
              <a:spcAft>
                <a:spcPts val="0"/>
              </a:spcAft>
              <a:defRPr/>
            </a:pPr>
            <a:r>
              <a:rPr lang="id-ID" sz="1800" dirty="0" smtClean="0">
                <a:sym typeface="Wingdings" pitchFamily="2" charset="2"/>
              </a:rPr>
              <a:t>Gambaran gangguan </a:t>
            </a:r>
            <a:r>
              <a:rPr lang="id-ID" sz="1800" i="1" dirty="0" smtClean="0">
                <a:sym typeface="Wingdings" pitchFamily="2" charset="2"/>
              </a:rPr>
              <a:t>(noise) </a:t>
            </a:r>
            <a:r>
              <a:rPr lang="id-ID" sz="1800" dirty="0" smtClean="0">
                <a:sym typeface="Wingdings" pitchFamily="2" charset="2"/>
              </a:rPr>
              <a:t> gangguan arus listrik  distorsi terhadap penerimaan gambar dalam saluran TV kabel. </a:t>
            </a:r>
          </a:p>
          <a:p>
            <a:pPr marL="448056" indent="-384048" eaLnBrk="1" fontAlgn="auto" hangingPunct="1">
              <a:lnSpc>
                <a:spcPct val="150000"/>
              </a:lnSpc>
              <a:spcBef>
                <a:spcPts val="600"/>
              </a:spcBef>
              <a:spcAft>
                <a:spcPts val="0"/>
              </a:spcAft>
              <a:defRPr/>
            </a:pPr>
            <a:r>
              <a:rPr lang="id-ID" sz="1800" dirty="0" smtClean="0">
                <a:sym typeface="Wingdings" pitchFamily="2" charset="2"/>
              </a:rPr>
              <a:t>Saluran perbaikan </a:t>
            </a:r>
            <a:r>
              <a:rPr lang="id-ID" sz="1800" i="1" dirty="0" smtClean="0">
                <a:sym typeface="Wingdings" pitchFamily="2" charset="2"/>
              </a:rPr>
              <a:t>(correction channel) </a:t>
            </a:r>
            <a:r>
              <a:rPr lang="id-ID" sz="1800" dirty="0" smtClean="0">
                <a:sym typeface="Wingdings" pitchFamily="2" charset="2"/>
              </a:rPr>
              <a:t> sarana mengatasi masalah yang ditimbulkan oleh gangguan </a:t>
            </a:r>
            <a:r>
              <a:rPr lang="id-ID" sz="1800" i="1" dirty="0" smtClean="0">
                <a:sym typeface="Wingdings" pitchFamily="2" charset="2"/>
              </a:rPr>
              <a:t>(noise). </a:t>
            </a:r>
          </a:p>
          <a:p>
            <a:pPr marL="448056" indent="-384048" eaLnBrk="1" fontAlgn="auto" hangingPunct="1">
              <a:lnSpc>
                <a:spcPct val="150000"/>
              </a:lnSpc>
              <a:spcBef>
                <a:spcPts val="600"/>
              </a:spcBef>
              <a:spcAft>
                <a:spcPts val="0"/>
              </a:spcAft>
              <a:defRPr/>
            </a:pPr>
            <a:r>
              <a:rPr lang="id-ID" sz="1800" dirty="0" smtClean="0">
                <a:sym typeface="Wingdings" pitchFamily="2" charset="2"/>
              </a:rPr>
              <a:t>Saluran perbaikan dilakukan oleh seorang pengamat untuk </a:t>
            </a:r>
            <a:r>
              <a:rPr lang="id-ID" sz="1800" b="1" dirty="0" smtClean="0">
                <a:sym typeface="Wingdings" pitchFamily="2" charset="2"/>
              </a:rPr>
              <a:t>membandingkan </a:t>
            </a:r>
            <a:r>
              <a:rPr lang="id-ID" sz="1800" dirty="0" smtClean="0">
                <a:sym typeface="Wingdings" pitchFamily="2" charset="2"/>
              </a:rPr>
              <a:t>sinyal awal yang dikirim dengan sinyal yang diterima. </a:t>
            </a:r>
          </a:p>
          <a:p>
            <a:pPr marL="448056" indent="-384048" eaLnBrk="1" fontAlgn="auto" hangingPunct="1">
              <a:lnSpc>
                <a:spcPct val="150000"/>
              </a:lnSpc>
              <a:spcBef>
                <a:spcPts val="600"/>
              </a:spcBef>
              <a:spcAft>
                <a:spcPts val="0"/>
              </a:spcAft>
              <a:defRPr/>
            </a:pPr>
            <a:r>
              <a:rPr lang="id-ID" sz="1800" dirty="0" smtClean="0">
                <a:sym typeface="Wingdings" pitchFamily="2" charset="2"/>
              </a:rPr>
              <a:t>Jika keduanya tidak cocok, sinyal tambahan akan dikirim untuk memperbaiki kesalahan.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(6)</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Schramm </a:t>
            </a:r>
            <a:r>
              <a:rPr lang="id-ID" sz="1800" b="1" dirty="0" smtClean="0"/>
              <a:t>(1)  </a:t>
            </a:r>
            <a:r>
              <a:rPr lang="id-ID" sz="1800" dirty="0" smtClean="0"/>
              <a:t>– </a:t>
            </a:r>
            <a:r>
              <a:rPr lang="id-ID" sz="1800" dirty="0" smtClean="0"/>
              <a:t> sumber pesan adalah seorang individu yang berbicara, menulis, menggambar dan menunjuk) atau sebuah organisasi komunikasi (surat kabar, perusahaan, penerbitan, stasiun televisi atau studio film). </a:t>
            </a:r>
          </a:p>
          <a:p>
            <a:pPr marL="448056" indent="-384048" eaLnBrk="1" fontAlgn="auto" hangingPunct="1">
              <a:lnSpc>
                <a:spcPct val="150000"/>
              </a:lnSpc>
              <a:spcBef>
                <a:spcPts val="600"/>
              </a:spcBef>
              <a:spcAft>
                <a:spcPts val="0"/>
              </a:spcAft>
              <a:defRPr/>
            </a:pPr>
            <a:r>
              <a:rPr lang="id-ID" sz="1800" dirty="0" smtClean="0">
                <a:sym typeface="Wingdings" pitchFamily="2" charset="2"/>
              </a:rPr>
              <a:t>Pesan terdiri dari: tinta diatas kertas, gelombang suara diudara, impuls dalam arus listrik, lambaian tangan, bendera diudara, sinyal yang dapat ditafsirkan dengan penuh makna. </a:t>
            </a:r>
          </a:p>
          <a:p>
            <a:pPr marL="448056" indent="-384048" eaLnBrk="1" fontAlgn="auto" hangingPunct="1">
              <a:lnSpc>
                <a:spcPct val="150000"/>
              </a:lnSpc>
              <a:spcBef>
                <a:spcPts val="600"/>
              </a:spcBef>
              <a:spcAft>
                <a:spcPts val="0"/>
              </a:spcAft>
              <a:defRPr/>
            </a:pPr>
            <a:r>
              <a:rPr lang="id-ID" sz="1800" dirty="0" smtClean="0">
                <a:sym typeface="Wingdings" pitchFamily="2" charset="2"/>
              </a:rPr>
              <a:t>Tujuan terdiri dari: </a:t>
            </a:r>
            <a:r>
              <a:rPr lang="id-ID" sz="1800" dirty="0" smtClean="0">
                <a:sym typeface="Wingdings" pitchFamily="2" charset="2"/>
              </a:rPr>
              <a:t>seorang individu yang mendengarkan, menonton, membaca, anggota sebuah kelompok (diskusi, peserta kuliah, penonton sepak bola, segerombolan orang) – khalayak. </a:t>
            </a:r>
          </a:p>
          <a:p>
            <a:pPr marL="448056" indent="-384048" eaLnBrk="1" fontAlgn="auto" hangingPunct="1">
              <a:lnSpc>
                <a:spcPct val="150000"/>
              </a:lnSpc>
              <a:spcBef>
                <a:spcPts val="600"/>
              </a:spcBef>
              <a:spcAft>
                <a:spcPts val="0"/>
              </a:spcAft>
              <a:defRPr/>
            </a:pPr>
            <a:r>
              <a:rPr lang="id-ID" sz="1800" b="1" dirty="0" smtClean="0">
                <a:sym typeface="Wingdings" pitchFamily="2" charset="2"/>
              </a:rPr>
              <a:t>Schramm</a:t>
            </a:r>
            <a:r>
              <a:rPr lang="id-ID" sz="1800" dirty="0" smtClean="0">
                <a:sym typeface="Wingdings" pitchFamily="2" charset="2"/>
              </a:rPr>
              <a:t>  ia melihat komunikasi sebagai upaya sengaja untuk membentuk kesamaan antara sumber pesan &amp; penerima pesan.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(7)</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b="1" dirty="0" smtClean="0"/>
              <a:t>Model </a:t>
            </a:r>
            <a:r>
              <a:rPr lang="id-ID" sz="1700" b="1" dirty="0" smtClean="0"/>
              <a:t>komunikasi Schramm </a:t>
            </a:r>
            <a:r>
              <a:rPr lang="id-ID" sz="1700" b="1" dirty="0" smtClean="0"/>
              <a:t>(2)  </a:t>
            </a:r>
            <a:r>
              <a:rPr lang="id-ID" sz="1700" dirty="0" smtClean="0"/>
              <a:t>– </a:t>
            </a:r>
            <a:r>
              <a:rPr lang="id-ID" sz="1700" dirty="0" smtClean="0"/>
              <a:t> ia memperkenalkan konsep medan pengalaman </a:t>
            </a:r>
            <a:r>
              <a:rPr lang="id-ID" sz="1700" i="1" dirty="0" smtClean="0"/>
              <a:t>(field of experience) </a:t>
            </a:r>
            <a:r>
              <a:rPr lang="id-ID" sz="1700" dirty="0" smtClean="0"/>
              <a:t>untuk menentukan apakah pesan dapat diterima ditujuan dengan cara yang dimaksudkan oleh sumber. </a:t>
            </a:r>
          </a:p>
          <a:p>
            <a:pPr marL="448056" indent="-384048" eaLnBrk="1" fontAlgn="auto" hangingPunct="1">
              <a:lnSpc>
                <a:spcPct val="150000"/>
              </a:lnSpc>
              <a:spcBef>
                <a:spcPts val="600"/>
              </a:spcBef>
              <a:spcAft>
                <a:spcPts val="0"/>
              </a:spcAft>
              <a:defRPr/>
            </a:pPr>
            <a:r>
              <a:rPr lang="id-ID" sz="1700" dirty="0" smtClean="0">
                <a:sym typeface="Wingdings" pitchFamily="2" charset="2"/>
              </a:rPr>
              <a:t>Tanpa ada kesamaan bahasa, latar belakang, budaya, maka hanya sedikit kesempatan bagi pesan untuk dipahami. </a:t>
            </a:r>
          </a:p>
          <a:p>
            <a:pPr marL="448056" indent="-384048" eaLnBrk="1" fontAlgn="auto" hangingPunct="1">
              <a:lnSpc>
                <a:spcPct val="150000"/>
              </a:lnSpc>
              <a:spcBef>
                <a:spcPts val="600"/>
              </a:spcBef>
              <a:spcAft>
                <a:spcPts val="0"/>
              </a:spcAft>
              <a:defRPr/>
            </a:pPr>
            <a:r>
              <a:rPr lang="id-ID" sz="1700" b="1" dirty="0" smtClean="0">
                <a:sym typeface="Wingdings" pitchFamily="2" charset="2"/>
              </a:rPr>
              <a:t>Schramm</a:t>
            </a:r>
            <a:r>
              <a:rPr lang="id-ID" sz="1700" dirty="0" smtClean="0">
                <a:sym typeface="Wingdings" pitchFamily="2" charset="2"/>
              </a:rPr>
              <a:t>  memberi penekanan pentingnya umpan balik </a:t>
            </a:r>
            <a:r>
              <a:rPr lang="id-ID" sz="1700" i="1" dirty="0" smtClean="0">
                <a:sym typeface="Wingdings" pitchFamily="2" charset="2"/>
              </a:rPr>
              <a:t>(feed back) </a:t>
            </a:r>
            <a:r>
              <a:rPr lang="id-ID" sz="1700" dirty="0" smtClean="0">
                <a:sym typeface="Wingdings" pitchFamily="2" charset="2"/>
              </a:rPr>
              <a:t>sebagai cara untuk mengatasi gangguan </a:t>
            </a:r>
            <a:r>
              <a:rPr lang="id-ID" sz="1700" i="1" dirty="0" smtClean="0">
                <a:sym typeface="Wingdings" pitchFamily="2" charset="2"/>
              </a:rPr>
              <a:t>(noise).</a:t>
            </a:r>
          </a:p>
          <a:p>
            <a:pPr marL="448056" indent="-384048" eaLnBrk="1" fontAlgn="auto" hangingPunct="1">
              <a:lnSpc>
                <a:spcPct val="150000"/>
              </a:lnSpc>
              <a:spcBef>
                <a:spcPts val="600"/>
              </a:spcBef>
              <a:spcAft>
                <a:spcPts val="0"/>
              </a:spcAft>
              <a:defRPr/>
            </a:pPr>
            <a:r>
              <a:rPr lang="id-ID" sz="1700" dirty="0" smtClean="0">
                <a:sym typeface="Wingdings" pitchFamily="2" charset="2"/>
              </a:rPr>
              <a:t>Dengan umpan balik, maka memberitahu tentang bagaimana pesan kita diinterpretasikan.</a:t>
            </a:r>
          </a:p>
          <a:p>
            <a:pPr marL="448056" indent="-384048" eaLnBrk="1" fontAlgn="auto" hangingPunct="1">
              <a:lnSpc>
                <a:spcPct val="150000"/>
              </a:lnSpc>
              <a:spcBef>
                <a:spcPts val="600"/>
              </a:spcBef>
              <a:spcAft>
                <a:spcPts val="0"/>
              </a:spcAft>
              <a:defRPr/>
            </a:pPr>
            <a:r>
              <a:rPr lang="id-ID" sz="1700" dirty="0" smtClean="0">
                <a:sym typeface="Wingdings" pitchFamily="2" charset="2"/>
              </a:rPr>
              <a:t>Seabagai seorang komunikator, akan memperhatikan umpan balik dan terus-menerus memodifikasi pesannya berdasarkan apa yang dia amati atau dengarkan dari khalayaknya.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(8)</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600" b="1" dirty="0" smtClean="0"/>
              <a:t>Model </a:t>
            </a:r>
            <a:r>
              <a:rPr lang="id-ID" sz="1600" b="1" dirty="0" smtClean="0"/>
              <a:t>komunikasi Katz dan Lazarfeld </a:t>
            </a:r>
            <a:r>
              <a:rPr lang="id-ID" sz="1600" b="1" dirty="0" smtClean="0"/>
              <a:t>(1)  </a:t>
            </a:r>
            <a:r>
              <a:rPr lang="id-ID" sz="1600" dirty="0" smtClean="0"/>
              <a:t>– </a:t>
            </a:r>
            <a:r>
              <a:rPr lang="id-ID" sz="1600" dirty="0" smtClean="0"/>
              <a:t> dalam penemuan mereka dijelaskan, bahwa informasi yang disajikan dalam media massa tidak mencapai &amp; tidak memiliki dampak pada individu secara langsung. </a:t>
            </a:r>
          </a:p>
          <a:p>
            <a:pPr marL="448056" indent="-384048" eaLnBrk="1" fontAlgn="auto" hangingPunct="1">
              <a:lnSpc>
                <a:spcPct val="150000"/>
              </a:lnSpc>
              <a:spcBef>
                <a:spcPts val="600"/>
              </a:spcBef>
              <a:spcAft>
                <a:spcPts val="0"/>
              </a:spcAft>
              <a:defRPr/>
            </a:pPr>
            <a:r>
              <a:rPr lang="id-ID" sz="1600" dirty="0" smtClean="0">
                <a:sym typeface="Wingdings" pitchFamily="2" charset="2"/>
              </a:rPr>
              <a:t>Mereka menemukan bahwa pesan politik melalui radio dan media cetak memiliki efek yang kurang berarti bagi keputusan  pemilih. </a:t>
            </a:r>
          </a:p>
          <a:p>
            <a:pPr marL="448056" indent="-384048" eaLnBrk="1" fontAlgn="auto" hangingPunct="1">
              <a:lnSpc>
                <a:spcPct val="150000"/>
              </a:lnSpc>
              <a:spcBef>
                <a:spcPts val="600"/>
              </a:spcBef>
              <a:spcAft>
                <a:spcPts val="0"/>
              </a:spcAft>
              <a:defRPr/>
            </a:pPr>
            <a:r>
              <a:rPr lang="id-ID" sz="1600" dirty="0" smtClean="0">
                <a:sym typeface="Wingdings" pitchFamily="2" charset="2"/>
              </a:rPr>
              <a:t>Elihu Katz dan Paul Lazarfeld (1955), menghubungkan dinamika interpersonal dengan komunikasi massa. </a:t>
            </a:r>
          </a:p>
          <a:p>
            <a:pPr marL="448056" indent="-384048" eaLnBrk="1" fontAlgn="auto" hangingPunct="1">
              <a:lnSpc>
                <a:spcPct val="150000"/>
              </a:lnSpc>
              <a:spcBef>
                <a:spcPts val="600"/>
              </a:spcBef>
              <a:spcAft>
                <a:spcPts val="0"/>
              </a:spcAft>
              <a:defRPr/>
            </a:pPr>
            <a:r>
              <a:rPr lang="id-ID" sz="1600" b="1" dirty="0" smtClean="0">
                <a:sym typeface="Wingdings" pitchFamily="2" charset="2"/>
              </a:rPr>
              <a:t>Aspek dinamika interpersonal </a:t>
            </a:r>
            <a:r>
              <a:rPr lang="id-ID" sz="1600" dirty="0" smtClean="0">
                <a:sym typeface="Wingdings" pitchFamily="2" charset="2"/>
              </a:rPr>
              <a:t> seorang individu lebih dipengaruhi oleh orang-orang disekitar mereka, daripada dipengaruhi oleh informasi atau pemberitaan di media massa. </a:t>
            </a:r>
          </a:p>
          <a:p>
            <a:pPr marL="448056" indent="-384048" eaLnBrk="1" fontAlgn="auto" hangingPunct="1">
              <a:lnSpc>
                <a:spcPct val="150000"/>
              </a:lnSpc>
              <a:spcBef>
                <a:spcPts val="600"/>
              </a:spcBef>
              <a:spcAft>
                <a:spcPts val="0"/>
              </a:spcAft>
              <a:defRPr/>
            </a:pPr>
            <a:r>
              <a:rPr lang="id-ID" sz="1600" b="1" dirty="0" smtClean="0">
                <a:sym typeface="Wingdings" pitchFamily="2" charset="2"/>
              </a:rPr>
              <a:t>Aspek komunikasi massa </a:t>
            </a:r>
            <a:r>
              <a:rPr lang="id-ID" sz="1600" dirty="0" smtClean="0">
                <a:sym typeface="Wingdings" pitchFamily="2" charset="2"/>
              </a:rPr>
              <a:t> beberapa orang secara konsisten lebih berpengaruh daripada yang lain: “ide sering tampak mengalir dari radio/media cetak dari pendapat seorang pemimpin, terutama bagi khalayak yang kurang aktif.  </a:t>
            </a:r>
          </a:p>
          <a:p>
            <a:pPr marL="448056" indent="-384048" eaLnBrk="1" fontAlgn="auto" hangingPunct="1">
              <a:lnSpc>
                <a:spcPct val="150000"/>
              </a:lnSpc>
              <a:spcBef>
                <a:spcPts val="600"/>
              </a:spcBef>
              <a:spcAft>
                <a:spcPts val="0"/>
              </a:spcAft>
              <a:defRPr/>
            </a:pP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(9)</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Katz dan Lazarfeld </a:t>
            </a:r>
            <a:r>
              <a:rPr lang="id-ID" sz="1800" b="1" dirty="0" smtClean="0"/>
              <a:t>(2)  </a:t>
            </a:r>
            <a:r>
              <a:rPr lang="id-ID" sz="1800" dirty="0" smtClean="0"/>
              <a:t>– </a:t>
            </a:r>
            <a:r>
              <a:rPr lang="id-ID" sz="1800" dirty="0" smtClean="0"/>
              <a:t> Dengan demikian, model komunikasi ini disebut sebagai “dua langkah arus informasi </a:t>
            </a:r>
            <a:r>
              <a:rPr lang="id-ID" sz="1800" i="1" dirty="0" smtClean="0"/>
              <a:t>(two-step flow communication)</a:t>
            </a:r>
            <a:r>
              <a:rPr lang="id-ID" sz="1800" dirty="0" smtClean="0"/>
              <a:t>” </a:t>
            </a:r>
          </a:p>
          <a:p>
            <a:pPr marL="448056" indent="-384048" eaLnBrk="1" fontAlgn="auto" hangingPunct="1">
              <a:lnSpc>
                <a:spcPct val="150000"/>
              </a:lnSpc>
              <a:spcBef>
                <a:spcPts val="600"/>
              </a:spcBef>
              <a:spcAft>
                <a:spcPts val="0"/>
              </a:spcAft>
              <a:defRPr/>
            </a:pPr>
            <a:r>
              <a:rPr lang="id-ID" sz="1800" dirty="0" smtClean="0">
                <a:sym typeface="Wingdings" pitchFamily="2" charset="2"/>
              </a:rPr>
              <a:t>Model komunikasi ini, meskipun model ini memiliki pengaruh selama berpuluh-puluh tahun tetapi, model komunikasi ini hanya berlaku dalam beberapa situasi tertentu. </a:t>
            </a:r>
          </a:p>
          <a:p>
            <a:pPr marL="448056" indent="-384048" eaLnBrk="1" fontAlgn="auto" hangingPunct="1">
              <a:lnSpc>
                <a:spcPct val="150000"/>
              </a:lnSpc>
              <a:spcBef>
                <a:spcPts val="600"/>
              </a:spcBef>
              <a:spcAft>
                <a:spcPts val="0"/>
              </a:spcAft>
              <a:defRPr/>
            </a:pPr>
            <a:r>
              <a:rPr lang="id-ID" sz="1800" dirty="0" smtClean="0">
                <a:sym typeface="Wingdings" pitchFamily="2" charset="2"/>
              </a:rPr>
              <a:t>Model komunikasi ini, memberikan dasar bagi pengembangan teori difusi </a:t>
            </a:r>
            <a:r>
              <a:rPr lang="id-ID" sz="1800" i="1" dirty="0" smtClean="0">
                <a:sym typeface="Wingdings" pitchFamily="2" charset="2"/>
              </a:rPr>
              <a:t>(diffusion theory) </a:t>
            </a:r>
            <a:r>
              <a:rPr lang="id-ID" sz="1800" dirty="0" smtClean="0">
                <a:sym typeface="Wingdings" pitchFamily="2" charset="2"/>
              </a:rPr>
              <a:t>yang menggambarkan proses ide-ide dan inovasi teknologi yang diperkenalkan, diadopsi dalam kelompok, organisasi &amp; masyarakat. </a:t>
            </a:r>
            <a:endParaRPr lang="id-ID" sz="1800" i="1" dirty="0" smtClean="0">
              <a:sym typeface="Wingdings" pitchFamily="2" charset="2"/>
            </a:endParaRPr>
          </a:p>
          <a:p>
            <a:pPr marL="448056" indent="-384048" eaLnBrk="1" fontAlgn="auto" hangingPunct="1">
              <a:lnSpc>
                <a:spcPct val="150000"/>
              </a:lnSpc>
              <a:spcBef>
                <a:spcPts val="600"/>
              </a:spcBef>
              <a:spcAft>
                <a:spcPts val="0"/>
              </a:spcAft>
              <a:defRPr/>
            </a:pP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(10)</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Westley dan MacLean (1)</a:t>
            </a:r>
            <a:r>
              <a:rPr lang="id-ID" sz="1800" b="1" dirty="0" smtClean="0"/>
              <a:t> </a:t>
            </a:r>
            <a:r>
              <a:rPr lang="id-ID" sz="1800" dirty="0" smtClean="0"/>
              <a:t>– </a:t>
            </a:r>
            <a:r>
              <a:rPr lang="id-ID" sz="1800" dirty="0" smtClean="0"/>
              <a:t> model komunikasi ini, dimulai dengan </a:t>
            </a:r>
            <a:r>
              <a:rPr lang="id-ID" sz="1800" b="1" dirty="0" smtClean="0"/>
              <a:t>penerimaan pesan</a:t>
            </a:r>
            <a:r>
              <a:rPr lang="id-ID" sz="1800" dirty="0" smtClean="0"/>
              <a:t>, daripada pengiriman pesan. </a:t>
            </a:r>
          </a:p>
          <a:p>
            <a:pPr marL="448056" indent="-384048" eaLnBrk="1" fontAlgn="auto" hangingPunct="1">
              <a:lnSpc>
                <a:spcPct val="150000"/>
              </a:lnSpc>
              <a:spcBef>
                <a:spcPts val="600"/>
              </a:spcBef>
              <a:spcAft>
                <a:spcPts val="0"/>
              </a:spcAft>
              <a:defRPr/>
            </a:pPr>
            <a:r>
              <a:rPr lang="id-ID" sz="1800" dirty="0" smtClean="0">
                <a:sym typeface="Wingdings" pitchFamily="2" charset="2"/>
              </a:rPr>
              <a:t>Proses komunikasi yang dikembangkan dalam model ini: proses komunikasi yang sesungguhnya dimulai dengan serangkaian sinyal (signal) atau potensi pesan. </a:t>
            </a:r>
          </a:p>
          <a:p>
            <a:pPr marL="448056" indent="-384048" eaLnBrk="1" fontAlgn="auto" hangingPunct="1">
              <a:lnSpc>
                <a:spcPct val="150000"/>
              </a:lnSpc>
              <a:spcBef>
                <a:spcPts val="600"/>
              </a:spcBef>
              <a:spcAft>
                <a:spcPts val="0"/>
              </a:spcAft>
              <a:defRPr/>
            </a:pPr>
            <a:r>
              <a:rPr lang="id-ID" sz="1800" dirty="0" smtClean="0">
                <a:sym typeface="Wingdings" pitchFamily="2" charset="2"/>
              </a:rPr>
              <a:t>Sinyal atau potensi pesan dapat berupa unsur tunggal: penglihatan, suara atau kombinasi antara penglihatan, suara atau sentuhan. </a:t>
            </a:r>
          </a:p>
          <a:p>
            <a:pPr marL="448056" indent="-384048" eaLnBrk="1" fontAlgn="auto" hangingPunct="1">
              <a:lnSpc>
                <a:spcPct val="150000"/>
              </a:lnSpc>
              <a:spcBef>
                <a:spcPts val="600"/>
              </a:spcBef>
              <a:spcAft>
                <a:spcPts val="0"/>
              </a:spcAft>
              <a:defRPr/>
            </a:pPr>
            <a:r>
              <a:rPr lang="id-ID" sz="1800" dirty="0" smtClean="0">
                <a:sym typeface="Wingdings" pitchFamily="2" charset="2"/>
              </a:rPr>
              <a:t>Model ini menunjukkan bahwa dalam situasi dan lingkungan tertentu hanya beberapa dari banyak sinyal yang diperhatikan oleh individu. </a:t>
            </a: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(1)</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rmAutofit fontScale="25000" lnSpcReduction="20000"/>
          </a:bodyPr>
          <a:lstStyle/>
          <a:p>
            <a:pPr marL="448056" indent="-384048" eaLnBrk="1" fontAlgn="auto" hangingPunct="1">
              <a:lnSpc>
                <a:spcPct val="170000"/>
              </a:lnSpc>
              <a:spcBef>
                <a:spcPts val="600"/>
              </a:spcBef>
              <a:spcAft>
                <a:spcPts val="0"/>
              </a:spcAft>
              <a:buFont typeface="Wingdings 2"/>
              <a:buChar char=""/>
              <a:defRPr/>
            </a:pPr>
            <a:r>
              <a:rPr lang="id-ID" sz="6800" dirty="0" smtClean="0"/>
              <a:t>Para pakar dan praktisi telah berpikir tentang sifat komunikasi selama lebih dari 2.500 tahun. </a:t>
            </a:r>
          </a:p>
          <a:p>
            <a:pPr marL="448056" indent="-384048" eaLnBrk="1" fontAlgn="auto" hangingPunct="1">
              <a:lnSpc>
                <a:spcPct val="170000"/>
              </a:lnSpc>
              <a:spcBef>
                <a:spcPts val="600"/>
              </a:spcBef>
              <a:spcAft>
                <a:spcPts val="0"/>
              </a:spcAft>
              <a:buFont typeface="Wingdings 2"/>
              <a:buChar char=""/>
              <a:defRPr/>
            </a:pPr>
            <a:r>
              <a:rPr lang="id-ID" sz="6800" dirty="0" smtClean="0"/>
              <a:t>Tujuan pokoknya untuk mendapatkan pemahaman tentang peranan komunikasi dalam urusan-urusan yang berhubungan dengan manusia. </a:t>
            </a:r>
          </a:p>
          <a:p>
            <a:pPr marL="448056" indent="-384048" eaLnBrk="1" fontAlgn="auto" hangingPunct="1">
              <a:lnSpc>
                <a:spcPct val="170000"/>
              </a:lnSpc>
              <a:spcBef>
                <a:spcPts val="600"/>
              </a:spcBef>
              <a:spcAft>
                <a:spcPts val="0"/>
              </a:spcAft>
              <a:buFont typeface="Wingdings 2"/>
              <a:buChar char=""/>
              <a:defRPr/>
            </a:pPr>
            <a:r>
              <a:rPr lang="id-ID" sz="6800" dirty="0" smtClean="0"/>
              <a:t>Banyaknya fenomena komunikasi yang ditulis sepanjang sejarah yang mencakup banyak aspek serta mengadaptasi bidang terapan sebagai fokus kajian. </a:t>
            </a:r>
          </a:p>
          <a:p>
            <a:pPr marL="448056" indent="-384048" eaLnBrk="1" fontAlgn="auto" hangingPunct="1">
              <a:lnSpc>
                <a:spcPct val="170000"/>
              </a:lnSpc>
              <a:spcBef>
                <a:spcPts val="600"/>
              </a:spcBef>
              <a:spcAft>
                <a:spcPts val="0"/>
              </a:spcAft>
              <a:buFont typeface="Wingdings 2"/>
              <a:buChar char=""/>
              <a:defRPr/>
            </a:pPr>
            <a:r>
              <a:rPr lang="id-ID" sz="6800" dirty="0" smtClean="0"/>
              <a:t>Dari identifikasi yang kita peroleh, maka kita dapat menggunakan </a:t>
            </a:r>
            <a:r>
              <a:rPr lang="id-ID" sz="6800" b="1" dirty="0" smtClean="0"/>
              <a:t>model komunikasi. </a:t>
            </a:r>
          </a:p>
          <a:p>
            <a:pPr marL="448056" indent="-384048" eaLnBrk="1" fontAlgn="auto" hangingPunct="1">
              <a:lnSpc>
                <a:spcPct val="170000"/>
              </a:lnSpc>
              <a:spcBef>
                <a:spcPts val="600"/>
              </a:spcBef>
              <a:spcAft>
                <a:spcPts val="0"/>
              </a:spcAft>
              <a:buFont typeface="Wingdings 2"/>
              <a:buChar char=""/>
              <a:defRPr/>
            </a:pPr>
            <a:r>
              <a:rPr lang="id-ID" sz="6800" dirty="0" smtClean="0"/>
              <a:t>Setiap model komunikasi memiliki tujuan umum: menampilkan hal-hal pokok, proses atau fenomena yang akan ditampilkan. </a:t>
            </a:r>
          </a:p>
          <a:p>
            <a:pPr marL="448056" indent="-384048" eaLnBrk="1" fontAlgn="auto" hangingPunct="1">
              <a:lnSpc>
                <a:spcPct val="160000"/>
              </a:lnSpc>
              <a:spcAft>
                <a:spcPts val="0"/>
              </a:spcAft>
              <a:buFont typeface="Wingdings 2"/>
              <a:buChar char=""/>
              <a:defRPr/>
            </a:pPr>
            <a:endParaRPr lang="id-ID"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(11)</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Westley dan MacLean (2)</a:t>
            </a:r>
            <a:r>
              <a:rPr lang="id-ID" sz="1800" b="1" dirty="0" smtClean="0"/>
              <a:t> </a:t>
            </a:r>
            <a:r>
              <a:rPr lang="id-ID" sz="1800" dirty="0" smtClean="0"/>
              <a:t>– ketika individu memproses dan menafsirkan sinyal, sebagai hasilnya adalah sebuah pesan baru. </a:t>
            </a:r>
          </a:p>
          <a:p>
            <a:pPr marL="448056" indent="-384048" eaLnBrk="1" fontAlgn="auto" hangingPunct="1">
              <a:lnSpc>
                <a:spcPct val="150000"/>
              </a:lnSpc>
              <a:spcBef>
                <a:spcPts val="600"/>
              </a:spcBef>
              <a:spcAft>
                <a:spcPts val="0"/>
              </a:spcAft>
              <a:defRPr/>
            </a:pPr>
            <a:r>
              <a:rPr lang="id-ID" sz="1800" dirty="0" smtClean="0"/>
              <a:t>Pesan baru ini, sebagai representasi pribadi atas keseluruhan dari banyak sinyal yang disampaikan ketika individu menjelaskan apa yang dia lihat atau dengar kepada individu kedua. </a:t>
            </a:r>
            <a:r>
              <a:rPr lang="id-ID" sz="1800" dirty="0" smtClean="0"/>
              <a:t>  </a:t>
            </a:r>
          </a:p>
          <a:p>
            <a:pPr marL="448056" indent="-384048" eaLnBrk="1" fontAlgn="auto" hangingPunct="1">
              <a:lnSpc>
                <a:spcPct val="150000"/>
              </a:lnSpc>
              <a:spcBef>
                <a:spcPts val="600"/>
              </a:spcBef>
              <a:spcAft>
                <a:spcPts val="0"/>
              </a:spcAft>
              <a:defRPr/>
            </a:pPr>
            <a:r>
              <a:rPr lang="id-ID" sz="1800" dirty="0" smtClean="0">
                <a:sym typeface="Wingdings" pitchFamily="2" charset="2"/>
              </a:rPr>
              <a:t>Contoh: seorang reporter dalam liputan kejahatan  mendapatkan fakta &amp; berita  berikan ke editor  modifikasi berita untuk disiarkan melalui naskah berita. </a:t>
            </a:r>
          </a:p>
          <a:p>
            <a:pPr marL="448056" indent="-384048" eaLnBrk="1" fontAlgn="auto" hangingPunct="1">
              <a:lnSpc>
                <a:spcPct val="150000"/>
              </a:lnSpc>
              <a:spcBef>
                <a:spcPts val="600"/>
              </a:spcBef>
              <a:spcAft>
                <a:spcPts val="0"/>
              </a:spcAft>
              <a:defRPr/>
            </a:pPr>
            <a:r>
              <a:rPr lang="id-ID" sz="1800" dirty="0" smtClean="0">
                <a:sym typeface="Wingdings" pitchFamily="2" charset="2"/>
              </a:rPr>
              <a:t>Model komunikasi yang dikembangkan oleh Bruce Westley &amp; MacLean Malcolm S,Jr jauh lebih rumit dibanding model komunikasi yang lain. </a:t>
            </a:r>
          </a:p>
          <a:p>
            <a:pPr marL="448056" indent="-384048" eaLnBrk="1" fontAlgn="auto" hangingPunct="1">
              <a:lnSpc>
                <a:spcPct val="150000"/>
              </a:lnSpc>
              <a:spcBef>
                <a:spcPts val="600"/>
              </a:spcBef>
              <a:spcAft>
                <a:spcPts val="0"/>
              </a:spcAft>
              <a:defRPr/>
            </a:pP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(12)</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Westley dan MacLean (3)</a:t>
            </a:r>
            <a:r>
              <a:rPr lang="id-ID" sz="1800" dirty="0" smtClean="0"/>
              <a:t>– tetapi intisari dari model komunikasi ini terjadi melalui empat cara: </a:t>
            </a:r>
          </a:p>
          <a:p>
            <a:pPr marL="822706" lvl="1" indent="-384048" eaLnBrk="1" fontAlgn="auto" hangingPunct="1">
              <a:lnSpc>
                <a:spcPct val="150000"/>
              </a:lnSpc>
              <a:spcBef>
                <a:spcPts val="600"/>
              </a:spcBef>
              <a:spcAft>
                <a:spcPts val="0"/>
              </a:spcAft>
              <a:defRPr/>
            </a:pPr>
            <a:r>
              <a:rPr lang="id-ID" sz="1700" dirty="0" smtClean="0">
                <a:sym typeface="Wingdings" pitchFamily="2" charset="2"/>
              </a:rPr>
              <a:t>Memperhatikan hubungan antara komunikasi interpersonal dan komunikasi yang melibatkan media massa. </a:t>
            </a:r>
          </a:p>
          <a:p>
            <a:pPr marL="822706" lvl="1" indent="-384048" eaLnBrk="1" fontAlgn="auto" hangingPunct="1">
              <a:lnSpc>
                <a:spcPct val="150000"/>
              </a:lnSpc>
              <a:spcBef>
                <a:spcPts val="600"/>
              </a:spcBef>
              <a:spcAft>
                <a:spcPts val="0"/>
              </a:spcAft>
              <a:defRPr/>
            </a:pPr>
            <a:r>
              <a:rPr lang="id-ID" sz="1700" dirty="0" smtClean="0">
                <a:sym typeface="Wingdings" pitchFamily="2" charset="2"/>
              </a:rPr>
              <a:t>Menunjukkan bahwa komunikasi dimulai dengan seorang individu menerima pesan daripada mengirimkan pesan. </a:t>
            </a:r>
          </a:p>
          <a:p>
            <a:pPr marL="822706" lvl="1" indent="-384048" eaLnBrk="1" fontAlgn="auto" hangingPunct="1">
              <a:lnSpc>
                <a:spcPct val="150000"/>
              </a:lnSpc>
              <a:spcBef>
                <a:spcPts val="600"/>
              </a:spcBef>
              <a:spcAft>
                <a:spcPts val="0"/>
              </a:spcAft>
              <a:defRPr/>
            </a:pPr>
            <a:r>
              <a:rPr lang="id-ID" sz="1700" dirty="0" smtClean="0">
                <a:sym typeface="Wingdings" pitchFamily="2" charset="2"/>
              </a:rPr>
              <a:t>Menjelaskan banyaknya sinyal yang penting untuk proses komunikasi yang secara tidak sengaja dikirimkan.</a:t>
            </a:r>
          </a:p>
          <a:p>
            <a:pPr marL="1105281" lvl="2" indent="-384048" eaLnBrk="1" fontAlgn="auto" hangingPunct="1">
              <a:lnSpc>
                <a:spcPct val="150000"/>
              </a:lnSpc>
              <a:spcBef>
                <a:spcPts val="600"/>
              </a:spcBef>
              <a:spcAft>
                <a:spcPts val="0"/>
              </a:spcAft>
              <a:defRPr/>
            </a:pPr>
            <a:r>
              <a:rPr lang="id-ID" sz="1500" dirty="0" smtClean="0">
                <a:sym typeface="Wingdings" pitchFamily="2" charset="2"/>
              </a:rPr>
              <a:t>Misalnya:  tiga orang korban yang dilihat dalam satu kejadian. Terdapat fakta bahwa pesan ini secara tidak sengaja dikirimkan oleh siapapun. </a:t>
            </a:r>
          </a:p>
          <a:p>
            <a:pPr marL="822706" lvl="1" indent="-384048" eaLnBrk="1" fontAlgn="auto" hangingPunct="1">
              <a:lnSpc>
                <a:spcPct val="150000"/>
              </a:lnSpc>
              <a:spcBef>
                <a:spcPts val="600"/>
              </a:spcBef>
              <a:spcAft>
                <a:spcPts val="0"/>
              </a:spcAft>
              <a:defRPr/>
            </a:pPr>
            <a:r>
              <a:rPr lang="id-ID" sz="1700" dirty="0" smtClean="0">
                <a:sym typeface="Wingdings" pitchFamily="2" charset="2"/>
              </a:rPr>
              <a:t>Menekankan bahwa suatu pesan mengalami perubahan serentak dengan pindahnya pesan itu dari satu orang ke orang lain.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(13)</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Dance </a:t>
            </a:r>
            <a:r>
              <a:rPr lang="id-ID" sz="1800" b="1" dirty="0" smtClean="0"/>
              <a:t>(1)</a:t>
            </a:r>
            <a:r>
              <a:rPr lang="id-ID" sz="1800" dirty="0" smtClean="0"/>
              <a:t>– Dance mengembangkan model komunikasi dengan model spiral berputar (helical-spiral) yang memberikan petunjuk bahwa komunikasi merupakan proses yang kompleks dan evolusioner. </a:t>
            </a:r>
          </a:p>
          <a:p>
            <a:pPr marL="448056" indent="-384048" eaLnBrk="1" fontAlgn="auto" hangingPunct="1">
              <a:lnSpc>
                <a:spcPct val="150000"/>
              </a:lnSpc>
              <a:spcBef>
                <a:spcPts val="600"/>
              </a:spcBef>
              <a:spcAft>
                <a:spcPts val="0"/>
              </a:spcAft>
              <a:defRPr/>
            </a:pPr>
            <a:r>
              <a:rPr lang="id-ID" sz="1800" dirty="0" smtClean="0"/>
              <a:t>Komunikasi sebagai suatu proses yang dilakukan untuk memerika dan merupakan suatu instrumen pengujian kita atas suatu tantangan yang ada dalam gerakan yang berubah. </a:t>
            </a:r>
          </a:p>
          <a:p>
            <a:pPr marL="448056" indent="-384048" eaLnBrk="1" fontAlgn="auto" hangingPunct="1">
              <a:lnSpc>
                <a:spcPct val="150000"/>
              </a:lnSpc>
              <a:spcBef>
                <a:spcPts val="600"/>
              </a:spcBef>
              <a:spcAft>
                <a:spcPts val="0"/>
              </a:spcAft>
              <a:defRPr/>
            </a:pPr>
            <a:r>
              <a:rPr lang="id-ID" sz="1800" b="1" dirty="0" smtClean="0"/>
              <a:t>Frank Dance </a:t>
            </a:r>
            <a:r>
              <a:rPr lang="id-ID" sz="1800" dirty="0" smtClean="0"/>
              <a:t>(1967) berpendapat </a:t>
            </a:r>
            <a:r>
              <a:rPr lang="id-ID" sz="1800" dirty="0" smtClean="0">
                <a:sym typeface="Wingdings" pitchFamily="2" charset="2"/>
              </a:rPr>
              <a:t> tindakan komunikasi dibangun atas pengalaman komunikasi sebelumnya dari pihak-pihak yang terlibat didalamnya. </a:t>
            </a:r>
          </a:p>
          <a:p>
            <a:pPr marL="448056" indent="-384048" eaLnBrk="1" fontAlgn="auto" hangingPunct="1">
              <a:lnSpc>
                <a:spcPct val="150000"/>
              </a:lnSpc>
              <a:spcBef>
                <a:spcPts val="600"/>
              </a:spcBef>
              <a:spcAft>
                <a:spcPts val="0"/>
              </a:spcAft>
              <a:defRPr/>
            </a:pPr>
            <a:r>
              <a:rPr lang="id-ID" sz="1800" dirty="0" smtClean="0">
                <a:sym typeface="Wingdings" pitchFamily="2" charset="2"/>
              </a:rPr>
              <a:t>Contoh: percakapan antara dua sahabat - terdapat sejarah dan masa depan hubungan diantara keduanya. </a:t>
            </a:r>
            <a:endParaRPr lang="id-ID"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(14)</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588"/>
            <a:ext cx="8229600" cy="5286412"/>
          </a:xfrm>
        </p:spPr>
        <p:txBody>
          <a:bodyPr>
            <a:noAutofit/>
          </a:bodyPr>
          <a:lstStyle/>
          <a:p>
            <a:pPr marL="448056" indent="-384048" eaLnBrk="1" fontAlgn="auto" hangingPunct="1">
              <a:lnSpc>
                <a:spcPct val="150000"/>
              </a:lnSpc>
              <a:spcBef>
                <a:spcPts val="600"/>
              </a:spcBef>
              <a:spcAft>
                <a:spcPts val="0"/>
              </a:spcAft>
              <a:defRPr/>
            </a:pPr>
            <a:r>
              <a:rPr lang="id-ID" sz="1900" b="1" dirty="0" smtClean="0"/>
              <a:t>Model </a:t>
            </a:r>
            <a:r>
              <a:rPr lang="id-ID" sz="1900" b="1" dirty="0" smtClean="0"/>
              <a:t>Komunikasi Watzlawick, Beavin dan Jackson </a:t>
            </a:r>
            <a:r>
              <a:rPr lang="id-ID" sz="1900" b="1" dirty="0" smtClean="0"/>
              <a:t>(1)</a:t>
            </a:r>
            <a:r>
              <a:rPr lang="id-ID" sz="1900" b="1" dirty="0" smtClean="0"/>
              <a:t> </a:t>
            </a:r>
            <a:r>
              <a:rPr lang="id-ID" sz="1900" b="1" dirty="0" smtClean="0"/>
              <a:t>– </a:t>
            </a:r>
            <a:r>
              <a:rPr lang="id-ID" sz="1900" dirty="0" smtClean="0"/>
              <a:t>model komunikasi ini dituangkan dalam </a:t>
            </a:r>
            <a:r>
              <a:rPr lang="id-ID" sz="1900" b="1" i="1" dirty="0" smtClean="0"/>
              <a:t>“Pragmatics of Human Communication”</a:t>
            </a:r>
            <a:r>
              <a:rPr lang="id-ID" sz="1900" dirty="0" smtClean="0"/>
              <a:t> (kegunaan komunikasi manusia). </a:t>
            </a:r>
          </a:p>
          <a:p>
            <a:pPr marL="448056" indent="-384048" eaLnBrk="1" fontAlgn="auto" hangingPunct="1">
              <a:lnSpc>
                <a:spcPct val="150000"/>
              </a:lnSpc>
              <a:spcBef>
                <a:spcPts val="600"/>
              </a:spcBef>
              <a:spcAft>
                <a:spcPts val="0"/>
              </a:spcAft>
              <a:defRPr/>
            </a:pPr>
            <a:r>
              <a:rPr lang="id-ID" sz="1900" dirty="0" smtClean="0"/>
              <a:t>Model komunikasi yang dikembangkan oleh ketiganya, dipengaruhi oleh studi psikiatri dan terapi. </a:t>
            </a:r>
          </a:p>
          <a:p>
            <a:pPr marL="448056" indent="-384048" eaLnBrk="1" fontAlgn="auto" hangingPunct="1">
              <a:lnSpc>
                <a:spcPct val="150000"/>
              </a:lnSpc>
              <a:spcBef>
                <a:spcPts val="600"/>
              </a:spcBef>
              <a:spcAft>
                <a:spcPts val="0"/>
              </a:spcAft>
              <a:defRPr/>
            </a:pPr>
            <a:r>
              <a:rPr lang="id-ID" sz="1900" dirty="0" smtClean="0"/>
              <a:t>Model ini memiliki pandangan: komunikasi bukanlah sesuatu yang terjadi hanya ketika sumber dengan sengaja memilih pesan untuk mengirimkannya. </a:t>
            </a:r>
          </a:p>
          <a:p>
            <a:pPr marL="448056" indent="-384048" eaLnBrk="1" fontAlgn="auto" hangingPunct="1">
              <a:lnSpc>
                <a:spcPct val="150000"/>
              </a:lnSpc>
              <a:spcBef>
                <a:spcPts val="600"/>
              </a:spcBef>
              <a:spcAft>
                <a:spcPts val="0"/>
              </a:spcAft>
              <a:defRPr/>
            </a:pPr>
            <a:r>
              <a:rPr lang="id-ID" sz="1900" dirty="0" smtClean="0"/>
              <a:t>Tetapi, anggapan mereka bahwa “orang tidak dapat, tidak berkomunikasi”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(15)</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800" b="1" dirty="0" smtClean="0"/>
              <a:t>Model </a:t>
            </a:r>
            <a:r>
              <a:rPr lang="id-ID" sz="1800" b="1" dirty="0" smtClean="0"/>
              <a:t>Komunikasi Watzlawick, Beavin dan Jackson </a:t>
            </a:r>
            <a:r>
              <a:rPr lang="id-ID" sz="1800" b="1" dirty="0" smtClean="0"/>
              <a:t>(2) – </a:t>
            </a:r>
            <a:r>
              <a:rPr lang="id-ID" sz="1800" dirty="0" smtClean="0"/>
              <a:t>Paulus Watzlawick, Janet Beavin, dan Don Jackson (1967) berpendapat, </a:t>
            </a:r>
            <a:r>
              <a:rPr lang="id-ID" sz="1800" dirty="0" smtClean="0">
                <a:sym typeface="Wingdings" pitchFamily="2" charset="2"/>
              </a:rPr>
              <a:t>komunikasi sebagai sesuatu yang berkelanjutan &amp; sebagai tindakan kumulatif antar individu yang berfungsi secara bergantian sebagai sumber dan sebagai penerima. </a:t>
            </a:r>
          </a:p>
          <a:p>
            <a:pPr marL="448056" indent="-384048" eaLnBrk="1" fontAlgn="auto" hangingPunct="1">
              <a:lnSpc>
                <a:spcPct val="150000"/>
              </a:lnSpc>
              <a:spcBef>
                <a:spcPts val="600"/>
              </a:spcBef>
              <a:spcAft>
                <a:spcPts val="0"/>
              </a:spcAft>
              <a:defRPr/>
            </a:pPr>
            <a:r>
              <a:rPr lang="id-ID" sz="1800" dirty="0" smtClean="0">
                <a:sym typeface="Wingdings" pitchFamily="2" charset="2"/>
              </a:rPr>
              <a:t>Ketiganya memberikan saran, tentang cara bagaimana komunikasi bekerja  seseorang perlu melihat dari sisi lain pesan dan saluran, dengan tujuan untuk mendapatkan makna pesan dalam suatu komunikasi melalui kata-kata dan tindakan yang diciptakan.  </a:t>
            </a:r>
            <a:endParaRPr lang="id-ID"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(16)</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b="1" dirty="0" smtClean="0"/>
              <a:t>Model </a:t>
            </a:r>
            <a:r>
              <a:rPr lang="id-ID" sz="1700" b="1" dirty="0" smtClean="0"/>
              <a:t>Komunikasi Thayer (1) – </a:t>
            </a:r>
            <a:r>
              <a:rPr lang="id-ID" sz="1700" dirty="0" smtClean="0"/>
              <a:t>ia memberikan pandangan lintas disiplin mengenai komunikasi. </a:t>
            </a:r>
          </a:p>
          <a:p>
            <a:pPr marL="448056" indent="-384048" eaLnBrk="1" fontAlgn="auto" hangingPunct="1">
              <a:lnSpc>
                <a:spcPct val="150000"/>
              </a:lnSpc>
              <a:spcBef>
                <a:spcPts val="600"/>
              </a:spcBef>
              <a:spcAft>
                <a:spcPts val="0"/>
              </a:spcAft>
              <a:defRPr/>
            </a:pPr>
            <a:r>
              <a:rPr lang="id-ID" sz="1700" b="1" dirty="0" smtClean="0"/>
              <a:t>Thayer</a:t>
            </a:r>
            <a:r>
              <a:rPr lang="id-ID" sz="1700" dirty="0" smtClean="0"/>
              <a:t> </a:t>
            </a:r>
            <a:r>
              <a:rPr lang="id-ID" sz="1700" dirty="0" smtClean="0">
                <a:sym typeface="Wingdings" pitchFamily="2" charset="2"/>
              </a:rPr>
              <a:t> memberikan penekanan bahwa komunikasi sebagai proses yang dinamis, dimana individu menciptakan dan menginterpretasikan informasi. </a:t>
            </a:r>
          </a:p>
          <a:p>
            <a:pPr marL="448056" indent="-384048" eaLnBrk="1" fontAlgn="auto" hangingPunct="1">
              <a:lnSpc>
                <a:spcPct val="150000"/>
              </a:lnSpc>
              <a:spcBef>
                <a:spcPts val="600"/>
              </a:spcBef>
              <a:spcAft>
                <a:spcPts val="0"/>
              </a:spcAft>
              <a:defRPr/>
            </a:pPr>
            <a:r>
              <a:rPr lang="id-ID" sz="1700" dirty="0" smtClean="0">
                <a:sym typeface="Wingdings" pitchFamily="2" charset="2"/>
              </a:rPr>
              <a:t>Informasi yang dilihat, didengar atau dirasakan sebagai sesuatu hal yang kompleks, dinamis dan sangat pribadi.  </a:t>
            </a:r>
          </a:p>
          <a:p>
            <a:pPr marL="448056" indent="-384048" eaLnBrk="1" fontAlgn="auto" hangingPunct="1">
              <a:lnSpc>
                <a:spcPct val="150000"/>
              </a:lnSpc>
              <a:spcBef>
                <a:spcPts val="600"/>
              </a:spcBef>
              <a:spcAft>
                <a:spcPts val="0"/>
              </a:spcAft>
              <a:defRPr/>
            </a:pPr>
            <a:r>
              <a:rPr lang="id-ID" sz="1700" b="1" dirty="0" smtClean="0">
                <a:sym typeface="Wingdings" pitchFamily="2" charset="2"/>
              </a:rPr>
              <a:t>Lee Thayer (1968) </a:t>
            </a:r>
            <a:r>
              <a:rPr lang="id-ID" sz="1700" dirty="0" smtClean="0">
                <a:sym typeface="Wingdings" pitchFamily="2" charset="2"/>
              </a:rPr>
              <a:t> memiliki konsep terhadap aspek komunikasi penerimaan informasi yang bersifat kuat (mampu) menerimanya dan yang bersifat lemah.</a:t>
            </a:r>
            <a:r>
              <a:rPr lang="id-ID" sz="1700" dirty="0" smtClean="0">
                <a:sym typeface="Wingdings" pitchFamily="2" charset="2"/>
              </a:rPr>
              <a:t> </a:t>
            </a:r>
          </a:p>
          <a:p>
            <a:pPr marL="448056" indent="-384048" eaLnBrk="1" fontAlgn="auto" hangingPunct="1">
              <a:lnSpc>
                <a:spcPct val="150000"/>
              </a:lnSpc>
              <a:spcBef>
                <a:spcPts val="600"/>
              </a:spcBef>
              <a:spcAft>
                <a:spcPts val="0"/>
              </a:spcAft>
              <a:defRPr/>
            </a:pPr>
            <a:r>
              <a:rPr lang="id-ID" sz="1700" dirty="0" smtClean="0">
                <a:sym typeface="Wingdings" pitchFamily="2" charset="2"/>
              </a:rPr>
              <a:t>Ia berpendapat bahwa cara kita memperoleh, memproses, menghasilkan &amp; menyebarkan informasi tergantung dari kemampuan dan kerentanan kita. </a:t>
            </a:r>
            <a:endParaRPr lang="id-ID" sz="17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ABAD KE-20 </a:t>
            </a:r>
            <a:r>
              <a:rPr lang="id-ID" sz="4000" b="1" dirty="0" smtClean="0">
                <a:solidFill>
                  <a:schemeClr val="accent1">
                    <a:tint val="83000"/>
                    <a:satMod val="150000"/>
                  </a:schemeClr>
                </a:solidFill>
              </a:rPr>
              <a:t>(17)</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b="1" dirty="0" smtClean="0"/>
              <a:t>Model </a:t>
            </a:r>
            <a:r>
              <a:rPr lang="id-ID" sz="1700" b="1" dirty="0" smtClean="0"/>
              <a:t>Komunikasi Thayer (2) – </a:t>
            </a:r>
            <a:r>
              <a:rPr lang="id-ID" sz="1700" dirty="0" smtClean="0"/>
              <a:t>dengan demikian, </a:t>
            </a:r>
            <a:r>
              <a:rPr lang="id-ID" sz="1700" dirty="0" smtClean="0"/>
              <a:t>pada model komunikasi ini terdapat beberapa pernyataan kunci/intisari yang terdiri dari: </a:t>
            </a:r>
          </a:p>
          <a:p>
            <a:pPr marL="822706" lvl="1" indent="-384048" eaLnBrk="1" fontAlgn="auto" hangingPunct="1">
              <a:lnSpc>
                <a:spcPct val="150000"/>
              </a:lnSpc>
              <a:spcBef>
                <a:spcPts val="600"/>
              </a:spcBef>
              <a:spcAft>
                <a:spcPts val="0"/>
              </a:spcAft>
              <a:defRPr/>
            </a:pPr>
            <a:r>
              <a:rPr lang="id-ID" sz="1700" dirty="0" smtClean="0"/>
              <a:t>Pesan yang diperoleh penerima tidak pernah identik dengan yang dikirim oleh sumber pesan. </a:t>
            </a:r>
          </a:p>
          <a:p>
            <a:pPr marL="822706" lvl="1" indent="-384048" eaLnBrk="1" fontAlgn="auto" hangingPunct="1">
              <a:lnSpc>
                <a:spcPct val="150000"/>
              </a:lnSpc>
              <a:spcBef>
                <a:spcPts val="600"/>
              </a:spcBef>
              <a:spcAft>
                <a:spcPts val="0"/>
              </a:spcAft>
              <a:defRPr/>
            </a:pPr>
            <a:r>
              <a:rPr lang="id-ID" sz="1700" dirty="0" smtClean="0"/>
              <a:t>Penerima mendapatkan sejumlah pesan dengan kemampuan memproses atau memahaminya dalam cara yang berbeda-beda. </a:t>
            </a:r>
          </a:p>
          <a:p>
            <a:pPr marL="822706" lvl="1" indent="-384048" eaLnBrk="1" fontAlgn="auto" hangingPunct="1">
              <a:lnSpc>
                <a:spcPct val="150000"/>
              </a:lnSpc>
              <a:spcBef>
                <a:spcPts val="600"/>
              </a:spcBef>
              <a:spcAft>
                <a:spcPts val="0"/>
              </a:spcAft>
              <a:defRPr/>
            </a:pPr>
            <a:r>
              <a:rPr lang="id-ID" sz="1700" dirty="0" smtClean="0"/>
              <a:t>Individu dapat bertindak sebagai pengirim sekaligus penerima pesan, dan pergantian dari satu ke yang lainnya tidak selalu jelas. </a:t>
            </a:r>
          </a:p>
          <a:p>
            <a:pPr marL="822706" lvl="1" indent="-384048" eaLnBrk="1" fontAlgn="auto" hangingPunct="1">
              <a:lnSpc>
                <a:spcPct val="150000"/>
              </a:lnSpc>
              <a:spcBef>
                <a:spcPts val="600"/>
              </a:spcBef>
              <a:spcAft>
                <a:spcPts val="0"/>
              </a:spcAft>
              <a:defRPr/>
            </a:pPr>
            <a:r>
              <a:rPr lang="id-ID" sz="1700" dirty="0" smtClean="0"/>
              <a:t>Informasi yang diterima dapat berfungsi sebagai umpan balik. </a:t>
            </a:r>
            <a:endParaRPr lang="id-ID" sz="17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TEORI KOMUNIKASI di ABAD KE-21 </a:t>
            </a:r>
            <a:r>
              <a:rPr lang="id-ID" sz="3200" b="1" dirty="0" smtClean="0">
                <a:solidFill>
                  <a:schemeClr val="accent1">
                    <a:tint val="83000"/>
                    <a:satMod val="150000"/>
                  </a:schemeClr>
                </a:solidFill>
              </a:rPr>
              <a:t>(1)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643050"/>
            <a:ext cx="8229600" cy="3786214"/>
          </a:xfrm>
        </p:spPr>
        <p:txBody>
          <a:bodyPr>
            <a:noAutofit/>
          </a:bodyPr>
          <a:lstStyle/>
          <a:p>
            <a:pPr marL="448056" indent="-384048" eaLnBrk="1" fontAlgn="auto" hangingPunct="1">
              <a:lnSpc>
                <a:spcPct val="150000"/>
              </a:lnSpc>
              <a:spcBef>
                <a:spcPts val="600"/>
              </a:spcBef>
              <a:spcAft>
                <a:spcPts val="0"/>
              </a:spcAft>
              <a:defRPr/>
            </a:pPr>
            <a:r>
              <a:rPr lang="id-ID" sz="1800" dirty="0" smtClean="0"/>
              <a:t>T</a:t>
            </a:r>
            <a:r>
              <a:rPr lang="id-ID" sz="1800" dirty="0" smtClean="0"/>
              <a:t>eori komunikasi masa kini banyak dipengaruhi oleh model-model komunikasi yang berkembang pada tahun 1980-1990an, dengan sejumlah perubahan dalam terminologi atau penekanan. </a:t>
            </a:r>
          </a:p>
          <a:p>
            <a:pPr marL="448056" indent="-384048" eaLnBrk="1" fontAlgn="auto" hangingPunct="1">
              <a:lnSpc>
                <a:spcPct val="150000"/>
              </a:lnSpc>
              <a:spcBef>
                <a:spcPts val="600"/>
              </a:spcBef>
              <a:spcAft>
                <a:spcPts val="0"/>
              </a:spcAft>
              <a:defRPr/>
            </a:pPr>
            <a:r>
              <a:rPr lang="id-ID" sz="1800" dirty="0" smtClean="0"/>
              <a:t>Proses komunikasi yang terjadi saat ini mengalami pergeseran konsep, yang semula banyak menggunakan istilah “pesan” dan “media” berubah menjadi “informasi” dan “teknologi”. </a:t>
            </a:r>
            <a:endParaRPr lang="id-ID" sz="1800" dirty="0" smtClean="0"/>
          </a:p>
          <a:p>
            <a:pPr marL="448056" indent="-384048" eaLnBrk="1" fontAlgn="auto" hangingPunct="1">
              <a:lnSpc>
                <a:spcPct val="150000"/>
              </a:lnSpc>
              <a:spcBef>
                <a:spcPts val="600"/>
              </a:spcBef>
              <a:spcAft>
                <a:spcPts val="0"/>
              </a:spcAft>
              <a:defRPr/>
            </a:pPr>
            <a:r>
              <a:rPr lang="id-ID" sz="1800" dirty="0" smtClean="0"/>
              <a:t>Perubahan ini terjadi dengan cepat, dengan hadirnya media dan teknologi yang lebih baru dan mutakhir.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TEORI KOMUNIKASI di ABAD KE-21 </a:t>
            </a:r>
            <a:r>
              <a:rPr lang="id-ID" sz="3200" b="1" dirty="0" smtClean="0">
                <a:solidFill>
                  <a:schemeClr val="accent1">
                    <a:tint val="83000"/>
                    <a:satMod val="150000"/>
                  </a:schemeClr>
                </a:solidFill>
              </a:rPr>
              <a:t>(2)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dirty="0" smtClean="0"/>
              <a:t>Media dan teknologi baru secara aktif mampu mengatur waktu, tempat dimana komunikasi terjadi, dan efektivitas dan efisiensi dalam penyampaian pesan dan informasi. </a:t>
            </a:r>
          </a:p>
          <a:p>
            <a:pPr marL="448056" indent="-384048" eaLnBrk="1" fontAlgn="auto" hangingPunct="1">
              <a:lnSpc>
                <a:spcPct val="150000"/>
              </a:lnSpc>
              <a:spcBef>
                <a:spcPts val="600"/>
              </a:spcBef>
              <a:spcAft>
                <a:spcPts val="0"/>
              </a:spcAft>
              <a:defRPr/>
            </a:pPr>
            <a:r>
              <a:rPr lang="id-ID" sz="1700" dirty="0" smtClean="0"/>
              <a:t>Terdapat komunikasi dalam bentuk visual, kajian budaya, peran politik dan kelas sosial dalam pengembangan teori komunikasi, yang tidak dikembangkan dalam model-model komunikasi di era sebelumnya.   </a:t>
            </a:r>
          </a:p>
          <a:p>
            <a:pPr marL="448056" indent="-384048" eaLnBrk="1" fontAlgn="auto" hangingPunct="1">
              <a:lnSpc>
                <a:spcPct val="150000"/>
              </a:lnSpc>
              <a:spcBef>
                <a:spcPts val="600"/>
              </a:spcBef>
              <a:spcAft>
                <a:spcPts val="0"/>
              </a:spcAft>
              <a:defRPr/>
            </a:pPr>
            <a:r>
              <a:rPr lang="id-ID" sz="1700" dirty="0" smtClean="0"/>
              <a:t>Salah satu model komunikasi yang terkenal di era abad ke-21, dikembangkan oleh Joseph DeVito.</a:t>
            </a:r>
          </a:p>
          <a:p>
            <a:pPr marL="448056" indent="-384048" eaLnBrk="1" fontAlgn="auto" hangingPunct="1">
              <a:lnSpc>
                <a:spcPct val="150000"/>
              </a:lnSpc>
              <a:spcBef>
                <a:spcPts val="600"/>
              </a:spcBef>
              <a:spcAft>
                <a:spcPts val="0"/>
              </a:spcAft>
              <a:defRPr/>
            </a:pPr>
            <a:r>
              <a:rPr lang="id-ID" sz="1700" dirty="0" smtClean="0"/>
              <a:t>Ia merumuskan definisi komunikasi sebagai proses yang terjadi ketika satu orang (atau lebih) mengirim dan menerima pesan yang terdistorsi oleh gangguan, terjadi dalam konteks, memiliki beberapa efek dan memberikan kesempatan untuk memberikan umpan balik </a:t>
            </a:r>
            <a:r>
              <a:rPr lang="id-ID" sz="1700" i="1" dirty="0" smtClean="0"/>
              <a:t>(feed back).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000" b="1" dirty="0" smtClean="0">
                <a:solidFill>
                  <a:schemeClr val="accent1">
                    <a:tint val="83000"/>
                    <a:satMod val="150000"/>
                  </a:schemeClr>
                </a:solidFill>
              </a:rPr>
              <a:t>REFLEKSI EVOLUSI TEORI KOMUNIKASI (1)</a:t>
            </a:r>
            <a:endParaRPr lang="id-ID" sz="3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b="1" dirty="0" smtClean="0"/>
              <a:t>Paradigma dan Anomali  </a:t>
            </a:r>
            <a:r>
              <a:rPr lang="id-ID" sz="1700" dirty="0" smtClean="0"/>
              <a:t>– perspektif paling awal tentang komunikasi berkaitan dengan berbicara didepan umum untuk tujuan persuasi – dengan dasar rumusan proses komunikasi: sumber yang menyusun &amp; mengirimkan pesan </a:t>
            </a:r>
            <a:r>
              <a:rPr lang="id-ID" sz="1700" dirty="0" smtClean="0">
                <a:sym typeface="Wingdings" pitchFamily="2" charset="2"/>
              </a:rPr>
              <a:t> dikirimkan ke penerima pesan  menghasilkan efek tertentu.  </a:t>
            </a:r>
            <a:endParaRPr lang="id-ID" sz="1700" dirty="0" smtClean="0">
              <a:sym typeface="Wingdings" pitchFamily="2" charset="2"/>
            </a:endParaRPr>
          </a:p>
          <a:p>
            <a:pPr marL="448056" indent="-384048" eaLnBrk="1" fontAlgn="auto" hangingPunct="1">
              <a:lnSpc>
                <a:spcPct val="150000"/>
              </a:lnSpc>
              <a:spcBef>
                <a:spcPts val="600"/>
              </a:spcBef>
              <a:spcAft>
                <a:spcPts val="0"/>
              </a:spcAft>
              <a:defRPr/>
            </a:pPr>
            <a:r>
              <a:rPr lang="id-ID" sz="1700" dirty="0" smtClean="0">
                <a:sym typeface="Wingdings" pitchFamily="2" charset="2"/>
              </a:rPr>
              <a:t>Teori ilmu komunikasi saat ini: </a:t>
            </a:r>
            <a:r>
              <a:rPr lang="id-ID" sz="1700" dirty="0" smtClean="0"/>
              <a:t>diperluas hingga komunikasi antar pribadi, komunikasi publik, penggunaan teknologi, komunikasi verbal &amp; non-verbal, sumber dan penerima pesan baik perorangan &amp; kelompok, susunan luas dari tujuan, fungsi dan hasil komunikasi. </a:t>
            </a:r>
          </a:p>
          <a:p>
            <a:pPr marL="448056" indent="-384048" eaLnBrk="1" fontAlgn="auto" hangingPunct="1">
              <a:lnSpc>
                <a:spcPct val="150000"/>
              </a:lnSpc>
              <a:spcBef>
                <a:spcPts val="600"/>
              </a:spcBef>
              <a:spcAft>
                <a:spcPts val="0"/>
              </a:spcAft>
              <a:defRPr/>
            </a:pPr>
            <a:r>
              <a:rPr lang="id-ID" sz="1700" dirty="0" smtClean="0"/>
              <a:t> Membuktikan bahwa ada perubahan paradigma yang terjadi dalam proses komunikasi, yaitu MS =/ MR. </a:t>
            </a:r>
          </a:p>
          <a:p>
            <a:pPr marL="448056" indent="-384048" eaLnBrk="1" fontAlgn="auto" hangingPunct="1">
              <a:lnSpc>
                <a:spcPct val="150000"/>
              </a:lnSpc>
              <a:spcBef>
                <a:spcPts val="600"/>
              </a:spcBef>
              <a:spcAft>
                <a:spcPts val="0"/>
              </a:spcAft>
              <a:buNone/>
              <a:defRPr/>
            </a:pPr>
            <a:endParaRPr lang="id-ID" sz="17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(2)</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rmAutofit/>
          </a:bodyPr>
          <a:lstStyle/>
          <a:p>
            <a:pPr marL="448056" indent="-384048" eaLnBrk="1" fontAlgn="auto" hangingPunct="1">
              <a:lnSpc>
                <a:spcPct val="170000"/>
              </a:lnSpc>
              <a:spcBef>
                <a:spcPts val="600"/>
              </a:spcBef>
              <a:spcAft>
                <a:spcPts val="0"/>
              </a:spcAft>
              <a:defRPr/>
            </a:pPr>
            <a:r>
              <a:rPr lang="id-ID" sz="1800" dirty="0" smtClean="0"/>
              <a:t>Model-model yang disajikan dan didiskusikan menawarkan cara terbaik untuk meneliti sifat dan lebih memahami dasar-dasar dari proses komunikasi. </a:t>
            </a:r>
          </a:p>
          <a:p>
            <a:pPr marL="448056" indent="-384048" eaLnBrk="1" fontAlgn="auto" hangingPunct="1">
              <a:lnSpc>
                <a:spcPct val="170000"/>
              </a:lnSpc>
              <a:spcBef>
                <a:spcPts val="600"/>
              </a:spcBef>
              <a:spcAft>
                <a:spcPts val="0"/>
              </a:spcAft>
              <a:defRPr/>
            </a:pPr>
            <a:r>
              <a:rPr lang="id-ID" sz="1800" dirty="0" smtClean="0"/>
              <a:t>Membuat kita tahu konsep inti teori komunikasi yang berevolusi dari tahun ke-tahun. </a:t>
            </a:r>
          </a:p>
          <a:p>
            <a:pPr marL="448056" indent="-384048" eaLnBrk="1" fontAlgn="auto" hangingPunct="1">
              <a:lnSpc>
                <a:spcPct val="170000"/>
              </a:lnSpc>
              <a:spcBef>
                <a:spcPts val="600"/>
              </a:spcBef>
              <a:spcAft>
                <a:spcPts val="0"/>
              </a:spcAft>
              <a:defRPr/>
            </a:pPr>
            <a:r>
              <a:rPr lang="id-ID" sz="1800" dirty="0" smtClean="0"/>
              <a:t>Sebagian besar pandangan yang paling awal tentang komunikasi berpusat pada kepentingan umum dimana seorang orator menyampaikan pidato untuk meyakinkan pendengarnya mengenai suatu kebenaran dari sudut pandang tertentu.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000" b="1" dirty="0" smtClean="0">
                <a:solidFill>
                  <a:schemeClr val="accent1">
                    <a:tint val="83000"/>
                    <a:satMod val="150000"/>
                  </a:schemeClr>
                </a:solidFill>
              </a:rPr>
              <a:t>REFLEKSI EVOLUSI TEORI KOMUNIKASI (2)</a:t>
            </a:r>
            <a:endParaRPr lang="id-ID" sz="3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b="1" dirty="0" smtClean="0"/>
              <a:t>Teori Komunikasi Dewasa Ini </a:t>
            </a:r>
            <a:r>
              <a:rPr lang="id-ID" sz="1700" dirty="0" smtClean="0"/>
              <a:t>– evolusi konsep yang terjadi terhadap teori komunikasi saat ini, akibat sejumlah perubahan model-model komunikasi yang mendominasi sepanjang sejarah ilmu komunikasi (konsep S </a:t>
            </a:r>
            <a:r>
              <a:rPr lang="id-ID" sz="1700" dirty="0" smtClean="0">
                <a:sym typeface="Wingdings" pitchFamily="2" charset="2"/>
              </a:rPr>
              <a:t> M  R</a:t>
            </a:r>
            <a:r>
              <a:rPr lang="id-ID" sz="1700" b="1" dirty="0" smtClean="0">
                <a:sym typeface="Wingdings" pitchFamily="2" charset="2"/>
              </a:rPr>
              <a:t> = </a:t>
            </a:r>
            <a:r>
              <a:rPr lang="id-ID" sz="1700" dirty="0" smtClean="0">
                <a:sym typeface="Wingdings" pitchFamily="2" charset="2"/>
              </a:rPr>
              <a:t>E). </a:t>
            </a:r>
            <a:endParaRPr lang="id-ID" sz="1700" dirty="0" smtClean="0"/>
          </a:p>
          <a:p>
            <a:pPr marL="448056" indent="-384048" eaLnBrk="1" fontAlgn="auto" hangingPunct="1">
              <a:lnSpc>
                <a:spcPct val="150000"/>
              </a:lnSpc>
              <a:spcBef>
                <a:spcPts val="600"/>
              </a:spcBef>
              <a:spcAft>
                <a:spcPts val="0"/>
              </a:spcAft>
              <a:defRPr/>
            </a:pPr>
            <a:r>
              <a:rPr lang="id-ID" sz="1600" dirty="0" smtClean="0"/>
              <a:t>Evolusi konsep pada teori komunikasi saat ini, terdiri dari: </a:t>
            </a:r>
          </a:p>
          <a:p>
            <a:pPr marL="822706" lvl="1" indent="-384048" eaLnBrk="1" fontAlgn="auto" hangingPunct="1">
              <a:lnSpc>
                <a:spcPct val="150000"/>
              </a:lnSpc>
              <a:spcBef>
                <a:spcPts val="0"/>
              </a:spcBef>
              <a:spcAft>
                <a:spcPts val="0"/>
              </a:spcAft>
              <a:defRPr/>
            </a:pPr>
            <a:r>
              <a:rPr lang="id-ID" sz="1600" b="1" dirty="0" smtClean="0"/>
              <a:t>Sumber </a:t>
            </a:r>
            <a:r>
              <a:rPr lang="id-ID" sz="1600" dirty="0" smtClean="0"/>
              <a:t>– berpusat pada pesan ke penerima dan berpusat pada makna.</a:t>
            </a:r>
          </a:p>
          <a:p>
            <a:pPr marL="822706" lvl="1" indent="-384048" eaLnBrk="1" fontAlgn="auto" hangingPunct="1">
              <a:lnSpc>
                <a:spcPct val="150000"/>
              </a:lnSpc>
              <a:spcBef>
                <a:spcPts val="0"/>
              </a:spcBef>
              <a:spcAft>
                <a:spcPts val="0"/>
              </a:spcAft>
              <a:defRPr/>
            </a:pPr>
            <a:r>
              <a:rPr lang="id-ID" sz="1600" b="1" dirty="0" smtClean="0"/>
              <a:t>Cara </a:t>
            </a:r>
            <a:r>
              <a:rPr lang="id-ID" sz="1600" dirty="0" smtClean="0"/>
              <a:t>– interaktif dan transaksional. </a:t>
            </a:r>
          </a:p>
          <a:p>
            <a:pPr marL="822706" lvl="1" indent="-384048" eaLnBrk="1" fontAlgn="auto" hangingPunct="1">
              <a:lnSpc>
                <a:spcPct val="150000"/>
              </a:lnSpc>
              <a:spcBef>
                <a:spcPts val="0"/>
              </a:spcBef>
              <a:spcAft>
                <a:spcPts val="0"/>
              </a:spcAft>
              <a:defRPr/>
            </a:pPr>
            <a:r>
              <a:rPr lang="id-ID" sz="1600" b="1" dirty="0" smtClean="0"/>
              <a:t>Peristiwa</a:t>
            </a:r>
            <a:r>
              <a:rPr lang="id-ID" sz="1600" dirty="0" smtClean="0"/>
              <a:t> – berorientasi pada proses.</a:t>
            </a:r>
          </a:p>
          <a:p>
            <a:pPr marL="822706" lvl="1" indent="-384048" eaLnBrk="1" fontAlgn="auto" hangingPunct="1">
              <a:lnSpc>
                <a:spcPct val="150000"/>
              </a:lnSpc>
              <a:spcBef>
                <a:spcPts val="0"/>
              </a:spcBef>
              <a:spcAft>
                <a:spcPts val="0"/>
              </a:spcAft>
              <a:defRPr/>
            </a:pPr>
            <a:r>
              <a:rPr lang="id-ID" sz="1600" b="1" dirty="0" smtClean="0"/>
              <a:t>Penekanan</a:t>
            </a:r>
            <a:r>
              <a:rPr lang="id-ID" sz="1600" dirty="0" smtClean="0"/>
              <a:t> – khusus pada pengiriman informasi, penekanan pada interpretasi dan hubungan, serta pengiriman informasi. </a:t>
            </a:r>
          </a:p>
          <a:p>
            <a:pPr marL="822706" lvl="1" indent="-384048" eaLnBrk="1" fontAlgn="auto" hangingPunct="1">
              <a:lnSpc>
                <a:spcPct val="150000"/>
              </a:lnSpc>
              <a:spcBef>
                <a:spcPts val="0"/>
              </a:spcBef>
              <a:spcAft>
                <a:spcPts val="0"/>
              </a:spcAft>
              <a:defRPr/>
            </a:pPr>
            <a:r>
              <a:rPr lang="id-ID" sz="1600" b="1" dirty="0" smtClean="0"/>
              <a:t>Berbicara didepan umum </a:t>
            </a:r>
            <a:r>
              <a:rPr lang="id-ID" sz="1600" dirty="0" smtClean="0"/>
              <a:t>– kerangka kerja yang mempertimbangkan komunikasi dalam berbagai konteks termasuk individu, hubungan, keluarga, kelompok, organisasi, masyarakat dan media.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3000" b="1" dirty="0" smtClean="0">
                <a:solidFill>
                  <a:schemeClr val="accent1">
                    <a:tint val="83000"/>
                    <a:satMod val="150000"/>
                  </a:schemeClr>
                </a:solidFill>
              </a:rPr>
              <a:t>IMPLIKASI DAN APLIKASI (1)</a:t>
            </a:r>
            <a:endParaRPr lang="id-ID" sz="30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86412"/>
          </a:xfrm>
        </p:spPr>
        <p:txBody>
          <a:bodyPr>
            <a:noAutofit/>
          </a:bodyPr>
          <a:lstStyle/>
          <a:p>
            <a:pPr marL="448056" indent="-384048" eaLnBrk="1" fontAlgn="auto" hangingPunct="1">
              <a:lnSpc>
                <a:spcPct val="150000"/>
              </a:lnSpc>
              <a:spcBef>
                <a:spcPts val="600"/>
              </a:spcBef>
              <a:spcAft>
                <a:spcPts val="0"/>
              </a:spcAft>
              <a:defRPr/>
            </a:pPr>
            <a:r>
              <a:rPr lang="id-ID" sz="1700" dirty="0" smtClean="0"/>
              <a:t>Teori-teori komunikasi terus berkembang sejak dari masa Yunani Kuno hingga zaman sekarang. </a:t>
            </a:r>
          </a:p>
          <a:p>
            <a:pPr marL="448056" indent="-384048" eaLnBrk="1" fontAlgn="auto" hangingPunct="1">
              <a:lnSpc>
                <a:spcPct val="150000"/>
              </a:lnSpc>
              <a:spcBef>
                <a:spcPts val="600"/>
              </a:spcBef>
              <a:spcAft>
                <a:spcPts val="0"/>
              </a:spcAft>
              <a:defRPr/>
            </a:pPr>
            <a:r>
              <a:rPr lang="id-ID" sz="1700" dirty="0" smtClean="0"/>
              <a:t>Pengembangan teori komunikasi telah beralih dari fokus pada tujuan persuasi pembicara </a:t>
            </a:r>
            <a:r>
              <a:rPr lang="id-ID" sz="1700" dirty="0" smtClean="0">
                <a:sym typeface="Wingdings" pitchFamily="2" charset="2"/>
              </a:rPr>
              <a:t> </a:t>
            </a:r>
            <a:r>
              <a:rPr lang="id-ID" sz="1700" dirty="0" smtClean="0"/>
              <a:t>proses yang lebih interaksional yang melibatkan partisipasi aktif baik pengirim maupun penerima. </a:t>
            </a:r>
          </a:p>
          <a:p>
            <a:pPr marL="448056" indent="-384048" eaLnBrk="1" fontAlgn="auto" hangingPunct="1">
              <a:lnSpc>
                <a:spcPct val="150000"/>
              </a:lnSpc>
              <a:spcBef>
                <a:spcPts val="600"/>
              </a:spcBef>
              <a:spcAft>
                <a:spcPts val="0"/>
              </a:spcAft>
              <a:defRPr/>
            </a:pPr>
            <a:r>
              <a:rPr lang="id-ID" sz="1700" dirty="0" smtClean="0"/>
              <a:t>Teori komunikasi terus berevolusi untuk mencerminkan perspektif budaya dalam sebuah interaksi. </a:t>
            </a:r>
          </a:p>
          <a:p>
            <a:pPr marL="448056" indent="-384048" eaLnBrk="1" fontAlgn="auto" hangingPunct="1">
              <a:lnSpc>
                <a:spcPct val="150000"/>
              </a:lnSpc>
              <a:spcBef>
                <a:spcPts val="600"/>
              </a:spcBef>
              <a:spcAft>
                <a:spcPts val="0"/>
              </a:spcAft>
              <a:defRPr/>
            </a:pPr>
            <a:r>
              <a:rPr lang="id-ID" sz="1700" dirty="0" smtClean="0"/>
              <a:t>Teori komunikasi yang lebih baru melibatkan peran media massa dan perkembangan teknologi yang tersedia – baik dalam interaksi tatap muka atau situasi yang menggunakan media. </a:t>
            </a:r>
            <a:endParaRPr lang="id-ID"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(3)</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dirty="0" smtClean="0"/>
              <a:t>Secara bertahap pemikiran mengenai komunikasi bertambah luas, dengan fokus pada interaksi komunikasi antar-pribadi, dan teknik berbicara didepan umum, komunikasi non-verbal, komunikasi dengan mediasi teknologi &amp; komunikasi verbal. </a:t>
            </a:r>
          </a:p>
          <a:p>
            <a:pPr marL="448056" indent="-384048" eaLnBrk="1" fontAlgn="auto" hangingPunct="1">
              <a:lnSpc>
                <a:spcPct val="150000"/>
              </a:lnSpc>
              <a:spcBef>
                <a:spcPts val="600"/>
              </a:spcBef>
              <a:spcAft>
                <a:spcPts val="0"/>
              </a:spcAft>
              <a:defRPr/>
            </a:pPr>
            <a:r>
              <a:rPr lang="id-ID" sz="1800" dirty="0" smtClean="0"/>
              <a:t>Aspek komunikasi tersebut mencakup hal-hal yang terjadi dalam kehidupan kita sehari-hari: sosialiasi orang tua-anak, mengembangkan hubungan,  membangun budaya, dan hal-hal yang berkaitan dengan aspek komunikasi persuasi. </a:t>
            </a:r>
          </a:p>
          <a:p>
            <a:pPr marL="448056" indent="-384048" eaLnBrk="1" fontAlgn="auto" hangingPunct="1">
              <a:lnSpc>
                <a:spcPct val="150000"/>
              </a:lnSpc>
              <a:spcBef>
                <a:spcPts val="600"/>
              </a:spcBef>
              <a:spcAft>
                <a:spcPts val="0"/>
              </a:spcAft>
              <a:defRPr/>
            </a:pPr>
            <a:r>
              <a:rPr lang="id-ID" sz="1800" dirty="0" smtClean="0"/>
              <a:t>Ada sejumlah pergeseran-pergeseran yang tersembunyi dalam berpikir tentang dinamika yang tidak terlihat &amp; yang terjadi dalam interaksi komunikasi.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(4)</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Asal usul teori komunikasi: Yunani Kuno (1) </a:t>
            </a:r>
            <a:r>
              <a:rPr lang="id-ID" sz="1800" dirty="0" smtClean="0"/>
              <a:t>– Aristoletes (385-322 SM) dan gurunya Plato (427-347 SM) adalah tokoh paling sentral dalam permulaan studi komunikasi. </a:t>
            </a:r>
          </a:p>
          <a:p>
            <a:pPr marL="448056" indent="-384048" eaLnBrk="1" fontAlgn="auto" hangingPunct="1">
              <a:lnSpc>
                <a:spcPct val="150000"/>
              </a:lnSpc>
              <a:spcBef>
                <a:spcPts val="600"/>
              </a:spcBef>
              <a:spcAft>
                <a:spcPts val="0"/>
              </a:spcAft>
              <a:defRPr/>
            </a:pPr>
            <a:r>
              <a:rPr lang="id-ID" sz="1800" dirty="0" smtClean="0"/>
              <a:t>Keduanya menganggap, komunikasi sebagai seni atau keahlian untuk dipraktikan sekaligus sebagai bidang studi. </a:t>
            </a:r>
          </a:p>
          <a:p>
            <a:pPr marL="448056" indent="-384048" eaLnBrk="1" fontAlgn="auto" hangingPunct="1">
              <a:lnSpc>
                <a:spcPct val="150000"/>
              </a:lnSpc>
              <a:spcBef>
                <a:spcPts val="600"/>
              </a:spcBef>
              <a:spcAft>
                <a:spcPts val="0"/>
              </a:spcAft>
              <a:defRPr/>
            </a:pPr>
            <a:r>
              <a:rPr lang="id-ID" sz="1800" dirty="0" smtClean="0"/>
              <a:t>Aristoteles </a:t>
            </a:r>
            <a:r>
              <a:rPr lang="id-ID" sz="1800" dirty="0" smtClean="0">
                <a:sym typeface="Wingdings" pitchFamily="2" charset="2"/>
              </a:rPr>
              <a:t> berpendapat, komunikasi sebagai sarana warga negara berpartisiapasi dalam demokrasi. Seperti, komunikasi dengan cara seorang orator atau pembicara membangun argumen untuk disajikan dalam sebuah pidato kepada para pendengar. </a:t>
            </a:r>
            <a:endParaRPr lang="id-ID"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(5)</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Asal usul teori komunikasi: Yunani Kuno (2) </a:t>
            </a:r>
            <a:r>
              <a:rPr lang="id-ID" sz="1800" dirty="0" smtClean="0"/>
              <a:t>– bagi Aristoteles, komunikasi adalah kegiatan verbal dimana pembicara berusaha membujuk untuk mencapai tujuan yang dimilikinya.</a:t>
            </a:r>
          </a:p>
          <a:p>
            <a:pPr marL="448056" indent="-384048" eaLnBrk="1" fontAlgn="auto" hangingPunct="1">
              <a:lnSpc>
                <a:spcPct val="150000"/>
              </a:lnSpc>
              <a:spcBef>
                <a:spcPts val="600"/>
              </a:spcBef>
              <a:spcAft>
                <a:spcPts val="0"/>
              </a:spcAft>
              <a:defRPr/>
            </a:pPr>
            <a:r>
              <a:rPr lang="id-ID" sz="1800" dirty="0" smtClean="0"/>
              <a:t>Karya Aristoteles, </a:t>
            </a:r>
            <a:r>
              <a:rPr lang="id-ID" sz="1800" b="1" i="1" dirty="0" smtClean="0"/>
              <a:t>The Rhetoric </a:t>
            </a:r>
            <a:r>
              <a:rPr lang="id-ID" sz="1800" dirty="0" smtClean="0"/>
              <a:t>(ditulis pada tahun 330SM) – menekankan tiga elemen: pembicara, khalayak dan pidato. </a:t>
            </a:r>
          </a:p>
          <a:p>
            <a:pPr marL="448056" indent="-384048" eaLnBrk="1" fontAlgn="auto" hangingPunct="1">
              <a:lnSpc>
                <a:spcPct val="150000"/>
              </a:lnSpc>
              <a:spcBef>
                <a:spcPts val="600"/>
              </a:spcBef>
              <a:spcAft>
                <a:spcPts val="0"/>
              </a:spcAft>
              <a:defRPr/>
            </a:pPr>
            <a:r>
              <a:rPr lang="id-ID" sz="1800" dirty="0" smtClean="0"/>
              <a:t>Buku 1, fokus pada komunikasi sebagai alat persuasi, yang terdiri dari 3 komponen: </a:t>
            </a:r>
            <a:r>
              <a:rPr lang="id-ID" sz="1800" i="1" dirty="0" smtClean="0"/>
              <a:t>etos</a:t>
            </a:r>
            <a:r>
              <a:rPr lang="id-ID" sz="1800" dirty="0" smtClean="0"/>
              <a:t> (sifat sumber), </a:t>
            </a:r>
            <a:r>
              <a:rPr lang="id-ID" sz="1800" i="1" dirty="0" smtClean="0"/>
              <a:t>pathos</a:t>
            </a:r>
            <a:r>
              <a:rPr lang="id-ID" sz="1800" dirty="0" smtClean="0"/>
              <a:t> (emosi khalayak) dan </a:t>
            </a:r>
            <a:r>
              <a:rPr lang="id-ID" sz="1800" i="1" dirty="0" smtClean="0"/>
              <a:t>logos</a:t>
            </a:r>
            <a:r>
              <a:rPr lang="id-ID" sz="1800" dirty="0" smtClean="0"/>
              <a:t> (sifat pesan yang disampaikan ke sumber khalayak). </a:t>
            </a:r>
          </a:p>
          <a:p>
            <a:pPr marL="448056" indent="-384048" eaLnBrk="1" fontAlgn="auto" hangingPunct="1">
              <a:lnSpc>
                <a:spcPct val="150000"/>
              </a:lnSpc>
              <a:spcBef>
                <a:spcPts val="600"/>
              </a:spcBef>
              <a:spcAft>
                <a:spcPts val="0"/>
              </a:spcAft>
              <a:defRPr/>
            </a:pPr>
            <a:r>
              <a:rPr lang="id-ID" sz="1800" dirty="0" smtClean="0"/>
              <a:t>Ia juga membedakan tiga konteks pembicaraan: </a:t>
            </a:r>
          </a:p>
          <a:p>
            <a:pPr marL="822706" lvl="1" indent="-384048" eaLnBrk="1" fontAlgn="auto" hangingPunct="1">
              <a:lnSpc>
                <a:spcPct val="150000"/>
              </a:lnSpc>
              <a:spcBef>
                <a:spcPts val="600"/>
              </a:spcBef>
              <a:spcAft>
                <a:spcPts val="0"/>
              </a:spcAft>
              <a:defRPr/>
            </a:pPr>
            <a:r>
              <a:rPr lang="id-ID" sz="1600" dirty="0" smtClean="0"/>
              <a:t>Berbicara mengenai hal-hal yang sebaiknya dilakukan didepan pemerintah </a:t>
            </a:r>
            <a:r>
              <a:rPr lang="id-ID" sz="1600" i="1" dirty="0" smtClean="0"/>
              <a:t>(deliberative speaking).</a:t>
            </a:r>
          </a:p>
          <a:p>
            <a:pPr marL="822706" lvl="1" indent="-384048" eaLnBrk="1" fontAlgn="auto" hangingPunct="1">
              <a:lnSpc>
                <a:spcPct val="150000"/>
              </a:lnSpc>
              <a:spcBef>
                <a:spcPts val="600"/>
              </a:spcBef>
              <a:spcAft>
                <a:spcPts val="0"/>
              </a:spcAft>
              <a:defRPr/>
            </a:pPr>
            <a:endParaRPr lang="id-ID"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(6)</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Asal usul teori komunikasi: Yunani Kuno (3) </a:t>
            </a:r>
          </a:p>
          <a:p>
            <a:pPr marL="822706" lvl="1" indent="-384048" eaLnBrk="1" fontAlgn="auto" hangingPunct="1">
              <a:lnSpc>
                <a:spcPct val="150000"/>
              </a:lnSpc>
              <a:spcBef>
                <a:spcPts val="600"/>
              </a:spcBef>
              <a:spcAft>
                <a:spcPts val="0"/>
              </a:spcAft>
              <a:defRPr/>
            </a:pPr>
            <a:r>
              <a:rPr lang="id-ID" sz="1700" dirty="0" smtClean="0"/>
              <a:t>Berbicara dengan menunjukkan bukti hukum diruang pengadilan </a:t>
            </a:r>
            <a:r>
              <a:rPr lang="id-ID" sz="1700" i="1" dirty="0" smtClean="0"/>
              <a:t>(foreinsic speaking).</a:t>
            </a:r>
          </a:p>
          <a:p>
            <a:pPr marL="822706" lvl="1" indent="-384048" eaLnBrk="1" fontAlgn="auto" hangingPunct="1">
              <a:lnSpc>
                <a:spcPct val="150000"/>
              </a:lnSpc>
              <a:spcBef>
                <a:spcPts val="600"/>
              </a:spcBef>
              <a:spcAft>
                <a:spcPts val="0"/>
              </a:spcAft>
              <a:defRPr/>
            </a:pPr>
            <a:r>
              <a:rPr lang="id-ID" sz="1700" dirty="0" smtClean="0"/>
              <a:t>Berbicara sebagai sambutan kepada khalayak pada kesempatan upacara </a:t>
            </a:r>
            <a:r>
              <a:rPr lang="id-ID" sz="1700" i="1" dirty="0" smtClean="0"/>
              <a:t>(epideictic speaking). </a:t>
            </a:r>
          </a:p>
          <a:p>
            <a:pPr marL="448056" indent="-384048" eaLnBrk="1" fontAlgn="auto" hangingPunct="1">
              <a:lnSpc>
                <a:spcPct val="150000"/>
              </a:lnSpc>
              <a:spcBef>
                <a:spcPts val="600"/>
              </a:spcBef>
              <a:spcAft>
                <a:spcPts val="0"/>
              </a:spcAft>
              <a:defRPr/>
            </a:pPr>
            <a:r>
              <a:rPr lang="id-ID" sz="1800" dirty="0" smtClean="0"/>
              <a:t>Buku 2, membahas sifat khalayak dan bagaimana pembicara dapat membangkitkan emosi mereka. </a:t>
            </a:r>
          </a:p>
          <a:p>
            <a:pPr marL="448056" indent="-384048" eaLnBrk="1" fontAlgn="auto" hangingPunct="1">
              <a:lnSpc>
                <a:spcPct val="150000"/>
              </a:lnSpc>
              <a:spcBef>
                <a:spcPts val="600"/>
              </a:spcBef>
              <a:spcAft>
                <a:spcPts val="0"/>
              </a:spcAft>
              <a:defRPr/>
            </a:pPr>
            <a:r>
              <a:rPr lang="id-ID" sz="1800" dirty="0" smtClean="0"/>
              <a:t>Aristoteles berpendapat bahwa faktor demografis khalayak (usia dan kelas sosial), akan mempengaruhi bagaimana mereka menilai pesan. </a:t>
            </a:r>
          </a:p>
          <a:p>
            <a:pPr marL="822706" lvl="1" indent="-384048" eaLnBrk="1" fontAlgn="auto" hangingPunct="1">
              <a:lnSpc>
                <a:spcPct val="150000"/>
              </a:lnSpc>
              <a:spcBef>
                <a:spcPts val="600"/>
              </a:spcBef>
              <a:spcAft>
                <a:spcPts val="0"/>
              </a:spcAft>
              <a:defRPr/>
            </a:pPr>
            <a:endParaRPr lang="id-ID" sz="1600" i="1" dirty="0" smtClean="0"/>
          </a:p>
          <a:p>
            <a:pPr marL="822706" lvl="1" indent="-384048" eaLnBrk="1" fontAlgn="auto" hangingPunct="1">
              <a:lnSpc>
                <a:spcPct val="150000"/>
              </a:lnSpc>
              <a:spcBef>
                <a:spcPts val="600"/>
              </a:spcBef>
              <a:spcAft>
                <a:spcPts val="0"/>
              </a:spcAft>
              <a:defRPr/>
            </a:pPr>
            <a:endParaRPr lang="id-ID"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(7)</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71612"/>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Asal usul teori komunikasi: Yunani Kuno (4) – </a:t>
            </a:r>
            <a:r>
              <a:rPr lang="id-ID" sz="1800" dirty="0" smtClean="0"/>
              <a:t>buku terakhir berkenaan dengan gaya dan menekankan kejelasan sebagai komponen penting dari efektivitas pesan. </a:t>
            </a:r>
          </a:p>
          <a:p>
            <a:pPr marL="448056" indent="-384048" eaLnBrk="1" fontAlgn="auto" hangingPunct="1">
              <a:lnSpc>
                <a:spcPct val="150000"/>
              </a:lnSpc>
              <a:spcBef>
                <a:spcPts val="600"/>
              </a:spcBef>
              <a:spcAft>
                <a:spcPts val="0"/>
              </a:spcAft>
              <a:defRPr/>
            </a:pPr>
            <a:r>
              <a:rPr lang="id-ID" sz="1800" dirty="0" smtClean="0"/>
              <a:t>Aristoteles menekankan bagaimana pesan dibangun dan memberikan sedikit perhatian pada penyampaian. </a:t>
            </a:r>
          </a:p>
          <a:p>
            <a:pPr marL="448056" indent="-384048" eaLnBrk="1" fontAlgn="auto" hangingPunct="1">
              <a:lnSpc>
                <a:spcPct val="150000"/>
              </a:lnSpc>
              <a:spcBef>
                <a:spcPts val="600"/>
              </a:spcBef>
              <a:spcAft>
                <a:spcPts val="0"/>
              </a:spcAft>
              <a:defRPr/>
            </a:pPr>
            <a:r>
              <a:rPr lang="id-ID" sz="1800" b="1" dirty="0" smtClean="0"/>
              <a:t>McCroskey</a:t>
            </a:r>
            <a:r>
              <a:rPr lang="id-ID" sz="1800" dirty="0" smtClean="0"/>
              <a:t> </a:t>
            </a:r>
            <a:r>
              <a:rPr lang="id-ID" sz="1800" dirty="0" smtClean="0">
                <a:sym typeface="Wingdings" pitchFamily="2" charset="2"/>
              </a:rPr>
              <a:t> mengidentifikasi tiga unsur penting dalam retorika Aristoteles: </a:t>
            </a:r>
          </a:p>
          <a:p>
            <a:pPr marL="822706" lvl="1" indent="-384048" eaLnBrk="1" fontAlgn="auto" hangingPunct="1">
              <a:lnSpc>
                <a:spcPct val="150000"/>
              </a:lnSpc>
              <a:spcBef>
                <a:spcPts val="600"/>
              </a:spcBef>
              <a:spcAft>
                <a:spcPts val="0"/>
              </a:spcAft>
              <a:defRPr/>
            </a:pPr>
            <a:r>
              <a:rPr lang="id-ID" sz="1600" dirty="0" smtClean="0">
                <a:sym typeface="Wingdings" pitchFamily="2" charset="2"/>
              </a:rPr>
              <a:t>Semua argumen harus didasarkan pada kemungkinan (apa yang khalayak percayai menjadi benar) – kebenaran dapat diverifikasi secara mutlak. Tidak mungkin dilakukan dalam kebanyakan kasus. </a:t>
            </a:r>
            <a:endParaRPr lang="id-ID" sz="1600" dirty="0" smtClean="0"/>
          </a:p>
          <a:p>
            <a:pPr marL="822706" lvl="1" indent="-384048" eaLnBrk="1" fontAlgn="auto" hangingPunct="1">
              <a:lnSpc>
                <a:spcPct val="150000"/>
              </a:lnSpc>
              <a:spcBef>
                <a:spcPts val="600"/>
              </a:spcBef>
              <a:spcAft>
                <a:spcPts val="0"/>
              </a:spcAft>
              <a:defRPr/>
            </a:pPr>
            <a:endParaRPr lang="id-ID"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84632" indent="0" algn="r" eaLnBrk="1" fontAlgn="auto" hangingPunct="1">
              <a:spcAft>
                <a:spcPts val="0"/>
              </a:spcAft>
              <a:defRPr/>
            </a:pPr>
            <a:r>
              <a:rPr lang="id-ID" sz="4000" b="1" dirty="0" smtClean="0">
                <a:solidFill>
                  <a:schemeClr val="accent1">
                    <a:tint val="83000"/>
                    <a:satMod val="150000"/>
                  </a:schemeClr>
                </a:solidFill>
              </a:rPr>
              <a:t>EVOLUSI PEMIKIRAN (8)</a:t>
            </a:r>
            <a:endParaRPr lang="id-ID" sz="4000" b="1" dirty="0">
              <a:solidFill>
                <a:schemeClr val="accent1">
                  <a:tint val="83000"/>
                  <a:satMod val="150000"/>
                </a:schemeClr>
              </a:solidFill>
            </a:endParaRPr>
          </a:p>
        </p:txBody>
      </p:sp>
      <p:sp>
        <p:nvSpPr>
          <p:cNvPr id="3" name="Content Placeholder 2"/>
          <p:cNvSpPr>
            <a:spLocks noGrp="1"/>
          </p:cNvSpPr>
          <p:nvPr>
            <p:ph idx="1"/>
          </p:nvPr>
        </p:nvSpPr>
        <p:spPr>
          <a:xfrm>
            <a:off x="500034" y="1500174"/>
            <a:ext cx="8229600" cy="4572000"/>
          </a:xfrm>
        </p:spPr>
        <p:txBody>
          <a:bodyPr>
            <a:noAutofit/>
          </a:bodyPr>
          <a:lstStyle/>
          <a:p>
            <a:pPr marL="448056" indent="-384048" eaLnBrk="1" fontAlgn="auto" hangingPunct="1">
              <a:lnSpc>
                <a:spcPct val="150000"/>
              </a:lnSpc>
              <a:spcBef>
                <a:spcPts val="600"/>
              </a:spcBef>
              <a:spcAft>
                <a:spcPts val="0"/>
              </a:spcAft>
              <a:defRPr/>
            </a:pPr>
            <a:r>
              <a:rPr lang="id-ID" sz="1800" b="1" dirty="0" smtClean="0"/>
              <a:t>Asal usul teori komunikasi: Yunani Kuno (5) – </a:t>
            </a:r>
          </a:p>
          <a:p>
            <a:pPr marL="822706" lvl="1" indent="-384048" eaLnBrk="1" fontAlgn="auto" hangingPunct="1">
              <a:lnSpc>
                <a:spcPct val="150000"/>
              </a:lnSpc>
              <a:spcBef>
                <a:spcPts val="600"/>
              </a:spcBef>
              <a:spcAft>
                <a:spcPts val="0"/>
              </a:spcAft>
              <a:defRPr/>
            </a:pPr>
            <a:r>
              <a:rPr lang="id-ID" sz="1600" dirty="0" smtClean="0"/>
              <a:t>Adaptasi khalayak (memahami apa yang besar kemungkinannya untuk membujuk seseorang) adalah kunci efektivitas pesan. </a:t>
            </a:r>
          </a:p>
          <a:p>
            <a:pPr marL="822706" lvl="1" indent="-384048" eaLnBrk="1" fontAlgn="auto" hangingPunct="1">
              <a:lnSpc>
                <a:spcPct val="150000"/>
              </a:lnSpc>
              <a:spcBef>
                <a:spcPts val="600"/>
              </a:spcBef>
              <a:spcAft>
                <a:spcPts val="0"/>
              </a:spcAft>
              <a:defRPr/>
            </a:pPr>
            <a:r>
              <a:rPr lang="id-ID" sz="1600" dirty="0" smtClean="0"/>
              <a:t>Ketidaksopanan (teorinya dapat digunakan untuk tujuan yang bermanfaat sekaligus tujuan yang tidak berfaedah).</a:t>
            </a:r>
          </a:p>
          <a:p>
            <a:pPr marL="448056" indent="-384048" eaLnBrk="1" fontAlgn="auto" hangingPunct="1">
              <a:lnSpc>
                <a:spcPct val="150000"/>
              </a:lnSpc>
              <a:spcBef>
                <a:spcPts val="600"/>
              </a:spcBef>
              <a:spcAft>
                <a:spcPts val="0"/>
              </a:spcAft>
              <a:defRPr/>
            </a:pPr>
            <a:r>
              <a:rPr lang="id-ID" sz="1800" dirty="0" smtClean="0"/>
              <a:t>Plato </a:t>
            </a:r>
            <a:r>
              <a:rPr lang="id-ID" sz="1800" dirty="0" smtClean="0">
                <a:sym typeface="Wingdings" pitchFamily="2" charset="2"/>
              </a:rPr>
              <a:t> ia berpendapat bahwa bidang ini mencakup studi mengenai sifat dan kata-kata, studi tentang sifat manusia dan cara mereka menjalani kehidupan, studi tentang sifat dari aturan, dan studi tentang alat-alat dimana manusia terpengaruh. </a:t>
            </a:r>
          </a:p>
          <a:p>
            <a:pPr marL="448056" indent="-384048" eaLnBrk="1" fontAlgn="auto" hangingPunct="1">
              <a:lnSpc>
                <a:spcPct val="150000"/>
              </a:lnSpc>
              <a:spcBef>
                <a:spcPts val="600"/>
              </a:spcBef>
              <a:spcAft>
                <a:spcPts val="0"/>
              </a:spcAft>
              <a:defRPr/>
            </a:pPr>
            <a:r>
              <a:rPr lang="id-ID" sz="1800" dirty="0" smtClean="0">
                <a:sym typeface="Wingdings" pitchFamily="2" charset="2"/>
              </a:rPr>
              <a:t>Komunikasi kenyataannya berfokus pada kajian berbicara didepan umum dan perlu untuk memahami dengan mendalam bagaimana persuasi bekerja. </a:t>
            </a:r>
            <a:endParaRPr lang="id-ID" sz="1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596</TotalTime>
  <Words>2905</Words>
  <Application>Microsoft Office PowerPoint</Application>
  <PresentationFormat>On-screen Show (4:3)</PresentationFormat>
  <Paragraphs>190</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Verve</vt:lpstr>
      <vt:lpstr>EVOLUSI TEORI KOMUNIKASI</vt:lpstr>
      <vt:lpstr>EVOLUSI PEMIKIRAN (1)</vt:lpstr>
      <vt:lpstr>EVOLUSI PEMIKIRAN (2)</vt:lpstr>
      <vt:lpstr>EVOLUSI PEMIKIRAN (3)</vt:lpstr>
      <vt:lpstr>EVOLUSI PEMIKIRAN (4)</vt:lpstr>
      <vt:lpstr>EVOLUSI PEMIKIRAN (5)</vt:lpstr>
      <vt:lpstr>EVOLUSI PEMIKIRAN (6)</vt:lpstr>
      <vt:lpstr>EVOLUSI PEMIKIRAN (7)</vt:lpstr>
      <vt:lpstr>EVOLUSI PEMIKIRAN (8)</vt:lpstr>
      <vt:lpstr>ABAD KE-20 (1)</vt:lpstr>
      <vt:lpstr>ABAD KE-20 (2)</vt:lpstr>
      <vt:lpstr>ABAD KE-20 (3)</vt:lpstr>
      <vt:lpstr>ABAD KE-20 (4)</vt:lpstr>
      <vt:lpstr>ABAD KE-20 (5)</vt:lpstr>
      <vt:lpstr>ABAD KE-20 (6)</vt:lpstr>
      <vt:lpstr>ABAD KE-20 (7)</vt:lpstr>
      <vt:lpstr>ABAD KE-20 (8)</vt:lpstr>
      <vt:lpstr>ABAD KE-20 (9)</vt:lpstr>
      <vt:lpstr>ABAD KE-20 (10)</vt:lpstr>
      <vt:lpstr>ABAD KE-20 (11)</vt:lpstr>
      <vt:lpstr>ABAD KE-20 (12)</vt:lpstr>
      <vt:lpstr>ABAD KE-20 (13)</vt:lpstr>
      <vt:lpstr>ABAD KE-20 (14)</vt:lpstr>
      <vt:lpstr>ABAD KE-20 (15)</vt:lpstr>
      <vt:lpstr>ABAD KE-20 (16)</vt:lpstr>
      <vt:lpstr>ABAD KE-20 (17)</vt:lpstr>
      <vt:lpstr>TEORI KOMUNIKASI di ABAD KE-21 (1)</vt:lpstr>
      <vt:lpstr>TEORI KOMUNIKASI di ABAD KE-21 (2)</vt:lpstr>
      <vt:lpstr>REFLEKSI EVOLUSI TEORI KOMUNIKASI (1)</vt:lpstr>
      <vt:lpstr>REFLEKSI EVOLUSI TEORI KOMUNIKASI (2)</vt:lpstr>
      <vt:lpstr>IMPLIKASI DAN APLIKASI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185</cp:revision>
  <dcterms:created xsi:type="dcterms:W3CDTF">2019-07-15T06:59:59Z</dcterms:created>
  <dcterms:modified xsi:type="dcterms:W3CDTF">2019-08-09T04:29:34Z</dcterms:modified>
</cp:coreProperties>
</file>