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8EB8F2-7C30-4740-8B9B-81D45BAF4BF1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A86585-CA49-4982-B7AD-5D848BF55DEF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EA56FA-4F87-42DF-A2F0-4783599BCDDA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98FC05-8C45-432A-8EF1-C8857EF6BDD7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7B6065-569D-4EFC-A637-0E83750CB1CB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C0DE88-8B9D-476D-8906-2B846C597E05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d-ID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824E1D-5369-4E73-B7C6-64D4487AF24A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d-ID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89D66-44C1-4778-88BD-A5A6828DA7DB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F4E2D3-745D-4834-9DA8-F03C36149DAC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E1F613-13B4-461F-B494-6408F732EB57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02063B-6C02-48AD-8476-8FC93864FE0C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4CED5C-FC45-49F4-B1FC-3ED70B6FF151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7384D8-41B3-42ED-AEF1-E1F6DCF7E64A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A4E460-88C1-4FDF-8E69-4433E9D4FB90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12/08/2019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BIDANG ILMU KOMUNIKASI</a:t>
            </a:r>
            <a:endParaRPr lang="id-ID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MK Komunikasi dan Perilaku Manusia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(7)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marL="448056" indent="-38404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200" b="1" dirty="0" smtClean="0"/>
              <a:t>Sir Francis Bacon (awal abad ke-17) </a:t>
            </a:r>
            <a:r>
              <a:rPr lang="id-ID" sz="3200" b="1" dirty="0" smtClean="0">
                <a:sym typeface="Wingdings" pitchFamily="2" charset="2"/>
              </a:rPr>
              <a:t> </a:t>
            </a:r>
            <a:r>
              <a:rPr lang="id-ID" sz="3200" dirty="0" smtClean="0">
                <a:sym typeface="Wingdings" pitchFamily="2" charset="2"/>
              </a:rPr>
              <a:t>merumuskan dasar-dasar etika komunikasi &amp; menjelaskan fungsi retorika untuk mendorong terjadinya kebaikan. </a:t>
            </a:r>
          </a:p>
          <a:p>
            <a:pPr marL="448056" indent="-38404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200" dirty="0" smtClean="0">
                <a:sym typeface="Wingdings" pitchFamily="2" charset="2"/>
              </a:rPr>
              <a:t>Pidato &amp; tulisan yang dibuatnya dirancang untuk tujuan yang lebih praktis. 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(8)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b="1" dirty="0" smtClean="0"/>
              <a:t>Abad ke-18 &amp; ke-19 </a:t>
            </a:r>
            <a:r>
              <a:rPr lang="id-ID" dirty="0" smtClean="0">
                <a:sym typeface="Wingdings" pitchFamily="2" charset="2"/>
              </a:rPr>
              <a:t> Minat yang besar dalam gaya bicara, artikulasi dan gerakan.</a:t>
            </a:r>
          </a:p>
          <a:p>
            <a:pPr marL="448056" indent="-38404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dirty="0" smtClean="0">
                <a:sym typeface="Wingdings" pitchFamily="2" charset="2"/>
              </a:rPr>
              <a:t>Menghantarkan pembentukan Perkumpulan Nasional Pembaca Deklamasi </a:t>
            </a:r>
            <a:r>
              <a:rPr lang="id-ID" i="1" dirty="0" smtClean="0">
                <a:sym typeface="Wingdings" pitchFamily="2" charset="2"/>
              </a:rPr>
              <a:t>(National Association of Elocutionist) </a:t>
            </a:r>
            <a:r>
              <a:rPr lang="id-ID" dirty="0" smtClean="0">
                <a:sym typeface="Wingdings" pitchFamily="2" charset="2"/>
              </a:rPr>
              <a:t>pada tahun 1892. </a:t>
            </a:r>
          </a:p>
          <a:p>
            <a:pPr marL="448056" indent="-38404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dirty="0" smtClean="0">
                <a:sym typeface="Wingdings" pitchFamily="2" charset="2"/>
              </a:rPr>
              <a:t>Deklamator memiliki pengaruh yang sangat besar dalam gaya penyampaian pesan dalam memanipulasi suara &amp; gerak fisik tubuh. 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(9)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572000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id-ID" sz="2000" b="1" smtClean="0"/>
              <a:t>George Campbell </a:t>
            </a:r>
            <a:r>
              <a:rPr lang="id-ID" sz="2000" b="1" smtClean="0">
                <a:sym typeface="Wingdings" pitchFamily="2" charset="2"/>
              </a:rPr>
              <a:t> </a:t>
            </a:r>
            <a:r>
              <a:rPr lang="id-ID" sz="2000" smtClean="0">
                <a:sym typeface="Wingdings" pitchFamily="2" charset="2"/>
              </a:rPr>
              <a:t>Deklamator &amp; penulis aspek filosofis dari retorika. </a:t>
            </a:r>
          </a:p>
          <a:p>
            <a:pPr eaLnBrk="1" hangingPunct="1">
              <a:lnSpc>
                <a:spcPct val="170000"/>
              </a:lnSpc>
            </a:pPr>
            <a:r>
              <a:rPr lang="id-ID" sz="2000" smtClean="0">
                <a:sym typeface="Wingdings" pitchFamily="2" charset="2"/>
              </a:rPr>
              <a:t>Retorika memiliki empat tujuan: mencerahkan, menghidupkan imajinasi, membangkitkan gairah &amp; mempengaruhi keinginan. </a:t>
            </a:r>
          </a:p>
          <a:p>
            <a:pPr eaLnBrk="1" hangingPunct="1">
              <a:lnSpc>
                <a:spcPct val="170000"/>
              </a:lnSpc>
            </a:pPr>
            <a:r>
              <a:rPr lang="id-ID" sz="2000" b="1" smtClean="0">
                <a:sym typeface="Wingdings" pitchFamily="2" charset="2"/>
              </a:rPr>
              <a:t>Hugh Blair </a:t>
            </a:r>
            <a:r>
              <a:rPr lang="id-ID" sz="2000" smtClean="0">
                <a:sym typeface="Wingdings" pitchFamily="2" charset="2"/>
              </a:rPr>
              <a:t> Penulis buku </a:t>
            </a:r>
            <a:r>
              <a:rPr lang="id-ID" sz="2000" i="1" smtClean="0">
                <a:sym typeface="Wingdings" pitchFamily="2" charset="2"/>
              </a:rPr>
              <a:t>“Lectures on Rhetoric and Belles Letters” </a:t>
            </a:r>
            <a:r>
              <a:rPr lang="id-ID" sz="2000" smtClean="0">
                <a:sym typeface="Wingdings" pitchFamily="2" charset="2"/>
              </a:rPr>
              <a:t>yang memiliki pengaruh pada saat itu. </a:t>
            </a:r>
          </a:p>
          <a:p>
            <a:pPr eaLnBrk="1" hangingPunct="1">
              <a:lnSpc>
                <a:spcPct val="170000"/>
              </a:lnSpc>
            </a:pPr>
            <a:r>
              <a:rPr lang="id-ID" sz="2000" smtClean="0">
                <a:sym typeface="Wingdings" pitchFamily="2" charset="2"/>
              </a:rPr>
              <a:t>Pada akhir abad ke-19  retorika &amp; pidato menjadi bahan pembelajaran di departemen-departemen perguruan tinggi. </a:t>
            </a:r>
            <a:endParaRPr lang="id-ID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id-ID" b="1" dirty="0" smtClean="0"/>
              <a:t>JURNALISME (1)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id-ID" sz="2400" smtClean="0"/>
              <a:t>Jurnalisme memberikan kontribusi signifikan terhadap studi ilmu komunikasi. </a:t>
            </a:r>
          </a:p>
          <a:p>
            <a:pPr eaLnBrk="1" hangingPunct="1">
              <a:lnSpc>
                <a:spcPct val="150000"/>
              </a:lnSpc>
            </a:pPr>
            <a:r>
              <a:rPr lang="id-ID" sz="2400" smtClean="0"/>
              <a:t>Praktik jurnalisme dimulai sekitar 3700 tahun yang lalu di Mesir. </a:t>
            </a:r>
          </a:p>
          <a:p>
            <a:pPr eaLnBrk="1" hangingPunct="1">
              <a:lnSpc>
                <a:spcPct val="150000"/>
              </a:lnSpc>
            </a:pPr>
            <a:r>
              <a:rPr lang="id-ID" sz="2400" smtClean="0"/>
              <a:t>Bentuknya  berupa catatan peristiwa pada makam raja. </a:t>
            </a:r>
          </a:p>
          <a:p>
            <a:pPr eaLnBrk="1" hangingPunct="1">
              <a:lnSpc>
                <a:spcPct val="150000"/>
              </a:lnSpc>
            </a:pPr>
            <a:r>
              <a:rPr lang="id-ID" sz="2400" smtClean="0"/>
              <a:t>Bertahun kemudian, Julius Caesar membuat berita resmi, disiarkan ditempat umum, dibuat salinannya &amp; dijual.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id-ID" b="1" dirty="0" smtClean="0"/>
              <a:t>JURNALISME (2)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id-ID" sz="2400" smtClean="0"/>
              <a:t>Surat kabar dimasa awal terdiri dari: laporan berkala </a:t>
            </a:r>
            <a:r>
              <a:rPr lang="id-ID" sz="2400" i="1" smtClean="0"/>
              <a:t>(news letter), </a:t>
            </a:r>
            <a:r>
              <a:rPr lang="id-ID" sz="2400" smtClean="0"/>
              <a:t>balada </a:t>
            </a:r>
            <a:r>
              <a:rPr lang="id-ID" sz="2400" i="1" smtClean="0"/>
              <a:t>(ballads), </a:t>
            </a:r>
            <a:r>
              <a:rPr lang="id-ID" sz="2400" smtClean="0"/>
              <a:t>pengumuman </a:t>
            </a:r>
            <a:r>
              <a:rPr lang="id-ID" sz="2400" i="1" smtClean="0"/>
              <a:t>(proclamation), </a:t>
            </a:r>
            <a:r>
              <a:rPr lang="id-ID" sz="2400" smtClean="0"/>
              <a:t>saluran politik </a:t>
            </a:r>
            <a:r>
              <a:rPr lang="id-ID" sz="2400" i="1" smtClean="0"/>
              <a:t>(political tracks) </a:t>
            </a:r>
            <a:r>
              <a:rPr lang="id-ID" sz="2400" smtClean="0"/>
              <a:t>dan pamflet </a:t>
            </a:r>
            <a:r>
              <a:rPr lang="id-ID" sz="2400" i="1" smtClean="0"/>
              <a:t>(pamphlets) </a:t>
            </a:r>
            <a:r>
              <a:rPr lang="id-ID" sz="2400" smtClean="0"/>
              <a:t>yang menggambarkan berbagai kejadian. </a:t>
            </a:r>
          </a:p>
          <a:p>
            <a:pPr eaLnBrk="1" hangingPunct="1">
              <a:lnSpc>
                <a:spcPct val="150000"/>
              </a:lnSpc>
            </a:pPr>
            <a:r>
              <a:rPr lang="id-ID" sz="2400" smtClean="0"/>
              <a:t>Tahun 1690 di Boston, AS muncul surat kabar dalam bentuk modern bernama </a:t>
            </a:r>
            <a:r>
              <a:rPr lang="id-ID" sz="2400" i="1" smtClean="0"/>
              <a:t>‘Publick Occurrennces Both Foreign and Domestic’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1900-1930-an: Pengembangan Pidato dan Jurnalisme (1)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/>
              <a:t>Pidato muncul, sebagai suatu disiplin tersendiri pada awal abad ke-20.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1909</a:t>
            </a:r>
            <a:r>
              <a:rPr lang="id-ID" sz="1700" dirty="0" smtClean="0"/>
              <a:t> – Asosiasi  Pidato Negara bagian Timur Amerika </a:t>
            </a:r>
            <a:r>
              <a:rPr lang="id-ID" sz="1700" i="1" dirty="0" smtClean="0"/>
              <a:t>(Eastern States Speech Association) </a:t>
            </a:r>
            <a:r>
              <a:rPr lang="id-ID" sz="1700" dirty="0" smtClean="0"/>
              <a:t>dibentuk.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1910-1914</a:t>
            </a:r>
            <a:r>
              <a:rPr lang="id-ID" sz="1700" dirty="0" smtClean="0"/>
              <a:t> – Asosiasi Nasional untuk Guru Public Speaking </a:t>
            </a:r>
            <a:r>
              <a:rPr lang="id-ID" sz="1700" i="1" dirty="0" smtClean="0"/>
              <a:t>(The National Association of Academic Teacher of Public Speaking)</a:t>
            </a:r>
            <a:r>
              <a:rPr lang="id-ID" sz="1700" dirty="0" smtClean="0"/>
              <a:t> – Asosiasi Komunikasi Pidato </a:t>
            </a:r>
            <a:r>
              <a:rPr lang="id-ID" sz="1700" i="1" dirty="0" smtClean="0"/>
              <a:t>(Speech Communication Association) </a:t>
            </a:r>
            <a:r>
              <a:rPr lang="id-ID" sz="1700" dirty="0" smtClean="0"/>
              <a:t>atau Asosiasi Komunikasi Nasional </a:t>
            </a:r>
            <a:r>
              <a:rPr lang="id-ID" sz="1700" i="1" dirty="0" smtClean="0"/>
              <a:t>(National Communication Association) </a:t>
            </a:r>
            <a:r>
              <a:rPr lang="id-ID" sz="1700" dirty="0" smtClean="0"/>
              <a:t>didirikan.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1915</a:t>
            </a:r>
            <a:r>
              <a:rPr lang="id-ID" sz="1700" dirty="0" smtClean="0"/>
              <a:t> – </a:t>
            </a:r>
            <a:r>
              <a:rPr lang="id-ID" sz="1700" i="1" dirty="0" smtClean="0"/>
              <a:t>Quarterly Journal of Public Speaking, Journal of Public Speaking, Quarterly Journal of Speech </a:t>
            </a:r>
            <a:r>
              <a:rPr lang="id-ID" sz="1700" dirty="0" smtClean="0"/>
              <a:t>diterbitkan.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1934</a:t>
            </a:r>
            <a:r>
              <a:rPr lang="id-ID" sz="1700" dirty="0" smtClean="0"/>
              <a:t> – </a:t>
            </a:r>
            <a:r>
              <a:rPr lang="id-ID" sz="1700" i="1" dirty="0" smtClean="0"/>
              <a:t>Communication Monograph </a:t>
            </a:r>
            <a:r>
              <a:rPr lang="id-ID" sz="1700" dirty="0" smtClean="0"/>
              <a:t>diterbitkan.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1900-1930-an: Pengembangan Pidato dan Jurnalisme (2)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1905</a:t>
            </a:r>
            <a:r>
              <a:rPr lang="id-ID" sz="1800" dirty="0" smtClean="0"/>
              <a:t> – Universitas Wisconsin membuka kursus pertama jurnalisme, disaat yang sama buku-buku mengenai jurnalisme mulai tersedia.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1910-1920</a:t>
            </a:r>
            <a:r>
              <a:rPr lang="id-ID" sz="1800" dirty="0" smtClean="0"/>
              <a:t>  – beberapa volume sudah tersedia, dengan diterbitkannya 25 karya ilmiah dibidang jurnalisme.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1920-1940 </a:t>
            </a:r>
            <a:r>
              <a:rPr lang="id-ID" sz="1800" dirty="0" smtClean="0"/>
              <a:t>– munculnya radio dan televisi, menyebabkan penggunaan konsep jurnalisme menjadi lebih luas dan memberikan dorongan terhadap pengembangan suatu pandangan yang lebih luas tentang sifat jurnalisme. 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Minat terhadap komunikasi juga menarik perhatian para ahli filsafat, ahli bahasa, antropolog, psikolog dan sosiolog yang mengamati peranan komunikasi dalam kehidupan individu dalam kehidupan sosial.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1940an-1950-an: Pertumbuhan Interdisipliner (1)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1940-an – 1950-an </a:t>
            </a:r>
            <a:r>
              <a:rPr lang="id-ID" sz="1800" dirty="0" smtClean="0"/>
              <a:t>– ruang lingkup bidang komunikasi secara substansial bertambah luas.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Sejumlah ahli dari berbagai disiplin ilmu perilaku &amp; ilmu sosial mulai mengembangkan teori-teori komunikasi.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Pengembangan teori-teori komunikasi yang mereka kembangkan, sampai melampaui batas-batas bidang ilmu mereka sendiri.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Para antropolog mengaitkan teori-teori komunikasi dengan posisi tubuh, gerakan manusia dalam komunikasi non-verbal.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Para psikolog, memberi perhatian terhadap teori-teori komunikasi  khususnya pada persuasi, pengaruh sosial, sikap &amp; perilaku terbentuk dan berubah. 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1940an-1950-an: Pertumbuhan Interdisipliner (2)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Pada periode ini, para peneliti juga memberikan perhatiannya kepada keterampilan untuk membujuk individu (persuasi), bagaimana opini publik dibentuk &amp; kontribusi media terhadap upaya-upaya persuasif.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Sosiolog dan ahli-ahli politik juga mempelajari sifat media massa untuk mengetahui perilaku memilih.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Para ahli dibidang linguistik, semantik umum, memusatkan perhatian pada sifat bahasa dan peranannya dalam kehidupan manusia.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Akhir tahun 1940 </a:t>
            </a:r>
            <a:r>
              <a:rPr lang="id-ID" sz="1800" dirty="0" smtClean="0"/>
              <a:t>– retorika dan pidato diperluas kearah interpretasi oral, suara dan diksi, debat, teater, filologi dan patologi pidato.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1940an-1950-an: Pertumbuhan Interdisipliner (3)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1950-an</a:t>
            </a:r>
            <a:r>
              <a:rPr lang="id-ID" sz="1800" dirty="0" smtClean="0"/>
              <a:t> – perhatian diberikan secara khusus kepada media massa: surat kabar, majalah, radio dan televisi  terhadap sifat dan efek  media dan komunikasi massa.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Komunitas masyarakat nasional untuk kajian komunikasi </a:t>
            </a:r>
            <a:r>
              <a:rPr lang="id-ID" sz="1800" i="1" dirty="0" smtClean="0"/>
              <a:t>(National Society for the Study of Communication) </a:t>
            </a:r>
            <a:r>
              <a:rPr lang="id-ID" sz="1800" dirty="0" smtClean="0"/>
              <a:t>menggagas untuk mendirikan Asosiasi Komunikasi Internasional </a:t>
            </a:r>
            <a:r>
              <a:rPr lang="id-ID" sz="1800" i="1" dirty="0" smtClean="0"/>
              <a:t>(International Communication Association). 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Dengan tujuan - membuka jalan bagi pengembangan pandangan yang lebih terintegrasi bagi bidang ilmu komunikasi, serta mengeksplorasi hubungan antara pidato, bahasa dan media </a:t>
            </a:r>
            <a:r>
              <a:rPr lang="id-ID" sz="1800" dirty="0" smtClean="0">
                <a:sym typeface="Wingdings" pitchFamily="2" charset="2"/>
              </a:rPr>
              <a:t> menjadi disiplin ilmu yang independen. </a:t>
            </a:r>
            <a:endParaRPr lang="id-ID" sz="1800" dirty="0" smtClean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endParaRPr lang="id-ID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32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STUDI KOMUNIKASI DI MASA AWAL (1)</a:t>
            </a:r>
            <a:endParaRPr lang="id-ID" sz="32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2000" dirty="0" smtClean="0"/>
              <a:t>Komunikasi dan perannya dalam urusan-urusan manusia sudah diperlihatkan sebelum abad ke-5 SM.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2000" dirty="0" smtClean="0"/>
              <a:t>Buku karya Homer – Berisi naskah klasik zaman Babilonia dan Mesir.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2000" dirty="0" smtClean="0"/>
              <a:t>3000 SM – Tulisan (esai), tentang bagaimana berbicara dengan efektif.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2000" dirty="0" smtClean="0"/>
              <a:t>2675 SM di Mesir – The Precepts, menyediakan panduan komunikasi yang efektif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1960-an: Integrasi (1)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54292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1960-an</a:t>
            </a:r>
            <a:r>
              <a:rPr lang="id-ID" sz="1800" dirty="0" smtClean="0"/>
              <a:t> –  para ahli menyatukan pemikiran retorika dan pidato, jurnalisme dan media massa, dan disiplin ilmu sosial lainnya. Dibuktikan dengan penyatuan buku-buku utama, yang terdiri dari: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(1960 ) – </a:t>
            </a:r>
            <a:r>
              <a:rPr lang="id-ID" sz="1700" b="1" dirty="0" smtClean="0"/>
              <a:t>Proses Komunikasi </a:t>
            </a:r>
            <a:r>
              <a:rPr lang="id-ID" sz="1700" i="1" dirty="0" smtClean="0"/>
              <a:t>(The Process of Communication).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(1960) – </a:t>
            </a:r>
            <a:r>
              <a:rPr lang="id-ID" sz="1700" b="1" dirty="0" smtClean="0"/>
              <a:t>Efek Komunikasi Massa </a:t>
            </a:r>
            <a:r>
              <a:rPr lang="id-ID" sz="1700" i="1" dirty="0" smtClean="0"/>
              <a:t>(The effects of Mass Communication).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(1961) – </a:t>
            </a:r>
            <a:r>
              <a:rPr lang="id-ID" sz="1700" b="1" dirty="0" smtClean="0"/>
              <a:t>Tentang Komunikasi Manusia </a:t>
            </a:r>
            <a:r>
              <a:rPr lang="id-ID" sz="1700" i="1" dirty="0" smtClean="0"/>
              <a:t>(On human communication).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(1962) – </a:t>
            </a:r>
            <a:r>
              <a:rPr lang="id-ID" sz="1700" b="1" dirty="0" smtClean="0"/>
              <a:t>Difusi Inovasi </a:t>
            </a:r>
            <a:r>
              <a:rPr lang="id-ID" sz="1700" i="1" dirty="0" smtClean="0"/>
              <a:t>(Diffusion of Innovation).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(1963) – </a:t>
            </a:r>
            <a:r>
              <a:rPr lang="id-ID" sz="1700" b="1" dirty="0" smtClean="0"/>
              <a:t>Ilmu Komunikasi Manusia </a:t>
            </a:r>
            <a:r>
              <a:rPr lang="id-ID" sz="1700" i="1" dirty="0" smtClean="0"/>
              <a:t>(The Science of Human Communication).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(1964) – </a:t>
            </a:r>
            <a:r>
              <a:rPr lang="id-ID" sz="1700" b="1" dirty="0" smtClean="0"/>
              <a:t>Memahami Media </a:t>
            </a:r>
            <a:r>
              <a:rPr lang="id-ID" sz="1700" i="1" dirty="0" smtClean="0"/>
              <a:t>(Understanding Media).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i="1" dirty="0" smtClean="0"/>
              <a:t>(1966) – </a:t>
            </a:r>
            <a:r>
              <a:rPr lang="id-ID" sz="1700" b="1" dirty="0" smtClean="0"/>
              <a:t>Teori Komunikasi Massa </a:t>
            </a:r>
            <a:r>
              <a:rPr lang="id-ID" sz="1700" i="1" dirty="0" smtClean="0"/>
              <a:t>(Theories of Mass Communication) 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endParaRPr lang="id-ID" sz="1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600" b="1" dirty="0" smtClean="0"/>
              <a:t>1960-an: Integrasi (2)</a:t>
            </a:r>
            <a:endParaRPr lang="id-ID" sz="36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54292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1960-an</a:t>
            </a:r>
            <a:r>
              <a:rPr lang="id-ID" sz="1800" dirty="0" smtClean="0"/>
              <a:t> – komunikasi menjadi perhatian dalam banyak disiplin ilmu.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Para sosiolog membahas dinamika kelompok, hubungan sosial, dan asal-usul ilmu pengetahuan dalam kehidupan sosial.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Ilmuwan politik juga memberi perhatiannya kepada peran komunikasi dalam pemerintahan, tata kelola pemerintahan, opini publik, propaganda dan pembangunan citra politik.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Dalam aspek administratif, tulisan-tulisan tentang organisasi, manajemen, kepemimpinan, dan jaringan komunikasi menjadi dasar pertumbuhan komunikasi organisasi.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Karya didunia antropologi dan linguistik secara bersama-sama memberi ruang memberi ruang munculnya komunikasi antar budaya sebagai sebuah bidang studi. 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(1)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54292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1970-an</a:t>
            </a:r>
            <a:r>
              <a:rPr lang="id-ID" sz="1800" dirty="0" smtClean="0"/>
              <a:t> – era puncak ekspansi dan spesialiasi bidang ilmu komunikasi.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Komunikasi interpersonal menjadi semakin populer sebagai bidang studi tentang interaksi non-verbal.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Komunikasi kelompok, organisasi, politik, internasional, dan komunikasi antar budaya muncul sebagai bidang studi yang khusus.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Retorika, berbicara didepan umum, debat, teater, patologi pidato, jurnalisme, media massa, fotografi, periklanan, dan hubungan masyarakat terus tumbuh dan berkembang.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Komunikasi instruksional, terapeutik, dan komunikasi pembangunan menjadi perhatian peneliti dan praktisi, termasuk bagi para pakar feminisme.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(2)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428712"/>
            <a:ext cx="8229600" cy="5072122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id-ID" sz="1800" b="1" dirty="0" smtClean="0"/>
              <a:t>1970-an</a:t>
            </a:r>
            <a:r>
              <a:rPr lang="id-ID" sz="1800" dirty="0" smtClean="0"/>
              <a:t> – muncul tujuh belas publikasi baru dengan menggunakan komunikasi dalam judul publikasi yang merefleksikan makin luasnya kajian bidang ilmu komunikasi ini. 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id-ID" sz="1800" dirty="0" smtClean="0"/>
              <a:t>Perluasan &amp; diversifikasi studi ilmu komunikasi tercermin dalam kurikulum perguruan tinggi dan universitas. Termasuk departemen komunikasi, yang terbentuk.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id-ID" sz="1800" dirty="0" smtClean="0"/>
              <a:t>Ada pergeseran yang terjadi dari jurnalisme menjadi komunikasi massa, komunikasi </a:t>
            </a:r>
            <a:r>
              <a:rPr lang="id-ID" sz="1800" i="1" dirty="0" smtClean="0"/>
              <a:t>(communication) </a:t>
            </a:r>
            <a:r>
              <a:rPr lang="id-ID" sz="1800" dirty="0" smtClean="0"/>
              <a:t>atau yang berkaitan dengan komunikasi </a:t>
            </a:r>
            <a:r>
              <a:rPr lang="id-ID" sz="1800" i="1" dirty="0" smtClean="0"/>
              <a:t>(communications). </a:t>
            </a:r>
            <a:endParaRPr lang="id-ID" sz="1800" dirty="0" smtClean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endParaRPr lang="id-ID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(3)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78634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b="1" dirty="0" smtClean="0"/>
              <a:t>Popularitas komunikasi  </a:t>
            </a:r>
            <a:r>
              <a:rPr lang="id-ID" sz="1900" dirty="0" smtClean="0"/>
              <a:t>– minat dibidang komunikasi terlihat jelas dalam bidang populer maupun dalam bidang akademik.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Memuat kata “komunikasi” sebagai kata yang digemari, karena muncul  dalam setiap pidato birokrat, komentar kolumnis, dan dalam siaran radio &amp; TV.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Popularitas ini menunjukan relevansi dan pentingnya komunikasi dan membawa setiap orang dari berbagai pandangan dan latar belakang ke dalam bidang komunikasi.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Pengaruh lain, mengakibatkan  penggunaan komunikasi melebar kesegala arah sehingga munculnya ketidakpastian.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(4)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78634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Disiplin, Aktivitas dan Profesi (1) </a:t>
            </a:r>
            <a:r>
              <a:rPr lang="id-ID" sz="1700" dirty="0" smtClean="0"/>
              <a:t>– faktor yang berkontribusi pada kerancuan arti komunikasi adalah penggunaan satu istilah untuk bidang studi, seperangkat kegiatan, dan sebuah profesi.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Jika didalam disiplin-disiplin bidang-bidang yang lain terdapat istilah yang berbeda &amp; digunakan secara khusus untuk membedakan disiplin ilmu dan praktik profesionalnya.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Maka didalam bidang ilmu komunikasi satu kata dipakai untuk disiplin, aktivitas dan profesi, diantaranya: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Istilah “ilmu komunikasi” – </a:t>
            </a:r>
            <a:r>
              <a:rPr lang="id-ID" sz="1700" b="1" i="1" dirty="0" smtClean="0"/>
              <a:t>communication science.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Istilah “studi komunikasi” – </a:t>
            </a:r>
            <a:r>
              <a:rPr lang="id-ID" sz="1700" b="1" i="1" dirty="0" smtClean="0"/>
              <a:t>communiication studies.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Ahli komunikasi – </a:t>
            </a:r>
            <a:r>
              <a:rPr lang="id-ID" sz="1700" b="1" i="1" dirty="0" smtClean="0"/>
              <a:t>communicologist.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(5)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78634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Disiplin, Aktivitas dan Profesi (2) </a:t>
            </a:r>
            <a:r>
              <a:rPr lang="id-ID" sz="1700" dirty="0" smtClean="0"/>
              <a:t>–</a:t>
            </a:r>
          </a:p>
          <a:p>
            <a:pPr lvl="1" eaLnBrk="1" hangingPunct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Ilmuwan komunikasi  -  </a:t>
            </a:r>
            <a:r>
              <a:rPr lang="id-ID" sz="1700" b="1" i="1" dirty="0" smtClean="0"/>
              <a:t>communication scientist.</a:t>
            </a:r>
          </a:p>
          <a:p>
            <a:pPr lvl="1" eaLnBrk="1" hangingPunct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Peneliti komunikasi – </a:t>
            </a:r>
            <a:r>
              <a:rPr lang="id-ID" sz="1700" b="1" i="1" dirty="0" smtClean="0"/>
              <a:t>communication researcher </a:t>
            </a:r>
            <a:r>
              <a:rPr lang="id-ID" sz="1700" dirty="0" smtClean="0">
                <a:sym typeface="Wingdings" pitchFamily="2" charset="2"/>
              </a:rPr>
              <a:t> merujuk kepada orang-orang yang ada didalamnya. </a:t>
            </a:r>
            <a:endParaRPr lang="id-ID" sz="1700" dirty="0" smtClean="0"/>
          </a:p>
          <a:p>
            <a:pPr lvl="1" eaLnBrk="1" hangingPunct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Profesional komunikasi  - </a:t>
            </a:r>
            <a:r>
              <a:rPr lang="id-ID" sz="1700" b="1" i="1" dirty="0" smtClean="0"/>
              <a:t>communication profesional </a:t>
            </a:r>
            <a:r>
              <a:rPr lang="id-ID" sz="1700" dirty="0" smtClean="0">
                <a:sym typeface="Wingdings" pitchFamily="2" charset="2"/>
              </a:rPr>
              <a:t> merujuk kepada individu yang bekerja &amp; menjadikan bidang ilmu komunikasi sebagai sumber mata pencahariannya. </a:t>
            </a:r>
            <a:endParaRPr lang="id-ID" sz="1700" dirty="0" smtClean="0"/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id-ID" sz="1600" dirty="0" smtClean="0"/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endParaRPr lang="id-ID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1970-an dan Awal 1980-an: Pertumbuhan &amp; Spesialiasi </a:t>
            </a:r>
            <a:r>
              <a:rPr lang="id-ID" sz="3400" b="1" dirty="0" smtClean="0"/>
              <a:t>(6)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78634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2000" b="1" dirty="0" smtClean="0"/>
              <a:t>Komunikasi “dengan S” dan komunikasi tanpa “S” (1) </a:t>
            </a:r>
            <a:r>
              <a:rPr lang="id-ID" sz="2000" dirty="0" smtClean="0"/>
              <a:t>– Komunikasi dengan “S” digunakan untuk merujuk pada media, atau pada pesan tertentu yang dikirimkan melalui media.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2000" dirty="0" smtClean="0"/>
              <a:t>Komunikasi tanpa “S” digunakan untuk merujuk kepada aktivitas mengirim dan menerima pesan baik melalui media atau interaksi tatap muka.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2000" dirty="0" smtClean="0"/>
              <a:t>Komunikasi tanpa “S” juga digunakan pada disiplin ilmu komunikasi secara keseluruhan termasuk dalam bidang akademis. </a:t>
            </a:r>
            <a:endParaRPr lang="id-ID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Akhir 1980-an </a:t>
            </a:r>
            <a:r>
              <a:rPr lang="id-ID" sz="3400" b="1" dirty="0" smtClean="0"/>
              <a:t>dan 1990-an</a:t>
            </a:r>
            <a:r>
              <a:rPr lang="id-ID" sz="3400" b="1" dirty="0" smtClean="0"/>
              <a:t>: </a:t>
            </a:r>
            <a:r>
              <a:rPr lang="id-ID" sz="3400" b="1" dirty="0" smtClean="0"/>
              <a:t>Era Informasi (1)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514353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Era ini menjadi sebuah periode komunikasi dan teknologi informasi hadir dan memainkan peran yang semakin penting dalam kehidupan sehari-hari.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Kehadiran media baru dalam layanan komunikasi dan informasi juga mempengaruhi aspek kehidupan pribadi dan aspek profesional.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b="1" dirty="0" smtClean="0"/>
              <a:t>Informasi sebagai komoditas (1)</a:t>
            </a:r>
            <a:r>
              <a:rPr lang="id-ID" sz="1900" dirty="0" smtClean="0"/>
              <a:t> – sepanjang era tahun 1980-an dan 1990-an terjadi peningkatan minat akan informasi yang disampaikan melalui pesan.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900" dirty="0" smtClean="0"/>
              <a:t>Informasi yang disampaikan layaknya sebagai barang </a:t>
            </a:r>
            <a:r>
              <a:rPr lang="id-ID" sz="1900" i="1" dirty="0" smtClean="0"/>
              <a:t>(good) </a:t>
            </a:r>
            <a:r>
              <a:rPr lang="id-ID" sz="1900" dirty="0" smtClean="0"/>
              <a:t>atau komoditas </a:t>
            </a:r>
            <a:r>
              <a:rPr lang="id-ID" sz="1900" i="1" dirty="0" smtClean="0"/>
              <a:t>(commodity). </a:t>
            </a:r>
            <a:endParaRPr lang="id-ID" sz="19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Akhir 1980-an </a:t>
            </a:r>
            <a:r>
              <a:rPr lang="id-ID" sz="3400" b="1" dirty="0" smtClean="0"/>
              <a:t>dan 1990-an</a:t>
            </a:r>
            <a:r>
              <a:rPr lang="id-ID" sz="3400" b="1" dirty="0" smtClean="0"/>
              <a:t>: </a:t>
            </a:r>
            <a:r>
              <a:rPr lang="id-ID" sz="3400" b="1" dirty="0" smtClean="0"/>
              <a:t>Era Informasi (2)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85778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Komiditas ini dikemas, didistribusikan, disimpan &amp; diperoleh kembali dan digunakan.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Komunikasi dan informasi menjadi pusat kegiatan dalam telekomunikasi, penerbitan, internet, industri komputer, perbankan, asuransi, rekreasi dan perjalanan, bahkan penelitian.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Para pelaku bisnis, mengemas informasi menjadi produk dan jasa yang dapat dijual dipasar domestik dan luar negeri.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Seperti yang terjadi dinegara-negara maju seperti Amerika Serikat, Jepang, Swedia, Inggris dan sejumlah negara yang lain yang tenaga kerjanya terkait dengan pekerjaan yang berhubungan  komunikasi  &amp; informasi. </a:t>
            </a: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8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STUDI KOMUNIKASI DI MASA AWAL (2)</a:t>
            </a:r>
            <a:endParaRPr lang="id-ID" sz="48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Dalam Alkitab (perjanjian lama) – ada kekuatan retorika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“Jadilah cahaya!” maka cahaya itupun jadi.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Kekuatan retorika yang mampu mempengaruhi orang-orang dalam komunitas keagamaan.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Zaman Yunani Kuno – memiliki sistem pemerintahan yang demokratis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Seluruh aspek dilakukan secara lisan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Menjadi pengacara bagi diri mereka sendiri serta terdakwa dan pendakwa mesti menjelaskan kasus yang mereka alami.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7200" dirty="0" smtClean="0"/>
              <a:t>Penuntutan perkara dilakukan secara bersama-sama &amp; hasilnya berbicara didepan umum menjadi suatu kemampuan tersendiri.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Akhir 1980-an </a:t>
            </a:r>
            <a:r>
              <a:rPr lang="id-ID" sz="3400" b="1" dirty="0" smtClean="0"/>
              <a:t>dan 1990-an</a:t>
            </a:r>
            <a:r>
              <a:rPr lang="id-ID" sz="3400" b="1" dirty="0" smtClean="0"/>
              <a:t>: </a:t>
            </a:r>
            <a:r>
              <a:rPr lang="id-ID" sz="3400" b="1" dirty="0" smtClean="0"/>
              <a:t>Era Informasi (3)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85778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Konvergensi media (1) </a:t>
            </a:r>
            <a:r>
              <a:rPr lang="id-ID" sz="1800" dirty="0" smtClean="0"/>
              <a:t>– Perubahan yang paling jelas selama periode ini adalah pertumbuhan internet, penyimpanan &amp; pengiriman informasi, serta sistem temu kembali dengan menggunakan perangkat komputer.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Yang terjadi pada era ini, terdapat kemajuan teknologi, dimana teknologi yang semula ada hanya memiliki fungsi tertentu.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Pada perkembangannya media berubah bentuk menjadi teknologi bastar (hibrid) yang memungkinkan sumber dan penerima pesan melaksanakan berbagai kegiatan yang dulunya sulit, memakan waktu, bahkan tidak mungkin.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Akhir 1980-an </a:t>
            </a:r>
            <a:r>
              <a:rPr lang="id-ID" sz="3400" b="1" dirty="0" smtClean="0"/>
              <a:t>dan 1990-an</a:t>
            </a:r>
            <a:r>
              <a:rPr lang="id-ID" sz="3400" b="1" dirty="0" smtClean="0"/>
              <a:t>: </a:t>
            </a:r>
            <a:r>
              <a:rPr lang="id-ID" sz="3400" b="1" dirty="0" smtClean="0"/>
              <a:t>Era Informasi (4)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14353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Konvergensi media (2) </a:t>
            </a:r>
            <a:r>
              <a:rPr lang="id-ID" sz="1700" dirty="0" smtClean="0"/>
              <a:t>– kemajuan teknologi dapat dilihat &amp; dirasakan perubahannya pada telepon.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Telepon dirancang untuk percakapan satu lawan satu, bisa digabungkan dengan komputer untuk mengirimkan teks, gambar serta suara.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Era informasi yang terjadi pada periode ini, memperluas konsep komunikasi dan informasi, mengubah realitas ekonomi, meningkatkan jumlah pekerja baru dalam bidang komunikasi dan informasi.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Memperluas pandangan tentang komunikasi melalui sifat dan fungsi teknologi komunikasi secara umum.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Meningkatkan perhatian terhadap peran teknologi yang mempengaruhi dan berdampak terhadap perilaku manusia.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(1)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14353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Periode ini ditandai dengan  pengembangan lintas-disiplin.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Komunikasi menjadi sebagai suatu disiplin tersendiri diakhir abad ke-20. </a:t>
            </a:r>
            <a:endParaRPr lang="id-ID" sz="1700" dirty="0" smtClean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Dengan demikian, pada periode ini membantu kita memahami studi komunikasi yang ada saat ini. </a:t>
            </a:r>
            <a:endParaRPr lang="id-ID" sz="1700" dirty="0" smtClean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Yang kuno dan yang baru muncul </a:t>
            </a:r>
            <a:r>
              <a:rPr lang="id-ID" sz="1700" dirty="0" smtClean="0"/>
              <a:t>– intisari dari penelitian komunikasi modern memiliki ciri-ciri yang dirumuskan oleh para filsuf Yunani Kuno, namun telah terjadi perubahan terhadap disipilin ilmu komunikasi masa kini.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Kajian dalam bidang ilmu komunikasi bertambah luas, strukturnya telah berubah &amp; aspek-aspeknya telah berkembang.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Maka, ilmu komunikasi dipandang sebagai sebuah bidang yang baru saja muncul yang berhubungan dengan perilaku manusia.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(2)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Disiplin dan hubungan interdisiplin (1) </a:t>
            </a:r>
            <a:r>
              <a:rPr lang="id-ID" sz="1700" dirty="0" smtClean="0"/>
              <a:t>– Kajian ilmu komunikasi pada era ini, minat dalam komunikasi sudah melampaui batas-batas komunikasi.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Dalam studi komunikasi, terdapat berbagai pendekatan dari perspektif penciptaan, pengiriman, penafsiran, dan penggunaan informasi oleh individu dalam hubungan, kelompok, organisasi, budaya &amp; masyarakat.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Hubungan potensial yang terjadi diantara bidang ilmu komunikasi  terlihat dari sejumlah bidang ilmu yang lain, antara lain: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Psikologi kognitif &amp; ilmu syaraf – </a:t>
            </a:r>
            <a:r>
              <a:rPr lang="id-ID" sz="1600" dirty="0" smtClean="0"/>
              <a:t>fokus pada persepsi, pemikiran, interpretasi, memori, dan penggunaan informasi.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Studi budaya &amp; studi kritis –</a:t>
            </a:r>
            <a:r>
              <a:rPr lang="id-ID" sz="1600" b="1" dirty="0" smtClean="0"/>
              <a:t> </a:t>
            </a:r>
            <a:r>
              <a:rPr lang="id-ID" sz="1600" dirty="0" smtClean="0"/>
              <a:t>fokus pada pengaruh sejarah, sosial, politik, dan budaya.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Ekonomi – </a:t>
            </a:r>
            <a:r>
              <a:rPr lang="id-ID" sz="1600" dirty="0" smtClean="0"/>
              <a:t>fokus pada produksi &amp; konsumsi informasi sebagai sumber daya ekonomi. </a:t>
            </a:r>
            <a:endParaRPr lang="id-ID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(3)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Disiplin dan hubungan interdisiplin (2) </a:t>
            </a:r>
            <a:r>
              <a:rPr lang="id-ID" sz="1700" dirty="0" smtClean="0"/>
              <a:t>–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Ilmu komputer &amp; teknik kelistrikan – </a:t>
            </a:r>
            <a:r>
              <a:rPr lang="id-ID" sz="1600" dirty="0" smtClean="0"/>
              <a:t>fokus pada penyimpanan, penemuan kembali, pengiriman dan penyalahgunaan informasi.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Ilmu informasi – </a:t>
            </a:r>
            <a:r>
              <a:rPr lang="id-ID" sz="1600" dirty="0" smtClean="0"/>
              <a:t>fokus kepada klasifikasi, manajemen, dan penyimpanan informasi.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Jurnalistik </a:t>
            </a:r>
            <a:r>
              <a:rPr lang="id-ID" sz="1600" dirty="0" smtClean="0"/>
              <a:t>– fokus pada sumber informasi, isi, komunikasi publik, dan media massa.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Susastra</a:t>
            </a:r>
            <a:r>
              <a:rPr lang="id-ID" sz="1600" dirty="0" smtClean="0"/>
              <a:t> – fokus pada penciptaan, dan pemaknaan pembaca atas materi tekstual.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Pemasaran</a:t>
            </a:r>
            <a:r>
              <a:rPr lang="id-ID" sz="1600" dirty="0" smtClean="0"/>
              <a:t> – fokus pada kebutuhan dan keinginan pengguna dalam kaitannya dengan penerimaan &amp; penggunaan, pesan, produk dan jasa. </a:t>
            </a: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Filsafat</a:t>
            </a:r>
            <a:r>
              <a:rPr lang="id-ID" sz="1600" dirty="0" smtClean="0"/>
              <a:t> – fokus pada dimensi etis dari proses komunikasi yang melibatkan baik individu maupun media massa.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(4)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Penerapan pada ranah pribadi &amp; profesional (1) </a:t>
            </a:r>
            <a:r>
              <a:rPr lang="id-ID" sz="1700" dirty="0" smtClean="0"/>
              <a:t>– pentingnya komunikasi melekat dalam kehidupan masa kini baik dalam ruang lingkup pribadi maupun profesional.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Menekankan pentingnya komunikasi untuk pengembangan dan pemeliharaan hubungan interpersonal dan keluarga yang lebih bermakna.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Menggambarkan pentingnya komunikasi untuk kesuksesan profesional &amp; fungsi organisasi baik bagi para pemimpin perorangan, kerjasama tim, efektivitas organisasi, dan daya saing pasar.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Teknologi baru dan teknologi lama (1) </a:t>
            </a:r>
            <a:r>
              <a:rPr lang="id-ID" sz="1700" dirty="0" smtClean="0"/>
              <a:t>– berbicara &amp; mendengarkan adalah hal yang utama dalam interaksi komunikasi &amp; perilaku manusia.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Dengan bertambahnya jumlah teknologi komunikasi, maka menambah jumlah kemudahan-kemudahan sarana bertukar informasi.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(5)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Teknologi baru dan teknologi lama (2) </a:t>
            </a:r>
            <a:r>
              <a:rPr lang="id-ID" sz="1700" dirty="0" smtClean="0"/>
              <a:t>– media-media yang sudah lama tersedia seperti koran, televisi dan majalah mengalami suatu perubahan atau inovasi dan menjadi bentuk-bentuk media baru.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Bentuk-bentuk media baru dilengkapi dengan aplikasi informasi, internet, telepon seluler, sistem pencarian lokasi, dsb.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Namun, terdapat perdebatan dengan hadirnya media baru, antara lain: kualitas diri (bertambah ilmu pengetahuan/tidak), kualitas hidup (terhibur/tidak), hubungan antar pribadi (semakin melekat/menjauh), dsb.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Masalah dan solusi (1) </a:t>
            </a:r>
            <a:r>
              <a:rPr lang="id-ID" sz="1700" dirty="0" smtClean="0"/>
              <a:t>– kita banyak mendengar dan membaca tantangan akan komentar dalam pertentangan sosial, kependudukan, politik, gender, budaya, gaya hidup, agama – peran komunikasi sering diabaikan &amp; komunikasi dianggap sebagai jurang pemisah.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Abad ke-21: Studi Komunikasi Masa Kini </a:t>
            </a:r>
            <a:r>
              <a:rPr lang="id-ID" sz="3400" b="1" dirty="0" smtClean="0"/>
              <a:t>(6)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14348" y="1214422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Masalah dan solusi (2) </a:t>
            </a:r>
            <a:r>
              <a:rPr lang="id-ID" sz="1700" dirty="0" smtClean="0"/>
              <a:t>– John Peters berpendapat bahwa aspek komunikasi juga dapat dilihat sebagai “jembatan” untuk menyelesaikan suatu permasalahan atau sebagai bentuk solusi.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Keterampilan praktis dan proses dasar kehidupan (1) </a:t>
            </a:r>
            <a:r>
              <a:rPr lang="id-ID" sz="1700" dirty="0" smtClean="0"/>
              <a:t>– manfaat dari mempelajari ilmu komunikasi pada terampil dalam menciptakan dan menyebarkan pesan secara lisan maupun tulisan, baik melalui interaksi langsung (tatap muka) atau melalui teknologi media.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Peran komunikasi sebagai proses dasar kehidupan manusia, menjadi dasar dalam perkembangan fisik, pribadi, sosial, politik dan eksistensi budaya kita.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Luasnya studi komunikasi menghasilkan suatu ketegangan antara teknik praktis dan teoritis, namun pada akhirnya masing-masing memberikan kontribusi yang berguna untuk melengkapi dan memajukan pengetahuan dan kemampuan manusia.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id-ID" sz="3400" b="1" dirty="0" smtClean="0"/>
              <a:t>Implikasi </a:t>
            </a:r>
            <a:r>
              <a:rPr lang="id-ID" sz="3400" b="1" smtClean="0"/>
              <a:t>dan Aplikasi</a:t>
            </a:r>
            <a:endParaRPr lang="id-ID" sz="3400" b="1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14348" y="1214422"/>
            <a:ext cx="8229600" cy="5357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Komunikasi telah lama dianggap sebagai hal penting bagi praktik dan pemahaman urusan manusia.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Dalam beberapa dekade terakhir, studi komunikasi telah menjadi subjek akademis yang semakin populer.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Studi komunikasi menawarkan mahasiswa akan kekayaan dan keragaman tradisi pengetahuan budaya serta penerapannya dalam bidang profesional.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Studi komunikasi masa kini terus menjadi disiplin ilmu yang sangat kuat dan menjadi dasar hubungan antara ahli dan praktisi dari banyak bidang lainnya.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Komunikasi adalah dasar bagi banyak </a:t>
            </a:r>
            <a:r>
              <a:rPr lang="id-ID" sz="1700" b="1" dirty="0" smtClean="0"/>
              <a:t>masalah</a:t>
            </a:r>
            <a:r>
              <a:rPr lang="id-ID" sz="1700" dirty="0" smtClean="0"/>
              <a:t> manusia dan juga </a:t>
            </a:r>
            <a:r>
              <a:rPr lang="id-ID" sz="1700" b="1" dirty="0" smtClean="0"/>
              <a:t>solusi </a:t>
            </a:r>
            <a:r>
              <a:rPr lang="id-ID" sz="1700" dirty="0" smtClean="0"/>
              <a:t>yang potensial.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(1)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2400" dirty="0" smtClean="0"/>
              <a:t>Teori komunikasi pertama </a:t>
            </a:r>
            <a:r>
              <a:rPr lang="id-ID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Teori Komunikasi Persuasi.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2400" dirty="0" smtClean="0"/>
              <a:t>Dikembangkan oleh Corax &amp; Tisias.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2400" dirty="0" smtClean="0"/>
              <a:t>Konsep pengorganisasian pesan: </a:t>
            </a:r>
            <a:r>
              <a:rPr lang="id-ID" sz="2400" b="1" dirty="0" smtClean="0"/>
              <a:t>pengantar, tubuh dan kesimpulan.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id-ID" sz="2400" b="1" dirty="0" smtClean="0"/>
              <a:t> </a:t>
            </a:r>
            <a:r>
              <a:rPr lang="id-ID" sz="2400" dirty="0" smtClean="0"/>
              <a:t>Terdapat usaha untuk mengobarkan semangat. </a:t>
            </a:r>
            <a:endParaRPr lang="id-ID" sz="2400" b="1" dirty="0" smtClean="0"/>
          </a:p>
          <a:p>
            <a:pPr eaLnBrk="1" hangingPunct="1"/>
            <a:endParaRPr lang="id-ID" b="1" dirty="0" smtClean="0"/>
          </a:p>
          <a:p>
            <a:pPr eaLnBrk="1" hangingPunct="1">
              <a:buFont typeface="Wingdings 2" pitchFamily="18" charset="2"/>
              <a:buNone/>
            </a:pPr>
            <a:endParaRPr lang="id-ID" dirty="0" smtClean="0"/>
          </a:p>
          <a:p>
            <a:pPr eaLnBrk="1" hangingPunct="1"/>
            <a:endParaRPr lang="id-ID" dirty="0" smtClean="0"/>
          </a:p>
          <a:p>
            <a:pPr eaLnBrk="1" hangingPunct="1"/>
            <a:endParaRPr lang="id-ID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(2)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id-ID" b="1" smtClean="0"/>
              <a:t>Protagoras dari Abdhara</a:t>
            </a:r>
            <a:r>
              <a:rPr lang="id-ID" smtClean="0"/>
              <a:t> </a:t>
            </a:r>
            <a:r>
              <a:rPr lang="id-ID" smtClean="0">
                <a:sym typeface="Wingdings" pitchFamily="2" charset="2"/>
              </a:rPr>
              <a:t> Konsep Debat.</a:t>
            </a:r>
          </a:p>
          <a:p>
            <a:pPr eaLnBrk="1" hangingPunct="1"/>
            <a:r>
              <a:rPr lang="id-ID" smtClean="0">
                <a:sym typeface="Wingdings" pitchFamily="2" charset="2"/>
              </a:rPr>
              <a:t>Pembicara yang baik harus mampu membantah kedua sisi proposisi. </a:t>
            </a:r>
          </a:p>
          <a:p>
            <a:pPr eaLnBrk="1" hangingPunct="1"/>
            <a:r>
              <a:rPr lang="id-ID" smtClean="0">
                <a:sym typeface="Wingdings" pitchFamily="2" charset="2"/>
              </a:rPr>
              <a:t>Mampu menulis pesan singkat yang tidak dikaitkan dengan peristiwa khusus. </a:t>
            </a:r>
          </a:p>
          <a:p>
            <a:pPr eaLnBrk="1" hangingPunct="1"/>
            <a:r>
              <a:rPr lang="id-ID" smtClean="0">
                <a:sym typeface="Wingdings" pitchFamily="2" charset="2"/>
              </a:rPr>
              <a:t>Tujuannya agar dapat digunakan sewaktu dipanggil untuk berbicara didepan umum. </a:t>
            </a:r>
          </a:p>
          <a:p>
            <a:pPr eaLnBrk="1" hangingPunct="1"/>
            <a:endParaRPr lang="id-ID" smtClean="0"/>
          </a:p>
          <a:p>
            <a:pPr eaLnBrk="1" hangingPunct="1">
              <a:buFont typeface="Wingdings 2" pitchFamily="18" charset="2"/>
              <a:buNone/>
            </a:pPr>
            <a:endParaRPr lang="id-ID" smtClean="0"/>
          </a:p>
          <a:p>
            <a:pPr eaLnBrk="1" hangingPunct="1"/>
            <a:endParaRPr lang="id-ID" smtClean="0"/>
          </a:p>
          <a:p>
            <a:pPr eaLnBrk="1" hangingPunct="1"/>
            <a:endParaRPr lang="id-ID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(3)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b="1" dirty="0" smtClean="0">
                <a:sym typeface="Wingdings" pitchFamily="2" charset="2"/>
              </a:rPr>
              <a:t>Gorgias &amp; Leontini  </a:t>
            </a:r>
            <a:r>
              <a:rPr lang="id-ID" dirty="0" smtClean="0">
                <a:sym typeface="Wingdings" pitchFamily="2" charset="2"/>
              </a:rPr>
              <a:t>Penggunaan pendekatan emosional dalam pidato persuasif.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dirty="0" smtClean="0">
                <a:sym typeface="Wingdings" pitchFamily="2" charset="2"/>
              </a:rPr>
              <a:t>Perhatian khusus kepada gaya, penggunaan gambar sesuai konteks berpidato.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b="1" dirty="0" smtClean="0">
                <a:sym typeface="Wingdings" pitchFamily="2" charset="2"/>
              </a:rPr>
              <a:t>Isocrates  </a:t>
            </a:r>
            <a:r>
              <a:rPr lang="id-ID" dirty="0" smtClean="0">
                <a:sym typeface="Wingdings" pitchFamily="2" charset="2"/>
              </a:rPr>
              <a:t>menulis pidato bagi orang lain untuk dibacakan.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dirty="0" smtClean="0">
                <a:sym typeface="Wingdings" pitchFamily="2" charset="2"/>
              </a:rPr>
              <a:t>Orator harus dilatih dalam pengetahuan budaya dan harus menjadi orang baik.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(4)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9600" b="1" dirty="0" smtClean="0">
                <a:sym typeface="Wingdings" pitchFamily="2" charset="2"/>
              </a:rPr>
              <a:t>Cicero (106-43SM) &amp; Quintilian (35-95)  </a:t>
            </a:r>
            <a:r>
              <a:rPr lang="id-ID" sz="9600" dirty="0" smtClean="0">
                <a:sym typeface="Wingdings" pitchFamily="2" charset="2"/>
              </a:rPr>
              <a:t>menjadikan komunikasi sebagai kajian akademis &amp; praktis.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9600" dirty="0" smtClean="0">
                <a:sym typeface="Wingdings" pitchFamily="2" charset="2"/>
              </a:rPr>
              <a:t>Pandangan komprehensif terhadap ilmu komunikasi.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9600" dirty="0" smtClean="0">
                <a:sym typeface="Wingdings" pitchFamily="2" charset="2"/>
              </a:rPr>
              <a:t>Memperhitungkan seluruh aspek &amp; menjadikan ilmu komunikasi sebagai domain sosial.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9600" dirty="0" smtClean="0">
                <a:sym typeface="Wingdings" pitchFamily="2" charset="2"/>
              </a:rPr>
              <a:t>Pembicara yang sukses adalah orang yang memiliki banyak pengetahuan. </a:t>
            </a:r>
            <a:endParaRPr lang="id-ID" sz="96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(5)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100" b="1" dirty="0" smtClean="0"/>
              <a:t>Quintilian</a:t>
            </a:r>
            <a:r>
              <a:rPr lang="id-ID" sz="3100" dirty="0" smtClean="0"/>
              <a:t> menunjukkan bagaimana seharusnya komunikator yang baik dididik.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100" b="1" dirty="0" smtClean="0"/>
              <a:t>Namun,</a:t>
            </a:r>
            <a:r>
              <a:rPr lang="id-ID" sz="3100" dirty="0" smtClean="0"/>
              <a:t> ada pertentangan pada abad pertengahan &amp; renaissance.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100" dirty="0" smtClean="0"/>
              <a:t>Menurunnya tradisi lisan dan demokrasi.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100" dirty="0" smtClean="0"/>
              <a:t>Penyusutan ketertarikan terhadap komunikasi. </a:t>
            </a:r>
          </a:p>
          <a:p>
            <a:pPr marL="448056" indent="-384048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100" dirty="0" smtClean="0"/>
              <a:t>Studi tentang retorika tersebar kedalam bidang yang berbeda.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id-ID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RETORIKA &amp; PIDATO (6)</a:t>
            </a:r>
            <a:endParaRPr lang="id-ID" sz="4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200" b="1" dirty="0" smtClean="0"/>
              <a:t>Agustinus </a:t>
            </a:r>
            <a:r>
              <a:rPr lang="id-ID" sz="3200" dirty="0" smtClean="0">
                <a:sym typeface="Wingdings" pitchFamily="2" charset="2"/>
              </a:rPr>
              <a:t> mendorong penemuan kembali teori Yunani Kuno. </a:t>
            </a:r>
          </a:p>
          <a:p>
            <a:pPr marL="448056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200" dirty="0" smtClean="0">
                <a:sym typeface="Wingdings" pitchFamily="2" charset="2"/>
              </a:rPr>
              <a:t>Tulisannya digunakan untuk menafsirkan Al-kitab, tulisan agama lainnya &amp; seni khotbah. </a:t>
            </a:r>
          </a:p>
          <a:p>
            <a:pPr marL="448056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id-ID" sz="3200" dirty="0" smtClean="0">
                <a:sym typeface="Wingdings" pitchFamily="2" charset="2"/>
              </a:rPr>
              <a:t>Ia menyatukan aspek praktis dan teoritis dari studi komunikasi.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640</TotalTime>
  <Words>3149</Words>
  <Application>Microsoft Office PowerPoint</Application>
  <PresentationFormat>On-screen Show (4:3)</PresentationFormat>
  <Paragraphs>246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Verve</vt:lpstr>
      <vt:lpstr>BIDANG ILMU KOMUNIKASI</vt:lpstr>
      <vt:lpstr>STUDI KOMUNIKASI DI MASA AWAL (1)</vt:lpstr>
      <vt:lpstr>STUDI KOMUNIKASI DI MASA AWAL (2)</vt:lpstr>
      <vt:lpstr>RETORIKA &amp; PIDATO (1)</vt:lpstr>
      <vt:lpstr>RETORIKA &amp; PIDATO (2)</vt:lpstr>
      <vt:lpstr>RETORIKA &amp; PIDATO (3)</vt:lpstr>
      <vt:lpstr>RETORIKA &amp; PIDATO (4)</vt:lpstr>
      <vt:lpstr>RETORIKA &amp; PIDATO (5)</vt:lpstr>
      <vt:lpstr>RETORIKA &amp; PIDATO (6)</vt:lpstr>
      <vt:lpstr>RETORIKA &amp; PIDATO (7)</vt:lpstr>
      <vt:lpstr>RETORIKA &amp; PIDATO (8)</vt:lpstr>
      <vt:lpstr>RETORIKA &amp; PIDATO (9)</vt:lpstr>
      <vt:lpstr>JURNALISME (1) </vt:lpstr>
      <vt:lpstr>JURNALISME (2) </vt:lpstr>
      <vt:lpstr>1900-1930-an: Pengembangan Pidato dan Jurnalisme (1)</vt:lpstr>
      <vt:lpstr>1900-1930-an: Pengembangan Pidato dan Jurnalisme (2)</vt:lpstr>
      <vt:lpstr>1940an-1950-an: Pertumbuhan Interdisipliner (1)</vt:lpstr>
      <vt:lpstr>1940an-1950-an: Pertumbuhan Interdisipliner (2)</vt:lpstr>
      <vt:lpstr>1940an-1950-an: Pertumbuhan Interdisipliner (3)</vt:lpstr>
      <vt:lpstr>1960-an: Integrasi (1)</vt:lpstr>
      <vt:lpstr>1960-an: Integrasi (2)</vt:lpstr>
      <vt:lpstr>1970-an dan Awal 1980-an: Pertumbuhan &amp; Spesialiasi (1)</vt:lpstr>
      <vt:lpstr>1970-an dan Awal 1980-an: Pertumbuhan &amp; Spesialiasi (2)</vt:lpstr>
      <vt:lpstr>1970-an dan Awal 1980-an: Pertumbuhan &amp; Spesialiasi (3)</vt:lpstr>
      <vt:lpstr>1970-an dan Awal 1980-an: Pertumbuhan &amp; Spesialiasi (4)</vt:lpstr>
      <vt:lpstr>1970-an dan Awal 1980-an: Pertumbuhan &amp; Spesialiasi (5)</vt:lpstr>
      <vt:lpstr>1970-an dan Awal 1980-an: Pertumbuhan &amp; Spesialiasi (6)</vt:lpstr>
      <vt:lpstr>Akhir 1980-an dan 1990-an: Era Informasi (1)</vt:lpstr>
      <vt:lpstr>Akhir 1980-an dan 1990-an: Era Informasi (2)</vt:lpstr>
      <vt:lpstr>Akhir 1980-an dan 1990-an: Era Informasi (3)</vt:lpstr>
      <vt:lpstr>Akhir 1980-an dan 1990-an: Era Informasi (4)</vt:lpstr>
      <vt:lpstr>Abad ke-21: Studi Komunikasi Masa Kini (1)</vt:lpstr>
      <vt:lpstr>Abad ke-21: Studi Komunikasi Masa Kini (2)</vt:lpstr>
      <vt:lpstr>Abad ke-21: Studi Komunikasi Masa Kini (3)</vt:lpstr>
      <vt:lpstr>Abad ke-21: Studi Komunikasi Masa Kini (4)</vt:lpstr>
      <vt:lpstr>Abad ke-21: Studi Komunikasi Masa Kini (5)</vt:lpstr>
      <vt:lpstr>Abad ke-21: Studi Komunikasi Masa Kini (6)</vt:lpstr>
      <vt:lpstr>Implikasi dan Aplikasi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205</cp:revision>
  <dcterms:created xsi:type="dcterms:W3CDTF">2019-07-15T06:59:59Z</dcterms:created>
  <dcterms:modified xsi:type="dcterms:W3CDTF">2019-08-12T03:57:48Z</dcterms:modified>
</cp:coreProperties>
</file>