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59" r:id="rId5"/>
    <p:sldId id="268" r:id="rId6"/>
    <p:sldId id="270" r:id="rId7"/>
    <p:sldId id="271" r:id="rId8"/>
    <p:sldId id="272" r:id="rId9"/>
    <p:sldId id="273" r:id="rId10"/>
    <p:sldId id="274" r:id="rId11"/>
    <p:sldId id="275" r:id="rId12"/>
    <p:sldId id="276" r:id="rId13"/>
    <p:sldId id="277" r:id="rId14"/>
    <p:sldId id="261"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66" r:id="rId3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4" autoAdjust="0"/>
    <p:restoredTop sz="94660"/>
  </p:normalViewPr>
  <p:slideViewPr>
    <p:cSldViewPr>
      <p:cViewPr>
        <p:scale>
          <a:sx n="62" d="100"/>
          <a:sy n="62" d="100"/>
        </p:scale>
        <p:origin x="-1548"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06F94-978A-2C4F-B74E-49FB3F89E7EE}"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31722BFA-1108-644C-8CC9-8A2E4727C67A}">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1</a:t>
          </a:r>
          <a:endParaRPr lang="en-US" dirty="0"/>
        </a:p>
      </dgm:t>
    </dgm:pt>
    <dgm:pt modelId="{B89ED032-E12A-334F-A921-218F908CAF33}" type="parTrans" cxnId="{C2775497-D4F1-4542-9944-3554B72A8C70}">
      <dgm:prSet/>
      <dgm:spPr/>
      <dgm:t>
        <a:bodyPr/>
        <a:lstStyle/>
        <a:p>
          <a:endParaRPr lang="en-US"/>
        </a:p>
      </dgm:t>
    </dgm:pt>
    <dgm:pt modelId="{3132835F-DEA2-8F49-88AC-C3D305BC0DA2}" type="sibTrans" cxnId="{C2775497-D4F1-4542-9944-3554B72A8C70}">
      <dgm:prSet/>
      <dgm:spPr/>
      <dgm:t>
        <a:bodyPr/>
        <a:lstStyle/>
        <a:p>
          <a:endParaRPr lang="en-US"/>
        </a:p>
      </dgm:t>
    </dgm:pt>
    <dgm:pt modelId="{B3D5AC4B-378F-F24E-AFB2-C4A8EF51E8C3}">
      <dgm:prSet phldrT="[Text]"/>
      <dgm:spPr/>
      <dgm:t>
        <a:bodyPr/>
        <a:lstStyle/>
        <a:p>
          <a:r>
            <a:rPr lang="en-US" dirty="0" err="1" smtClean="0"/>
            <a:t>Terlibat</a:t>
          </a:r>
          <a:r>
            <a:rPr lang="en-US" dirty="0" smtClean="0"/>
            <a:t> </a:t>
          </a:r>
          <a:r>
            <a:rPr lang="en-US" dirty="0" err="1" smtClean="0"/>
            <a:t>dalam</a:t>
          </a:r>
          <a:r>
            <a:rPr lang="en-US" dirty="0" smtClean="0"/>
            <a:t> </a:t>
          </a:r>
          <a:r>
            <a:rPr lang="en-US" dirty="0" err="1" smtClean="0"/>
            <a:t>Perspektif</a:t>
          </a:r>
          <a:r>
            <a:rPr lang="en-US" dirty="0" smtClean="0"/>
            <a:t> </a:t>
          </a:r>
          <a:r>
            <a:rPr lang="en-US" dirty="0" err="1" smtClean="0"/>
            <a:t>Ganda</a:t>
          </a:r>
          <a:endParaRPr lang="en-US" dirty="0"/>
        </a:p>
      </dgm:t>
    </dgm:pt>
    <dgm:pt modelId="{1E0A413C-D360-7C4E-9F2D-4D6F4BEF1C9B}" type="parTrans" cxnId="{95CA2215-E016-5B4E-81AC-A1676D0DF750}">
      <dgm:prSet/>
      <dgm:spPr/>
      <dgm:t>
        <a:bodyPr/>
        <a:lstStyle/>
        <a:p>
          <a:endParaRPr lang="en-US"/>
        </a:p>
      </dgm:t>
    </dgm:pt>
    <dgm:pt modelId="{DCAC4BB5-FB0D-F844-9EE6-E212526E5368}" type="sibTrans" cxnId="{95CA2215-E016-5B4E-81AC-A1676D0DF750}">
      <dgm:prSet/>
      <dgm:spPr/>
      <dgm:t>
        <a:bodyPr/>
        <a:lstStyle/>
        <a:p>
          <a:endParaRPr lang="en-US"/>
        </a:p>
      </dgm:t>
    </dgm:pt>
    <dgm:pt modelId="{32AA0410-AFBB-5F4A-A267-BB9450A4888D}">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2</a:t>
          </a:r>
          <a:endParaRPr lang="en-US" dirty="0"/>
        </a:p>
      </dgm:t>
    </dgm:pt>
    <dgm:pt modelId="{7A014B9A-E4C9-104E-B54F-30219871758F}" type="parTrans" cxnId="{5B9E97F8-FF0D-6342-9370-DA4B51390237}">
      <dgm:prSet/>
      <dgm:spPr/>
      <dgm:t>
        <a:bodyPr/>
        <a:lstStyle/>
        <a:p>
          <a:endParaRPr lang="en-US"/>
        </a:p>
      </dgm:t>
    </dgm:pt>
    <dgm:pt modelId="{B300C6FD-89B0-E746-A19E-9F24B4FFB213}" type="sibTrans" cxnId="{5B9E97F8-FF0D-6342-9370-DA4B51390237}">
      <dgm:prSet/>
      <dgm:spPr/>
      <dgm:t>
        <a:bodyPr/>
        <a:lstStyle/>
        <a:p>
          <a:endParaRPr lang="en-US"/>
        </a:p>
      </dgm:t>
    </dgm:pt>
    <dgm:pt modelId="{9EBF8DD0-1F8C-0542-8B32-DADA88D07612}">
      <dgm:prSet phldrT="[Text]"/>
      <dgm:spPr/>
      <dgm:t>
        <a:bodyPr/>
        <a:lstStyle/>
        <a:p>
          <a:r>
            <a:rPr lang="en-US" dirty="0" err="1" smtClean="0"/>
            <a:t>Mengakui</a:t>
          </a:r>
          <a:r>
            <a:rPr lang="en-US" dirty="0" smtClean="0"/>
            <a:t> </a:t>
          </a:r>
          <a:r>
            <a:rPr lang="en-US" dirty="0" err="1" smtClean="0"/>
            <a:t>Perasaan</a:t>
          </a:r>
          <a:r>
            <a:rPr lang="en-US" dirty="0" smtClean="0"/>
            <a:t> </a:t>
          </a:r>
          <a:r>
            <a:rPr lang="en-US" dirty="0" err="1" smtClean="0"/>
            <a:t>dan</a:t>
          </a:r>
          <a:r>
            <a:rPr lang="en-US" dirty="0" smtClean="0"/>
            <a:t> </a:t>
          </a:r>
          <a:r>
            <a:rPr lang="en-US" dirty="0" err="1" smtClean="0"/>
            <a:t>Pikiran</a:t>
          </a:r>
          <a:endParaRPr lang="en-US" dirty="0"/>
        </a:p>
      </dgm:t>
    </dgm:pt>
    <dgm:pt modelId="{19181450-FB3A-9C41-904D-A7C15AE1D287}" type="parTrans" cxnId="{6FE9E4B5-C16E-9C4C-9DE3-D268BDFDEAC8}">
      <dgm:prSet/>
      <dgm:spPr/>
      <dgm:t>
        <a:bodyPr/>
        <a:lstStyle/>
        <a:p>
          <a:endParaRPr lang="en-US"/>
        </a:p>
      </dgm:t>
    </dgm:pt>
    <dgm:pt modelId="{EC7036C9-94C0-5947-9A46-F2676F3BEA6B}" type="sibTrans" cxnId="{6FE9E4B5-C16E-9C4C-9DE3-D268BDFDEAC8}">
      <dgm:prSet/>
      <dgm:spPr/>
      <dgm:t>
        <a:bodyPr/>
        <a:lstStyle/>
        <a:p>
          <a:endParaRPr lang="en-US"/>
        </a:p>
      </dgm:t>
    </dgm:pt>
    <dgm:pt modelId="{116F90D2-8E1F-C94B-B076-BC3A35822252}">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3</a:t>
          </a:r>
          <a:endParaRPr lang="en-US" dirty="0"/>
        </a:p>
      </dgm:t>
    </dgm:pt>
    <dgm:pt modelId="{3DE8F89B-CB65-214D-AF2F-D76E245D01DD}" type="parTrans" cxnId="{77A7CE08-B232-E34A-BCFE-0659FFE23F96}">
      <dgm:prSet/>
      <dgm:spPr/>
      <dgm:t>
        <a:bodyPr/>
        <a:lstStyle/>
        <a:p>
          <a:endParaRPr lang="en-US"/>
        </a:p>
      </dgm:t>
    </dgm:pt>
    <dgm:pt modelId="{CF59281A-05BD-F54F-A499-64D673548AEC}" type="sibTrans" cxnId="{77A7CE08-B232-E34A-BCFE-0659FFE23F96}">
      <dgm:prSet/>
      <dgm:spPr/>
      <dgm:t>
        <a:bodyPr/>
        <a:lstStyle/>
        <a:p>
          <a:endParaRPr lang="en-US"/>
        </a:p>
      </dgm:t>
    </dgm:pt>
    <dgm:pt modelId="{3F4A8224-D58A-EA4D-B2B9-4E2D133A1E11}">
      <dgm:prSet phldrT="[Text]"/>
      <dgm:spPr/>
      <dgm:t>
        <a:bodyPr/>
        <a:lstStyle/>
        <a:p>
          <a:r>
            <a:rPr lang="en-US" dirty="0" err="1" smtClean="0"/>
            <a:t>Menghargai</a:t>
          </a:r>
          <a:r>
            <a:rPr lang="en-US" dirty="0" smtClean="0"/>
            <a:t> </a:t>
          </a:r>
          <a:r>
            <a:rPr lang="en-US" dirty="0" err="1" smtClean="0"/>
            <a:t>Perkataan</a:t>
          </a:r>
          <a:r>
            <a:rPr lang="en-US" dirty="0" smtClean="0"/>
            <a:t> </a:t>
          </a:r>
          <a:r>
            <a:rPr lang="en-US" dirty="0" err="1" smtClean="0"/>
            <a:t>Orang</a:t>
          </a:r>
          <a:r>
            <a:rPr lang="en-US" dirty="0" smtClean="0"/>
            <a:t> Lain </a:t>
          </a:r>
          <a:r>
            <a:rPr lang="en-US" dirty="0" err="1" smtClean="0"/>
            <a:t>Mengenai</a:t>
          </a:r>
          <a:r>
            <a:rPr lang="en-US" dirty="0" smtClean="0"/>
            <a:t> </a:t>
          </a:r>
          <a:r>
            <a:rPr lang="en-US" dirty="0" err="1" smtClean="0"/>
            <a:t>Perasaan</a:t>
          </a:r>
          <a:r>
            <a:rPr lang="en-US" dirty="0" smtClean="0"/>
            <a:t> </a:t>
          </a:r>
          <a:r>
            <a:rPr lang="en-US" dirty="0" err="1" smtClean="0"/>
            <a:t>dan</a:t>
          </a:r>
          <a:r>
            <a:rPr lang="en-US" dirty="0" smtClean="0"/>
            <a:t> </a:t>
          </a:r>
          <a:r>
            <a:rPr lang="en-US" dirty="0" err="1" smtClean="0"/>
            <a:t>Pemikiran</a:t>
          </a:r>
          <a:r>
            <a:rPr lang="en-US" dirty="0" smtClean="0"/>
            <a:t> </a:t>
          </a:r>
          <a:endParaRPr lang="en-US" dirty="0"/>
        </a:p>
      </dgm:t>
    </dgm:pt>
    <dgm:pt modelId="{978F57FE-D53D-CC4F-98D5-D2ABBE4101C2}" type="parTrans" cxnId="{C15FD7CA-34AD-124A-8639-D0CAD8982397}">
      <dgm:prSet/>
      <dgm:spPr/>
      <dgm:t>
        <a:bodyPr/>
        <a:lstStyle/>
        <a:p>
          <a:endParaRPr lang="en-US"/>
        </a:p>
      </dgm:t>
    </dgm:pt>
    <dgm:pt modelId="{0BDBA4F3-E8AF-1B4A-9ED9-53561DAC2A55}" type="sibTrans" cxnId="{C15FD7CA-34AD-124A-8639-D0CAD8982397}">
      <dgm:prSet/>
      <dgm:spPr/>
      <dgm:t>
        <a:bodyPr/>
        <a:lstStyle/>
        <a:p>
          <a:endParaRPr lang="en-US"/>
        </a:p>
      </dgm:t>
    </dgm:pt>
    <dgm:pt modelId="{C7926266-F0D1-EC48-84D8-E54E58E94066}">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4</a:t>
          </a:r>
          <a:endParaRPr lang="en-US" dirty="0"/>
        </a:p>
      </dgm:t>
    </dgm:pt>
    <dgm:pt modelId="{604CBEF0-66E4-4B47-A321-980A6A539828}" type="parTrans" cxnId="{36C5993F-4869-9347-BD02-EA341F73EBF4}">
      <dgm:prSet/>
      <dgm:spPr/>
      <dgm:t>
        <a:bodyPr/>
        <a:lstStyle/>
        <a:p>
          <a:endParaRPr lang="en-US"/>
        </a:p>
      </dgm:t>
    </dgm:pt>
    <dgm:pt modelId="{6848DDA9-CE8B-864A-8F1A-7E191129CDD8}" type="sibTrans" cxnId="{36C5993F-4869-9347-BD02-EA341F73EBF4}">
      <dgm:prSet/>
      <dgm:spPr/>
      <dgm:t>
        <a:bodyPr/>
        <a:lstStyle/>
        <a:p>
          <a:endParaRPr lang="en-US"/>
        </a:p>
      </dgm:t>
    </dgm:pt>
    <dgm:pt modelId="{A8DDB46C-FA3E-B144-8B5D-A36F2B58F495}">
      <dgm:prSet phldrT="[Text]"/>
      <dgm:spPr/>
      <dgm:t>
        <a:bodyPr/>
        <a:lstStyle/>
        <a:p>
          <a:r>
            <a:rPr lang="en-US" dirty="0" err="1" smtClean="0"/>
            <a:t>Keakuratan</a:t>
          </a:r>
          <a:r>
            <a:rPr lang="en-US" dirty="0" smtClean="0"/>
            <a:t> </a:t>
          </a:r>
          <a:r>
            <a:rPr lang="en-US" dirty="0" err="1" smtClean="0"/>
            <a:t>dan</a:t>
          </a:r>
          <a:r>
            <a:rPr lang="en-US" dirty="0" smtClean="0"/>
            <a:t> </a:t>
          </a:r>
          <a:r>
            <a:rPr lang="en-US" dirty="0" err="1" smtClean="0"/>
            <a:t>Kejelasan</a:t>
          </a:r>
          <a:endParaRPr lang="en-US" dirty="0"/>
        </a:p>
      </dgm:t>
    </dgm:pt>
    <dgm:pt modelId="{D9AA3B80-B834-1C4C-BED0-D245BDBFA716}" type="parTrans" cxnId="{009C4891-B6FC-F848-BD07-55734A28661D}">
      <dgm:prSet/>
      <dgm:spPr/>
      <dgm:t>
        <a:bodyPr/>
        <a:lstStyle/>
        <a:p>
          <a:endParaRPr lang="en-US"/>
        </a:p>
      </dgm:t>
    </dgm:pt>
    <dgm:pt modelId="{5EC056FA-A077-4840-B1FF-5764BA678722}" type="sibTrans" cxnId="{009C4891-B6FC-F848-BD07-55734A28661D}">
      <dgm:prSet/>
      <dgm:spPr/>
      <dgm:t>
        <a:bodyPr/>
        <a:lstStyle/>
        <a:p>
          <a:endParaRPr lang="en-US"/>
        </a:p>
      </dgm:t>
    </dgm:pt>
    <dgm:pt modelId="{676B9415-61AF-AD43-AB9A-F57BA45A6112}" type="pres">
      <dgm:prSet presAssocID="{52006F94-978A-2C4F-B74E-49FB3F89E7EE}" presName="linearFlow" presStyleCnt="0">
        <dgm:presLayoutVars>
          <dgm:dir/>
          <dgm:animLvl val="lvl"/>
          <dgm:resizeHandles val="exact"/>
        </dgm:presLayoutVars>
      </dgm:prSet>
      <dgm:spPr/>
      <dgm:t>
        <a:bodyPr/>
        <a:lstStyle/>
        <a:p>
          <a:endParaRPr lang="id-ID"/>
        </a:p>
      </dgm:t>
    </dgm:pt>
    <dgm:pt modelId="{023F249B-88AB-4D45-BDB2-55BF9674DF9C}" type="pres">
      <dgm:prSet presAssocID="{31722BFA-1108-644C-8CC9-8A2E4727C67A}" presName="composite" presStyleCnt="0"/>
      <dgm:spPr/>
    </dgm:pt>
    <dgm:pt modelId="{27E61D99-890B-B146-879F-314D01175EF0}" type="pres">
      <dgm:prSet presAssocID="{31722BFA-1108-644C-8CC9-8A2E4727C67A}" presName="parentText" presStyleLbl="alignNode1" presStyleIdx="0" presStyleCnt="4">
        <dgm:presLayoutVars>
          <dgm:chMax val="1"/>
          <dgm:bulletEnabled val="1"/>
        </dgm:presLayoutVars>
      </dgm:prSet>
      <dgm:spPr/>
      <dgm:t>
        <a:bodyPr/>
        <a:lstStyle/>
        <a:p>
          <a:endParaRPr lang="id-ID"/>
        </a:p>
      </dgm:t>
    </dgm:pt>
    <dgm:pt modelId="{3A9E0FAD-2245-104F-97CA-CABF7B9E1BE8}" type="pres">
      <dgm:prSet presAssocID="{31722BFA-1108-644C-8CC9-8A2E4727C67A}" presName="descendantText" presStyleLbl="alignAcc1" presStyleIdx="0" presStyleCnt="4">
        <dgm:presLayoutVars>
          <dgm:bulletEnabled val="1"/>
        </dgm:presLayoutVars>
      </dgm:prSet>
      <dgm:spPr/>
      <dgm:t>
        <a:bodyPr/>
        <a:lstStyle/>
        <a:p>
          <a:endParaRPr lang="en-US"/>
        </a:p>
      </dgm:t>
    </dgm:pt>
    <dgm:pt modelId="{EE1D7A69-B617-0C4B-A2E5-65BC475E2808}" type="pres">
      <dgm:prSet presAssocID="{3132835F-DEA2-8F49-88AC-C3D305BC0DA2}" presName="sp" presStyleCnt="0"/>
      <dgm:spPr/>
    </dgm:pt>
    <dgm:pt modelId="{7366563B-4252-9445-B7E5-EF7E3548A0CA}" type="pres">
      <dgm:prSet presAssocID="{32AA0410-AFBB-5F4A-A267-BB9450A4888D}" presName="composite" presStyleCnt="0"/>
      <dgm:spPr/>
    </dgm:pt>
    <dgm:pt modelId="{3C2B7E59-75BF-A441-BDB3-6192C8BFF63B}" type="pres">
      <dgm:prSet presAssocID="{32AA0410-AFBB-5F4A-A267-BB9450A4888D}" presName="parentText" presStyleLbl="alignNode1" presStyleIdx="1" presStyleCnt="4">
        <dgm:presLayoutVars>
          <dgm:chMax val="1"/>
          <dgm:bulletEnabled val="1"/>
        </dgm:presLayoutVars>
      </dgm:prSet>
      <dgm:spPr/>
      <dgm:t>
        <a:bodyPr/>
        <a:lstStyle/>
        <a:p>
          <a:endParaRPr lang="en-US"/>
        </a:p>
      </dgm:t>
    </dgm:pt>
    <dgm:pt modelId="{22ED23FC-42E5-2C43-8C9D-34E68A99F8FB}" type="pres">
      <dgm:prSet presAssocID="{32AA0410-AFBB-5F4A-A267-BB9450A4888D}" presName="descendantText" presStyleLbl="alignAcc1" presStyleIdx="1" presStyleCnt="4">
        <dgm:presLayoutVars>
          <dgm:bulletEnabled val="1"/>
        </dgm:presLayoutVars>
      </dgm:prSet>
      <dgm:spPr/>
      <dgm:t>
        <a:bodyPr/>
        <a:lstStyle/>
        <a:p>
          <a:endParaRPr lang="en-US"/>
        </a:p>
      </dgm:t>
    </dgm:pt>
    <dgm:pt modelId="{8C790700-A025-7E41-BC7B-020CF334A350}" type="pres">
      <dgm:prSet presAssocID="{B300C6FD-89B0-E746-A19E-9F24B4FFB213}" presName="sp" presStyleCnt="0"/>
      <dgm:spPr/>
    </dgm:pt>
    <dgm:pt modelId="{61388E56-1B4C-7543-95F7-CE8A8DF1D2CE}" type="pres">
      <dgm:prSet presAssocID="{116F90D2-8E1F-C94B-B076-BC3A35822252}" presName="composite" presStyleCnt="0"/>
      <dgm:spPr/>
    </dgm:pt>
    <dgm:pt modelId="{C7BED66C-22AC-9940-8A8D-6D4DF24BFEFA}" type="pres">
      <dgm:prSet presAssocID="{116F90D2-8E1F-C94B-B076-BC3A35822252}" presName="parentText" presStyleLbl="alignNode1" presStyleIdx="2" presStyleCnt="4">
        <dgm:presLayoutVars>
          <dgm:chMax val="1"/>
          <dgm:bulletEnabled val="1"/>
        </dgm:presLayoutVars>
      </dgm:prSet>
      <dgm:spPr/>
      <dgm:t>
        <a:bodyPr/>
        <a:lstStyle/>
        <a:p>
          <a:endParaRPr lang="en-US"/>
        </a:p>
      </dgm:t>
    </dgm:pt>
    <dgm:pt modelId="{E384B505-DBFB-B64F-85C6-86613DA2EC87}" type="pres">
      <dgm:prSet presAssocID="{116F90D2-8E1F-C94B-B076-BC3A35822252}" presName="descendantText" presStyleLbl="alignAcc1" presStyleIdx="2" presStyleCnt="4">
        <dgm:presLayoutVars>
          <dgm:bulletEnabled val="1"/>
        </dgm:presLayoutVars>
      </dgm:prSet>
      <dgm:spPr/>
      <dgm:t>
        <a:bodyPr/>
        <a:lstStyle/>
        <a:p>
          <a:endParaRPr lang="en-US"/>
        </a:p>
      </dgm:t>
    </dgm:pt>
    <dgm:pt modelId="{0E9C76F5-61A4-AC48-8D1F-8B83F0A6374B}" type="pres">
      <dgm:prSet presAssocID="{CF59281A-05BD-F54F-A499-64D673548AEC}" presName="sp" presStyleCnt="0"/>
      <dgm:spPr/>
    </dgm:pt>
    <dgm:pt modelId="{DB5682AC-FB7E-6645-85C2-30EC5D0697B0}" type="pres">
      <dgm:prSet presAssocID="{C7926266-F0D1-EC48-84D8-E54E58E94066}" presName="composite" presStyleCnt="0"/>
      <dgm:spPr/>
    </dgm:pt>
    <dgm:pt modelId="{3BE3A393-5DF4-0049-B860-5918DBD02BD4}" type="pres">
      <dgm:prSet presAssocID="{C7926266-F0D1-EC48-84D8-E54E58E94066}" presName="parentText" presStyleLbl="alignNode1" presStyleIdx="3" presStyleCnt="4">
        <dgm:presLayoutVars>
          <dgm:chMax val="1"/>
          <dgm:bulletEnabled val="1"/>
        </dgm:presLayoutVars>
      </dgm:prSet>
      <dgm:spPr/>
      <dgm:t>
        <a:bodyPr/>
        <a:lstStyle/>
        <a:p>
          <a:endParaRPr lang="id-ID"/>
        </a:p>
      </dgm:t>
    </dgm:pt>
    <dgm:pt modelId="{F2309F3A-29D8-564C-89D2-9CF0AA99B84A}" type="pres">
      <dgm:prSet presAssocID="{C7926266-F0D1-EC48-84D8-E54E58E94066}" presName="descendantText" presStyleLbl="alignAcc1" presStyleIdx="3" presStyleCnt="4">
        <dgm:presLayoutVars>
          <dgm:bulletEnabled val="1"/>
        </dgm:presLayoutVars>
      </dgm:prSet>
      <dgm:spPr/>
      <dgm:t>
        <a:bodyPr/>
        <a:lstStyle/>
        <a:p>
          <a:endParaRPr lang="id-ID"/>
        </a:p>
      </dgm:t>
    </dgm:pt>
  </dgm:ptLst>
  <dgm:cxnLst>
    <dgm:cxn modelId="{9F46865F-863A-4DEA-B153-D11E79C2CBB0}" type="presOf" srcId="{C7926266-F0D1-EC48-84D8-E54E58E94066}" destId="{3BE3A393-5DF4-0049-B860-5918DBD02BD4}" srcOrd="0" destOrd="0" presId="urn:microsoft.com/office/officeart/2005/8/layout/chevron2"/>
    <dgm:cxn modelId="{6FE9E4B5-C16E-9C4C-9DE3-D268BDFDEAC8}" srcId="{32AA0410-AFBB-5F4A-A267-BB9450A4888D}" destId="{9EBF8DD0-1F8C-0542-8B32-DADA88D07612}" srcOrd="0" destOrd="0" parTransId="{19181450-FB3A-9C41-904D-A7C15AE1D287}" sibTransId="{EC7036C9-94C0-5947-9A46-F2676F3BEA6B}"/>
    <dgm:cxn modelId="{C2775497-D4F1-4542-9944-3554B72A8C70}" srcId="{52006F94-978A-2C4F-B74E-49FB3F89E7EE}" destId="{31722BFA-1108-644C-8CC9-8A2E4727C67A}" srcOrd="0" destOrd="0" parTransId="{B89ED032-E12A-334F-A921-218F908CAF33}" sibTransId="{3132835F-DEA2-8F49-88AC-C3D305BC0DA2}"/>
    <dgm:cxn modelId="{FEB59EAF-8357-4F25-AC5B-C6390F662189}" type="presOf" srcId="{9EBF8DD0-1F8C-0542-8B32-DADA88D07612}" destId="{22ED23FC-42E5-2C43-8C9D-34E68A99F8FB}" srcOrd="0" destOrd="0" presId="urn:microsoft.com/office/officeart/2005/8/layout/chevron2"/>
    <dgm:cxn modelId="{FDD0C494-9604-4E45-8D8B-989DEFF58C70}" type="presOf" srcId="{32AA0410-AFBB-5F4A-A267-BB9450A4888D}" destId="{3C2B7E59-75BF-A441-BDB3-6192C8BFF63B}" srcOrd="0" destOrd="0" presId="urn:microsoft.com/office/officeart/2005/8/layout/chevron2"/>
    <dgm:cxn modelId="{36C5993F-4869-9347-BD02-EA341F73EBF4}" srcId="{52006F94-978A-2C4F-B74E-49FB3F89E7EE}" destId="{C7926266-F0D1-EC48-84D8-E54E58E94066}" srcOrd="3" destOrd="0" parTransId="{604CBEF0-66E4-4B47-A321-980A6A539828}" sibTransId="{6848DDA9-CE8B-864A-8F1A-7E191129CDD8}"/>
    <dgm:cxn modelId="{77A7CE08-B232-E34A-BCFE-0659FFE23F96}" srcId="{52006F94-978A-2C4F-B74E-49FB3F89E7EE}" destId="{116F90D2-8E1F-C94B-B076-BC3A35822252}" srcOrd="2" destOrd="0" parTransId="{3DE8F89B-CB65-214D-AF2F-D76E245D01DD}" sibTransId="{CF59281A-05BD-F54F-A499-64D673548AEC}"/>
    <dgm:cxn modelId="{C6F742FC-D2B0-4C1F-AD9E-1787AAE66D23}" type="presOf" srcId="{A8DDB46C-FA3E-B144-8B5D-A36F2B58F495}" destId="{F2309F3A-29D8-564C-89D2-9CF0AA99B84A}" srcOrd="0" destOrd="0" presId="urn:microsoft.com/office/officeart/2005/8/layout/chevron2"/>
    <dgm:cxn modelId="{082D26E9-275F-4236-A036-0948DAF3263D}" type="presOf" srcId="{3F4A8224-D58A-EA4D-B2B9-4E2D133A1E11}" destId="{E384B505-DBFB-B64F-85C6-86613DA2EC87}" srcOrd="0" destOrd="0" presId="urn:microsoft.com/office/officeart/2005/8/layout/chevron2"/>
    <dgm:cxn modelId="{C42AFB6E-3E28-4EC8-99C8-F1CAD5E72205}" type="presOf" srcId="{31722BFA-1108-644C-8CC9-8A2E4727C67A}" destId="{27E61D99-890B-B146-879F-314D01175EF0}" srcOrd="0" destOrd="0" presId="urn:microsoft.com/office/officeart/2005/8/layout/chevron2"/>
    <dgm:cxn modelId="{5B9E97F8-FF0D-6342-9370-DA4B51390237}" srcId="{52006F94-978A-2C4F-B74E-49FB3F89E7EE}" destId="{32AA0410-AFBB-5F4A-A267-BB9450A4888D}" srcOrd="1" destOrd="0" parTransId="{7A014B9A-E4C9-104E-B54F-30219871758F}" sibTransId="{B300C6FD-89B0-E746-A19E-9F24B4FFB213}"/>
    <dgm:cxn modelId="{C15FD7CA-34AD-124A-8639-D0CAD8982397}" srcId="{116F90D2-8E1F-C94B-B076-BC3A35822252}" destId="{3F4A8224-D58A-EA4D-B2B9-4E2D133A1E11}" srcOrd="0" destOrd="0" parTransId="{978F57FE-D53D-CC4F-98D5-D2ABBE4101C2}" sibTransId="{0BDBA4F3-E8AF-1B4A-9ED9-53561DAC2A55}"/>
    <dgm:cxn modelId="{95CA2215-E016-5B4E-81AC-A1676D0DF750}" srcId="{31722BFA-1108-644C-8CC9-8A2E4727C67A}" destId="{B3D5AC4B-378F-F24E-AFB2-C4A8EF51E8C3}" srcOrd="0" destOrd="0" parTransId="{1E0A413C-D360-7C4E-9F2D-4D6F4BEF1C9B}" sibTransId="{DCAC4BB5-FB0D-F844-9EE6-E212526E5368}"/>
    <dgm:cxn modelId="{B20258DA-3A53-4929-B941-0756656A2CFE}" type="presOf" srcId="{116F90D2-8E1F-C94B-B076-BC3A35822252}" destId="{C7BED66C-22AC-9940-8A8D-6D4DF24BFEFA}" srcOrd="0" destOrd="0" presId="urn:microsoft.com/office/officeart/2005/8/layout/chevron2"/>
    <dgm:cxn modelId="{009C4891-B6FC-F848-BD07-55734A28661D}" srcId="{C7926266-F0D1-EC48-84D8-E54E58E94066}" destId="{A8DDB46C-FA3E-B144-8B5D-A36F2B58F495}" srcOrd="0" destOrd="0" parTransId="{D9AA3B80-B834-1C4C-BED0-D245BDBFA716}" sibTransId="{5EC056FA-A077-4840-B1FF-5764BA678722}"/>
    <dgm:cxn modelId="{2B8ECDDF-BD03-4D80-A560-3DCDEFC0A7F2}" type="presOf" srcId="{52006F94-978A-2C4F-B74E-49FB3F89E7EE}" destId="{676B9415-61AF-AD43-AB9A-F57BA45A6112}" srcOrd="0" destOrd="0" presId="urn:microsoft.com/office/officeart/2005/8/layout/chevron2"/>
    <dgm:cxn modelId="{599301C1-DEEF-4300-8231-A84C3577B605}" type="presOf" srcId="{B3D5AC4B-378F-F24E-AFB2-C4A8EF51E8C3}" destId="{3A9E0FAD-2245-104F-97CA-CABF7B9E1BE8}" srcOrd="0" destOrd="0" presId="urn:microsoft.com/office/officeart/2005/8/layout/chevron2"/>
    <dgm:cxn modelId="{F1B97E18-6A67-43BF-80FC-133D16CE04DF}" type="presParOf" srcId="{676B9415-61AF-AD43-AB9A-F57BA45A6112}" destId="{023F249B-88AB-4D45-BDB2-55BF9674DF9C}" srcOrd="0" destOrd="0" presId="urn:microsoft.com/office/officeart/2005/8/layout/chevron2"/>
    <dgm:cxn modelId="{BD0C3775-0C82-432A-91E1-E7D14AA5D8B3}" type="presParOf" srcId="{023F249B-88AB-4D45-BDB2-55BF9674DF9C}" destId="{27E61D99-890B-B146-879F-314D01175EF0}" srcOrd="0" destOrd="0" presId="urn:microsoft.com/office/officeart/2005/8/layout/chevron2"/>
    <dgm:cxn modelId="{DBE0C8DD-9278-4530-9FE4-784C39213920}" type="presParOf" srcId="{023F249B-88AB-4D45-BDB2-55BF9674DF9C}" destId="{3A9E0FAD-2245-104F-97CA-CABF7B9E1BE8}" srcOrd="1" destOrd="0" presId="urn:microsoft.com/office/officeart/2005/8/layout/chevron2"/>
    <dgm:cxn modelId="{3503AA3D-EFF0-4227-812A-082A029AE14E}" type="presParOf" srcId="{676B9415-61AF-AD43-AB9A-F57BA45A6112}" destId="{EE1D7A69-B617-0C4B-A2E5-65BC475E2808}" srcOrd="1" destOrd="0" presId="urn:microsoft.com/office/officeart/2005/8/layout/chevron2"/>
    <dgm:cxn modelId="{DD2344A2-401F-4979-9A01-ADA799BDBB2E}" type="presParOf" srcId="{676B9415-61AF-AD43-AB9A-F57BA45A6112}" destId="{7366563B-4252-9445-B7E5-EF7E3548A0CA}" srcOrd="2" destOrd="0" presId="urn:microsoft.com/office/officeart/2005/8/layout/chevron2"/>
    <dgm:cxn modelId="{10723E11-F4A6-4634-9078-3F1495EE583F}" type="presParOf" srcId="{7366563B-4252-9445-B7E5-EF7E3548A0CA}" destId="{3C2B7E59-75BF-A441-BDB3-6192C8BFF63B}" srcOrd="0" destOrd="0" presId="urn:microsoft.com/office/officeart/2005/8/layout/chevron2"/>
    <dgm:cxn modelId="{AEEB5BD9-C769-4B32-8D14-1801E077E74B}" type="presParOf" srcId="{7366563B-4252-9445-B7E5-EF7E3548A0CA}" destId="{22ED23FC-42E5-2C43-8C9D-34E68A99F8FB}" srcOrd="1" destOrd="0" presId="urn:microsoft.com/office/officeart/2005/8/layout/chevron2"/>
    <dgm:cxn modelId="{8AC59254-8B59-407A-A3EF-E389357836F4}" type="presParOf" srcId="{676B9415-61AF-AD43-AB9A-F57BA45A6112}" destId="{8C790700-A025-7E41-BC7B-020CF334A350}" srcOrd="3" destOrd="0" presId="urn:microsoft.com/office/officeart/2005/8/layout/chevron2"/>
    <dgm:cxn modelId="{830619C0-0FC6-47A3-A3F6-D50E07CCCA5A}" type="presParOf" srcId="{676B9415-61AF-AD43-AB9A-F57BA45A6112}" destId="{61388E56-1B4C-7543-95F7-CE8A8DF1D2CE}" srcOrd="4" destOrd="0" presId="urn:microsoft.com/office/officeart/2005/8/layout/chevron2"/>
    <dgm:cxn modelId="{BF6E4A6B-B4EF-4E34-AABF-F89F4F1554F3}" type="presParOf" srcId="{61388E56-1B4C-7543-95F7-CE8A8DF1D2CE}" destId="{C7BED66C-22AC-9940-8A8D-6D4DF24BFEFA}" srcOrd="0" destOrd="0" presId="urn:microsoft.com/office/officeart/2005/8/layout/chevron2"/>
    <dgm:cxn modelId="{DA576750-7F29-436A-AA08-97D5A759C984}" type="presParOf" srcId="{61388E56-1B4C-7543-95F7-CE8A8DF1D2CE}" destId="{E384B505-DBFB-B64F-85C6-86613DA2EC87}" srcOrd="1" destOrd="0" presId="urn:microsoft.com/office/officeart/2005/8/layout/chevron2"/>
    <dgm:cxn modelId="{E06670EF-14DF-40E2-A469-5550F252CE5C}" type="presParOf" srcId="{676B9415-61AF-AD43-AB9A-F57BA45A6112}" destId="{0E9C76F5-61A4-AC48-8D1F-8B83F0A6374B}" srcOrd="5" destOrd="0" presId="urn:microsoft.com/office/officeart/2005/8/layout/chevron2"/>
    <dgm:cxn modelId="{E54BC267-A4F8-4D66-A750-38E728C25631}" type="presParOf" srcId="{676B9415-61AF-AD43-AB9A-F57BA45A6112}" destId="{DB5682AC-FB7E-6645-85C2-30EC5D0697B0}" srcOrd="6" destOrd="0" presId="urn:microsoft.com/office/officeart/2005/8/layout/chevron2"/>
    <dgm:cxn modelId="{9E54DAF7-482D-435C-BB8B-06A8527488B7}" type="presParOf" srcId="{DB5682AC-FB7E-6645-85C2-30EC5D0697B0}" destId="{3BE3A393-5DF4-0049-B860-5918DBD02BD4}" srcOrd="0" destOrd="0" presId="urn:microsoft.com/office/officeart/2005/8/layout/chevron2"/>
    <dgm:cxn modelId="{B5A32DE8-55CC-4DD3-B323-F92C1C11E0C6}" type="presParOf" srcId="{DB5682AC-FB7E-6645-85C2-30EC5D0697B0}" destId="{F2309F3A-29D8-564C-89D2-9CF0AA99B84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61D99-890B-B146-879F-314D01175EF0}">
      <dsp:nvSpPr>
        <dsp:cNvPr id="0" name=""/>
        <dsp:cNvSpPr/>
      </dsp:nvSpPr>
      <dsp:spPr>
        <a:xfrm rot="5400000">
          <a:off x="-182535" y="182955"/>
          <a:ext cx="1216904" cy="851833"/>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1</a:t>
          </a:r>
          <a:endParaRPr lang="en-US" sz="2300" kern="1200" dirty="0"/>
        </a:p>
      </dsp:txBody>
      <dsp:txXfrm rot="-5400000">
        <a:off x="1" y="426337"/>
        <a:ext cx="851833" cy="365071"/>
      </dsp:txXfrm>
    </dsp:sp>
    <dsp:sp modelId="{3A9E0FAD-2245-104F-97CA-CABF7B9E1BE8}">
      <dsp:nvSpPr>
        <dsp:cNvPr id="0" name=""/>
        <dsp:cNvSpPr/>
      </dsp:nvSpPr>
      <dsp:spPr>
        <a:xfrm rot="5400000">
          <a:off x="4145222" y="-3292969"/>
          <a:ext cx="790987" cy="737776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Terlibat</a:t>
          </a:r>
          <a:r>
            <a:rPr lang="en-US" sz="2400" kern="1200" dirty="0" smtClean="0"/>
            <a:t> </a:t>
          </a:r>
          <a:r>
            <a:rPr lang="en-US" sz="2400" kern="1200" dirty="0" err="1" smtClean="0"/>
            <a:t>dalam</a:t>
          </a:r>
          <a:r>
            <a:rPr lang="en-US" sz="2400" kern="1200" dirty="0" smtClean="0"/>
            <a:t> </a:t>
          </a:r>
          <a:r>
            <a:rPr lang="en-US" sz="2400" kern="1200" dirty="0" err="1" smtClean="0"/>
            <a:t>Perspektif</a:t>
          </a:r>
          <a:r>
            <a:rPr lang="en-US" sz="2400" kern="1200" dirty="0" smtClean="0"/>
            <a:t> </a:t>
          </a:r>
          <a:r>
            <a:rPr lang="en-US" sz="2400" kern="1200" dirty="0" err="1" smtClean="0"/>
            <a:t>Ganda</a:t>
          </a:r>
          <a:endParaRPr lang="en-US" sz="2400" kern="1200" dirty="0"/>
        </a:p>
      </dsp:txBody>
      <dsp:txXfrm rot="-5400000">
        <a:off x="851833" y="39033"/>
        <a:ext cx="7339153" cy="713761"/>
      </dsp:txXfrm>
    </dsp:sp>
    <dsp:sp modelId="{3C2B7E59-75BF-A441-BDB3-6192C8BFF63B}">
      <dsp:nvSpPr>
        <dsp:cNvPr id="0" name=""/>
        <dsp:cNvSpPr/>
      </dsp:nvSpPr>
      <dsp:spPr>
        <a:xfrm rot="5400000">
          <a:off x="-182535" y="1252600"/>
          <a:ext cx="1216904" cy="851833"/>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2</a:t>
          </a:r>
          <a:endParaRPr lang="en-US" sz="2300" kern="1200" dirty="0"/>
        </a:p>
      </dsp:txBody>
      <dsp:txXfrm rot="-5400000">
        <a:off x="1" y="1495982"/>
        <a:ext cx="851833" cy="365071"/>
      </dsp:txXfrm>
    </dsp:sp>
    <dsp:sp modelId="{22ED23FC-42E5-2C43-8C9D-34E68A99F8FB}">
      <dsp:nvSpPr>
        <dsp:cNvPr id="0" name=""/>
        <dsp:cNvSpPr/>
      </dsp:nvSpPr>
      <dsp:spPr>
        <a:xfrm rot="5400000">
          <a:off x="4145222" y="-2223324"/>
          <a:ext cx="790987" cy="737776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Mengakui</a:t>
          </a:r>
          <a:r>
            <a:rPr lang="en-US" sz="2400" kern="1200" dirty="0" smtClean="0"/>
            <a:t> </a:t>
          </a:r>
          <a:r>
            <a:rPr lang="en-US" sz="2400" kern="1200" dirty="0" err="1" smtClean="0"/>
            <a:t>Perasaan</a:t>
          </a:r>
          <a:r>
            <a:rPr lang="en-US" sz="2400" kern="1200" dirty="0" smtClean="0"/>
            <a:t> </a:t>
          </a:r>
          <a:r>
            <a:rPr lang="en-US" sz="2400" kern="1200" dirty="0" err="1" smtClean="0"/>
            <a:t>dan</a:t>
          </a:r>
          <a:r>
            <a:rPr lang="en-US" sz="2400" kern="1200" dirty="0" smtClean="0"/>
            <a:t> </a:t>
          </a:r>
          <a:r>
            <a:rPr lang="en-US" sz="2400" kern="1200" dirty="0" err="1" smtClean="0"/>
            <a:t>Pikiran</a:t>
          </a:r>
          <a:endParaRPr lang="en-US" sz="2400" kern="1200" dirty="0"/>
        </a:p>
      </dsp:txBody>
      <dsp:txXfrm rot="-5400000">
        <a:off x="851833" y="1108678"/>
        <a:ext cx="7339153" cy="713761"/>
      </dsp:txXfrm>
    </dsp:sp>
    <dsp:sp modelId="{C7BED66C-22AC-9940-8A8D-6D4DF24BFEFA}">
      <dsp:nvSpPr>
        <dsp:cNvPr id="0" name=""/>
        <dsp:cNvSpPr/>
      </dsp:nvSpPr>
      <dsp:spPr>
        <a:xfrm rot="5400000">
          <a:off x="-182535" y="2322245"/>
          <a:ext cx="1216904" cy="851833"/>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3</a:t>
          </a:r>
          <a:endParaRPr lang="en-US" sz="2300" kern="1200" dirty="0"/>
        </a:p>
      </dsp:txBody>
      <dsp:txXfrm rot="-5400000">
        <a:off x="1" y="2565627"/>
        <a:ext cx="851833" cy="365071"/>
      </dsp:txXfrm>
    </dsp:sp>
    <dsp:sp modelId="{E384B505-DBFB-B64F-85C6-86613DA2EC87}">
      <dsp:nvSpPr>
        <dsp:cNvPr id="0" name=""/>
        <dsp:cNvSpPr/>
      </dsp:nvSpPr>
      <dsp:spPr>
        <a:xfrm rot="5400000">
          <a:off x="4145222" y="-1153679"/>
          <a:ext cx="790987" cy="737776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Menghargai</a:t>
          </a:r>
          <a:r>
            <a:rPr lang="en-US" sz="2400" kern="1200" dirty="0" smtClean="0"/>
            <a:t> </a:t>
          </a:r>
          <a:r>
            <a:rPr lang="en-US" sz="2400" kern="1200" dirty="0" err="1" smtClean="0"/>
            <a:t>Perkataan</a:t>
          </a:r>
          <a:r>
            <a:rPr lang="en-US" sz="2400" kern="1200" dirty="0" smtClean="0"/>
            <a:t> </a:t>
          </a:r>
          <a:r>
            <a:rPr lang="en-US" sz="2400" kern="1200" dirty="0" err="1" smtClean="0"/>
            <a:t>Orang</a:t>
          </a:r>
          <a:r>
            <a:rPr lang="en-US" sz="2400" kern="1200" dirty="0" smtClean="0"/>
            <a:t> Lain </a:t>
          </a:r>
          <a:r>
            <a:rPr lang="en-US" sz="2400" kern="1200" dirty="0" err="1" smtClean="0"/>
            <a:t>Mengenai</a:t>
          </a:r>
          <a:r>
            <a:rPr lang="en-US" sz="2400" kern="1200" dirty="0" smtClean="0"/>
            <a:t> </a:t>
          </a:r>
          <a:r>
            <a:rPr lang="en-US" sz="2400" kern="1200" dirty="0" err="1" smtClean="0"/>
            <a:t>Perasaan</a:t>
          </a:r>
          <a:r>
            <a:rPr lang="en-US" sz="2400" kern="1200" dirty="0" smtClean="0"/>
            <a:t> </a:t>
          </a:r>
          <a:r>
            <a:rPr lang="en-US" sz="2400" kern="1200" dirty="0" err="1" smtClean="0"/>
            <a:t>dan</a:t>
          </a:r>
          <a:r>
            <a:rPr lang="en-US" sz="2400" kern="1200" dirty="0" smtClean="0"/>
            <a:t> </a:t>
          </a:r>
          <a:r>
            <a:rPr lang="en-US" sz="2400" kern="1200" dirty="0" err="1" smtClean="0"/>
            <a:t>Pemikiran</a:t>
          </a:r>
          <a:r>
            <a:rPr lang="en-US" sz="2400" kern="1200" dirty="0" smtClean="0"/>
            <a:t> </a:t>
          </a:r>
          <a:endParaRPr lang="en-US" sz="2400" kern="1200" dirty="0"/>
        </a:p>
      </dsp:txBody>
      <dsp:txXfrm rot="-5400000">
        <a:off x="851833" y="2178323"/>
        <a:ext cx="7339153" cy="713761"/>
      </dsp:txXfrm>
    </dsp:sp>
    <dsp:sp modelId="{3BE3A393-5DF4-0049-B860-5918DBD02BD4}">
      <dsp:nvSpPr>
        <dsp:cNvPr id="0" name=""/>
        <dsp:cNvSpPr/>
      </dsp:nvSpPr>
      <dsp:spPr>
        <a:xfrm rot="5400000">
          <a:off x="-182535" y="3391890"/>
          <a:ext cx="1216904" cy="851833"/>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4</a:t>
          </a:r>
          <a:endParaRPr lang="en-US" sz="2300" kern="1200" dirty="0"/>
        </a:p>
      </dsp:txBody>
      <dsp:txXfrm rot="-5400000">
        <a:off x="1" y="3635272"/>
        <a:ext cx="851833" cy="365071"/>
      </dsp:txXfrm>
    </dsp:sp>
    <dsp:sp modelId="{F2309F3A-29D8-564C-89D2-9CF0AA99B84A}">
      <dsp:nvSpPr>
        <dsp:cNvPr id="0" name=""/>
        <dsp:cNvSpPr/>
      </dsp:nvSpPr>
      <dsp:spPr>
        <a:xfrm rot="5400000">
          <a:off x="4145222" y="-84035"/>
          <a:ext cx="790987" cy="737776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Keakuratan</a:t>
          </a:r>
          <a:r>
            <a:rPr lang="en-US" sz="2400" kern="1200" dirty="0" smtClean="0"/>
            <a:t> </a:t>
          </a:r>
          <a:r>
            <a:rPr lang="en-US" sz="2400" kern="1200" dirty="0" err="1" smtClean="0"/>
            <a:t>dan</a:t>
          </a:r>
          <a:r>
            <a:rPr lang="en-US" sz="2400" kern="1200" dirty="0" smtClean="0"/>
            <a:t> </a:t>
          </a:r>
          <a:r>
            <a:rPr lang="en-US" sz="2400" kern="1200" dirty="0" err="1" smtClean="0"/>
            <a:t>Kejelasan</a:t>
          </a:r>
          <a:endParaRPr lang="en-US" sz="2400" kern="1200" dirty="0"/>
        </a:p>
      </dsp:txBody>
      <dsp:txXfrm rot="-5400000">
        <a:off x="851833" y="3247967"/>
        <a:ext cx="7339153" cy="7137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844823"/>
            <a:ext cx="4240530" cy="4775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3482269" y="1988840"/>
            <a:ext cx="5472608" cy="1470025"/>
          </a:xfrm>
        </p:spPr>
        <p:txBody>
          <a:bodyPr>
            <a:normAutofit/>
          </a:bodyPr>
          <a:lstStyle>
            <a:lvl1pPr algn="l">
              <a:defRPr sz="7200" baseline="0">
                <a:latin typeface="Bebas Neue" pitchFamily="34" charset="0"/>
              </a:defRPr>
            </a:lvl1pPr>
          </a:lstStyle>
          <a:p>
            <a:r>
              <a:rPr lang="en-US" dirty="0" err="1" smtClean="0"/>
              <a:t>Dunia</a:t>
            </a:r>
            <a:r>
              <a:rPr lang="en-US" dirty="0" smtClean="0"/>
              <a:t> </a:t>
            </a:r>
            <a:r>
              <a:rPr lang="en-US" dirty="0" err="1" smtClean="0"/>
              <a:t>dalam</a:t>
            </a:r>
            <a:r>
              <a:rPr lang="en-US" dirty="0" smtClean="0"/>
              <a:t> Kata</a:t>
            </a:r>
            <a:endParaRPr lang="id-ID" dirty="0"/>
          </a:p>
        </p:txBody>
      </p:sp>
      <p:sp>
        <p:nvSpPr>
          <p:cNvPr id="3" name="Subtitle 2"/>
          <p:cNvSpPr>
            <a:spLocks noGrp="1"/>
          </p:cNvSpPr>
          <p:nvPr>
            <p:ph type="subTitle" idx="1" hasCustomPrompt="1"/>
          </p:nvPr>
        </p:nvSpPr>
        <p:spPr>
          <a:xfrm>
            <a:off x="4644008" y="3408112"/>
            <a:ext cx="4312568" cy="838944"/>
          </a:xfrm>
        </p:spPr>
        <p:txBody>
          <a:bodyPr>
            <a:normAutofit/>
          </a:bodyPr>
          <a:lstStyle>
            <a:lvl1pPr marL="0" indent="0" algn="r">
              <a:buNone/>
              <a:defRPr sz="4000" baseline="0">
                <a:solidFill>
                  <a:schemeClr val="tx1"/>
                </a:solidFill>
                <a:latin typeface="Margueritas"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Pesan</a:t>
            </a:r>
            <a:r>
              <a:rPr lang="en-US" dirty="0" smtClean="0"/>
              <a:t> Verbal</a:t>
            </a:r>
            <a:endParaRPr lang="id-ID" dirty="0"/>
          </a:p>
        </p:txBody>
      </p:sp>
      <p:sp>
        <p:nvSpPr>
          <p:cNvPr id="7" name="TextBox 6"/>
          <p:cNvSpPr txBox="1"/>
          <p:nvPr userDrawn="1"/>
        </p:nvSpPr>
        <p:spPr>
          <a:xfrm>
            <a:off x="3923928" y="4437112"/>
            <a:ext cx="5040560" cy="369332"/>
          </a:xfrm>
          <a:prstGeom prst="rect">
            <a:avLst/>
          </a:prstGeom>
          <a:noFill/>
        </p:spPr>
        <p:txBody>
          <a:bodyPr wrap="square" rtlCol="0">
            <a:spAutoFit/>
          </a:bodyPr>
          <a:lstStyle/>
          <a:p>
            <a:pPr algn="r"/>
            <a:r>
              <a:rPr lang="en-US" dirty="0" err="1" smtClean="0"/>
              <a:t>Oleh</a:t>
            </a:r>
            <a:r>
              <a:rPr lang="en-US" baseline="0" dirty="0" smtClean="0"/>
              <a:t> Suci Marini</a:t>
            </a:r>
            <a:endParaRPr lang="id-ID" dirty="0"/>
          </a:p>
        </p:txBody>
      </p:sp>
    </p:spTree>
    <p:extLst>
      <p:ext uri="{BB962C8B-B14F-4D97-AF65-F5344CB8AC3E}">
        <p14:creationId xmlns:p14="http://schemas.microsoft.com/office/powerpoint/2010/main" val="278546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E5D6270-0D70-444D-99C0-D9078C806D84}" type="datetimeFigureOut">
              <a:rPr lang="id-ID" smtClean="0"/>
              <a:t>01/01/2009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D210806-6C9A-4A68-8A29-B773DB522B02}" type="slidenum">
              <a:rPr lang="id-ID" smtClean="0"/>
              <a:t>‹#›</a:t>
            </a:fld>
            <a:endParaRPr lang="id-ID"/>
          </a:p>
        </p:txBody>
      </p:sp>
    </p:spTree>
    <p:extLst>
      <p:ext uri="{BB962C8B-B14F-4D97-AF65-F5344CB8AC3E}">
        <p14:creationId xmlns:p14="http://schemas.microsoft.com/office/powerpoint/2010/main" val="421133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E5D6270-0D70-444D-99C0-D9078C806D84}" type="datetimeFigureOut">
              <a:rPr lang="id-ID" smtClean="0"/>
              <a:t>01/01/2009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D210806-6C9A-4A68-8A29-B773DB522B02}" type="slidenum">
              <a:rPr lang="id-ID" smtClean="0"/>
              <a:t>‹#›</a:t>
            </a:fld>
            <a:endParaRPr lang="id-ID"/>
          </a:p>
        </p:txBody>
      </p:sp>
    </p:spTree>
    <p:extLst>
      <p:ext uri="{BB962C8B-B14F-4D97-AF65-F5344CB8AC3E}">
        <p14:creationId xmlns:p14="http://schemas.microsoft.com/office/powerpoint/2010/main" val="45366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E5D6270-0D70-444D-99C0-D9078C806D84}" type="datetimeFigureOut">
              <a:rPr lang="id-ID" smtClean="0"/>
              <a:t>25/02/2019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D210806-6C9A-4A68-8A29-B773DB522B02}" type="slidenum">
              <a:rPr lang="id-ID" smtClean="0"/>
              <a:t>‹#›</a:t>
            </a:fld>
            <a:endParaRPr lang="id-ID"/>
          </a:p>
        </p:txBody>
      </p:sp>
    </p:spTree>
    <p:extLst>
      <p:ext uri="{BB962C8B-B14F-4D97-AF65-F5344CB8AC3E}">
        <p14:creationId xmlns:p14="http://schemas.microsoft.com/office/powerpoint/2010/main" val="339766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5D6270-0D70-444D-99C0-D9078C806D84}" type="datetimeFigureOut">
              <a:rPr lang="id-ID" smtClean="0"/>
              <a:t>01/01/2009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D210806-6C9A-4A68-8A29-B773DB522B02}" type="slidenum">
              <a:rPr lang="id-ID" smtClean="0"/>
              <a:t>‹#›</a:t>
            </a:fld>
            <a:endParaRPr lang="id-ID"/>
          </a:p>
        </p:txBody>
      </p:sp>
    </p:spTree>
    <p:extLst>
      <p:ext uri="{BB962C8B-B14F-4D97-AF65-F5344CB8AC3E}">
        <p14:creationId xmlns:p14="http://schemas.microsoft.com/office/powerpoint/2010/main" val="161997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E5D6270-0D70-444D-99C0-D9078C806D84}" type="datetimeFigureOut">
              <a:rPr lang="id-ID" smtClean="0"/>
              <a:t>01/01/2009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D210806-6C9A-4A68-8A29-B773DB522B02}" type="slidenum">
              <a:rPr lang="id-ID" smtClean="0"/>
              <a:t>‹#›</a:t>
            </a:fld>
            <a:endParaRPr lang="id-ID"/>
          </a:p>
        </p:txBody>
      </p:sp>
    </p:spTree>
    <p:extLst>
      <p:ext uri="{BB962C8B-B14F-4D97-AF65-F5344CB8AC3E}">
        <p14:creationId xmlns:p14="http://schemas.microsoft.com/office/powerpoint/2010/main" val="274731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E5D6270-0D70-444D-99C0-D9078C806D84}" type="datetimeFigureOut">
              <a:rPr lang="id-ID" smtClean="0"/>
              <a:t>01/01/2009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D210806-6C9A-4A68-8A29-B773DB522B02}" type="slidenum">
              <a:rPr lang="id-ID" smtClean="0"/>
              <a:t>‹#›</a:t>
            </a:fld>
            <a:endParaRPr lang="id-ID"/>
          </a:p>
        </p:txBody>
      </p:sp>
    </p:spTree>
    <p:extLst>
      <p:ext uri="{BB962C8B-B14F-4D97-AF65-F5344CB8AC3E}">
        <p14:creationId xmlns:p14="http://schemas.microsoft.com/office/powerpoint/2010/main" val="107705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E5D6270-0D70-444D-99C0-D9078C806D84}" type="datetimeFigureOut">
              <a:rPr lang="id-ID" smtClean="0"/>
              <a:t>01/01/2009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DD210806-6C9A-4A68-8A29-B773DB522B02}" type="slidenum">
              <a:rPr lang="id-ID" smtClean="0"/>
              <a:t>‹#›</a:t>
            </a:fld>
            <a:endParaRPr lang="id-ID"/>
          </a:p>
        </p:txBody>
      </p:sp>
    </p:spTree>
    <p:extLst>
      <p:ext uri="{BB962C8B-B14F-4D97-AF65-F5344CB8AC3E}">
        <p14:creationId xmlns:p14="http://schemas.microsoft.com/office/powerpoint/2010/main" val="383991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D6270-0D70-444D-99C0-D9078C806D84}" type="datetimeFigureOut">
              <a:rPr lang="id-ID" smtClean="0"/>
              <a:t>01/01/2009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D210806-6C9A-4A68-8A29-B773DB522B02}" type="slidenum">
              <a:rPr lang="id-ID" smtClean="0"/>
              <a:t>‹#›</a:t>
            </a:fld>
            <a:endParaRPr lang="id-ID"/>
          </a:p>
        </p:txBody>
      </p:sp>
    </p:spTree>
    <p:extLst>
      <p:ext uri="{BB962C8B-B14F-4D97-AF65-F5344CB8AC3E}">
        <p14:creationId xmlns:p14="http://schemas.microsoft.com/office/powerpoint/2010/main" val="78627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D6270-0D70-444D-99C0-D9078C806D84}" type="datetimeFigureOut">
              <a:rPr lang="id-ID" smtClean="0"/>
              <a:t>01/01/2009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D210806-6C9A-4A68-8A29-B773DB522B02}" type="slidenum">
              <a:rPr lang="id-ID" smtClean="0"/>
              <a:t>‹#›</a:t>
            </a:fld>
            <a:endParaRPr lang="id-ID"/>
          </a:p>
        </p:txBody>
      </p:sp>
    </p:spTree>
    <p:extLst>
      <p:ext uri="{BB962C8B-B14F-4D97-AF65-F5344CB8AC3E}">
        <p14:creationId xmlns:p14="http://schemas.microsoft.com/office/powerpoint/2010/main" val="151357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D6270-0D70-444D-99C0-D9078C806D84}" type="datetimeFigureOut">
              <a:rPr lang="id-ID" smtClean="0"/>
              <a:t>01/01/2009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D210806-6C9A-4A68-8A29-B773DB522B02}" type="slidenum">
              <a:rPr lang="id-ID" smtClean="0"/>
              <a:t>‹#›</a:t>
            </a:fld>
            <a:endParaRPr lang="id-ID"/>
          </a:p>
        </p:txBody>
      </p:sp>
    </p:spTree>
    <p:extLst>
      <p:ext uri="{BB962C8B-B14F-4D97-AF65-F5344CB8AC3E}">
        <p14:creationId xmlns:p14="http://schemas.microsoft.com/office/powerpoint/2010/main" val="31731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D6270-0D70-444D-99C0-D9078C806D84}" type="datetimeFigureOut">
              <a:rPr lang="id-ID" smtClean="0"/>
              <a:t>01/01/2009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10806-6C9A-4A68-8A29-B773DB522B02}" type="slidenum">
              <a:rPr lang="id-ID" smtClean="0"/>
              <a:t>‹#›</a:t>
            </a:fld>
            <a:endParaRPr lang="id-ID"/>
          </a:p>
        </p:txBody>
      </p:sp>
    </p:spTree>
    <p:extLst>
      <p:ext uri="{BB962C8B-B14F-4D97-AF65-F5344CB8AC3E}">
        <p14:creationId xmlns:p14="http://schemas.microsoft.com/office/powerpoint/2010/main" val="514428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dirty="0"/>
          </a:p>
        </p:txBody>
      </p:sp>
      <p:sp>
        <p:nvSpPr>
          <p:cNvPr id="3" name="Subtitle 2"/>
          <p:cNvSpPr>
            <a:spLocks noGrp="1"/>
          </p:cNvSpPr>
          <p:nvPr>
            <p:ph type="subTitle" idx="1"/>
          </p:nvPr>
        </p:nvSpPr>
        <p:spPr/>
        <p:txBody>
          <a:bodyPr/>
          <a:lstStyle/>
          <a:p>
            <a:endParaRPr lang="id-ID"/>
          </a:p>
        </p:txBody>
      </p:sp>
      <p:sp>
        <p:nvSpPr>
          <p:cNvPr id="4" name="Title 1"/>
          <p:cNvSpPr txBox="1">
            <a:spLocks/>
          </p:cNvSpPr>
          <p:nvPr/>
        </p:nvSpPr>
        <p:spPr>
          <a:xfrm>
            <a:off x="3491880" y="1988840"/>
            <a:ext cx="5472608"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7200" kern="1200" baseline="0">
                <a:solidFill>
                  <a:schemeClr val="tx1"/>
                </a:solidFill>
                <a:latin typeface="Bebas Neue" pitchFamily="34" charset="0"/>
                <a:ea typeface="+mj-ea"/>
                <a:cs typeface="+mj-cs"/>
              </a:defRPr>
            </a:lvl1pPr>
          </a:lstStyle>
          <a:p>
            <a:r>
              <a:rPr lang="en-US" smtClean="0"/>
              <a:t>Dunia dalam Kata</a:t>
            </a:r>
            <a:endParaRPr lang="id-ID" dirty="0"/>
          </a:p>
        </p:txBody>
      </p:sp>
      <p:sp>
        <p:nvSpPr>
          <p:cNvPr id="5" name="Subtitle 2"/>
          <p:cNvSpPr txBox="1">
            <a:spLocks/>
          </p:cNvSpPr>
          <p:nvPr/>
        </p:nvSpPr>
        <p:spPr>
          <a:xfrm>
            <a:off x="4653619" y="3408112"/>
            <a:ext cx="4312568" cy="838944"/>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4000" kern="1200" baseline="0">
                <a:solidFill>
                  <a:schemeClr val="tx1"/>
                </a:solidFill>
                <a:latin typeface="Margueritas" pitchFamily="2"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t>Pesan Verbal</a:t>
            </a:r>
            <a:endParaRPr lang="id-ID" dirty="0"/>
          </a:p>
        </p:txBody>
      </p:sp>
    </p:spTree>
    <p:extLst>
      <p:ext uri="{BB962C8B-B14F-4D97-AF65-F5344CB8AC3E}">
        <p14:creationId xmlns:p14="http://schemas.microsoft.com/office/powerpoint/2010/main" val="3018967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919" y="101600"/>
            <a:ext cx="5531385" cy="577476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776919" y="5375249"/>
            <a:ext cx="5486400" cy="1002234"/>
          </a:xfrm>
        </p:spPr>
        <p:txBody>
          <a:bodyPr>
            <a:noAutofit/>
          </a:bodyPr>
          <a:lstStyle/>
          <a:p>
            <a:r>
              <a:rPr lang="en-US" sz="5400" dirty="0" smtClean="0">
                <a:latin typeface="+mn-lt"/>
              </a:rPr>
              <a:t>TEMAN BAIK</a:t>
            </a:r>
            <a:endParaRPr lang="id-ID" sz="5400" dirty="0">
              <a:latin typeface="+mn-lt"/>
            </a:endParaRPr>
          </a:p>
        </p:txBody>
      </p:sp>
    </p:spTree>
    <p:extLst>
      <p:ext uri="{BB962C8B-B14F-4D97-AF65-F5344CB8AC3E}">
        <p14:creationId xmlns:p14="http://schemas.microsoft.com/office/powerpoint/2010/main" val="379934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972" y="5229200"/>
            <a:ext cx="5486400" cy="804440"/>
          </a:xfrm>
        </p:spPr>
        <p:txBody>
          <a:bodyPr>
            <a:noAutofit/>
          </a:bodyPr>
          <a:lstStyle/>
          <a:p>
            <a:r>
              <a:rPr lang="en-US" sz="4400" dirty="0" smtClean="0"/>
              <a:t>PAKAIAN LAYAK</a:t>
            </a:r>
            <a:endParaRPr lang="id-ID" sz="4400" dirty="0"/>
          </a:p>
        </p:txBody>
      </p:sp>
      <p:pic>
        <p:nvPicPr>
          <p:cNvPr id="11266" name="Picture 2" descr="Hasil gambar untuk PAKAIAN lay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052736"/>
            <a:ext cx="5715000" cy="408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59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778" y="5589240"/>
            <a:ext cx="5486400" cy="566738"/>
          </a:xfrm>
        </p:spPr>
        <p:txBody>
          <a:bodyPr>
            <a:noAutofit/>
          </a:bodyPr>
          <a:lstStyle/>
          <a:p>
            <a:r>
              <a:rPr lang="en-US" sz="4000" dirty="0" smtClean="0"/>
              <a:t>PERHATIAN</a:t>
            </a:r>
            <a:endParaRPr lang="id-ID" sz="4000" dirty="0"/>
          </a:p>
        </p:txBody>
      </p:sp>
      <p:pic>
        <p:nvPicPr>
          <p:cNvPr id="12290" name="Picture 2" descr="Hasil gambar untuk PERHAT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632" y="620688"/>
            <a:ext cx="47625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00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a:bodyPr>
          <a:lstStyle/>
          <a:p>
            <a:pPr algn="l"/>
            <a:r>
              <a:rPr lang="en-US" b="1" dirty="0" smtClean="0">
                <a:solidFill>
                  <a:schemeClr val="accent2">
                    <a:lumMod val="60000"/>
                    <a:lumOff val="40000"/>
                  </a:schemeClr>
                </a:solidFill>
                <a:sym typeface="Wingdings" pitchFamily="2" charset="2"/>
              </a:rPr>
              <a:t>SIMBOL BERSIFAT ABSTRAK</a:t>
            </a:r>
            <a:endParaRPr lang="id-ID" dirty="0"/>
          </a:p>
        </p:txBody>
      </p:sp>
      <p:sp>
        <p:nvSpPr>
          <p:cNvPr id="3" name="Content Placeholder 2"/>
          <p:cNvSpPr>
            <a:spLocks noGrp="1"/>
          </p:cNvSpPr>
          <p:nvPr>
            <p:ph idx="1"/>
          </p:nvPr>
        </p:nvSpPr>
        <p:spPr>
          <a:xfrm>
            <a:off x="467544" y="1916832"/>
            <a:ext cx="8229600" cy="4320480"/>
          </a:xfrm>
        </p:spPr>
        <p:txBody>
          <a:bodyPr>
            <a:normAutofit/>
          </a:bodyPr>
          <a:lstStyle/>
          <a:p>
            <a:pPr lvl="0"/>
            <a:r>
              <a:rPr lang="en-US" dirty="0" err="1"/>
              <a:t>Simbol</a:t>
            </a:r>
            <a:r>
              <a:rPr lang="en-US" dirty="0"/>
              <a:t> </a:t>
            </a:r>
            <a:r>
              <a:rPr lang="en-US" b="1" dirty="0" err="1"/>
              <a:t>tidak</a:t>
            </a:r>
            <a:r>
              <a:rPr lang="en-US" b="1" dirty="0"/>
              <a:t> </a:t>
            </a:r>
            <a:r>
              <a:rPr lang="en-US" b="1" dirty="0" err="1"/>
              <a:t>konkret</a:t>
            </a:r>
            <a:r>
              <a:rPr lang="en-US" b="1" dirty="0"/>
              <a:t>/ </a:t>
            </a:r>
            <a:r>
              <a:rPr lang="en-US" b="1" dirty="0" err="1"/>
              <a:t>tidak</a:t>
            </a:r>
            <a:r>
              <a:rPr lang="en-US" b="1" dirty="0"/>
              <a:t> </a:t>
            </a:r>
            <a:r>
              <a:rPr lang="en-US" b="1" dirty="0" err="1" smtClean="0"/>
              <a:t>berwujud</a:t>
            </a:r>
            <a:endParaRPr lang="en-US" b="1" dirty="0"/>
          </a:p>
          <a:p>
            <a:pPr lvl="0"/>
            <a:r>
              <a:rPr lang="en-US" dirty="0" smtClean="0"/>
              <a:t>Kata </a:t>
            </a:r>
            <a:r>
              <a:rPr lang="en-US" dirty="0" err="1" smtClean="0"/>
              <a:t>adalah</a:t>
            </a:r>
            <a:r>
              <a:rPr lang="en-US" dirty="0" smtClean="0"/>
              <a:t> </a:t>
            </a:r>
            <a:r>
              <a:rPr lang="en-US" dirty="0" err="1" smtClean="0"/>
              <a:t>simbol</a:t>
            </a:r>
            <a:r>
              <a:rPr lang="en-US" dirty="0" smtClean="0"/>
              <a:t> </a:t>
            </a:r>
            <a:r>
              <a:rPr lang="en-US" dirty="0" err="1" smtClean="0"/>
              <a:t>dari</a:t>
            </a:r>
            <a:r>
              <a:rPr lang="en-US" dirty="0" smtClean="0"/>
              <a:t> ide, orang, </a:t>
            </a:r>
            <a:r>
              <a:rPr lang="en-US" dirty="0" err="1" smtClean="0"/>
              <a:t>peristiwa</a:t>
            </a:r>
            <a:r>
              <a:rPr lang="en-US" dirty="0" smtClean="0"/>
              <a:t>, </a:t>
            </a:r>
            <a:r>
              <a:rPr lang="en-US" dirty="0" err="1" smtClean="0"/>
              <a:t>objek</a:t>
            </a:r>
            <a:r>
              <a:rPr lang="en-US" dirty="0" smtClean="0"/>
              <a:t>, </a:t>
            </a:r>
            <a:r>
              <a:rPr lang="en-US" dirty="0" err="1" smtClean="0"/>
              <a:t>perasaan</a:t>
            </a:r>
            <a:r>
              <a:rPr lang="en-US" dirty="0" smtClean="0"/>
              <a:t>, </a:t>
            </a:r>
            <a:r>
              <a:rPr lang="en-US" dirty="0" err="1" smtClean="0"/>
              <a:t>dsb</a:t>
            </a:r>
            <a:endParaRPr lang="en-US" dirty="0" smtClean="0"/>
          </a:p>
          <a:p>
            <a:pPr lvl="0"/>
            <a:r>
              <a:rPr lang="en-US" dirty="0" err="1" smtClean="0"/>
              <a:t>Berpotensi</a:t>
            </a:r>
            <a:r>
              <a:rPr lang="en-US" dirty="0" smtClean="0"/>
              <a:t> </a:t>
            </a:r>
            <a:r>
              <a:rPr lang="en-US" dirty="0" err="1" smtClean="0"/>
              <a:t>membingungkan</a:t>
            </a:r>
            <a:r>
              <a:rPr lang="en-US" dirty="0" smtClean="0"/>
              <a:t> </a:t>
            </a:r>
            <a:r>
              <a:rPr lang="en-US" dirty="0" smtClean="0">
                <a:sym typeface="Wingdings" pitchFamily="2" charset="2"/>
              </a:rPr>
              <a:t> </a:t>
            </a:r>
            <a:r>
              <a:rPr lang="en-US" dirty="0" err="1" smtClean="0">
                <a:sym typeface="Wingdings" pitchFamily="2" charset="2"/>
              </a:rPr>
              <a:t>generalisasi</a:t>
            </a:r>
            <a:r>
              <a:rPr lang="en-US" dirty="0" smtClean="0">
                <a:sym typeface="Wingdings" pitchFamily="2" charset="2"/>
              </a:rPr>
              <a:t> </a:t>
            </a:r>
            <a:r>
              <a:rPr lang="en-US" dirty="0" err="1" smtClean="0">
                <a:sym typeface="Wingdings" pitchFamily="2" charset="2"/>
              </a:rPr>
              <a:t>berlebihan</a:t>
            </a:r>
            <a:r>
              <a:rPr lang="en-US" dirty="0" smtClean="0">
                <a:sym typeface="Wingdings" pitchFamily="2" charset="2"/>
              </a:rPr>
              <a:t>  </a:t>
            </a:r>
            <a:r>
              <a:rPr lang="en-US" dirty="0" err="1" smtClean="0">
                <a:sym typeface="Wingdings" pitchFamily="2" charset="2"/>
              </a:rPr>
              <a:t>tidak</a:t>
            </a:r>
            <a:r>
              <a:rPr lang="en-US" dirty="0" smtClean="0">
                <a:sym typeface="Wingdings" pitchFamily="2" charset="2"/>
              </a:rPr>
              <a:t> </a:t>
            </a:r>
            <a:r>
              <a:rPr lang="en-US" dirty="0" err="1" smtClean="0">
                <a:sym typeface="Wingdings" pitchFamily="2" charset="2"/>
              </a:rPr>
              <a:t>mendeskripsikan</a:t>
            </a:r>
            <a:r>
              <a:rPr lang="en-US" dirty="0" smtClean="0">
                <a:sym typeface="Wingdings" pitchFamily="2" charset="2"/>
              </a:rPr>
              <a:t> kata </a:t>
            </a:r>
            <a:r>
              <a:rPr lang="en-US" dirty="0" err="1" smtClean="0">
                <a:sym typeface="Wingdings" pitchFamily="2" charset="2"/>
              </a:rPr>
              <a:t>lebih</a:t>
            </a:r>
            <a:r>
              <a:rPr lang="en-US" dirty="0" smtClean="0">
                <a:sym typeface="Wingdings" pitchFamily="2" charset="2"/>
              </a:rPr>
              <a:t> </a:t>
            </a:r>
            <a:r>
              <a:rPr lang="en-US" dirty="0" err="1" smtClean="0">
                <a:sym typeface="Wingdings" pitchFamily="2" charset="2"/>
              </a:rPr>
              <a:t>lanjut</a:t>
            </a:r>
            <a:endParaRPr lang="en-US" dirty="0" smtClean="0">
              <a:sym typeface="Wingdings" pitchFamily="2" charset="2"/>
            </a:endParaRPr>
          </a:p>
          <a:p>
            <a:pPr lvl="0"/>
            <a:r>
              <a:rPr lang="en-US" dirty="0" err="1" smtClean="0">
                <a:sym typeface="Wingdings" pitchFamily="2" charset="2"/>
              </a:rPr>
              <a:t>Menjengkelkan</a:t>
            </a:r>
            <a:r>
              <a:rPr lang="en-US" dirty="0" smtClean="0">
                <a:sym typeface="Wingdings" pitchFamily="2" charset="2"/>
              </a:rPr>
              <a:t>? </a:t>
            </a:r>
            <a:r>
              <a:rPr lang="en-US" dirty="0" err="1" smtClean="0">
                <a:sym typeface="Wingdings" pitchFamily="2" charset="2"/>
              </a:rPr>
              <a:t>Menyebalkan</a:t>
            </a:r>
            <a:r>
              <a:rPr lang="en-US" dirty="0" smtClean="0">
                <a:sym typeface="Wingdings" pitchFamily="2" charset="2"/>
              </a:rPr>
              <a:t>? </a:t>
            </a:r>
            <a:r>
              <a:rPr lang="en-US" dirty="0" err="1" smtClean="0">
                <a:sym typeface="Wingdings" pitchFamily="2" charset="2"/>
              </a:rPr>
              <a:t>Sabar</a:t>
            </a:r>
            <a:r>
              <a:rPr lang="en-US" dirty="0" smtClean="0">
                <a:sym typeface="Wingdings" pitchFamily="2" charset="2"/>
              </a:rPr>
              <a:t>? Yang </a:t>
            </a:r>
            <a:r>
              <a:rPr lang="en-US" dirty="0" err="1" smtClean="0">
                <a:sym typeface="Wingdings" pitchFamily="2" charset="2"/>
              </a:rPr>
              <a:t>bagaimana</a:t>
            </a:r>
            <a:r>
              <a:rPr lang="en-US" dirty="0" smtClean="0">
                <a:sym typeface="Wingdings" pitchFamily="2" charset="2"/>
              </a:rPr>
              <a:t>?</a:t>
            </a:r>
            <a:endParaRPr lang="en-US" dirty="0"/>
          </a:p>
        </p:txBody>
      </p:sp>
    </p:spTree>
    <p:extLst>
      <p:ext uri="{BB962C8B-B14F-4D97-AF65-F5344CB8AC3E}">
        <p14:creationId xmlns:p14="http://schemas.microsoft.com/office/powerpoint/2010/main" val="181780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asil gambar untuk princi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662826"/>
            <a:ext cx="6096000" cy="31337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40618"/>
            <a:ext cx="8229600" cy="1143000"/>
          </a:xfrm>
        </p:spPr>
        <p:txBody>
          <a:bodyPr>
            <a:normAutofit/>
          </a:bodyPr>
          <a:lstStyle/>
          <a:p>
            <a:pPr algn="l"/>
            <a:r>
              <a:rPr lang="en-US" sz="5400" dirty="0" smtClean="0">
                <a:latin typeface="Bebas Neue" pitchFamily="34" charset="0"/>
              </a:rPr>
              <a:t>4 PRINSIP KOMUNIKASI VERBAL</a:t>
            </a:r>
            <a:endParaRPr lang="en-US" sz="5400" dirty="0">
              <a:latin typeface="Bebas Neue" pitchFamily="34" charset="0"/>
            </a:endParaRPr>
          </a:p>
        </p:txBody>
      </p:sp>
      <p:sp>
        <p:nvSpPr>
          <p:cNvPr id="3" name="Content Placeholder 2"/>
          <p:cNvSpPr>
            <a:spLocks noGrp="1"/>
          </p:cNvSpPr>
          <p:nvPr>
            <p:ph idx="1"/>
          </p:nvPr>
        </p:nvSpPr>
        <p:spPr>
          <a:xfrm>
            <a:off x="457200" y="1600201"/>
            <a:ext cx="8229600" cy="2620888"/>
          </a:xfrm>
        </p:spPr>
        <p:txBody>
          <a:bodyPr/>
          <a:lstStyle/>
          <a:p>
            <a:r>
              <a:rPr lang="en-US" b="1" dirty="0" err="1" smtClean="0">
                <a:solidFill>
                  <a:schemeClr val="accent2">
                    <a:lumMod val="60000"/>
                    <a:lumOff val="40000"/>
                  </a:schemeClr>
                </a:solidFill>
              </a:rPr>
              <a:t>Bahasa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dan</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budaya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saling</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berkaitan</a:t>
            </a:r>
            <a:endParaRPr lang="en-US" b="1" dirty="0" smtClean="0">
              <a:solidFill>
                <a:schemeClr val="accent2">
                  <a:lumMod val="60000"/>
                  <a:lumOff val="40000"/>
                </a:schemeClr>
              </a:solidFill>
            </a:endParaRPr>
          </a:p>
          <a:p>
            <a:r>
              <a:rPr lang="en-US" b="1" dirty="0" err="1" smtClean="0">
                <a:solidFill>
                  <a:schemeClr val="accent2">
                    <a:lumMod val="60000"/>
                    <a:lumOff val="40000"/>
                  </a:schemeClr>
                </a:solidFill>
              </a:rPr>
              <a:t>Makna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bahasa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bersifat</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subjektif</a:t>
            </a:r>
            <a:endParaRPr lang="en-US" b="1" dirty="0" smtClean="0">
              <a:solidFill>
                <a:schemeClr val="accent2">
                  <a:lumMod val="60000"/>
                  <a:lumOff val="40000"/>
                </a:schemeClr>
              </a:solidFill>
            </a:endParaRPr>
          </a:p>
          <a:p>
            <a:r>
              <a:rPr lang="en-US" b="1" dirty="0" err="1" smtClean="0">
                <a:solidFill>
                  <a:schemeClr val="accent2">
                    <a:lumMod val="60000"/>
                    <a:lumOff val="40000"/>
                  </a:schemeClr>
                </a:solidFill>
              </a:rPr>
              <a:t>Penggunaan</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bahasa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dipandu</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aturan</a:t>
            </a:r>
            <a:endParaRPr lang="en-US" b="1" dirty="0" smtClean="0">
              <a:solidFill>
                <a:schemeClr val="accent2">
                  <a:lumMod val="60000"/>
                  <a:lumOff val="40000"/>
                </a:schemeClr>
              </a:solidFill>
            </a:endParaRPr>
          </a:p>
          <a:p>
            <a:r>
              <a:rPr lang="en-US" b="1" dirty="0" err="1" smtClean="0">
                <a:solidFill>
                  <a:schemeClr val="accent2">
                    <a:lumMod val="60000"/>
                    <a:lumOff val="40000"/>
                  </a:schemeClr>
                </a:solidFill>
              </a:rPr>
              <a:t>Siklus</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komunikasi</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membentuk</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makna</a:t>
            </a:r>
            <a:endParaRPr lang="en-US" b="1" dirty="0" smtClean="0">
              <a:solidFill>
                <a:schemeClr val="accent2">
                  <a:lumMod val="60000"/>
                  <a:lumOff val="40000"/>
                </a:schemeClr>
              </a:solidFill>
            </a:endParaRPr>
          </a:p>
          <a:p>
            <a:endParaRPr lang="id-ID" dirty="0"/>
          </a:p>
        </p:txBody>
      </p:sp>
    </p:spTree>
    <p:extLst>
      <p:ext uri="{BB962C8B-B14F-4D97-AF65-F5344CB8AC3E}">
        <p14:creationId xmlns:p14="http://schemas.microsoft.com/office/powerpoint/2010/main" val="1972222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err="1" smtClean="0">
                <a:solidFill>
                  <a:schemeClr val="accent2">
                    <a:lumMod val="60000"/>
                    <a:lumOff val="40000"/>
                  </a:schemeClr>
                </a:solidFill>
              </a:rPr>
              <a:t>Bahasa</a:t>
            </a:r>
            <a:r>
              <a:rPr lang="en-US" b="1" dirty="0" smtClean="0">
                <a:solidFill>
                  <a:schemeClr val="accent2">
                    <a:lumMod val="60000"/>
                    <a:lumOff val="40000"/>
                  </a:schemeClr>
                </a:solidFill>
              </a:rPr>
              <a:t> </a:t>
            </a:r>
            <a:r>
              <a:rPr lang="en-US" b="1" dirty="0" err="1">
                <a:solidFill>
                  <a:schemeClr val="accent2">
                    <a:lumMod val="60000"/>
                    <a:lumOff val="40000"/>
                  </a:schemeClr>
                </a:solidFill>
              </a:rPr>
              <a:t>dan</a:t>
            </a:r>
            <a:r>
              <a:rPr lang="en-US" b="1" dirty="0">
                <a:solidFill>
                  <a:schemeClr val="accent2">
                    <a:lumMod val="60000"/>
                    <a:lumOff val="40000"/>
                  </a:schemeClr>
                </a:solidFill>
              </a:rPr>
              <a:t> </a:t>
            </a:r>
            <a:r>
              <a:rPr lang="en-US" b="1" dirty="0" err="1" smtClean="0">
                <a:solidFill>
                  <a:schemeClr val="accent2">
                    <a:lumMod val="60000"/>
                    <a:lumOff val="40000"/>
                  </a:schemeClr>
                </a:solidFill>
              </a:rPr>
              <a:t>Budaya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Saling</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Berkaitan</a:t>
            </a:r>
            <a:endParaRPr lang="id-ID" dirty="0"/>
          </a:p>
        </p:txBody>
      </p:sp>
      <p:sp>
        <p:nvSpPr>
          <p:cNvPr id="3" name="Content Placeholder 2"/>
          <p:cNvSpPr>
            <a:spLocks noGrp="1"/>
          </p:cNvSpPr>
          <p:nvPr>
            <p:ph idx="1"/>
          </p:nvPr>
        </p:nvSpPr>
        <p:spPr/>
        <p:txBody>
          <a:bodyPr>
            <a:normAutofit fontScale="92500"/>
          </a:bodyPr>
          <a:lstStyle/>
          <a:p>
            <a:pPr lvl="0"/>
            <a:r>
              <a:rPr lang="en-US" dirty="0" err="1"/>
              <a:t>Penggunaan</a:t>
            </a:r>
            <a:r>
              <a:rPr lang="en-US" dirty="0"/>
              <a:t> </a:t>
            </a:r>
            <a:r>
              <a:rPr lang="en-US" dirty="0" err="1"/>
              <a:t>bahasa</a:t>
            </a:r>
            <a:r>
              <a:rPr lang="en-US" dirty="0"/>
              <a:t> di </a:t>
            </a:r>
            <a:r>
              <a:rPr lang="en-US" dirty="0" err="1"/>
              <a:t>masing-masing</a:t>
            </a:r>
            <a:r>
              <a:rPr lang="en-US" dirty="0"/>
              <a:t> </a:t>
            </a:r>
            <a:r>
              <a:rPr lang="en-US" dirty="0" err="1"/>
              <a:t>wilayah</a:t>
            </a:r>
            <a:r>
              <a:rPr lang="en-US" dirty="0"/>
              <a:t> </a:t>
            </a:r>
            <a:r>
              <a:rPr lang="en-US" dirty="0" err="1"/>
              <a:t>terkait</a:t>
            </a:r>
            <a:r>
              <a:rPr lang="en-US" dirty="0"/>
              <a:t> </a:t>
            </a:r>
            <a:r>
              <a:rPr lang="en-US" dirty="0" err="1"/>
              <a:t>dengan</a:t>
            </a:r>
            <a:r>
              <a:rPr lang="en-US" dirty="0"/>
              <a:t> </a:t>
            </a:r>
            <a:r>
              <a:rPr lang="en-US" dirty="0" err="1"/>
              <a:t>budaya</a:t>
            </a:r>
            <a:r>
              <a:rPr lang="en-US" dirty="0"/>
              <a:t> yang </a:t>
            </a:r>
            <a:r>
              <a:rPr lang="en-US" dirty="0" err="1"/>
              <a:t>berkembang</a:t>
            </a:r>
            <a:r>
              <a:rPr lang="en-US" dirty="0"/>
              <a:t> di </a:t>
            </a:r>
            <a:r>
              <a:rPr lang="en-US" dirty="0" err="1"/>
              <a:t>wilayah</a:t>
            </a:r>
            <a:r>
              <a:rPr lang="en-US" dirty="0"/>
              <a:t> </a:t>
            </a:r>
            <a:r>
              <a:rPr lang="en-US" dirty="0" err="1"/>
              <a:t>tersebut</a:t>
            </a:r>
            <a:r>
              <a:rPr lang="en-US" dirty="0"/>
              <a:t>.</a:t>
            </a:r>
          </a:p>
          <a:p>
            <a:r>
              <a:rPr lang="en-US" dirty="0" err="1" smtClean="0"/>
              <a:t>Nilai</a:t>
            </a:r>
            <a:r>
              <a:rPr lang="en-US" dirty="0" smtClean="0"/>
              <a:t> – </a:t>
            </a:r>
            <a:r>
              <a:rPr lang="en-US" dirty="0" err="1" smtClean="0"/>
              <a:t>nilai</a:t>
            </a:r>
            <a:r>
              <a:rPr lang="en-US" dirty="0" smtClean="0"/>
              <a:t> </a:t>
            </a:r>
            <a:r>
              <a:rPr lang="en-US" dirty="0" err="1" smtClean="0"/>
              <a:t>budaya</a:t>
            </a:r>
            <a:r>
              <a:rPr lang="en-US" dirty="0" smtClean="0"/>
              <a:t> yang </a:t>
            </a:r>
            <a:r>
              <a:rPr lang="en-US" dirty="0" err="1" smtClean="0"/>
              <a:t>terkandung</a:t>
            </a:r>
            <a:r>
              <a:rPr lang="en-US" dirty="0" smtClean="0"/>
              <a:t> </a:t>
            </a:r>
            <a:r>
              <a:rPr lang="en-US" dirty="0" err="1" smtClean="0"/>
              <a:t>dalam</a:t>
            </a:r>
            <a:r>
              <a:rPr lang="en-US" dirty="0" smtClean="0"/>
              <a:t> </a:t>
            </a:r>
            <a:r>
              <a:rPr lang="en-US" dirty="0" err="1" smtClean="0"/>
              <a:t>pepatah</a:t>
            </a:r>
            <a:r>
              <a:rPr lang="en-US" dirty="0"/>
              <a:t> </a:t>
            </a:r>
            <a:r>
              <a:rPr lang="en-US" dirty="0" smtClean="0">
                <a:sym typeface="Wingdings" pitchFamily="2" charset="2"/>
              </a:rPr>
              <a:t> </a:t>
            </a:r>
            <a:r>
              <a:rPr lang="en-US" dirty="0" err="1" smtClean="0">
                <a:sym typeface="Wingdings" pitchFamily="2" charset="2"/>
              </a:rPr>
              <a:t>Jepang</a:t>
            </a:r>
            <a:r>
              <a:rPr lang="en-US" dirty="0" smtClean="0">
                <a:sym typeface="Wingdings" pitchFamily="2" charset="2"/>
              </a:rPr>
              <a:t>, “</a:t>
            </a:r>
            <a:r>
              <a:rPr lang="en-US" dirty="0" err="1" smtClean="0">
                <a:sym typeface="Wingdings" pitchFamily="2" charset="2"/>
              </a:rPr>
              <a:t>Paku</a:t>
            </a:r>
            <a:r>
              <a:rPr lang="en-US" dirty="0" smtClean="0">
                <a:sym typeface="Wingdings" pitchFamily="2" charset="2"/>
              </a:rPr>
              <a:t> yang </a:t>
            </a:r>
            <a:r>
              <a:rPr lang="en-US" dirty="0" err="1" smtClean="0">
                <a:sym typeface="Wingdings" pitchFamily="2" charset="2"/>
              </a:rPr>
              <a:t>menonjol</a:t>
            </a:r>
            <a:r>
              <a:rPr lang="en-US" dirty="0" smtClean="0">
                <a:sym typeface="Wingdings" pitchFamily="2" charset="2"/>
              </a:rPr>
              <a:t> </a:t>
            </a:r>
            <a:r>
              <a:rPr lang="en-US" dirty="0" err="1" smtClean="0">
                <a:sym typeface="Wingdings" pitchFamily="2" charset="2"/>
              </a:rPr>
              <a:t>akan</a:t>
            </a:r>
            <a:r>
              <a:rPr lang="en-US" dirty="0" smtClean="0">
                <a:sym typeface="Wingdings" pitchFamily="2" charset="2"/>
              </a:rPr>
              <a:t> </a:t>
            </a:r>
            <a:r>
              <a:rPr lang="en-US" dirty="0" err="1" smtClean="0">
                <a:sym typeface="Wingdings" pitchFamily="2" charset="2"/>
              </a:rPr>
              <a:t>dipaksa</a:t>
            </a:r>
            <a:r>
              <a:rPr lang="en-US" dirty="0" smtClean="0">
                <a:sym typeface="Wingdings" pitchFamily="2" charset="2"/>
              </a:rPr>
              <a:t> </a:t>
            </a:r>
            <a:r>
              <a:rPr lang="en-US" dirty="0" err="1" smtClean="0">
                <a:sym typeface="Wingdings" pitchFamily="2" charset="2"/>
              </a:rPr>
              <a:t>turun</a:t>
            </a:r>
            <a:r>
              <a:rPr lang="en-US" dirty="0" smtClean="0">
                <a:sym typeface="Wingdings" pitchFamily="2" charset="2"/>
              </a:rPr>
              <a:t>”; Indonesia “Air </a:t>
            </a:r>
            <a:r>
              <a:rPr lang="en-US" dirty="0" err="1" smtClean="0">
                <a:sym typeface="Wingdings" pitchFamily="2" charset="2"/>
              </a:rPr>
              <a:t>beriak</a:t>
            </a:r>
            <a:r>
              <a:rPr lang="en-US" dirty="0" smtClean="0">
                <a:sym typeface="Wingdings" pitchFamily="2" charset="2"/>
              </a:rPr>
              <a:t> </a:t>
            </a:r>
            <a:r>
              <a:rPr lang="en-US" dirty="0" err="1" smtClean="0">
                <a:sym typeface="Wingdings" pitchFamily="2" charset="2"/>
              </a:rPr>
              <a:t>tanda</a:t>
            </a:r>
            <a:r>
              <a:rPr lang="en-US" dirty="0" smtClean="0">
                <a:sym typeface="Wingdings" pitchFamily="2" charset="2"/>
              </a:rPr>
              <a:t> </a:t>
            </a:r>
            <a:r>
              <a:rPr lang="en-US" dirty="0" err="1" smtClean="0">
                <a:sym typeface="Wingdings" pitchFamily="2" charset="2"/>
              </a:rPr>
              <a:t>tak</a:t>
            </a:r>
            <a:r>
              <a:rPr lang="en-US" dirty="0" smtClean="0">
                <a:sym typeface="Wingdings" pitchFamily="2" charset="2"/>
              </a:rPr>
              <a:t> </a:t>
            </a:r>
            <a:r>
              <a:rPr lang="en-US" dirty="0" err="1" smtClean="0">
                <a:sym typeface="Wingdings" pitchFamily="2" charset="2"/>
              </a:rPr>
              <a:t>dalam</a:t>
            </a:r>
            <a:r>
              <a:rPr lang="en-US" dirty="0" smtClean="0">
                <a:sym typeface="Wingdings" pitchFamily="2" charset="2"/>
              </a:rPr>
              <a:t>”</a:t>
            </a:r>
          </a:p>
          <a:p>
            <a:r>
              <a:rPr lang="en-US" dirty="0" smtClean="0">
                <a:sym typeface="Wingdings" pitchFamily="2" charset="2"/>
              </a:rPr>
              <a:t>Date Rape? Marital Rape? Domestic Partnership (gay/lesbian)?  </a:t>
            </a:r>
            <a:r>
              <a:rPr lang="en-US" dirty="0" err="1" smtClean="0">
                <a:sym typeface="Wingdings" pitchFamily="2" charset="2"/>
              </a:rPr>
              <a:t>sesuai</a:t>
            </a:r>
            <a:r>
              <a:rPr lang="en-US" dirty="0" smtClean="0">
                <a:sym typeface="Wingdings" pitchFamily="2" charset="2"/>
              </a:rPr>
              <a:t> </a:t>
            </a:r>
            <a:r>
              <a:rPr lang="en-US" dirty="0" err="1" smtClean="0">
                <a:sym typeface="Wingdings" pitchFamily="2" charset="2"/>
              </a:rPr>
              <a:t>konstruksi</a:t>
            </a:r>
            <a:r>
              <a:rPr lang="en-US" dirty="0" smtClean="0">
                <a:sym typeface="Wingdings" pitchFamily="2" charset="2"/>
              </a:rPr>
              <a:t> </a:t>
            </a:r>
            <a:r>
              <a:rPr lang="en-US" dirty="0" err="1" smtClean="0">
                <a:sym typeface="Wingdings" pitchFamily="2" charset="2"/>
              </a:rPr>
              <a:t>masyarakat</a:t>
            </a:r>
            <a:endParaRPr lang="en-US" dirty="0" smtClean="0">
              <a:sym typeface="Wingdings" pitchFamily="2" charset="2"/>
            </a:endParaRPr>
          </a:p>
        </p:txBody>
      </p:sp>
    </p:spTree>
    <p:extLst>
      <p:ext uri="{BB962C8B-B14F-4D97-AF65-F5344CB8AC3E}">
        <p14:creationId xmlns:p14="http://schemas.microsoft.com/office/powerpoint/2010/main" val="357006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err="1" smtClean="0">
                <a:solidFill>
                  <a:schemeClr val="accent2">
                    <a:lumMod val="60000"/>
                    <a:lumOff val="40000"/>
                  </a:schemeClr>
                </a:solidFill>
              </a:rPr>
              <a:t>Makna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Budaya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Bersifat</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Subjektif</a:t>
            </a:r>
            <a:endParaRPr lang="id-ID" dirty="0"/>
          </a:p>
        </p:txBody>
      </p:sp>
      <p:sp>
        <p:nvSpPr>
          <p:cNvPr id="3" name="Content Placeholder 2"/>
          <p:cNvSpPr>
            <a:spLocks noGrp="1"/>
          </p:cNvSpPr>
          <p:nvPr>
            <p:ph idx="1"/>
          </p:nvPr>
        </p:nvSpPr>
        <p:spPr>
          <a:xfrm>
            <a:off x="457200" y="1600201"/>
            <a:ext cx="8229600" cy="2980928"/>
          </a:xfrm>
        </p:spPr>
        <p:txBody>
          <a:bodyPr>
            <a:normAutofit/>
          </a:bodyPr>
          <a:lstStyle/>
          <a:p>
            <a:pPr lvl="0"/>
            <a:r>
              <a:rPr lang="en-US" dirty="0" err="1"/>
              <a:t>Makna</a:t>
            </a:r>
            <a:r>
              <a:rPr lang="en-US" dirty="0"/>
              <a:t> kata/ </a:t>
            </a:r>
            <a:r>
              <a:rPr lang="en-US" dirty="0" err="1"/>
              <a:t>bahasa</a:t>
            </a:r>
            <a:r>
              <a:rPr lang="en-US" dirty="0"/>
              <a:t> </a:t>
            </a:r>
            <a:r>
              <a:rPr lang="en-US" dirty="0" err="1"/>
              <a:t>tidak</a:t>
            </a:r>
            <a:r>
              <a:rPr lang="en-US" dirty="0"/>
              <a:t> </a:t>
            </a:r>
            <a:r>
              <a:rPr lang="en-US" dirty="0" err="1"/>
              <a:t>pernah</a:t>
            </a:r>
            <a:r>
              <a:rPr lang="en-US" dirty="0"/>
              <a:t> </a:t>
            </a:r>
            <a:r>
              <a:rPr lang="en-US" dirty="0" err="1" smtClean="0"/>
              <a:t>mutlak</a:t>
            </a:r>
            <a:endParaRPr lang="en-US" dirty="0" smtClean="0"/>
          </a:p>
          <a:p>
            <a:pPr lvl="0"/>
            <a:r>
              <a:rPr lang="en-US" dirty="0" err="1" smtClean="0"/>
              <a:t>Menciptakan</a:t>
            </a:r>
            <a:r>
              <a:rPr lang="en-US" dirty="0" smtClean="0"/>
              <a:t> </a:t>
            </a:r>
            <a:r>
              <a:rPr lang="en-US" dirty="0" err="1" smtClean="0"/>
              <a:t>makna</a:t>
            </a:r>
            <a:r>
              <a:rPr lang="en-US" dirty="0" smtClean="0"/>
              <a:t> </a:t>
            </a:r>
            <a:r>
              <a:rPr lang="en-US" dirty="0" err="1" smtClean="0"/>
              <a:t>saat</a:t>
            </a:r>
            <a:r>
              <a:rPr lang="en-US" dirty="0" smtClean="0"/>
              <a:t> </a:t>
            </a:r>
            <a:r>
              <a:rPr lang="en-US" dirty="0" err="1" smtClean="0"/>
              <a:t>berinteraksi</a:t>
            </a:r>
            <a:r>
              <a:rPr lang="en-US" dirty="0" smtClean="0"/>
              <a:t> </a:t>
            </a:r>
            <a:r>
              <a:rPr lang="en-US" dirty="0" err="1" smtClean="0"/>
              <a:t>dengan</a:t>
            </a:r>
            <a:r>
              <a:rPr lang="en-US" dirty="0" smtClean="0"/>
              <a:t> orang lain</a:t>
            </a:r>
          </a:p>
          <a:p>
            <a:pPr lvl="0"/>
            <a:r>
              <a:rPr lang="en-US" dirty="0" err="1" smtClean="0"/>
              <a:t>Mengaitkan</a:t>
            </a:r>
            <a:r>
              <a:rPr lang="en-US" dirty="0" smtClean="0"/>
              <a:t> </a:t>
            </a:r>
            <a:r>
              <a:rPr lang="en-US" dirty="0" smtClean="0">
                <a:sym typeface="Wingdings" pitchFamily="2" charset="2"/>
              </a:rPr>
              <a:t> </a:t>
            </a:r>
            <a:r>
              <a:rPr lang="en-US" dirty="0" err="1" smtClean="0">
                <a:sym typeface="Wingdings" pitchFamily="2" charset="2"/>
              </a:rPr>
              <a:t>menciptakan</a:t>
            </a:r>
            <a:r>
              <a:rPr lang="en-US" dirty="0" smtClean="0">
                <a:sym typeface="Wingdings" pitchFamily="2" charset="2"/>
              </a:rPr>
              <a:t> </a:t>
            </a:r>
            <a:r>
              <a:rPr lang="en-US" dirty="0" err="1" smtClean="0">
                <a:sym typeface="Wingdings" pitchFamily="2" charset="2"/>
              </a:rPr>
              <a:t>makna</a:t>
            </a:r>
            <a:r>
              <a:rPr lang="en-US" dirty="0" smtClean="0">
                <a:sym typeface="Wingdings" pitchFamily="2" charset="2"/>
              </a:rPr>
              <a:t>, “</a:t>
            </a:r>
            <a:r>
              <a:rPr lang="en-US" dirty="0" err="1" smtClean="0">
                <a:sym typeface="Wingdings" pitchFamily="2" charset="2"/>
              </a:rPr>
              <a:t>Tersesat</a:t>
            </a:r>
            <a:r>
              <a:rPr lang="en-US" dirty="0" smtClean="0">
                <a:sym typeface="Wingdings" pitchFamily="2" charset="2"/>
              </a:rPr>
              <a:t>” (</a:t>
            </a:r>
            <a:r>
              <a:rPr lang="en-US" dirty="0" err="1" smtClean="0">
                <a:sym typeface="Wingdings" pitchFamily="2" charset="2"/>
              </a:rPr>
              <a:t>apa</a:t>
            </a:r>
            <a:r>
              <a:rPr lang="en-US" dirty="0" smtClean="0">
                <a:sym typeface="Wingdings" pitchFamily="2" charset="2"/>
              </a:rPr>
              <a:t> yang kalian </a:t>
            </a:r>
            <a:r>
              <a:rPr lang="en-US" dirty="0" err="1" smtClean="0">
                <a:sym typeface="Wingdings" pitchFamily="2" charset="2"/>
              </a:rPr>
              <a:t>pikirkan</a:t>
            </a:r>
            <a:r>
              <a:rPr lang="en-US" dirty="0" smtClean="0">
                <a:sym typeface="Wingdings" pitchFamily="2" charset="2"/>
              </a:rPr>
              <a:t>?)</a:t>
            </a:r>
          </a:p>
        </p:txBody>
      </p:sp>
    </p:spTree>
    <p:extLst>
      <p:ext uri="{BB962C8B-B14F-4D97-AF65-F5344CB8AC3E}">
        <p14:creationId xmlns:p14="http://schemas.microsoft.com/office/powerpoint/2010/main" val="346231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err="1">
                <a:solidFill>
                  <a:schemeClr val="accent2">
                    <a:lumMod val="60000"/>
                    <a:lumOff val="40000"/>
                  </a:schemeClr>
                </a:solidFill>
              </a:rPr>
              <a:t>Penggunaan</a:t>
            </a:r>
            <a:r>
              <a:rPr lang="en-US" b="1" dirty="0">
                <a:solidFill>
                  <a:schemeClr val="accent2">
                    <a:lumMod val="60000"/>
                    <a:lumOff val="40000"/>
                  </a:schemeClr>
                </a:solidFill>
              </a:rPr>
              <a:t> </a:t>
            </a:r>
            <a:r>
              <a:rPr lang="en-US" b="1" dirty="0" err="1">
                <a:solidFill>
                  <a:schemeClr val="accent2">
                    <a:lumMod val="60000"/>
                    <a:lumOff val="40000"/>
                  </a:schemeClr>
                </a:solidFill>
              </a:rPr>
              <a:t>Bahasa</a:t>
            </a:r>
            <a:r>
              <a:rPr lang="en-US" b="1" dirty="0">
                <a:solidFill>
                  <a:schemeClr val="accent2">
                    <a:lumMod val="60000"/>
                    <a:lumOff val="40000"/>
                  </a:schemeClr>
                </a:solidFill>
              </a:rPr>
              <a:t> </a:t>
            </a:r>
            <a:r>
              <a:rPr lang="en-US" b="1" dirty="0" err="1" smtClean="0">
                <a:solidFill>
                  <a:schemeClr val="accent2">
                    <a:lumMod val="60000"/>
                    <a:lumOff val="40000"/>
                  </a:schemeClr>
                </a:solidFill>
              </a:rPr>
              <a:t>Dipandu</a:t>
            </a:r>
            <a:r>
              <a:rPr lang="en-US" b="1" dirty="0" smtClean="0">
                <a:solidFill>
                  <a:schemeClr val="accent2">
                    <a:lumMod val="60000"/>
                    <a:lumOff val="40000"/>
                  </a:schemeClr>
                </a:solidFill>
              </a:rPr>
              <a:t> </a:t>
            </a:r>
            <a:r>
              <a:rPr lang="en-US" b="1" dirty="0" err="1">
                <a:solidFill>
                  <a:schemeClr val="accent2">
                    <a:lumMod val="60000"/>
                    <a:lumOff val="40000"/>
                  </a:schemeClr>
                </a:solidFill>
              </a:rPr>
              <a:t>Aturan</a:t>
            </a:r>
            <a:endParaRPr lang="en-US" b="1" dirty="0" smtClean="0">
              <a:solidFill>
                <a:schemeClr val="accent2">
                  <a:lumMod val="60000"/>
                  <a:lumOff val="40000"/>
                </a:schemeClr>
              </a:solidFill>
            </a:endParaRPr>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pPr lvl="0"/>
            <a:r>
              <a:rPr lang="en-US" dirty="0" err="1"/>
              <a:t>Komunikasi</a:t>
            </a:r>
            <a:r>
              <a:rPr lang="en-US" dirty="0"/>
              <a:t> verbal </a:t>
            </a:r>
            <a:r>
              <a:rPr lang="en-US" b="1" dirty="0" err="1"/>
              <a:t>dibentuk</a:t>
            </a:r>
            <a:r>
              <a:rPr lang="en-US" b="1" dirty="0"/>
              <a:t> </a:t>
            </a:r>
            <a:r>
              <a:rPr lang="en-US" b="1" dirty="0" err="1"/>
              <a:t>oleh</a:t>
            </a:r>
            <a:r>
              <a:rPr lang="en-US" b="1" dirty="0"/>
              <a:t> </a:t>
            </a:r>
            <a:r>
              <a:rPr lang="en-US" b="1" dirty="0" err="1"/>
              <a:t>aturan</a:t>
            </a:r>
            <a:r>
              <a:rPr lang="en-US" b="1" dirty="0"/>
              <a:t> </a:t>
            </a:r>
            <a:r>
              <a:rPr lang="en-US" b="1" dirty="0" err="1"/>
              <a:t>tidak</a:t>
            </a:r>
            <a:r>
              <a:rPr lang="en-US" b="1" dirty="0"/>
              <a:t> </a:t>
            </a:r>
            <a:r>
              <a:rPr lang="en-US" b="1" dirty="0" err="1" smtClean="0"/>
              <a:t>tertulis</a:t>
            </a:r>
            <a:endParaRPr lang="en-US" b="1" dirty="0"/>
          </a:p>
          <a:p>
            <a:pPr lvl="0"/>
            <a:r>
              <a:rPr lang="en-US" dirty="0" err="1"/>
              <a:t>Panduan</a:t>
            </a:r>
            <a:r>
              <a:rPr lang="en-US" dirty="0"/>
              <a:t> </a:t>
            </a:r>
            <a:r>
              <a:rPr lang="en-US" dirty="0" err="1" smtClean="0"/>
              <a:t>Komunikasi</a:t>
            </a:r>
            <a:r>
              <a:rPr lang="en-US" dirty="0" smtClean="0"/>
              <a:t> </a:t>
            </a:r>
            <a:r>
              <a:rPr lang="en-US" dirty="0" smtClean="0">
                <a:sym typeface="Wingdings" pitchFamily="2" charset="2"/>
              </a:rPr>
              <a:t></a:t>
            </a:r>
            <a:r>
              <a:rPr lang="en-US" dirty="0" smtClean="0"/>
              <a:t> </a:t>
            </a:r>
            <a:r>
              <a:rPr lang="en-US" i="1" dirty="0" err="1"/>
              <a:t>kesepakatan</a:t>
            </a:r>
            <a:r>
              <a:rPr lang="en-US" i="1" dirty="0"/>
              <a:t> </a:t>
            </a:r>
            <a:r>
              <a:rPr lang="en-US" i="1" dirty="0" err="1"/>
              <a:t>dalam</a:t>
            </a:r>
            <a:r>
              <a:rPr lang="en-US" i="1" dirty="0"/>
              <a:t> </a:t>
            </a:r>
            <a:r>
              <a:rPr lang="en-US" i="1" dirty="0" err="1"/>
              <a:t>masyarakat</a:t>
            </a:r>
            <a:r>
              <a:rPr lang="en-US" i="1" dirty="0"/>
              <a:t> </a:t>
            </a:r>
            <a:r>
              <a:rPr lang="en-US" i="1" dirty="0" err="1"/>
              <a:t>mengai</a:t>
            </a:r>
            <a:r>
              <a:rPr lang="en-US" i="1" dirty="0"/>
              <a:t> </a:t>
            </a:r>
            <a:r>
              <a:rPr lang="en-US" i="1" dirty="0" err="1"/>
              <a:t>makna</a:t>
            </a:r>
            <a:r>
              <a:rPr lang="en-US" i="1" dirty="0"/>
              <a:t> kata</a:t>
            </a:r>
            <a:r>
              <a:rPr lang="en-US" dirty="0"/>
              <a:t>, </a:t>
            </a:r>
            <a:r>
              <a:rPr lang="en-US" dirty="0" err="1"/>
              <a:t>dan</a:t>
            </a:r>
            <a:r>
              <a:rPr lang="en-US" dirty="0"/>
              <a:t> </a:t>
            </a:r>
            <a:r>
              <a:rPr lang="en-US" dirty="0" err="1"/>
              <a:t>bagaimana</a:t>
            </a:r>
            <a:r>
              <a:rPr lang="en-US" dirty="0"/>
              <a:t> </a:t>
            </a:r>
            <a:r>
              <a:rPr lang="en-US" i="1" dirty="0"/>
              <a:t>kata </a:t>
            </a:r>
            <a:r>
              <a:rPr lang="en-US" i="1" dirty="0" err="1"/>
              <a:t>tersebut</a:t>
            </a:r>
            <a:r>
              <a:rPr lang="en-US" i="1" dirty="0"/>
              <a:t> </a:t>
            </a:r>
            <a:r>
              <a:rPr lang="en-US" i="1" dirty="0" err="1" smtClean="0"/>
              <a:t>digunakan</a:t>
            </a:r>
            <a:endParaRPr lang="en-US" dirty="0" smtClean="0"/>
          </a:p>
          <a:p>
            <a:pPr lvl="0"/>
            <a:r>
              <a:rPr lang="en-US" dirty="0" err="1" smtClean="0"/>
              <a:t>Aturan</a:t>
            </a:r>
            <a:r>
              <a:rPr lang="en-US" dirty="0" smtClean="0"/>
              <a:t> </a:t>
            </a:r>
            <a:r>
              <a:rPr lang="en-US" dirty="0"/>
              <a:t>yang </a:t>
            </a:r>
            <a:r>
              <a:rPr lang="en-US" dirty="0" err="1"/>
              <a:t>menentukan</a:t>
            </a:r>
            <a:r>
              <a:rPr lang="en-US" dirty="0"/>
              <a:t> </a:t>
            </a:r>
            <a:r>
              <a:rPr lang="en-US" dirty="0" err="1"/>
              <a:t>komunikasi</a:t>
            </a:r>
            <a:r>
              <a:rPr lang="en-US" dirty="0"/>
              <a:t>:</a:t>
            </a:r>
          </a:p>
          <a:p>
            <a:pPr lvl="1"/>
            <a:r>
              <a:rPr lang="en-US" dirty="0"/>
              <a:t>	</a:t>
            </a:r>
            <a:r>
              <a:rPr lang="en-US" b="1" dirty="0" err="1"/>
              <a:t>Aturan</a:t>
            </a:r>
            <a:r>
              <a:rPr lang="en-US" b="1" dirty="0"/>
              <a:t> </a:t>
            </a:r>
            <a:r>
              <a:rPr lang="en-US" b="1" dirty="0" err="1"/>
              <a:t>Regulatif</a:t>
            </a:r>
            <a:r>
              <a:rPr lang="en-US" b="1" dirty="0"/>
              <a:t>: </a:t>
            </a:r>
            <a:r>
              <a:rPr lang="en-US" dirty="0" err="1" smtClean="0"/>
              <a:t>menentukan</a:t>
            </a:r>
            <a:r>
              <a:rPr lang="en-US" dirty="0"/>
              <a:t>, </a:t>
            </a:r>
            <a:r>
              <a:rPr lang="en-US" dirty="0" err="1"/>
              <a:t>apa</a:t>
            </a:r>
            <a:r>
              <a:rPr lang="en-US" dirty="0"/>
              <a:t>, </a:t>
            </a:r>
            <a:r>
              <a:rPr lang="en-US" dirty="0" err="1"/>
              <a:t>dimana</a:t>
            </a:r>
            <a:r>
              <a:rPr lang="en-US" dirty="0"/>
              <a:t>, </a:t>
            </a:r>
            <a:r>
              <a:rPr lang="en-US" dirty="0" err="1"/>
              <a:t>bagaimana</a:t>
            </a:r>
            <a:r>
              <a:rPr lang="en-US" dirty="0"/>
              <a:t>, &amp; </a:t>
            </a:r>
            <a:r>
              <a:rPr lang="en-US" dirty="0" err="1"/>
              <a:t>dengan</a:t>
            </a:r>
            <a:r>
              <a:rPr lang="en-US" dirty="0"/>
              <a:t> </a:t>
            </a:r>
            <a:r>
              <a:rPr lang="en-US" dirty="0" err="1"/>
              <a:t>siapa</a:t>
            </a:r>
            <a:r>
              <a:rPr lang="en-US" dirty="0"/>
              <a:t> </a:t>
            </a:r>
            <a:r>
              <a:rPr lang="en-US" dirty="0" err="1"/>
              <a:t>kita</a:t>
            </a:r>
            <a:r>
              <a:rPr lang="en-US" dirty="0"/>
              <a:t> </a:t>
            </a:r>
            <a:r>
              <a:rPr lang="en-US" dirty="0" err="1" smtClean="0"/>
              <a:t>berkomunikasi</a:t>
            </a:r>
            <a:r>
              <a:rPr lang="en-US" dirty="0" smtClean="0"/>
              <a:t> (</a:t>
            </a:r>
            <a:r>
              <a:rPr lang="en-US" dirty="0" err="1" smtClean="0"/>
              <a:t>berbicara</a:t>
            </a:r>
            <a:r>
              <a:rPr lang="en-US" dirty="0" smtClean="0"/>
              <a:t> </a:t>
            </a:r>
            <a:r>
              <a:rPr lang="en-US" dirty="0" err="1" smtClean="0"/>
              <a:t>dengan</a:t>
            </a:r>
            <a:r>
              <a:rPr lang="en-US" dirty="0" smtClean="0"/>
              <a:t> yang </a:t>
            </a:r>
            <a:r>
              <a:rPr lang="en-US" dirty="0" err="1" smtClean="0"/>
              <a:t>lebih</a:t>
            </a:r>
            <a:r>
              <a:rPr lang="en-US" dirty="0" smtClean="0"/>
              <a:t> </a:t>
            </a:r>
            <a:r>
              <a:rPr lang="en-US" dirty="0" err="1" smtClean="0"/>
              <a:t>tua</a:t>
            </a:r>
            <a:r>
              <a:rPr lang="en-US" dirty="0" smtClean="0"/>
              <a:t>, </a:t>
            </a:r>
            <a:r>
              <a:rPr lang="en-US" dirty="0" err="1" smtClean="0"/>
              <a:t>cara</a:t>
            </a:r>
            <a:r>
              <a:rPr lang="en-US" dirty="0" smtClean="0"/>
              <a:t> </a:t>
            </a:r>
            <a:r>
              <a:rPr lang="en-US" dirty="0" err="1" smtClean="0"/>
              <a:t>berpakaian</a:t>
            </a:r>
            <a:r>
              <a:rPr lang="en-US" dirty="0" smtClean="0"/>
              <a:t>)</a:t>
            </a:r>
            <a:endParaRPr lang="en-US" dirty="0"/>
          </a:p>
          <a:p>
            <a:pPr lvl="1"/>
            <a:r>
              <a:rPr lang="en-US" dirty="0"/>
              <a:t>	</a:t>
            </a:r>
            <a:r>
              <a:rPr lang="en-US" b="1" dirty="0" err="1"/>
              <a:t>Aturan</a:t>
            </a:r>
            <a:r>
              <a:rPr lang="en-US" b="1" dirty="0"/>
              <a:t> </a:t>
            </a:r>
            <a:r>
              <a:rPr lang="en-US" b="1" dirty="0" err="1"/>
              <a:t>Konstitutif</a:t>
            </a:r>
            <a:r>
              <a:rPr lang="en-US" dirty="0"/>
              <a:t>: </a:t>
            </a:r>
            <a:r>
              <a:rPr lang="en-US" dirty="0" err="1"/>
              <a:t>bagaimana</a:t>
            </a:r>
            <a:r>
              <a:rPr lang="en-US" dirty="0"/>
              <a:t> </a:t>
            </a:r>
            <a:r>
              <a:rPr lang="en-US" dirty="0" err="1"/>
              <a:t>cara</a:t>
            </a:r>
            <a:r>
              <a:rPr lang="en-US" dirty="0"/>
              <a:t> </a:t>
            </a:r>
            <a:r>
              <a:rPr lang="en-US" dirty="0" err="1"/>
              <a:t>kita</a:t>
            </a:r>
            <a:r>
              <a:rPr lang="en-US" dirty="0"/>
              <a:t> </a:t>
            </a:r>
            <a:r>
              <a:rPr lang="en-US" dirty="0" err="1"/>
              <a:t>memaknai</a:t>
            </a:r>
            <a:r>
              <a:rPr lang="en-US" dirty="0"/>
              <a:t> </a:t>
            </a:r>
            <a:r>
              <a:rPr lang="en-US" dirty="0" err="1"/>
              <a:t>perbedaan</a:t>
            </a:r>
            <a:r>
              <a:rPr lang="en-US" dirty="0"/>
              <a:t> </a:t>
            </a:r>
            <a:r>
              <a:rPr lang="en-US" dirty="0" err="1"/>
              <a:t>komunikasi</a:t>
            </a:r>
            <a:r>
              <a:rPr lang="en-US" dirty="0"/>
              <a:t> </a:t>
            </a:r>
            <a:r>
              <a:rPr lang="en-US" dirty="0" err="1" smtClean="0"/>
              <a:t>antar</a:t>
            </a:r>
            <a:r>
              <a:rPr lang="en-US" dirty="0" smtClean="0"/>
              <a:t> </a:t>
            </a:r>
            <a:r>
              <a:rPr lang="en-US" dirty="0" err="1" smtClean="0"/>
              <a:t>budaya</a:t>
            </a:r>
            <a:r>
              <a:rPr lang="en-US" dirty="0" smtClean="0"/>
              <a:t> (</a:t>
            </a:r>
            <a:r>
              <a:rPr lang="en-US" dirty="0" err="1" smtClean="0"/>
              <a:t>penghormatan</a:t>
            </a:r>
            <a:r>
              <a:rPr lang="en-US" dirty="0" smtClean="0"/>
              <a:t>, </a:t>
            </a:r>
            <a:r>
              <a:rPr lang="en-US" dirty="0" err="1" smtClean="0"/>
              <a:t>afeksi</a:t>
            </a:r>
            <a:r>
              <a:rPr lang="en-US" dirty="0" smtClean="0"/>
              <a:t>, </a:t>
            </a:r>
            <a:r>
              <a:rPr lang="en-US" dirty="0" err="1" smtClean="0"/>
              <a:t>profesionalitas</a:t>
            </a:r>
            <a:r>
              <a:rPr lang="en-US" dirty="0" smtClean="0"/>
              <a:t>)</a:t>
            </a:r>
            <a:endParaRPr lang="en-US" dirty="0"/>
          </a:p>
        </p:txBody>
      </p:sp>
    </p:spTree>
    <p:extLst>
      <p:ext uri="{BB962C8B-B14F-4D97-AF65-F5344CB8AC3E}">
        <p14:creationId xmlns:p14="http://schemas.microsoft.com/office/powerpoint/2010/main" val="3976189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txBody>
          <a:bodyPr>
            <a:normAutofit fontScale="90000"/>
          </a:bodyPr>
          <a:lstStyle/>
          <a:p>
            <a:pPr algn="l"/>
            <a:r>
              <a:rPr lang="en-US" b="1" dirty="0" err="1">
                <a:solidFill>
                  <a:schemeClr val="accent2">
                    <a:lumMod val="60000"/>
                    <a:lumOff val="40000"/>
                  </a:schemeClr>
                </a:solidFill>
              </a:rPr>
              <a:t>Siklus</a:t>
            </a:r>
            <a:r>
              <a:rPr lang="en-US" b="1" dirty="0">
                <a:solidFill>
                  <a:schemeClr val="accent2">
                    <a:lumMod val="60000"/>
                    <a:lumOff val="40000"/>
                  </a:schemeClr>
                </a:solidFill>
              </a:rPr>
              <a:t> </a:t>
            </a:r>
            <a:r>
              <a:rPr lang="en-US" b="1" dirty="0" err="1">
                <a:solidFill>
                  <a:schemeClr val="accent2">
                    <a:lumMod val="60000"/>
                    <a:lumOff val="40000"/>
                  </a:schemeClr>
                </a:solidFill>
              </a:rPr>
              <a:t>Komunikasi</a:t>
            </a:r>
            <a:r>
              <a:rPr lang="en-US" b="1" dirty="0">
                <a:solidFill>
                  <a:schemeClr val="accent2">
                    <a:lumMod val="60000"/>
                    <a:lumOff val="40000"/>
                  </a:schemeClr>
                </a:solidFill>
              </a:rPr>
              <a:t> </a:t>
            </a:r>
            <a:r>
              <a:rPr lang="en-US" b="1" dirty="0" err="1">
                <a:solidFill>
                  <a:schemeClr val="accent2">
                    <a:lumMod val="60000"/>
                    <a:lumOff val="40000"/>
                  </a:schemeClr>
                </a:solidFill>
              </a:rPr>
              <a:t>Membentuk</a:t>
            </a:r>
            <a:r>
              <a:rPr lang="en-US" b="1" dirty="0">
                <a:solidFill>
                  <a:schemeClr val="accent2">
                    <a:lumMod val="60000"/>
                    <a:lumOff val="40000"/>
                  </a:schemeClr>
                </a:solidFill>
              </a:rPr>
              <a:t> </a:t>
            </a:r>
            <a:r>
              <a:rPr lang="en-US" b="1" dirty="0" err="1">
                <a:solidFill>
                  <a:schemeClr val="accent2">
                    <a:lumMod val="60000"/>
                    <a:lumOff val="40000"/>
                  </a:schemeClr>
                </a:solidFill>
              </a:rPr>
              <a:t>Makna</a:t>
            </a:r>
            <a:endParaRPr lang="en-US" b="1" dirty="0">
              <a:solidFill>
                <a:schemeClr val="accent2">
                  <a:lumMod val="60000"/>
                  <a:lumOff val="40000"/>
                </a:schemeClr>
              </a:solidFill>
            </a:endParaRPr>
          </a:p>
        </p:txBody>
      </p:sp>
      <p:sp>
        <p:nvSpPr>
          <p:cNvPr id="3" name="Content Placeholder 2"/>
          <p:cNvSpPr>
            <a:spLocks noGrp="1"/>
          </p:cNvSpPr>
          <p:nvPr>
            <p:ph idx="1"/>
          </p:nvPr>
        </p:nvSpPr>
        <p:spPr>
          <a:xfrm>
            <a:off x="457200" y="1600200"/>
            <a:ext cx="8229600" cy="4349080"/>
          </a:xfrm>
        </p:spPr>
        <p:txBody>
          <a:bodyPr>
            <a:normAutofit/>
          </a:bodyPr>
          <a:lstStyle/>
          <a:p>
            <a:pPr lvl="0"/>
            <a:r>
              <a:rPr lang="en-US" dirty="0" err="1" smtClean="0"/>
              <a:t>Siklus</a:t>
            </a:r>
            <a:r>
              <a:rPr lang="en-US" dirty="0" smtClean="0"/>
              <a:t> </a:t>
            </a:r>
            <a:r>
              <a:rPr lang="en-US" dirty="0" err="1" smtClean="0"/>
              <a:t>komunikasi</a:t>
            </a:r>
            <a:r>
              <a:rPr lang="en-US" dirty="0" smtClean="0"/>
              <a:t> </a:t>
            </a:r>
            <a:r>
              <a:rPr lang="en-US" dirty="0" smtClean="0">
                <a:sym typeface="Wingdings" pitchFamily="2" charset="2"/>
              </a:rPr>
              <a:t> </a:t>
            </a:r>
            <a:r>
              <a:rPr lang="en-US" dirty="0" err="1" smtClean="0">
                <a:sym typeface="Wingdings" pitchFamily="2" charset="2"/>
              </a:rPr>
              <a:t>Makna</a:t>
            </a:r>
            <a:endParaRPr lang="en-US" dirty="0" smtClean="0">
              <a:sym typeface="Wingdings" pitchFamily="2" charset="2"/>
            </a:endParaRPr>
          </a:p>
          <a:p>
            <a:pPr lvl="0"/>
            <a:r>
              <a:rPr lang="en-US" dirty="0" err="1" smtClean="0">
                <a:sym typeface="Wingdings" pitchFamily="2" charset="2"/>
              </a:rPr>
              <a:t>Diammu</a:t>
            </a:r>
            <a:r>
              <a:rPr lang="en-US" dirty="0" smtClean="0">
                <a:sym typeface="Wingdings" pitchFamily="2" charset="2"/>
              </a:rPr>
              <a:t> </a:t>
            </a:r>
            <a:r>
              <a:rPr lang="en-US" dirty="0" err="1" smtClean="0">
                <a:sym typeface="Wingdings" pitchFamily="2" charset="2"/>
              </a:rPr>
              <a:t>ada</a:t>
            </a:r>
            <a:r>
              <a:rPr lang="en-US" dirty="0" smtClean="0">
                <a:sym typeface="Wingdings" pitchFamily="2" charset="2"/>
              </a:rPr>
              <a:t> </a:t>
            </a:r>
            <a:r>
              <a:rPr lang="en-US" dirty="0" err="1" smtClean="0">
                <a:sym typeface="Wingdings" pitchFamily="2" charset="2"/>
              </a:rPr>
              <a:t>maknanya</a:t>
            </a:r>
            <a:r>
              <a:rPr lang="en-US" dirty="0" smtClean="0">
                <a:sym typeface="Wingdings" pitchFamily="2" charset="2"/>
              </a:rPr>
              <a:t> – </a:t>
            </a:r>
            <a:r>
              <a:rPr lang="en-US" dirty="0" err="1" smtClean="0">
                <a:sym typeface="Wingdings" pitchFamily="2" charset="2"/>
              </a:rPr>
              <a:t>Cerewetmu</a:t>
            </a:r>
            <a:r>
              <a:rPr lang="en-US" dirty="0" smtClean="0">
                <a:sym typeface="Wingdings" pitchFamily="2" charset="2"/>
              </a:rPr>
              <a:t> </a:t>
            </a:r>
            <a:r>
              <a:rPr lang="en-US" dirty="0" err="1" smtClean="0">
                <a:sym typeface="Wingdings" pitchFamily="2" charset="2"/>
              </a:rPr>
              <a:t>ada</a:t>
            </a:r>
            <a:r>
              <a:rPr lang="en-US" dirty="0" smtClean="0">
                <a:sym typeface="Wingdings" pitchFamily="2" charset="2"/>
              </a:rPr>
              <a:t> </a:t>
            </a:r>
            <a:r>
              <a:rPr lang="en-US" dirty="0" err="1" smtClean="0">
                <a:sym typeface="Wingdings" pitchFamily="2" charset="2"/>
              </a:rPr>
              <a:t>maknanya</a:t>
            </a:r>
            <a:endParaRPr lang="en-US" dirty="0">
              <a:sym typeface="Wingdings" pitchFamily="2" charset="2"/>
            </a:endParaRPr>
          </a:p>
          <a:p>
            <a:pPr lvl="0"/>
            <a:r>
              <a:rPr lang="en-US" dirty="0" err="1" smtClean="0">
                <a:sym typeface="Wingdings" pitchFamily="2" charset="2"/>
              </a:rPr>
              <a:t>Tanggapan</a:t>
            </a:r>
            <a:r>
              <a:rPr lang="en-US" dirty="0" smtClean="0">
                <a:sym typeface="Wingdings" pitchFamily="2" charset="2"/>
              </a:rPr>
              <a:t> </a:t>
            </a:r>
            <a:r>
              <a:rPr lang="en-US" dirty="0" err="1" smtClean="0">
                <a:sym typeface="Wingdings" pitchFamily="2" charset="2"/>
              </a:rPr>
              <a:t>pihak</a:t>
            </a:r>
            <a:r>
              <a:rPr lang="en-US" dirty="0" smtClean="0">
                <a:sym typeface="Wingdings" pitchFamily="2" charset="2"/>
              </a:rPr>
              <a:t> lain pun </a:t>
            </a:r>
            <a:r>
              <a:rPr lang="en-US" dirty="0" err="1" smtClean="0">
                <a:sym typeface="Wingdings" pitchFamily="2" charset="2"/>
              </a:rPr>
              <a:t>ada</a:t>
            </a:r>
            <a:r>
              <a:rPr lang="en-US" dirty="0" smtClean="0">
                <a:sym typeface="Wingdings" pitchFamily="2" charset="2"/>
              </a:rPr>
              <a:t> </a:t>
            </a:r>
            <a:r>
              <a:rPr lang="en-US" dirty="0" err="1" smtClean="0">
                <a:sym typeface="Wingdings" pitchFamily="2" charset="2"/>
              </a:rPr>
              <a:t>maknanya</a:t>
            </a:r>
            <a:endParaRPr lang="en-US" dirty="0" smtClean="0">
              <a:sym typeface="Wingdings" pitchFamily="2" charset="2"/>
            </a:endParaRPr>
          </a:p>
          <a:p>
            <a:pPr lvl="0"/>
            <a:r>
              <a:rPr lang="en-US" dirty="0" err="1" smtClean="0">
                <a:sym typeface="Wingdings" pitchFamily="2" charset="2"/>
              </a:rPr>
              <a:t>Tindakan</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tanggapan</a:t>
            </a:r>
            <a:r>
              <a:rPr lang="en-US" dirty="0" smtClean="0">
                <a:sym typeface="Wingdings" pitchFamily="2" charset="2"/>
              </a:rPr>
              <a:t> </a:t>
            </a:r>
            <a:r>
              <a:rPr lang="en-US" dirty="0" err="1" smtClean="0">
                <a:sym typeface="Wingdings" pitchFamily="2" charset="2"/>
              </a:rPr>
              <a:t>adalah</a:t>
            </a:r>
            <a:r>
              <a:rPr lang="en-US" dirty="0" smtClean="0">
                <a:sym typeface="Wingdings" pitchFamily="2" charset="2"/>
              </a:rPr>
              <a:t> SIKLUS KOMUNIKASI yang </a:t>
            </a:r>
            <a:r>
              <a:rPr lang="en-US" dirty="0" err="1" smtClean="0">
                <a:sym typeface="Wingdings" pitchFamily="2" charset="2"/>
              </a:rPr>
              <a:t>memberikan</a:t>
            </a:r>
            <a:r>
              <a:rPr lang="en-US" dirty="0" smtClean="0">
                <a:sym typeface="Wingdings" pitchFamily="2" charset="2"/>
              </a:rPr>
              <a:t> </a:t>
            </a:r>
            <a:r>
              <a:rPr lang="en-US" dirty="0" err="1" smtClean="0">
                <a:sym typeface="Wingdings" pitchFamily="2" charset="2"/>
              </a:rPr>
              <a:t>makna</a:t>
            </a:r>
            <a:endParaRPr lang="en-US" dirty="0" smtClean="0">
              <a:sym typeface="Wingdings" pitchFamily="2" charset="2"/>
            </a:endParaRPr>
          </a:p>
          <a:p>
            <a:pPr lvl="0"/>
            <a:endParaRPr lang="en-US" dirty="0" smtClean="0">
              <a:sym typeface="Wingdings" pitchFamily="2" charset="2"/>
            </a:endParaRPr>
          </a:p>
        </p:txBody>
      </p:sp>
    </p:spTree>
    <p:extLst>
      <p:ext uri="{BB962C8B-B14F-4D97-AF65-F5344CB8AC3E}">
        <p14:creationId xmlns:p14="http://schemas.microsoft.com/office/powerpoint/2010/main" val="1465161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18"/>
            <a:ext cx="8229600" cy="1143000"/>
          </a:xfrm>
        </p:spPr>
        <p:txBody>
          <a:bodyPr>
            <a:normAutofit/>
          </a:bodyPr>
          <a:lstStyle/>
          <a:p>
            <a:pPr algn="l"/>
            <a:r>
              <a:rPr lang="en-US" sz="5400" dirty="0" smtClean="0">
                <a:latin typeface="Bebas Neue" pitchFamily="34" charset="0"/>
              </a:rPr>
              <a:t>5 </a:t>
            </a:r>
            <a:r>
              <a:rPr lang="en-US" sz="5400" dirty="0" err="1" smtClean="0">
                <a:latin typeface="Bebas Neue" pitchFamily="34" charset="0"/>
              </a:rPr>
              <a:t>kemampuan</a:t>
            </a:r>
            <a:r>
              <a:rPr lang="en-US" sz="5400" dirty="0" smtClean="0">
                <a:latin typeface="Bebas Neue" pitchFamily="34" charset="0"/>
              </a:rPr>
              <a:t> </a:t>
            </a:r>
            <a:r>
              <a:rPr lang="en-US" sz="5400" dirty="0" err="1" smtClean="0">
                <a:latin typeface="Bebas Neue" pitchFamily="34" charset="0"/>
              </a:rPr>
              <a:t>simbolis</a:t>
            </a:r>
            <a:endParaRPr lang="en-US" sz="5400" dirty="0">
              <a:latin typeface="Bebas Neue" pitchFamily="34" charset="0"/>
            </a:endParaRPr>
          </a:p>
        </p:txBody>
      </p:sp>
      <p:sp>
        <p:nvSpPr>
          <p:cNvPr id="3" name="Content Placeholder 2"/>
          <p:cNvSpPr>
            <a:spLocks noGrp="1"/>
          </p:cNvSpPr>
          <p:nvPr>
            <p:ph idx="1"/>
          </p:nvPr>
        </p:nvSpPr>
        <p:spPr>
          <a:xfrm>
            <a:off x="251520" y="1600200"/>
            <a:ext cx="5338936" cy="4925144"/>
          </a:xfrm>
        </p:spPr>
        <p:txBody>
          <a:bodyPr>
            <a:normAutofit/>
          </a:bodyPr>
          <a:lstStyle/>
          <a:p>
            <a:r>
              <a:rPr lang="en-US" b="1" dirty="0" err="1" smtClean="0">
                <a:solidFill>
                  <a:schemeClr val="accent2">
                    <a:lumMod val="60000"/>
                    <a:lumOff val="40000"/>
                  </a:schemeClr>
                </a:solidFill>
              </a:rPr>
              <a:t>Bahasa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Membentuk</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Definisi</a:t>
            </a:r>
            <a:endParaRPr lang="en-US" b="1" dirty="0" smtClean="0">
              <a:solidFill>
                <a:schemeClr val="accent2">
                  <a:lumMod val="60000"/>
                  <a:lumOff val="40000"/>
                </a:schemeClr>
              </a:solidFill>
            </a:endParaRPr>
          </a:p>
          <a:p>
            <a:r>
              <a:rPr lang="en-US" b="1" dirty="0" err="1" smtClean="0">
                <a:solidFill>
                  <a:schemeClr val="accent2">
                    <a:lumMod val="60000"/>
                    <a:lumOff val="40000"/>
                  </a:schemeClr>
                </a:solidFill>
              </a:rPr>
              <a:t>Bahasa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Bersifat</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Evaluatif</a:t>
            </a:r>
            <a:endParaRPr lang="en-US" b="1" dirty="0" smtClean="0">
              <a:solidFill>
                <a:schemeClr val="accent2">
                  <a:lumMod val="60000"/>
                  <a:lumOff val="40000"/>
                </a:schemeClr>
              </a:solidFill>
            </a:endParaRPr>
          </a:p>
          <a:p>
            <a:r>
              <a:rPr lang="en-US" b="1" dirty="0" err="1" smtClean="0">
                <a:solidFill>
                  <a:schemeClr val="accent2">
                    <a:lumMod val="60000"/>
                    <a:lumOff val="40000"/>
                  </a:schemeClr>
                </a:solidFill>
              </a:rPr>
              <a:t>Bahasa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Mengorganisasikan</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Persepsi</a:t>
            </a:r>
            <a:endParaRPr lang="en-US" b="1" dirty="0" smtClean="0">
              <a:solidFill>
                <a:schemeClr val="accent2">
                  <a:lumMod val="60000"/>
                  <a:lumOff val="40000"/>
                </a:schemeClr>
              </a:solidFill>
            </a:endParaRPr>
          </a:p>
          <a:p>
            <a:r>
              <a:rPr lang="en-US" b="1" dirty="0" err="1" smtClean="0">
                <a:solidFill>
                  <a:schemeClr val="accent2">
                    <a:lumMod val="60000"/>
                    <a:lumOff val="40000"/>
                  </a:schemeClr>
                </a:solidFill>
              </a:rPr>
              <a:t>Bahasa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Membentuk</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Pikiran</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Abstrak</a:t>
            </a:r>
            <a:endParaRPr lang="en-US" b="1" dirty="0" smtClean="0">
              <a:solidFill>
                <a:schemeClr val="accent2">
                  <a:lumMod val="60000"/>
                  <a:lumOff val="40000"/>
                </a:schemeClr>
              </a:solidFill>
            </a:endParaRPr>
          </a:p>
          <a:p>
            <a:r>
              <a:rPr lang="en-US" b="1" dirty="0" err="1" smtClean="0">
                <a:solidFill>
                  <a:schemeClr val="accent2">
                    <a:lumMod val="60000"/>
                    <a:lumOff val="40000"/>
                  </a:schemeClr>
                </a:solidFill>
              </a:rPr>
              <a:t>Bahasa</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Membentuk</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Pemikiran</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Hipotesis</a:t>
            </a:r>
            <a:endParaRPr lang="en-US" b="1" dirty="0" smtClean="0">
              <a:solidFill>
                <a:schemeClr val="accent2">
                  <a:lumMod val="60000"/>
                  <a:lumOff val="40000"/>
                </a:schemeClr>
              </a:solidFill>
            </a:endParaRPr>
          </a:p>
          <a:p>
            <a:endParaRPr lang="id-ID" dirty="0"/>
          </a:p>
        </p:txBody>
      </p:sp>
      <p:pic>
        <p:nvPicPr>
          <p:cNvPr id="16386"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564315" y="2708920"/>
            <a:ext cx="3528392" cy="203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6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a:bodyPr>
          <a:lstStyle/>
          <a:p>
            <a:pPr algn="l"/>
            <a:r>
              <a:rPr lang="en-US" sz="6000" dirty="0" smtClean="0">
                <a:latin typeface="Bebas Neue" pitchFamily="34" charset="0"/>
              </a:rPr>
              <a:t>KOMUNIKASI VERBAL</a:t>
            </a:r>
            <a:endParaRPr lang="en-US" sz="6000" dirty="0">
              <a:latin typeface="Bebas Neue" pitchFamily="34" charset="0"/>
            </a:endParaRPr>
          </a:p>
        </p:txBody>
      </p:sp>
      <p:sp>
        <p:nvSpPr>
          <p:cNvPr id="3" name="Content Placeholder 2"/>
          <p:cNvSpPr>
            <a:spLocks noGrp="1"/>
          </p:cNvSpPr>
          <p:nvPr>
            <p:ph idx="1"/>
          </p:nvPr>
        </p:nvSpPr>
        <p:spPr>
          <a:xfrm>
            <a:off x="539552" y="2060848"/>
            <a:ext cx="3168352" cy="3474386"/>
          </a:xfrm>
        </p:spPr>
        <p:txBody>
          <a:bodyPr>
            <a:normAutofit/>
          </a:bodyPr>
          <a:lstStyle/>
          <a:p>
            <a:r>
              <a:rPr lang="en-US" sz="3600" dirty="0" smtClean="0"/>
              <a:t>Komunikasi </a:t>
            </a:r>
            <a:r>
              <a:rPr lang="en-US" sz="3600" dirty="0" err="1" smtClean="0"/>
              <a:t>menggunakan</a:t>
            </a:r>
            <a:r>
              <a:rPr lang="en-US" sz="3600" dirty="0" smtClean="0"/>
              <a:t> </a:t>
            </a:r>
            <a:r>
              <a:rPr lang="en-US" sz="3600" b="1" dirty="0" err="1" smtClean="0">
                <a:solidFill>
                  <a:srgbClr val="FF0000"/>
                </a:solidFill>
              </a:rPr>
              <a:t>kata-kata</a:t>
            </a:r>
            <a:r>
              <a:rPr lang="en-US" sz="3600" b="1" dirty="0" smtClean="0">
                <a:solidFill>
                  <a:srgbClr val="FF0000"/>
                </a:solidFill>
              </a:rPr>
              <a:t> </a:t>
            </a:r>
            <a:r>
              <a:rPr lang="en-US" sz="3600" dirty="0" err="1" smtClean="0"/>
              <a:t>baik</a:t>
            </a:r>
            <a:r>
              <a:rPr lang="en-US" sz="3600" dirty="0" smtClean="0"/>
              <a:t> </a:t>
            </a:r>
            <a:r>
              <a:rPr lang="en-US" sz="3600" dirty="0" err="1" smtClean="0"/>
              <a:t>melalui</a:t>
            </a:r>
            <a:r>
              <a:rPr lang="en-US" sz="3600" dirty="0" smtClean="0"/>
              <a:t> </a:t>
            </a:r>
            <a:r>
              <a:rPr lang="en-US" sz="3600" dirty="0" err="1" smtClean="0"/>
              <a:t>lisan</a:t>
            </a:r>
            <a:r>
              <a:rPr lang="en-US" sz="3600" dirty="0" smtClean="0"/>
              <a:t> </a:t>
            </a:r>
            <a:r>
              <a:rPr lang="en-US" sz="3600" dirty="0" err="1" smtClean="0"/>
              <a:t>maupun</a:t>
            </a:r>
            <a:r>
              <a:rPr lang="en-US" sz="3600" dirty="0" smtClean="0"/>
              <a:t> </a:t>
            </a:r>
            <a:r>
              <a:rPr lang="en-US" sz="3600" dirty="0" err="1" smtClean="0"/>
              <a:t>tulisan</a:t>
            </a:r>
            <a:r>
              <a:rPr lang="en-US" sz="3600" dirty="0" smtClean="0"/>
              <a:t>.</a:t>
            </a:r>
          </a:p>
          <a:p>
            <a:pPr>
              <a:buNone/>
            </a:pPr>
            <a:endParaRPr lang="en-US" dirty="0"/>
          </a:p>
        </p:txBody>
      </p:sp>
      <p:pic>
        <p:nvPicPr>
          <p:cNvPr id="1026"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337" y="2204864"/>
            <a:ext cx="4464496" cy="334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372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txBody>
          <a:bodyPr>
            <a:normAutofit/>
          </a:bodyPr>
          <a:lstStyle/>
          <a:p>
            <a:pPr algn="l"/>
            <a:r>
              <a:rPr lang="en-US" b="1" dirty="0" err="1">
                <a:solidFill>
                  <a:schemeClr val="accent2">
                    <a:lumMod val="60000"/>
                    <a:lumOff val="40000"/>
                  </a:schemeClr>
                </a:solidFill>
              </a:rPr>
              <a:t>Bahasa</a:t>
            </a:r>
            <a:r>
              <a:rPr lang="en-US" b="1" dirty="0">
                <a:solidFill>
                  <a:schemeClr val="accent2">
                    <a:lumMod val="60000"/>
                    <a:lumOff val="40000"/>
                  </a:schemeClr>
                </a:solidFill>
              </a:rPr>
              <a:t> </a:t>
            </a:r>
            <a:r>
              <a:rPr lang="en-US" b="1" dirty="0" err="1">
                <a:solidFill>
                  <a:schemeClr val="accent2">
                    <a:lumMod val="60000"/>
                    <a:lumOff val="40000"/>
                  </a:schemeClr>
                </a:solidFill>
              </a:rPr>
              <a:t>Membentuk</a:t>
            </a:r>
            <a:r>
              <a:rPr lang="en-US" b="1" dirty="0">
                <a:solidFill>
                  <a:schemeClr val="accent2">
                    <a:lumMod val="60000"/>
                    <a:lumOff val="40000"/>
                  </a:schemeClr>
                </a:solidFill>
              </a:rPr>
              <a:t> </a:t>
            </a:r>
            <a:r>
              <a:rPr lang="en-US" b="1" dirty="0" err="1">
                <a:solidFill>
                  <a:schemeClr val="accent2">
                    <a:lumMod val="60000"/>
                    <a:lumOff val="40000"/>
                  </a:schemeClr>
                </a:solidFill>
              </a:rPr>
              <a:t>Definisi</a:t>
            </a:r>
            <a:endParaRPr lang="en-US" b="1" dirty="0">
              <a:solidFill>
                <a:schemeClr val="accent2">
                  <a:lumMod val="60000"/>
                  <a:lumOff val="40000"/>
                </a:schemeClr>
              </a:solidFill>
            </a:endParaRPr>
          </a:p>
        </p:txBody>
      </p:sp>
      <p:sp>
        <p:nvSpPr>
          <p:cNvPr id="3" name="Content Placeholder 2"/>
          <p:cNvSpPr>
            <a:spLocks noGrp="1"/>
          </p:cNvSpPr>
          <p:nvPr>
            <p:ph idx="1"/>
          </p:nvPr>
        </p:nvSpPr>
        <p:spPr>
          <a:xfrm>
            <a:off x="457200" y="1600200"/>
            <a:ext cx="8229600" cy="4349080"/>
          </a:xfrm>
        </p:spPr>
        <p:txBody>
          <a:bodyPr>
            <a:normAutofit fontScale="92500"/>
          </a:bodyPr>
          <a:lstStyle/>
          <a:p>
            <a:pPr lvl="0"/>
            <a:r>
              <a:rPr lang="en-US" b="1" dirty="0" err="1"/>
              <a:t>Membentuk</a:t>
            </a:r>
            <a:r>
              <a:rPr lang="en-US" b="1" dirty="0"/>
              <a:t> </a:t>
            </a:r>
            <a:r>
              <a:rPr lang="en-US" b="1" dirty="0" err="1"/>
              <a:t>Persepsi</a:t>
            </a:r>
            <a:r>
              <a:rPr lang="en-US" b="1" dirty="0"/>
              <a:t>: </a:t>
            </a:r>
            <a:r>
              <a:rPr lang="en-US" dirty="0" smtClean="0"/>
              <a:t>Labeling </a:t>
            </a:r>
            <a:r>
              <a:rPr lang="en-US" dirty="0" err="1" smtClean="0"/>
              <a:t>sesuatu</a:t>
            </a:r>
            <a:r>
              <a:rPr lang="en-US" dirty="0" smtClean="0"/>
              <a:t>/</a:t>
            </a:r>
            <a:r>
              <a:rPr lang="en-US" dirty="0" err="1" smtClean="0"/>
              <a:t>seseorang</a:t>
            </a:r>
            <a:r>
              <a:rPr lang="en-US" dirty="0" smtClean="0"/>
              <a:t> </a:t>
            </a:r>
            <a:r>
              <a:rPr lang="en-US" dirty="0" err="1"/>
              <a:t>melalui</a:t>
            </a:r>
            <a:r>
              <a:rPr lang="en-US" dirty="0"/>
              <a:t> proses </a:t>
            </a:r>
            <a:r>
              <a:rPr lang="en-US" dirty="0" err="1"/>
              <a:t>persepsi</a:t>
            </a:r>
            <a:r>
              <a:rPr lang="en-US" dirty="0"/>
              <a:t>. </a:t>
            </a:r>
          </a:p>
          <a:p>
            <a:pPr lvl="0"/>
            <a:r>
              <a:rPr lang="en-US" b="1" dirty="0" err="1"/>
              <a:t>Mampu</a:t>
            </a:r>
            <a:r>
              <a:rPr lang="en-US" b="1" dirty="0"/>
              <a:t> </a:t>
            </a:r>
            <a:r>
              <a:rPr lang="en-US" b="1" dirty="0" err="1"/>
              <a:t>Memfokuskan</a:t>
            </a:r>
            <a:r>
              <a:rPr lang="en-US" b="1" dirty="0"/>
              <a:t> </a:t>
            </a:r>
            <a:r>
              <a:rPr lang="en-US" b="1" dirty="0" err="1"/>
              <a:t>Persepsi</a:t>
            </a:r>
            <a:r>
              <a:rPr lang="en-US" b="1" dirty="0"/>
              <a:t>: </a:t>
            </a:r>
            <a:r>
              <a:rPr lang="en-US" dirty="0" err="1" smtClean="0"/>
              <a:t>Menggunakan</a:t>
            </a:r>
            <a:r>
              <a:rPr lang="en-US" dirty="0"/>
              <a:t> </a:t>
            </a:r>
            <a:r>
              <a:rPr lang="en-US" dirty="0" smtClean="0"/>
              <a:t>label </a:t>
            </a:r>
            <a:r>
              <a:rPr lang="en-US" dirty="0"/>
              <a:t>yang </a:t>
            </a:r>
            <a:r>
              <a:rPr lang="en-US" dirty="0" err="1" smtClean="0"/>
              <a:t>menggambarkan</a:t>
            </a:r>
            <a:r>
              <a:rPr lang="en-US" dirty="0" smtClean="0"/>
              <a:t> </a:t>
            </a:r>
            <a:r>
              <a:rPr lang="en-US" dirty="0" err="1" smtClean="0"/>
              <a:t>sesuatu</a:t>
            </a:r>
            <a:r>
              <a:rPr lang="en-US" dirty="0" smtClean="0"/>
              <a:t>/</a:t>
            </a:r>
            <a:r>
              <a:rPr lang="en-US" dirty="0" err="1" smtClean="0"/>
              <a:t>seseorang</a:t>
            </a:r>
            <a:r>
              <a:rPr lang="en-US" dirty="0" smtClean="0"/>
              <a:t> </a:t>
            </a:r>
            <a:r>
              <a:rPr lang="en-US" dirty="0" err="1"/>
              <a:t>secara</a:t>
            </a:r>
            <a:r>
              <a:rPr lang="en-US" dirty="0"/>
              <a:t> </a:t>
            </a:r>
            <a:r>
              <a:rPr lang="en-US" dirty="0" err="1" smtClean="0"/>
              <a:t>keseluruhan-Bukan</a:t>
            </a:r>
            <a:r>
              <a:rPr lang="en-US" dirty="0" smtClean="0"/>
              <a:t> </a:t>
            </a:r>
            <a:r>
              <a:rPr lang="en-US" dirty="0" err="1"/>
              <a:t>Stereotipe</a:t>
            </a:r>
            <a:r>
              <a:rPr lang="en-US" dirty="0"/>
              <a:t>.</a:t>
            </a:r>
          </a:p>
          <a:p>
            <a:pPr lvl="0"/>
            <a:r>
              <a:rPr lang="en-US" b="1" dirty="0" err="1"/>
              <a:t>Mempengaruhi</a:t>
            </a:r>
            <a:r>
              <a:rPr lang="en-US" b="1" dirty="0"/>
              <a:t> </a:t>
            </a:r>
            <a:r>
              <a:rPr lang="en-US" b="1" dirty="0" err="1"/>
              <a:t>Hubungan</a:t>
            </a:r>
            <a:r>
              <a:rPr lang="en-US" b="1" dirty="0"/>
              <a:t> Interpersonal: </a:t>
            </a:r>
            <a:r>
              <a:rPr lang="en-US" dirty="0" err="1" smtClean="0"/>
              <a:t>Bahasa</a:t>
            </a:r>
            <a:r>
              <a:rPr lang="en-US" dirty="0" smtClean="0"/>
              <a:t> </a:t>
            </a:r>
            <a:r>
              <a:rPr lang="en-US" dirty="0"/>
              <a:t>yang </a:t>
            </a:r>
            <a:r>
              <a:rPr lang="en-US" dirty="0" err="1"/>
              <a:t>kita</a:t>
            </a:r>
            <a:r>
              <a:rPr lang="en-US" dirty="0"/>
              <a:t> </a:t>
            </a:r>
            <a:r>
              <a:rPr lang="en-US" dirty="0" err="1" smtClean="0"/>
              <a:t>gunakan</a:t>
            </a:r>
            <a:r>
              <a:rPr lang="en-US" dirty="0" smtClean="0"/>
              <a:t> </a:t>
            </a:r>
            <a:r>
              <a:rPr lang="en-US" dirty="0" err="1" smtClean="0"/>
              <a:t>dalam</a:t>
            </a:r>
            <a:r>
              <a:rPr lang="en-US" dirty="0" smtClean="0"/>
              <a:t> </a:t>
            </a:r>
            <a:r>
              <a:rPr lang="en-US" dirty="0" err="1" smtClean="0"/>
              <a:t>menjelaskan</a:t>
            </a:r>
            <a:r>
              <a:rPr lang="en-US" dirty="0" smtClean="0"/>
              <a:t> </a:t>
            </a:r>
            <a:r>
              <a:rPr lang="en-US" dirty="0" err="1" smtClean="0"/>
              <a:t>hubungan</a:t>
            </a:r>
            <a:r>
              <a:rPr lang="en-US" dirty="0" smtClean="0"/>
              <a:t> </a:t>
            </a:r>
            <a:r>
              <a:rPr lang="en-US" dirty="0" err="1"/>
              <a:t>mempengaruhi</a:t>
            </a:r>
            <a:r>
              <a:rPr lang="en-US" dirty="0"/>
              <a:t> </a:t>
            </a:r>
            <a:r>
              <a:rPr lang="en-US" dirty="0" err="1"/>
              <a:t>hubungan</a:t>
            </a:r>
            <a:r>
              <a:rPr lang="en-US" dirty="0"/>
              <a:t> </a:t>
            </a:r>
            <a:r>
              <a:rPr lang="en-US" dirty="0" smtClean="0"/>
              <a:t>interpersonal </a:t>
            </a:r>
            <a:r>
              <a:rPr lang="en-US" dirty="0" err="1" smtClean="0"/>
              <a:t>tsb</a:t>
            </a:r>
            <a:r>
              <a:rPr lang="en-US" dirty="0" smtClean="0"/>
              <a:t>.</a:t>
            </a:r>
          </a:p>
        </p:txBody>
      </p:sp>
    </p:spTree>
    <p:extLst>
      <p:ext uri="{BB962C8B-B14F-4D97-AF65-F5344CB8AC3E}">
        <p14:creationId xmlns:p14="http://schemas.microsoft.com/office/powerpoint/2010/main" val="387940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txBody>
          <a:bodyPr>
            <a:normAutofit/>
          </a:bodyPr>
          <a:lstStyle/>
          <a:p>
            <a:pPr algn="l"/>
            <a:r>
              <a:rPr lang="en-US" b="1" dirty="0" err="1">
                <a:solidFill>
                  <a:schemeClr val="accent2">
                    <a:lumMod val="60000"/>
                    <a:lumOff val="40000"/>
                  </a:schemeClr>
                </a:solidFill>
              </a:rPr>
              <a:t>Bahasa</a:t>
            </a:r>
            <a:r>
              <a:rPr lang="en-US" b="1" dirty="0">
                <a:solidFill>
                  <a:schemeClr val="accent2">
                    <a:lumMod val="60000"/>
                    <a:lumOff val="40000"/>
                  </a:schemeClr>
                </a:solidFill>
              </a:rPr>
              <a:t> </a:t>
            </a:r>
            <a:r>
              <a:rPr lang="en-US" b="1" dirty="0" err="1" smtClean="0">
                <a:solidFill>
                  <a:schemeClr val="accent2">
                    <a:lumMod val="60000"/>
                    <a:lumOff val="40000"/>
                  </a:schemeClr>
                </a:solidFill>
              </a:rPr>
              <a:t>Bersifat</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Evaluatif</a:t>
            </a:r>
            <a:endParaRPr lang="en-US" b="1" dirty="0">
              <a:solidFill>
                <a:schemeClr val="accent2">
                  <a:lumMod val="60000"/>
                  <a:lumOff val="40000"/>
                </a:schemeClr>
              </a:solidFill>
            </a:endParaRPr>
          </a:p>
        </p:txBody>
      </p:sp>
      <p:sp>
        <p:nvSpPr>
          <p:cNvPr id="3" name="Content Placeholder 2"/>
          <p:cNvSpPr>
            <a:spLocks noGrp="1"/>
          </p:cNvSpPr>
          <p:nvPr>
            <p:ph idx="1"/>
          </p:nvPr>
        </p:nvSpPr>
        <p:spPr>
          <a:xfrm>
            <a:off x="457200" y="1600200"/>
            <a:ext cx="8229600" cy="4349080"/>
          </a:xfrm>
        </p:spPr>
        <p:txBody>
          <a:bodyPr>
            <a:normAutofit fontScale="92500" lnSpcReduction="20000"/>
          </a:bodyPr>
          <a:lstStyle/>
          <a:p>
            <a:pPr lvl="0"/>
            <a:r>
              <a:rPr lang="en-US" b="1" dirty="0" err="1"/>
              <a:t>Merefleksikan</a:t>
            </a:r>
            <a:r>
              <a:rPr lang="en-US" b="1" dirty="0"/>
              <a:t> &amp; </a:t>
            </a:r>
            <a:r>
              <a:rPr lang="en-US" b="1" dirty="0" err="1"/>
              <a:t>Membentuk</a:t>
            </a:r>
            <a:r>
              <a:rPr lang="en-US" b="1" dirty="0"/>
              <a:t> </a:t>
            </a:r>
            <a:r>
              <a:rPr lang="en-US" b="1" dirty="0" err="1"/>
              <a:t>Persepsi</a:t>
            </a:r>
            <a:r>
              <a:rPr lang="en-US" b="1" dirty="0"/>
              <a:t>: </a:t>
            </a:r>
            <a:r>
              <a:rPr lang="en-US" dirty="0" err="1"/>
              <a:t>Cenderung</a:t>
            </a:r>
            <a:r>
              <a:rPr lang="en-US" dirty="0"/>
              <a:t> </a:t>
            </a:r>
            <a:r>
              <a:rPr lang="en-US" dirty="0" err="1"/>
              <a:t>menilai</a:t>
            </a:r>
            <a:r>
              <a:rPr lang="en-US" dirty="0"/>
              <a:t> </a:t>
            </a:r>
            <a:r>
              <a:rPr lang="en-US" dirty="0" err="1"/>
              <a:t>sesuatu</a:t>
            </a:r>
            <a:r>
              <a:rPr lang="en-US" dirty="0"/>
              <a:t> </a:t>
            </a:r>
            <a:r>
              <a:rPr lang="en-US" dirty="0" err="1"/>
              <a:t>dari</a:t>
            </a:r>
            <a:r>
              <a:rPr lang="en-US" dirty="0"/>
              <a:t> </a:t>
            </a:r>
            <a:r>
              <a:rPr lang="en-US" dirty="0" err="1"/>
              <a:t>apa</a:t>
            </a:r>
            <a:r>
              <a:rPr lang="en-US" dirty="0"/>
              <a:t> yang </a:t>
            </a:r>
            <a:r>
              <a:rPr lang="en-US" dirty="0" err="1"/>
              <a:t>dilihat</a:t>
            </a:r>
            <a:r>
              <a:rPr lang="en-US" dirty="0"/>
              <a:t> </a:t>
            </a:r>
            <a:r>
              <a:rPr lang="en-US" dirty="0" err="1"/>
              <a:t>baik</a:t>
            </a:r>
            <a:r>
              <a:rPr lang="en-US" dirty="0"/>
              <a:t>/ </a:t>
            </a:r>
            <a:r>
              <a:rPr lang="en-US" dirty="0" err="1" smtClean="0"/>
              <a:t>buruk</a:t>
            </a:r>
            <a:endParaRPr lang="en-US" dirty="0"/>
          </a:p>
          <a:p>
            <a:pPr lvl="0"/>
            <a:r>
              <a:rPr lang="en-US" b="1" dirty="0" err="1"/>
              <a:t>Perubahan</a:t>
            </a:r>
            <a:r>
              <a:rPr lang="en-US" b="1" dirty="0"/>
              <a:t> </a:t>
            </a:r>
            <a:r>
              <a:rPr lang="en-US" b="1" dirty="0" err="1"/>
              <a:t>Makna</a:t>
            </a:r>
            <a:r>
              <a:rPr lang="en-US" b="1" dirty="0"/>
              <a:t> </a:t>
            </a:r>
            <a:r>
              <a:rPr lang="en-US" b="1" dirty="0" err="1"/>
              <a:t>dalam</a:t>
            </a:r>
            <a:r>
              <a:rPr lang="en-US" b="1" dirty="0"/>
              <a:t> </a:t>
            </a:r>
            <a:r>
              <a:rPr lang="en-US" b="1" dirty="0" err="1"/>
              <a:t>Bahasa</a:t>
            </a:r>
            <a:r>
              <a:rPr lang="en-US" b="1" dirty="0"/>
              <a:t>: </a:t>
            </a:r>
            <a:r>
              <a:rPr lang="en-US" dirty="0" err="1" smtClean="0"/>
              <a:t>Persepsi</a:t>
            </a:r>
            <a:r>
              <a:rPr lang="en-US" dirty="0" smtClean="0"/>
              <a:t> </a:t>
            </a:r>
            <a:r>
              <a:rPr lang="en-US" dirty="0" err="1"/>
              <a:t>terhadap</a:t>
            </a:r>
            <a:r>
              <a:rPr lang="en-US" dirty="0"/>
              <a:t> kata yang </a:t>
            </a:r>
            <a:r>
              <a:rPr lang="en-US" dirty="0" err="1"/>
              <a:t>menyimpang</a:t>
            </a:r>
            <a:r>
              <a:rPr lang="en-US" dirty="0"/>
              <a:t> </a:t>
            </a:r>
            <a:r>
              <a:rPr lang="en-US" dirty="0" err="1"/>
              <a:t>dari</a:t>
            </a:r>
            <a:r>
              <a:rPr lang="en-US" dirty="0"/>
              <a:t> </a:t>
            </a:r>
            <a:r>
              <a:rPr lang="en-US" dirty="0" err="1"/>
              <a:t>makna</a:t>
            </a:r>
            <a:r>
              <a:rPr lang="en-US" dirty="0"/>
              <a:t> </a:t>
            </a:r>
            <a:r>
              <a:rPr lang="en-US" dirty="0" err="1"/>
              <a:t>aslinya</a:t>
            </a:r>
            <a:r>
              <a:rPr lang="en-US" dirty="0"/>
              <a:t>, </a:t>
            </a:r>
            <a:r>
              <a:rPr lang="en-US" dirty="0" err="1"/>
              <a:t>berdasarkan</a:t>
            </a:r>
            <a:r>
              <a:rPr lang="en-US" dirty="0"/>
              <a:t> </a:t>
            </a:r>
            <a:r>
              <a:rPr lang="en-US" dirty="0" err="1"/>
              <a:t>penilaian</a:t>
            </a:r>
            <a:r>
              <a:rPr lang="en-US" dirty="0"/>
              <a:t> </a:t>
            </a:r>
            <a:r>
              <a:rPr lang="en-US" dirty="0" err="1" smtClean="0"/>
              <a:t>penggunanya</a:t>
            </a:r>
            <a:r>
              <a:rPr lang="en-US" dirty="0" smtClean="0"/>
              <a:t> </a:t>
            </a:r>
            <a:r>
              <a:rPr lang="en-US" i="1" dirty="0" smtClean="0"/>
              <a:t>(geezer, old fogey &lt; senior citizen, older person)</a:t>
            </a:r>
            <a:endParaRPr lang="en-US" i="1" dirty="0"/>
          </a:p>
          <a:p>
            <a:pPr lvl="0"/>
            <a:r>
              <a:rPr lang="en-US" b="1" dirty="0" err="1"/>
              <a:t>Merendahkan</a:t>
            </a:r>
            <a:r>
              <a:rPr lang="en-US" b="1" dirty="0"/>
              <a:t> </a:t>
            </a:r>
            <a:r>
              <a:rPr lang="en-US" b="1" dirty="0" err="1"/>
              <a:t>Martabat</a:t>
            </a:r>
            <a:r>
              <a:rPr lang="en-US" b="1" dirty="0"/>
              <a:t> Orang Lain: </a:t>
            </a:r>
            <a:r>
              <a:rPr lang="en-US" dirty="0" err="1" smtClean="0"/>
              <a:t>Bahasa</a:t>
            </a:r>
            <a:r>
              <a:rPr lang="en-US" dirty="0" smtClean="0"/>
              <a:t> </a:t>
            </a:r>
            <a:r>
              <a:rPr lang="en-US" dirty="0"/>
              <a:t>yang </a:t>
            </a:r>
            <a:r>
              <a:rPr lang="en-US" dirty="0" err="1"/>
              <a:t>digunakan</a:t>
            </a:r>
            <a:r>
              <a:rPr lang="en-US" dirty="0"/>
              <a:t> </a:t>
            </a:r>
            <a:r>
              <a:rPr lang="en-US" dirty="0" err="1"/>
              <a:t>untuk</a:t>
            </a:r>
            <a:r>
              <a:rPr lang="en-US" dirty="0"/>
              <a:t> </a:t>
            </a:r>
            <a:r>
              <a:rPr lang="en-US" dirty="0" err="1"/>
              <a:t>menyerang</a:t>
            </a:r>
            <a:r>
              <a:rPr lang="en-US" dirty="0"/>
              <a:t> </a:t>
            </a:r>
            <a:r>
              <a:rPr lang="en-US" dirty="0" err="1"/>
              <a:t>kelompok</a:t>
            </a:r>
            <a:r>
              <a:rPr lang="en-US" dirty="0"/>
              <a:t> </a:t>
            </a:r>
            <a:r>
              <a:rPr lang="en-US" dirty="0" err="1"/>
              <a:t>tertentu</a:t>
            </a:r>
            <a:r>
              <a:rPr lang="en-US" dirty="0"/>
              <a:t> yang </a:t>
            </a:r>
            <a:r>
              <a:rPr lang="en-US" dirty="0" err="1"/>
              <a:t>dianggap</a:t>
            </a:r>
            <a:r>
              <a:rPr lang="en-US" dirty="0"/>
              <a:t> </a:t>
            </a:r>
            <a:r>
              <a:rPr lang="en-US" dirty="0" err="1"/>
              <a:t>melanggar</a:t>
            </a:r>
            <a:r>
              <a:rPr lang="en-US" dirty="0"/>
              <a:t> </a:t>
            </a:r>
            <a:r>
              <a:rPr lang="en-US" dirty="0" err="1" smtClean="0"/>
              <a:t>kesopanan</a:t>
            </a:r>
            <a:r>
              <a:rPr lang="en-US" dirty="0" smtClean="0"/>
              <a:t> </a:t>
            </a:r>
            <a:r>
              <a:rPr lang="en-US" dirty="0" smtClean="0">
                <a:sym typeface="Wingdings" pitchFamily="2" charset="2"/>
              </a:rPr>
              <a:t> Hate Speech</a:t>
            </a:r>
            <a:endParaRPr lang="en-US" dirty="0"/>
          </a:p>
        </p:txBody>
      </p:sp>
    </p:spTree>
    <p:extLst>
      <p:ext uri="{BB962C8B-B14F-4D97-AF65-F5344CB8AC3E}">
        <p14:creationId xmlns:p14="http://schemas.microsoft.com/office/powerpoint/2010/main" val="896089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txBody>
          <a:bodyPr>
            <a:normAutofit fontScale="90000"/>
          </a:bodyPr>
          <a:lstStyle/>
          <a:p>
            <a:pPr algn="l"/>
            <a:r>
              <a:rPr lang="en-US" b="1" dirty="0" err="1">
                <a:solidFill>
                  <a:schemeClr val="accent2">
                    <a:lumMod val="60000"/>
                    <a:lumOff val="40000"/>
                  </a:schemeClr>
                </a:solidFill>
              </a:rPr>
              <a:t>Bahasa</a:t>
            </a:r>
            <a:r>
              <a:rPr lang="en-US" b="1" dirty="0">
                <a:solidFill>
                  <a:schemeClr val="accent2">
                    <a:lumMod val="60000"/>
                    <a:lumOff val="40000"/>
                  </a:schemeClr>
                </a:solidFill>
              </a:rPr>
              <a:t> </a:t>
            </a:r>
            <a:r>
              <a:rPr lang="en-US" b="1" dirty="0" err="1">
                <a:solidFill>
                  <a:schemeClr val="accent2">
                    <a:lumMod val="60000"/>
                    <a:lumOff val="40000"/>
                  </a:schemeClr>
                </a:solidFill>
              </a:rPr>
              <a:t>Mengorganisasikan</a:t>
            </a:r>
            <a:r>
              <a:rPr lang="en-US" b="1" dirty="0">
                <a:solidFill>
                  <a:schemeClr val="accent2">
                    <a:lumMod val="60000"/>
                    <a:lumOff val="40000"/>
                  </a:schemeClr>
                </a:solidFill>
              </a:rPr>
              <a:t> </a:t>
            </a:r>
            <a:r>
              <a:rPr lang="en-US" b="1" dirty="0" err="1">
                <a:solidFill>
                  <a:schemeClr val="accent2">
                    <a:lumMod val="60000"/>
                    <a:lumOff val="40000"/>
                  </a:schemeClr>
                </a:solidFill>
              </a:rPr>
              <a:t>Persepsi</a:t>
            </a:r>
            <a:endParaRPr lang="en-US" b="1" dirty="0">
              <a:solidFill>
                <a:schemeClr val="accent2">
                  <a:lumMod val="60000"/>
                  <a:lumOff val="40000"/>
                </a:schemeClr>
              </a:solidFill>
            </a:endParaRPr>
          </a:p>
        </p:txBody>
      </p:sp>
      <p:sp>
        <p:nvSpPr>
          <p:cNvPr id="3" name="Content Placeholder 2"/>
          <p:cNvSpPr>
            <a:spLocks noGrp="1"/>
          </p:cNvSpPr>
          <p:nvPr>
            <p:ph idx="1"/>
          </p:nvPr>
        </p:nvSpPr>
        <p:spPr>
          <a:xfrm>
            <a:off x="457200" y="1600200"/>
            <a:ext cx="8229600" cy="4349080"/>
          </a:xfrm>
        </p:spPr>
        <p:txBody>
          <a:bodyPr>
            <a:normAutofit/>
          </a:bodyPr>
          <a:lstStyle/>
          <a:p>
            <a:pPr lvl="0"/>
            <a:r>
              <a:rPr lang="en-US" dirty="0" err="1"/>
              <a:t>Manusia</a:t>
            </a:r>
            <a:r>
              <a:rPr lang="en-US" dirty="0"/>
              <a:t> </a:t>
            </a:r>
            <a:r>
              <a:rPr lang="en-US" dirty="0" err="1"/>
              <a:t>mengandalkan</a:t>
            </a:r>
            <a:r>
              <a:rPr lang="en-US" dirty="0"/>
              <a:t> </a:t>
            </a:r>
            <a:r>
              <a:rPr lang="en-US" dirty="0" err="1"/>
              <a:t>skema</a:t>
            </a:r>
            <a:r>
              <a:rPr lang="en-US" dirty="0"/>
              <a:t> </a:t>
            </a:r>
            <a:r>
              <a:rPr lang="en-US" dirty="0" err="1"/>
              <a:t>kognitif</a:t>
            </a:r>
            <a:r>
              <a:rPr lang="en-US" dirty="0"/>
              <a:t> </a:t>
            </a:r>
            <a:r>
              <a:rPr lang="en-US" dirty="0" err="1"/>
              <a:t>untuk</a:t>
            </a:r>
            <a:r>
              <a:rPr lang="en-US" dirty="0"/>
              <a:t> </a:t>
            </a:r>
            <a:r>
              <a:rPr lang="en-US" dirty="0" err="1"/>
              <a:t>mempersepsikan</a:t>
            </a:r>
            <a:r>
              <a:rPr lang="en-US" dirty="0"/>
              <a:t> </a:t>
            </a:r>
            <a:r>
              <a:rPr lang="en-US" dirty="0" err="1"/>
              <a:t>simbol</a:t>
            </a:r>
            <a:r>
              <a:rPr lang="en-US" dirty="0"/>
              <a:t>.</a:t>
            </a:r>
          </a:p>
          <a:p>
            <a:pPr marL="857250" lvl="1" indent="-457200"/>
            <a:r>
              <a:rPr lang="en-US" dirty="0" err="1" smtClean="0"/>
              <a:t>Membentuk</a:t>
            </a:r>
            <a:r>
              <a:rPr lang="en-US" dirty="0" smtClean="0"/>
              <a:t> </a:t>
            </a:r>
            <a:r>
              <a:rPr lang="en-US" dirty="0" err="1"/>
              <a:t>Pikiran</a:t>
            </a:r>
            <a:r>
              <a:rPr lang="en-US" dirty="0"/>
              <a:t> </a:t>
            </a:r>
            <a:r>
              <a:rPr lang="en-US" dirty="0" err="1"/>
              <a:t>Abstrak</a:t>
            </a:r>
            <a:r>
              <a:rPr lang="en-US" dirty="0"/>
              <a:t>: </a:t>
            </a:r>
            <a:r>
              <a:rPr lang="en-US" dirty="0" err="1"/>
              <a:t>menggunakan</a:t>
            </a:r>
            <a:r>
              <a:rPr lang="en-US" dirty="0"/>
              <a:t> </a:t>
            </a:r>
            <a:r>
              <a:rPr lang="en-US" dirty="0" err="1"/>
              <a:t>konsep</a:t>
            </a:r>
            <a:r>
              <a:rPr lang="en-US" dirty="0"/>
              <a:t> yang </a:t>
            </a:r>
            <a:r>
              <a:rPr lang="en-US" dirty="0" err="1"/>
              <a:t>luas</a:t>
            </a:r>
            <a:r>
              <a:rPr lang="en-US" dirty="0"/>
              <a:t> </a:t>
            </a:r>
            <a:r>
              <a:rPr lang="en-US" dirty="0" err="1"/>
              <a:t>untuk</a:t>
            </a:r>
            <a:r>
              <a:rPr lang="en-US" dirty="0"/>
              <a:t> </a:t>
            </a:r>
            <a:r>
              <a:rPr lang="en-US" dirty="0" err="1"/>
              <a:t>berfikir</a:t>
            </a:r>
            <a:r>
              <a:rPr lang="en-US" dirty="0"/>
              <a:t> </a:t>
            </a:r>
            <a:r>
              <a:rPr lang="en-US" dirty="0" err="1"/>
              <a:t>dan</a:t>
            </a:r>
            <a:r>
              <a:rPr lang="en-US" dirty="0"/>
              <a:t> </a:t>
            </a:r>
            <a:r>
              <a:rPr lang="en-US" dirty="0" err="1"/>
              <a:t>menciptakan</a:t>
            </a:r>
            <a:r>
              <a:rPr lang="en-US" dirty="0"/>
              <a:t> </a:t>
            </a:r>
            <a:r>
              <a:rPr lang="en-US" dirty="0" err="1"/>
              <a:t>aktivitas</a:t>
            </a:r>
            <a:r>
              <a:rPr lang="en-US" dirty="0"/>
              <a:t> </a:t>
            </a:r>
            <a:r>
              <a:rPr lang="en-US" dirty="0" err="1"/>
              <a:t>konkret</a:t>
            </a:r>
            <a:r>
              <a:rPr lang="en-US" dirty="0"/>
              <a:t> </a:t>
            </a:r>
            <a:r>
              <a:rPr lang="en-US" dirty="0" err="1"/>
              <a:t>bagi</a:t>
            </a:r>
            <a:r>
              <a:rPr lang="en-US" dirty="0"/>
              <a:t> </a:t>
            </a:r>
            <a:r>
              <a:rPr lang="en-US" dirty="0" err="1"/>
              <a:t>penerapan</a:t>
            </a:r>
            <a:r>
              <a:rPr lang="en-US" dirty="0"/>
              <a:t> </a:t>
            </a:r>
            <a:r>
              <a:rPr lang="en-US" dirty="0" err="1"/>
              <a:t>konsep</a:t>
            </a:r>
            <a:r>
              <a:rPr lang="en-US" dirty="0"/>
              <a:t> </a:t>
            </a:r>
            <a:r>
              <a:rPr lang="en-US" dirty="0" err="1"/>
              <a:t>luas</a:t>
            </a:r>
            <a:r>
              <a:rPr lang="en-US" dirty="0"/>
              <a:t> </a:t>
            </a:r>
            <a:r>
              <a:rPr lang="en-US" dirty="0" err="1"/>
              <a:t>tsb</a:t>
            </a:r>
            <a:r>
              <a:rPr lang="en-US" dirty="0"/>
              <a:t>.</a:t>
            </a:r>
          </a:p>
          <a:p>
            <a:pPr marL="857250" lvl="1" indent="-457200"/>
            <a:r>
              <a:rPr lang="en-US" dirty="0" err="1" smtClean="0"/>
              <a:t>Membentuk</a:t>
            </a:r>
            <a:r>
              <a:rPr lang="en-US" dirty="0" smtClean="0"/>
              <a:t> </a:t>
            </a:r>
            <a:r>
              <a:rPr lang="en-US" dirty="0" err="1"/>
              <a:t>Stereotipe</a:t>
            </a:r>
            <a:endParaRPr lang="en-US" dirty="0"/>
          </a:p>
        </p:txBody>
      </p:sp>
    </p:spTree>
    <p:extLst>
      <p:ext uri="{BB962C8B-B14F-4D97-AF65-F5344CB8AC3E}">
        <p14:creationId xmlns:p14="http://schemas.microsoft.com/office/powerpoint/2010/main" val="1938683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txBody>
          <a:bodyPr>
            <a:normAutofit fontScale="90000"/>
          </a:bodyPr>
          <a:lstStyle/>
          <a:p>
            <a:pPr algn="l"/>
            <a:r>
              <a:rPr lang="en-US" b="1" dirty="0" err="1">
                <a:solidFill>
                  <a:schemeClr val="accent2">
                    <a:lumMod val="60000"/>
                    <a:lumOff val="40000"/>
                  </a:schemeClr>
                </a:solidFill>
              </a:rPr>
              <a:t>Bahasa</a:t>
            </a:r>
            <a:r>
              <a:rPr lang="en-US" b="1" dirty="0">
                <a:solidFill>
                  <a:schemeClr val="accent2">
                    <a:lumMod val="60000"/>
                    <a:lumOff val="40000"/>
                  </a:schemeClr>
                </a:solidFill>
              </a:rPr>
              <a:t> </a:t>
            </a:r>
            <a:r>
              <a:rPr lang="en-US" b="1" dirty="0" err="1">
                <a:solidFill>
                  <a:schemeClr val="accent2">
                    <a:lumMod val="60000"/>
                    <a:lumOff val="40000"/>
                  </a:schemeClr>
                </a:solidFill>
              </a:rPr>
              <a:t>Membentuk</a:t>
            </a:r>
            <a:r>
              <a:rPr lang="en-US" b="1" dirty="0">
                <a:solidFill>
                  <a:schemeClr val="accent2">
                    <a:lumMod val="60000"/>
                    <a:lumOff val="40000"/>
                  </a:schemeClr>
                </a:solidFill>
              </a:rPr>
              <a:t> </a:t>
            </a:r>
            <a:r>
              <a:rPr lang="en-US" b="1" dirty="0" err="1">
                <a:solidFill>
                  <a:schemeClr val="accent2">
                    <a:lumMod val="60000"/>
                    <a:lumOff val="40000"/>
                  </a:schemeClr>
                </a:solidFill>
              </a:rPr>
              <a:t>Pikiran</a:t>
            </a:r>
            <a:r>
              <a:rPr lang="en-US" b="1" dirty="0">
                <a:solidFill>
                  <a:schemeClr val="accent2">
                    <a:lumMod val="60000"/>
                    <a:lumOff val="40000"/>
                  </a:schemeClr>
                </a:solidFill>
              </a:rPr>
              <a:t> </a:t>
            </a:r>
            <a:r>
              <a:rPr lang="en-US" b="1" dirty="0" err="1">
                <a:solidFill>
                  <a:schemeClr val="accent2">
                    <a:lumMod val="60000"/>
                    <a:lumOff val="40000"/>
                  </a:schemeClr>
                </a:solidFill>
              </a:rPr>
              <a:t>Hipotesis</a:t>
            </a:r>
            <a:endParaRPr lang="en-US" b="1" dirty="0">
              <a:solidFill>
                <a:schemeClr val="accent2">
                  <a:lumMod val="60000"/>
                  <a:lumOff val="40000"/>
                </a:schemeClr>
              </a:solidFill>
            </a:endParaRPr>
          </a:p>
        </p:txBody>
      </p:sp>
      <p:sp>
        <p:nvSpPr>
          <p:cNvPr id="3" name="Content Placeholder 2"/>
          <p:cNvSpPr>
            <a:spLocks noGrp="1"/>
          </p:cNvSpPr>
          <p:nvPr>
            <p:ph idx="1"/>
          </p:nvPr>
        </p:nvSpPr>
        <p:spPr>
          <a:xfrm>
            <a:off x="457200" y="1600200"/>
            <a:ext cx="8229600" cy="4349080"/>
          </a:xfrm>
        </p:spPr>
        <p:txBody>
          <a:bodyPr>
            <a:normAutofit/>
          </a:bodyPr>
          <a:lstStyle/>
          <a:p>
            <a:pPr lvl="0"/>
            <a:r>
              <a:rPr lang="en-US" dirty="0" err="1" smtClean="0"/>
              <a:t>Mengandaikan</a:t>
            </a:r>
            <a:r>
              <a:rPr lang="en-US" dirty="0" smtClean="0"/>
              <a:t> </a:t>
            </a:r>
            <a:r>
              <a:rPr lang="en-US" dirty="0" err="1" smtClean="0"/>
              <a:t>sesuatu</a:t>
            </a:r>
            <a:r>
              <a:rPr lang="en-US" dirty="0" smtClean="0"/>
              <a:t> di </a:t>
            </a:r>
            <a:r>
              <a:rPr lang="en-US" dirty="0" err="1" smtClean="0"/>
              <a:t>luar</a:t>
            </a:r>
            <a:r>
              <a:rPr lang="en-US" dirty="0" smtClean="0"/>
              <a:t> </a:t>
            </a:r>
            <a:r>
              <a:rPr lang="en-US" dirty="0" err="1" smtClean="0"/>
              <a:t>kenyataan</a:t>
            </a:r>
            <a:r>
              <a:rPr lang="en-US" dirty="0" smtClean="0"/>
              <a:t> </a:t>
            </a:r>
            <a:r>
              <a:rPr lang="en-US" dirty="0" smtClean="0">
                <a:sym typeface="Wingdings" pitchFamily="2" charset="2"/>
              </a:rPr>
              <a:t></a:t>
            </a:r>
            <a:r>
              <a:rPr lang="en-US" dirty="0" err="1" smtClean="0"/>
              <a:t>karena</a:t>
            </a:r>
            <a:r>
              <a:rPr lang="en-US" dirty="0" smtClean="0"/>
              <a:t> </a:t>
            </a:r>
            <a:r>
              <a:rPr lang="en-US" dirty="0" err="1"/>
              <a:t>manusia</a:t>
            </a:r>
            <a:r>
              <a:rPr lang="en-US" dirty="0"/>
              <a:t> </a:t>
            </a:r>
            <a:r>
              <a:rPr lang="en-US" dirty="0" err="1"/>
              <a:t>menggunakan</a:t>
            </a:r>
            <a:r>
              <a:rPr lang="en-US" dirty="0"/>
              <a:t> </a:t>
            </a:r>
            <a:r>
              <a:rPr lang="en-US" dirty="0" err="1" smtClean="0"/>
              <a:t>bahasa</a:t>
            </a:r>
            <a:r>
              <a:rPr lang="en-US" dirty="0" smtClean="0"/>
              <a:t> </a:t>
            </a:r>
            <a:r>
              <a:rPr lang="en-US" dirty="0" err="1" smtClean="0"/>
              <a:t>jadi</a:t>
            </a:r>
            <a:r>
              <a:rPr lang="en-US" dirty="0" smtClean="0"/>
              <a:t> </a:t>
            </a:r>
            <a:r>
              <a:rPr lang="en-US" dirty="0" err="1" smtClean="0"/>
              <a:t>mungkin</a:t>
            </a:r>
            <a:r>
              <a:rPr lang="en-US" dirty="0" smtClean="0"/>
              <a:t> </a:t>
            </a:r>
            <a:endParaRPr lang="en-US" dirty="0"/>
          </a:p>
          <a:p>
            <a:pPr lvl="0"/>
            <a:r>
              <a:rPr lang="en-US" dirty="0" err="1"/>
              <a:t>Manusia</a:t>
            </a:r>
            <a:r>
              <a:rPr lang="en-US" dirty="0"/>
              <a:t> </a:t>
            </a:r>
            <a:r>
              <a:rPr lang="en-US" dirty="0" err="1"/>
              <a:t>Tinggal</a:t>
            </a:r>
            <a:r>
              <a:rPr lang="en-US" dirty="0"/>
              <a:t> di </a:t>
            </a:r>
            <a:r>
              <a:rPr lang="en-US" dirty="0" err="1"/>
              <a:t>Tiga</a:t>
            </a:r>
            <a:r>
              <a:rPr lang="en-US" dirty="0"/>
              <a:t> </a:t>
            </a:r>
            <a:r>
              <a:rPr lang="en-US" dirty="0" err="1"/>
              <a:t>Dimensi</a:t>
            </a:r>
            <a:r>
              <a:rPr lang="en-US" dirty="0"/>
              <a:t> </a:t>
            </a:r>
            <a:r>
              <a:rPr lang="en-US" dirty="0" err="1" smtClean="0"/>
              <a:t>Waktu</a:t>
            </a:r>
            <a:r>
              <a:rPr lang="en-US" dirty="0" smtClean="0"/>
              <a:t> (</a:t>
            </a:r>
            <a:r>
              <a:rPr lang="en-US" dirty="0" err="1" smtClean="0"/>
              <a:t>masa</a:t>
            </a:r>
            <a:r>
              <a:rPr lang="en-US" dirty="0" smtClean="0"/>
              <a:t> </a:t>
            </a:r>
            <a:r>
              <a:rPr lang="en-US" dirty="0" err="1" smtClean="0"/>
              <a:t>lalu</a:t>
            </a:r>
            <a:r>
              <a:rPr lang="en-US" dirty="0" smtClean="0"/>
              <a:t>, </a:t>
            </a:r>
            <a:r>
              <a:rPr lang="en-US" dirty="0" err="1" smtClean="0"/>
              <a:t>masa</a:t>
            </a:r>
            <a:r>
              <a:rPr lang="en-US" dirty="0" smtClean="0"/>
              <a:t> </a:t>
            </a:r>
            <a:r>
              <a:rPr lang="en-US" dirty="0" err="1" smtClean="0"/>
              <a:t>kini</a:t>
            </a:r>
            <a:r>
              <a:rPr lang="en-US" dirty="0" smtClean="0"/>
              <a:t>, </a:t>
            </a:r>
            <a:r>
              <a:rPr lang="en-US" dirty="0" err="1" smtClean="0"/>
              <a:t>masa</a:t>
            </a:r>
            <a:r>
              <a:rPr lang="en-US" dirty="0" smtClean="0"/>
              <a:t> </a:t>
            </a:r>
            <a:r>
              <a:rPr lang="en-US" dirty="0" err="1" smtClean="0"/>
              <a:t>depan</a:t>
            </a:r>
            <a:r>
              <a:rPr lang="en-US" dirty="0" smtClean="0"/>
              <a:t>)</a:t>
            </a:r>
            <a:endParaRPr lang="en-US" dirty="0"/>
          </a:p>
          <a:p>
            <a:pPr lvl="0"/>
            <a:r>
              <a:rPr lang="en-US" dirty="0" err="1"/>
              <a:t>Membantu</a:t>
            </a:r>
            <a:r>
              <a:rPr lang="en-US" dirty="0"/>
              <a:t> </a:t>
            </a:r>
            <a:r>
              <a:rPr lang="en-US" dirty="0" err="1"/>
              <a:t>pengembangan</a:t>
            </a:r>
            <a:r>
              <a:rPr lang="en-US" dirty="0"/>
              <a:t> </a:t>
            </a:r>
            <a:r>
              <a:rPr lang="en-US" dirty="0" err="1"/>
              <a:t>Diri</a:t>
            </a:r>
            <a:r>
              <a:rPr lang="en-US" dirty="0"/>
              <a:t> </a:t>
            </a:r>
            <a:r>
              <a:rPr lang="en-US" dirty="0" err="1" smtClean="0"/>
              <a:t>Sendiri</a:t>
            </a:r>
            <a:r>
              <a:rPr lang="en-US" dirty="0" smtClean="0"/>
              <a:t> </a:t>
            </a:r>
            <a:r>
              <a:rPr lang="en-US" dirty="0" smtClean="0">
                <a:sym typeface="Wingdings" pitchFamily="2" charset="2"/>
              </a:rPr>
              <a:t> </a:t>
            </a:r>
            <a:r>
              <a:rPr lang="en-US" dirty="0" err="1" smtClean="0">
                <a:sym typeface="Wingdings" pitchFamily="2" charset="2"/>
              </a:rPr>
              <a:t>memahami</a:t>
            </a:r>
            <a:r>
              <a:rPr lang="en-US" dirty="0" smtClean="0">
                <a:sym typeface="Wingdings" pitchFamily="2" charset="2"/>
              </a:rPr>
              <a:t> </a:t>
            </a:r>
            <a:r>
              <a:rPr lang="en-US" dirty="0" err="1" smtClean="0">
                <a:sym typeface="Wingdings" pitchFamily="2" charset="2"/>
              </a:rPr>
              <a:t>apa</a:t>
            </a:r>
            <a:r>
              <a:rPr lang="en-US" dirty="0" smtClean="0">
                <a:sym typeface="Wingdings" pitchFamily="2" charset="2"/>
              </a:rPr>
              <a:t> yang </a:t>
            </a:r>
            <a:r>
              <a:rPr lang="en-US" dirty="0" err="1" smtClean="0">
                <a:sym typeface="Wingdings" pitchFamily="2" charset="2"/>
              </a:rPr>
              <a:t>telah</a:t>
            </a:r>
            <a:r>
              <a:rPr lang="en-US" dirty="0" smtClean="0">
                <a:sym typeface="Wingdings" pitchFamily="2" charset="2"/>
              </a:rPr>
              <a:t> </a:t>
            </a:r>
            <a:r>
              <a:rPr lang="en-US" dirty="0" err="1" smtClean="0">
                <a:sym typeface="Wingdings" pitchFamily="2" charset="2"/>
              </a:rPr>
              <a:t>kita</a:t>
            </a:r>
            <a:r>
              <a:rPr lang="en-US" dirty="0" smtClean="0">
                <a:sym typeface="Wingdings" pitchFamily="2" charset="2"/>
              </a:rPr>
              <a:t> </a:t>
            </a:r>
            <a:r>
              <a:rPr lang="en-US" dirty="0" err="1" smtClean="0">
                <a:sym typeface="Wingdings" pitchFamily="2" charset="2"/>
              </a:rPr>
              <a:t>capai</a:t>
            </a:r>
            <a:r>
              <a:rPr lang="en-US" dirty="0" smtClean="0">
                <a:sym typeface="Wingdings" pitchFamily="2" charset="2"/>
              </a:rPr>
              <a:t> </a:t>
            </a:r>
            <a:r>
              <a:rPr lang="en-US" dirty="0" err="1" smtClean="0">
                <a:sym typeface="Wingdings" pitchFamily="2" charset="2"/>
              </a:rPr>
              <a:t>hingga</a:t>
            </a:r>
            <a:r>
              <a:rPr lang="en-US" dirty="0" smtClean="0">
                <a:sym typeface="Wingdings" pitchFamily="2" charset="2"/>
              </a:rPr>
              <a:t> </a:t>
            </a:r>
            <a:r>
              <a:rPr lang="en-US" dirty="0" err="1" smtClean="0">
                <a:sym typeface="Wingdings" pitchFamily="2" charset="2"/>
              </a:rPr>
              <a:t>apa</a:t>
            </a:r>
            <a:r>
              <a:rPr lang="en-US" dirty="0" smtClean="0">
                <a:sym typeface="Wingdings" pitchFamily="2" charset="2"/>
              </a:rPr>
              <a:t> yang </a:t>
            </a:r>
            <a:r>
              <a:rPr lang="en-US" dirty="0" err="1" smtClean="0">
                <a:sym typeface="Wingdings" pitchFamily="2" charset="2"/>
              </a:rPr>
              <a:t>mau</a:t>
            </a:r>
            <a:r>
              <a:rPr lang="en-US" dirty="0" smtClean="0">
                <a:sym typeface="Wingdings" pitchFamily="2" charset="2"/>
              </a:rPr>
              <a:t> </a:t>
            </a:r>
            <a:r>
              <a:rPr lang="en-US" dirty="0" err="1" smtClean="0">
                <a:sym typeface="Wingdings" pitchFamily="2" charset="2"/>
              </a:rPr>
              <a:t>dicapai</a:t>
            </a:r>
            <a:endParaRPr lang="en-US" dirty="0"/>
          </a:p>
        </p:txBody>
      </p:sp>
    </p:spTree>
    <p:extLst>
      <p:ext uri="{BB962C8B-B14F-4D97-AF65-F5344CB8AC3E}">
        <p14:creationId xmlns:p14="http://schemas.microsoft.com/office/powerpoint/2010/main" val="2439615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txBody>
          <a:bodyPr>
            <a:normAutofit/>
          </a:bodyPr>
          <a:lstStyle/>
          <a:p>
            <a:pPr algn="l"/>
            <a:r>
              <a:rPr lang="en-US" b="1" dirty="0" err="1">
                <a:solidFill>
                  <a:schemeClr val="accent2">
                    <a:lumMod val="60000"/>
                    <a:lumOff val="40000"/>
                  </a:schemeClr>
                </a:solidFill>
              </a:rPr>
              <a:t>Bahasa</a:t>
            </a:r>
            <a:r>
              <a:rPr lang="en-US" b="1" dirty="0">
                <a:solidFill>
                  <a:schemeClr val="accent2">
                    <a:lumMod val="60000"/>
                    <a:lumOff val="40000"/>
                  </a:schemeClr>
                </a:solidFill>
              </a:rPr>
              <a:t> </a:t>
            </a:r>
            <a:r>
              <a:rPr lang="en-US" b="1" dirty="0" err="1">
                <a:solidFill>
                  <a:schemeClr val="accent2">
                    <a:lumMod val="60000"/>
                    <a:lumOff val="40000"/>
                  </a:schemeClr>
                </a:solidFill>
              </a:rPr>
              <a:t>Merefleksi</a:t>
            </a:r>
            <a:r>
              <a:rPr lang="en-US" b="1" dirty="0">
                <a:solidFill>
                  <a:schemeClr val="accent2">
                    <a:lumMod val="60000"/>
                    <a:lumOff val="40000"/>
                  </a:schemeClr>
                </a:solidFill>
              </a:rPr>
              <a:t> </a:t>
            </a:r>
            <a:r>
              <a:rPr lang="en-US" b="1" dirty="0" err="1">
                <a:solidFill>
                  <a:schemeClr val="accent2">
                    <a:lumMod val="60000"/>
                    <a:lumOff val="40000"/>
                  </a:schemeClr>
                </a:solidFill>
              </a:rPr>
              <a:t>Diri</a:t>
            </a:r>
            <a:r>
              <a:rPr lang="en-US" b="1" dirty="0">
                <a:solidFill>
                  <a:schemeClr val="accent2">
                    <a:lumMod val="60000"/>
                    <a:lumOff val="40000"/>
                  </a:schemeClr>
                </a:solidFill>
              </a:rPr>
              <a:t> </a:t>
            </a:r>
            <a:r>
              <a:rPr lang="en-US" b="1" dirty="0" err="1">
                <a:solidFill>
                  <a:schemeClr val="accent2">
                    <a:lumMod val="60000"/>
                    <a:lumOff val="40000"/>
                  </a:schemeClr>
                </a:solidFill>
              </a:rPr>
              <a:t>Sendiri</a:t>
            </a:r>
            <a:endParaRPr lang="en-US" b="1" dirty="0">
              <a:solidFill>
                <a:schemeClr val="accent2">
                  <a:lumMod val="60000"/>
                  <a:lumOff val="40000"/>
                </a:schemeClr>
              </a:solidFill>
            </a:endParaRPr>
          </a:p>
        </p:txBody>
      </p:sp>
      <p:sp>
        <p:nvSpPr>
          <p:cNvPr id="3" name="Content Placeholder 2"/>
          <p:cNvSpPr>
            <a:spLocks noGrp="1"/>
          </p:cNvSpPr>
          <p:nvPr>
            <p:ph idx="1"/>
          </p:nvPr>
        </p:nvSpPr>
        <p:spPr>
          <a:xfrm>
            <a:off x="457200" y="1600200"/>
            <a:ext cx="8229600" cy="3629000"/>
          </a:xfrm>
        </p:spPr>
        <p:txBody>
          <a:bodyPr>
            <a:normAutofit/>
          </a:bodyPr>
          <a:lstStyle/>
          <a:p>
            <a:pPr lvl="0"/>
            <a:r>
              <a:rPr lang="en-US" dirty="0" err="1" smtClean="0"/>
              <a:t>Konsep</a:t>
            </a:r>
            <a:r>
              <a:rPr lang="en-US" dirty="0" smtClean="0"/>
              <a:t> </a:t>
            </a:r>
            <a:r>
              <a:rPr lang="en-US" dirty="0"/>
              <a:t>I (</a:t>
            </a:r>
            <a:r>
              <a:rPr lang="en-US" dirty="0" err="1"/>
              <a:t>merespon</a:t>
            </a:r>
            <a:r>
              <a:rPr lang="en-US" dirty="0"/>
              <a:t> </a:t>
            </a:r>
            <a:r>
              <a:rPr lang="en-US" dirty="0" err="1"/>
              <a:t>kebutuhan</a:t>
            </a:r>
            <a:r>
              <a:rPr lang="en-US" dirty="0"/>
              <a:t> </a:t>
            </a:r>
            <a:r>
              <a:rPr lang="en-US" dirty="0" err="1"/>
              <a:t>diri</a:t>
            </a:r>
            <a:r>
              <a:rPr lang="en-US" dirty="0"/>
              <a:t>) </a:t>
            </a:r>
            <a:r>
              <a:rPr lang="en-US" dirty="0" err="1"/>
              <a:t>dan</a:t>
            </a:r>
            <a:r>
              <a:rPr lang="en-US" dirty="0"/>
              <a:t> Me (</a:t>
            </a:r>
            <a:r>
              <a:rPr lang="en-US" dirty="0" err="1"/>
              <a:t>perspektif</a:t>
            </a:r>
            <a:r>
              <a:rPr lang="en-US" dirty="0"/>
              <a:t> </a:t>
            </a:r>
            <a:r>
              <a:rPr lang="en-US" dirty="0" err="1"/>
              <a:t>sosial</a:t>
            </a:r>
            <a:r>
              <a:rPr lang="en-US" dirty="0"/>
              <a:t> orang lain </a:t>
            </a:r>
            <a:r>
              <a:rPr lang="en-US" dirty="0" err="1"/>
              <a:t>terhadap</a:t>
            </a:r>
            <a:r>
              <a:rPr lang="en-US" dirty="0"/>
              <a:t> </a:t>
            </a:r>
            <a:r>
              <a:rPr lang="en-US" dirty="0" err="1"/>
              <a:t>diri</a:t>
            </a:r>
            <a:r>
              <a:rPr lang="en-US" dirty="0"/>
              <a:t>). </a:t>
            </a:r>
          </a:p>
          <a:p>
            <a:pPr lvl="0"/>
            <a:r>
              <a:rPr lang="en-US" dirty="0" err="1"/>
              <a:t>Refleksi</a:t>
            </a:r>
            <a:r>
              <a:rPr lang="en-US" dirty="0"/>
              <a:t> </a:t>
            </a:r>
            <a:r>
              <a:rPr lang="en-US" dirty="0" err="1"/>
              <a:t>Diri</a:t>
            </a:r>
            <a:r>
              <a:rPr lang="en-US" dirty="0"/>
              <a:t> </a:t>
            </a:r>
            <a:r>
              <a:rPr lang="en-US" dirty="0" err="1"/>
              <a:t>Mengontrol</a:t>
            </a:r>
            <a:r>
              <a:rPr lang="en-US" dirty="0"/>
              <a:t> </a:t>
            </a:r>
            <a:r>
              <a:rPr lang="en-US" dirty="0" err="1"/>
              <a:t>Komunikasi</a:t>
            </a:r>
            <a:endParaRPr lang="en-US" dirty="0"/>
          </a:p>
          <a:p>
            <a:pPr lvl="0"/>
            <a:r>
              <a:rPr lang="en-US" dirty="0" err="1"/>
              <a:t>Refleksi</a:t>
            </a:r>
            <a:r>
              <a:rPr lang="en-US" dirty="0"/>
              <a:t> </a:t>
            </a:r>
            <a:r>
              <a:rPr lang="en-US" dirty="0" err="1"/>
              <a:t>Diri</a:t>
            </a:r>
            <a:r>
              <a:rPr lang="en-US" dirty="0"/>
              <a:t> </a:t>
            </a:r>
            <a:r>
              <a:rPr lang="en-US" dirty="0" err="1"/>
              <a:t>Membantu</a:t>
            </a:r>
            <a:r>
              <a:rPr lang="en-US" dirty="0"/>
              <a:t> </a:t>
            </a:r>
            <a:r>
              <a:rPr lang="en-US" dirty="0" err="1"/>
              <a:t>Mengelola</a:t>
            </a:r>
            <a:r>
              <a:rPr lang="en-US" dirty="0"/>
              <a:t> Citra</a:t>
            </a:r>
            <a:endParaRPr lang="en-US" dirty="0" smtClean="0"/>
          </a:p>
        </p:txBody>
      </p:sp>
    </p:spTree>
    <p:extLst>
      <p:ext uri="{BB962C8B-B14F-4D97-AF65-F5344CB8AC3E}">
        <p14:creationId xmlns:p14="http://schemas.microsoft.com/office/powerpoint/2010/main" val="2441307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fontScale="90000"/>
          </a:bodyPr>
          <a:lstStyle/>
          <a:p>
            <a:pPr algn="l"/>
            <a:r>
              <a:rPr lang="en-US" sz="5400" dirty="0" err="1" smtClean="0">
                <a:latin typeface="Bebas Neue" pitchFamily="34" charset="0"/>
              </a:rPr>
              <a:t>Dialek</a:t>
            </a:r>
            <a:r>
              <a:rPr lang="en-US" sz="5400" dirty="0" smtClean="0">
                <a:latin typeface="Bebas Neue" pitchFamily="34" charset="0"/>
              </a:rPr>
              <a:t> </a:t>
            </a:r>
            <a:r>
              <a:rPr lang="en-US" sz="5400" dirty="0" err="1" smtClean="0">
                <a:latin typeface="Bebas Neue" pitchFamily="34" charset="0"/>
              </a:rPr>
              <a:t>berbahasa</a:t>
            </a:r>
            <a:r>
              <a:rPr lang="en-US" sz="5400" dirty="0" smtClean="0">
                <a:latin typeface="Bebas Neue" pitchFamily="34" charset="0"/>
              </a:rPr>
              <a:t> </a:t>
            </a:r>
            <a:r>
              <a:rPr lang="en-US" sz="5400" dirty="0" err="1" smtClean="0">
                <a:latin typeface="Bebas Neue" pitchFamily="34" charset="0"/>
              </a:rPr>
              <a:t>dalam</a:t>
            </a:r>
            <a:r>
              <a:rPr lang="en-US" sz="5400" dirty="0" smtClean="0">
                <a:latin typeface="Bebas Neue" pitchFamily="34" charset="0"/>
              </a:rPr>
              <a:t> </a:t>
            </a:r>
            <a:r>
              <a:rPr lang="en-US" sz="5400" dirty="0" err="1" smtClean="0">
                <a:latin typeface="Bebas Neue" pitchFamily="34" charset="0"/>
              </a:rPr>
              <a:t>komunitas</a:t>
            </a:r>
            <a:endParaRPr lang="en-US" sz="5400" dirty="0">
              <a:latin typeface="Bebas Neue" pitchFamily="34" charset="0"/>
            </a:endParaRPr>
          </a:p>
        </p:txBody>
      </p:sp>
      <p:sp>
        <p:nvSpPr>
          <p:cNvPr id="3" name="Content Placeholder 2"/>
          <p:cNvSpPr>
            <a:spLocks noGrp="1"/>
          </p:cNvSpPr>
          <p:nvPr>
            <p:ph idx="1"/>
          </p:nvPr>
        </p:nvSpPr>
        <p:spPr>
          <a:xfrm>
            <a:off x="251520" y="1916832"/>
            <a:ext cx="8496944" cy="3888432"/>
          </a:xfrm>
        </p:spPr>
        <p:txBody>
          <a:bodyPr>
            <a:normAutofit fontScale="77500" lnSpcReduction="20000"/>
          </a:bodyPr>
          <a:lstStyle/>
          <a:p>
            <a:r>
              <a:rPr lang="en-US" sz="4400" b="1" dirty="0" err="1">
                <a:solidFill>
                  <a:schemeClr val="accent2">
                    <a:lumMod val="60000"/>
                    <a:lumOff val="40000"/>
                  </a:schemeClr>
                </a:solidFill>
              </a:rPr>
              <a:t>Manusia</a:t>
            </a:r>
            <a:r>
              <a:rPr lang="en-US" sz="4400" b="1" dirty="0">
                <a:solidFill>
                  <a:schemeClr val="accent2">
                    <a:lumMod val="60000"/>
                    <a:lumOff val="40000"/>
                  </a:schemeClr>
                </a:solidFill>
              </a:rPr>
              <a:t> </a:t>
            </a:r>
            <a:r>
              <a:rPr lang="en-US" sz="4400" b="1" dirty="0" err="1">
                <a:solidFill>
                  <a:schemeClr val="accent2">
                    <a:lumMod val="60000"/>
                    <a:lumOff val="40000"/>
                  </a:schemeClr>
                </a:solidFill>
              </a:rPr>
              <a:t>tidak</a:t>
            </a:r>
            <a:r>
              <a:rPr lang="en-US" sz="4400" b="1" dirty="0">
                <a:solidFill>
                  <a:schemeClr val="accent2">
                    <a:lumMod val="60000"/>
                    <a:lumOff val="40000"/>
                  </a:schemeClr>
                </a:solidFill>
              </a:rPr>
              <a:t> </a:t>
            </a:r>
            <a:r>
              <a:rPr lang="en-US" sz="4400" b="1" dirty="0" err="1">
                <a:solidFill>
                  <a:schemeClr val="accent2">
                    <a:lumMod val="60000"/>
                    <a:lumOff val="40000"/>
                  </a:schemeClr>
                </a:solidFill>
              </a:rPr>
              <a:t>menggunakan</a:t>
            </a:r>
            <a:r>
              <a:rPr lang="en-US" sz="4400" b="1" dirty="0">
                <a:solidFill>
                  <a:schemeClr val="accent2">
                    <a:lumMod val="60000"/>
                    <a:lumOff val="40000"/>
                  </a:schemeClr>
                </a:solidFill>
              </a:rPr>
              <a:t> </a:t>
            </a:r>
            <a:r>
              <a:rPr lang="en-US" sz="4400" b="1" dirty="0" err="1">
                <a:solidFill>
                  <a:schemeClr val="accent2">
                    <a:lumMod val="60000"/>
                    <a:lumOff val="40000"/>
                  </a:schemeClr>
                </a:solidFill>
              </a:rPr>
              <a:t>cara</a:t>
            </a:r>
            <a:r>
              <a:rPr lang="en-US" sz="4400" b="1" dirty="0">
                <a:solidFill>
                  <a:schemeClr val="accent2">
                    <a:lumMod val="60000"/>
                    <a:lumOff val="40000"/>
                  </a:schemeClr>
                </a:solidFill>
              </a:rPr>
              <a:t> yang </a:t>
            </a:r>
            <a:r>
              <a:rPr lang="en-US" sz="4400" b="1" dirty="0" err="1">
                <a:solidFill>
                  <a:schemeClr val="accent2">
                    <a:lumMod val="60000"/>
                    <a:lumOff val="40000"/>
                  </a:schemeClr>
                </a:solidFill>
              </a:rPr>
              <a:t>sama</a:t>
            </a:r>
            <a:r>
              <a:rPr lang="en-US" sz="4400" b="1" dirty="0">
                <a:solidFill>
                  <a:schemeClr val="accent2">
                    <a:lumMod val="60000"/>
                    <a:lumOff val="40000"/>
                  </a:schemeClr>
                </a:solidFill>
              </a:rPr>
              <a:t> </a:t>
            </a:r>
            <a:r>
              <a:rPr lang="en-US" sz="4400" b="1" dirty="0" err="1">
                <a:solidFill>
                  <a:schemeClr val="accent2">
                    <a:lumMod val="60000"/>
                    <a:lumOff val="40000"/>
                  </a:schemeClr>
                </a:solidFill>
              </a:rPr>
              <a:t>dalam</a:t>
            </a:r>
            <a:r>
              <a:rPr lang="en-US" sz="4400" b="1" dirty="0">
                <a:solidFill>
                  <a:schemeClr val="accent2">
                    <a:lumMod val="60000"/>
                    <a:lumOff val="40000"/>
                  </a:schemeClr>
                </a:solidFill>
              </a:rPr>
              <a:t> </a:t>
            </a:r>
            <a:r>
              <a:rPr lang="en-US" sz="4400" b="1" dirty="0" err="1">
                <a:solidFill>
                  <a:schemeClr val="accent2">
                    <a:lumMod val="60000"/>
                    <a:lumOff val="40000"/>
                  </a:schemeClr>
                </a:solidFill>
              </a:rPr>
              <a:t>penggunaan</a:t>
            </a:r>
            <a:r>
              <a:rPr lang="en-US" sz="4400" b="1" dirty="0">
                <a:solidFill>
                  <a:schemeClr val="accent2">
                    <a:lumMod val="60000"/>
                    <a:lumOff val="40000"/>
                  </a:schemeClr>
                </a:solidFill>
              </a:rPr>
              <a:t> </a:t>
            </a:r>
            <a:r>
              <a:rPr lang="en-US" sz="4400" b="1" dirty="0" err="1">
                <a:solidFill>
                  <a:schemeClr val="accent2">
                    <a:lumMod val="60000"/>
                    <a:lumOff val="40000"/>
                  </a:schemeClr>
                </a:solidFill>
              </a:rPr>
              <a:t>bahasa</a:t>
            </a:r>
            <a:r>
              <a:rPr lang="en-US" sz="4400" b="1" dirty="0" smtClean="0">
                <a:solidFill>
                  <a:schemeClr val="accent2">
                    <a:lumMod val="60000"/>
                    <a:lumOff val="40000"/>
                  </a:schemeClr>
                </a:solidFill>
              </a:rPr>
              <a:t>.</a:t>
            </a:r>
          </a:p>
          <a:p>
            <a:r>
              <a:rPr lang="en-US" sz="4400" b="1" dirty="0" err="1" smtClean="0">
                <a:solidFill>
                  <a:schemeClr val="accent2">
                    <a:lumMod val="60000"/>
                    <a:lumOff val="40000"/>
                  </a:schemeClr>
                </a:solidFill>
              </a:rPr>
              <a:t>Hadir</a:t>
            </a:r>
            <a:r>
              <a:rPr lang="en-US" sz="4400" b="1" dirty="0" smtClean="0">
                <a:solidFill>
                  <a:schemeClr val="accent2">
                    <a:lumMod val="60000"/>
                    <a:lumOff val="40000"/>
                  </a:schemeClr>
                </a:solidFill>
              </a:rPr>
              <a:t> </a:t>
            </a:r>
            <a:r>
              <a:rPr lang="en-US" sz="4400" b="1" dirty="0" err="1" smtClean="0">
                <a:solidFill>
                  <a:schemeClr val="accent2">
                    <a:lumMod val="60000"/>
                    <a:lumOff val="40000"/>
                  </a:schemeClr>
                </a:solidFill>
              </a:rPr>
              <a:t>saat</a:t>
            </a:r>
            <a:r>
              <a:rPr lang="en-US" sz="4400" b="1" dirty="0" smtClean="0">
                <a:solidFill>
                  <a:schemeClr val="accent2">
                    <a:lumMod val="60000"/>
                    <a:lumOff val="40000"/>
                  </a:schemeClr>
                </a:solidFill>
              </a:rPr>
              <a:t> </a:t>
            </a:r>
            <a:r>
              <a:rPr lang="en-US" sz="4400" b="1" dirty="0" err="1" smtClean="0">
                <a:solidFill>
                  <a:schemeClr val="accent2">
                    <a:lumMod val="60000"/>
                    <a:lumOff val="40000"/>
                  </a:schemeClr>
                </a:solidFill>
              </a:rPr>
              <a:t>berbagi</a:t>
            </a:r>
            <a:r>
              <a:rPr lang="en-US" sz="4400" b="1" dirty="0" smtClean="0">
                <a:solidFill>
                  <a:schemeClr val="accent2">
                    <a:lumMod val="60000"/>
                    <a:lumOff val="40000"/>
                  </a:schemeClr>
                </a:solidFill>
              </a:rPr>
              <a:t> </a:t>
            </a:r>
            <a:r>
              <a:rPr lang="en-US" sz="4400" b="1" dirty="0" err="1" smtClean="0">
                <a:solidFill>
                  <a:schemeClr val="accent2">
                    <a:lumMod val="60000"/>
                    <a:lumOff val="40000"/>
                  </a:schemeClr>
                </a:solidFill>
              </a:rPr>
              <a:t>nilai</a:t>
            </a:r>
            <a:r>
              <a:rPr lang="en-US" sz="4400" b="1" dirty="0" smtClean="0">
                <a:solidFill>
                  <a:schemeClr val="accent2">
                    <a:lumMod val="60000"/>
                    <a:lumOff val="40000"/>
                  </a:schemeClr>
                </a:solidFill>
              </a:rPr>
              <a:t> </a:t>
            </a:r>
            <a:r>
              <a:rPr lang="en-US" sz="4400" b="1" dirty="0" err="1" smtClean="0">
                <a:solidFill>
                  <a:schemeClr val="accent2">
                    <a:lumMod val="60000"/>
                    <a:lumOff val="40000"/>
                  </a:schemeClr>
                </a:solidFill>
              </a:rPr>
              <a:t>mengenai</a:t>
            </a:r>
            <a:r>
              <a:rPr lang="en-US" sz="4400" b="1" dirty="0" smtClean="0">
                <a:solidFill>
                  <a:schemeClr val="accent2">
                    <a:lumMod val="60000"/>
                    <a:lumOff val="40000"/>
                  </a:schemeClr>
                </a:solidFill>
              </a:rPr>
              <a:t> </a:t>
            </a:r>
            <a:r>
              <a:rPr lang="en-US" sz="4400" b="1" dirty="0" err="1" smtClean="0">
                <a:solidFill>
                  <a:schemeClr val="accent2">
                    <a:lumMod val="60000"/>
                    <a:lumOff val="40000"/>
                  </a:schemeClr>
                </a:solidFill>
              </a:rPr>
              <a:t>pengucapan</a:t>
            </a:r>
            <a:r>
              <a:rPr lang="en-US" sz="4400" b="1" dirty="0" smtClean="0">
                <a:solidFill>
                  <a:schemeClr val="accent2">
                    <a:lumMod val="60000"/>
                    <a:lumOff val="40000"/>
                  </a:schemeClr>
                </a:solidFill>
              </a:rPr>
              <a:t> </a:t>
            </a:r>
            <a:r>
              <a:rPr lang="en-US" sz="4400" b="1" dirty="0" err="1" smtClean="0">
                <a:solidFill>
                  <a:schemeClr val="accent2">
                    <a:lumMod val="60000"/>
                    <a:lumOff val="40000"/>
                  </a:schemeClr>
                </a:solidFill>
              </a:rPr>
              <a:t>dan</a:t>
            </a:r>
            <a:r>
              <a:rPr lang="en-US" sz="4400" b="1" dirty="0" smtClean="0">
                <a:solidFill>
                  <a:schemeClr val="accent2">
                    <a:lumMod val="60000"/>
                    <a:lumOff val="40000"/>
                  </a:schemeClr>
                </a:solidFill>
              </a:rPr>
              <a:t> </a:t>
            </a:r>
            <a:r>
              <a:rPr lang="en-US" sz="4400" b="1" dirty="0" err="1" smtClean="0">
                <a:solidFill>
                  <a:schemeClr val="accent2">
                    <a:lumMod val="60000"/>
                    <a:lumOff val="40000"/>
                  </a:schemeClr>
                </a:solidFill>
              </a:rPr>
              <a:t>maknanya</a:t>
            </a:r>
            <a:r>
              <a:rPr lang="en-US" sz="4400" b="1" dirty="0" smtClean="0">
                <a:solidFill>
                  <a:schemeClr val="accent2">
                    <a:lumMod val="60000"/>
                    <a:lumOff val="40000"/>
                  </a:schemeClr>
                </a:solidFill>
              </a:rPr>
              <a:t>.</a:t>
            </a:r>
          </a:p>
          <a:p>
            <a:r>
              <a:rPr lang="en-US" sz="4400" b="1" dirty="0" err="1" smtClean="0">
                <a:solidFill>
                  <a:schemeClr val="accent2">
                    <a:lumMod val="60000"/>
                    <a:lumOff val="40000"/>
                  </a:schemeClr>
                </a:solidFill>
              </a:rPr>
              <a:t>Tidak</a:t>
            </a:r>
            <a:r>
              <a:rPr lang="en-US" sz="4400" b="1" dirty="0" smtClean="0">
                <a:solidFill>
                  <a:schemeClr val="accent2">
                    <a:lumMod val="60000"/>
                    <a:lumOff val="40000"/>
                  </a:schemeClr>
                </a:solidFill>
              </a:rPr>
              <a:t> </a:t>
            </a:r>
            <a:r>
              <a:rPr lang="en-US" sz="4400" b="1" dirty="0" err="1" smtClean="0">
                <a:solidFill>
                  <a:schemeClr val="accent2">
                    <a:lumMod val="60000"/>
                    <a:lumOff val="40000"/>
                  </a:schemeClr>
                </a:solidFill>
              </a:rPr>
              <a:t>ditentukan</a:t>
            </a:r>
            <a:r>
              <a:rPr lang="en-US" sz="4400" b="1" dirty="0" smtClean="0">
                <a:solidFill>
                  <a:schemeClr val="accent2">
                    <a:lumMod val="60000"/>
                    <a:lumOff val="40000"/>
                  </a:schemeClr>
                </a:solidFill>
              </a:rPr>
              <a:t> </a:t>
            </a:r>
            <a:r>
              <a:rPr lang="en-US" sz="4400" b="1" dirty="0" err="1" smtClean="0">
                <a:solidFill>
                  <a:schemeClr val="accent2">
                    <a:lumMod val="60000"/>
                    <a:lumOff val="40000"/>
                  </a:schemeClr>
                </a:solidFill>
              </a:rPr>
              <a:t>negara</a:t>
            </a:r>
            <a:r>
              <a:rPr lang="en-US" sz="4400" b="1" dirty="0" smtClean="0">
                <a:solidFill>
                  <a:schemeClr val="accent2">
                    <a:lumMod val="60000"/>
                    <a:lumOff val="40000"/>
                  </a:schemeClr>
                </a:solidFill>
              </a:rPr>
              <a:t>/</a:t>
            </a:r>
            <a:r>
              <a:rPr lang="en-US" sz="4400" b="1" dirty="0" err="1" smtClean="0">
                <a:solidFill>
                  <a:schemeClr val="accent2">
                    <a:lumMod val="60000"/>
                    <a:lumOff val="40000"/>
                  </a:schemeClr>
                </a:solidFill>
              </a:rPr>
              <a:t>lokasi</a:t>
            </a:r>
            <a:r>
              <a:rPr lang="en-US" sz="4400" b="1" dirty="0" smtClean="0">
                <a:solidFill>
                  <a:schemeClr val="accent2">
                    <a:lumMod val="60000"/>
                    <a:lumOff val="40000"/>
                  </a:schemeClr>
                </a:solidFill>
              </a:rPr>
              <a:t> </a:t>
            </a:r>
            <a:r>
              <a:rPr lang="en-US" sz="4400" b="1" dirty="0" err="1" smtClean="0">
                <a:solidFill>
                  <a:schemeClr val="accent2">
                    <a:lumMod val="60000"/>
                    <a:lumOff val="40000"/>
                  </a:schemeClr>
                </a:solidFill>
              </a:rPr>
              <a:t>geografis</a:t>
            </a:r>
            <a:endParaRPr lang="en-US" sz="4400" b="1" dirty="0" smtClean="0">
              <a:solidFill>
                <a:schemeClr val="accent2">
                  <a:lumMod val="60000"/>
                  <a:lumOff val="40000"/>
                </a:schemeClr>
              </a:solidFill>
            </a:endParaRPr>
          </a:p>
          <a:p>
            <a:r>
              <a:rPr lang="en-US" sz="4400" b="1" dirty="0" smtClean="0">
                <a:solidFill>
                  <a:schemeClr val="accent2">
                    <a:lumMod val="60000"/>
                    <a:lumOff val="40000"/>
                  </a:schemeClr>
                </a:solidFill>
              </a:rPr>
              <a:t>Dari </a:t>
            </a:r>
            <a:r>
              <a:rPr lang="en-US" sz="4400" b="1" dirty="0" err="1" smtClean="0">
                <a:solidFill>
                  <a:schemeClr val="accent2">
                    <a:lumMod val="60000"/>
                    <a:lumOff val="40000"/>
                  </a:schemeClr>
                </a:solidFill>
              </a:rPr>
              <a:t>pemahaman</a:t>
            </a:r>
            <a:r>
              <a:rPr lang="en-US" sz="4400" b="1" dirty="0" smtClean="0">
                <a:solidFill>
                  <a:schemeClr val="accent2">
                    <a:lumMod val="60000"/>
                    <a:lumOff val="40000"/>
                  </a:schemeClr>
                </a:solidFill>
              </a:rPr>
              <a:t> </a:t>
            </a:r>
            <a:r>
              <a:rPr lang="en-US" sz="4400" b="1" dirty="0" err="1" smtClean="0">
                <a:solidFill>
                  <a:schemeClr val="accent2">
                    <a:lumMod val="60000"/>
                    <a:lumOff val="40000"/>
                  </a:schemeClr>
                </a:solidFill>
              </a:rPr>
              <a:t>bagaimana</a:t>
            </a:r>
            <a:r>
              <a:rPr lang="en-US" sz="4400" b="1" dirty="0" smtClean="0">
                <a:solidFill>
                  <a:schemeClr val="accent2">
                    <a:lumMod val="60000"/>
                    <a:lumOff val="40000"/>
                  </a:schemeClr>
                </a:solidFill>
              </a:rPr>
              <a:t> </a:t>
            </a:r>
            <a:r>
              <a:rPr lang="en-US" sz="4400" b="1" dirty="0" err="1" smtClean="0">
                <a:solidFill>
                  <a:schemeClr val="accent2">
                    <a:lumMod val="60000"/>
                    <a:lumOff val="40000"/>
                  </a:schemeClr>
                </a:solidFill>
              </a:rPr>
              <a:t>komunikasi</a:t>
            </a:r>
            <a:r>
              <a:rPr lang="en-US" sz="4400" b="1" dirty="0" smtClean="0">
                <a:solidFill>
                  <a:schemeClr val="accent2">
                    <a:lumMod val="60000"/>
                    <a:lumOff val="40000"/>
                  </a:schemeClr>
                </a:solidFill>
              </a:rPr>
              <a:t> </a:t>
            </a:r>
            <a:r>
              <a:rPr lang="en-US" sz="4400" b="1" dirty="0" err="1" smtClean="0">
                <a:solidFill>
                  <a:schemeClr val="accent2">
                    <a:lumMod val="60000"/>
                    <a:lumOff val="40000"/>
                  </a:schemeClr>
                </a:solidFill>
              </a:rPr>
              <a:t>dibagikan</a:t>
            </a:r>
            <a:r>
              <a:rPr lang="en-US" sz="4400" b="1" dirty="0" smtClean="0">
                <a:solidFill>
                  <a:schemeClr val="accent2">
                    <a:lumMod val="60000"/>
                    <a:lumOff val="40000"/>
                  </a:schemeClr>
                </a:solidFill>
              </a:rPr>
              <a:t> </a:t>
            </a:r>
            <a:r>
              <a:rPr lang="en-US" sz="4400" b="1" dirty="0" smtClean="0">
                <a:solidFill>
                  <a:schemeClr val="accent2">
                    <a:lumMod val="60000"/>
                    <a:lumOff val="40000"/>
                  </a:schemeClr>
                </a:solidFill>
                <a:sym typeface="Wingdings" pitchFamily="2" charset="2"/>
              </a:rPr>
              <a:t> Gender, </a:t>
            </a:r>
            <a:r>
              <a:rPr lang="en-US" sz="4400" b="1" dirty="0" err="1" smtClean="0">
                <a:solidFill>
                  <a:schemeClr val="accent2">
                    <a:lumMod val="60000"/>
                    <a:lumOff val="40000"/>
                  </a:schemeClr>
                </a:solidFill>
                <a:sym typeface="Wingdings" pitchFamily="2" charset="2"/>
              </a:rPr>
              <a:t>Suku</a:t>
            </a:r>
            <a:r>
              <a:rPr lang="en-US" sz="4400" b="1" dirty="0" smtClean="0">
                <a:solidFill>
                  <a:schemeClr val="accent2">
                    <a:lumMod val="60000"/>
                    <a:lumOff val="40000"/>
                  </a:schemeClr>
                </a:solidFill>
                <a:sym typeface="Wingdings" pitchFamily="2" charset="2"/>
              </a:rPr>
              <a:t> </a:t>
            </a:r>
            <a:r>
              <a:rPr lang="en-US" sz="4400" b="1" dirty="0" err="1" smtClean="0">
                <a:solidFill>
                  <a:schemeClr val="accent2">
                    <a:lumMod val="60000"/>
                    <a:lumOff val="40000"/>
                  </a:schemeClr>
                </a:solidFill>
                <a:sym typeface="Wingdings" pitchFamily="2" charset="2"/>
              </a:rPr>
              <a:t>Asal</a:t>
            </a:r>
            <a:endParaRPr lang="en-US" sz="4400" b="1" dirty="0" smtClean="0">
              <a:solidFill>
                <a:schemeClr val="accent2">
                  <a:lumMod val="60000"/>
                  <a:lumOff val="40000"/>
                </a:schemeClr>
              </a:solidFill>
              <a:sym typeface="Wingdings" pitchFamily="2" charset="2"/>
            </a:endParaRPr>
          </a:p>
          <a:p>
            <a:r>
              <a:rPr lang="en-US" sz="4400" b="1" dirty="0" smtClean="0">
                <a:solidFill>
                  <a:schemeClr val="accent2">
                    <a:lumMod val="60000"/>
                    <a:lumOff val="40000"/>
                  </a:schemeClr>
                </a:solidFill>
                <a:sym typeface="Wingdings" pitchFamily="2" charset="2"/>
              </a:rPr>
              <a:t>Wood </a:t>
            </a:r>
            <a:r>
              <a:rPr lang="en-US" sz="4400" b="1" dirty="0" err="1" smtClean="0">
                <a:solidFill>
                  <a:schemeClr val="accent2">
                    <a:lumMod val="60000"/>
                    <a:lumOff val="40000"/>
                  </a:schemeClr>
                </a:solidFill>
                <a:sym typeface="Wingdings" pitchFamily="2" charset="2"/>
              </a:rPr>
              <a:t>mengkaji</a:t>
            </a:r>
            <a:r>
              <a:rPr lang="en-US" sz="4400" b="1" dirty="0" smtClean="0">
                <a:solidFill>
                  <a:schemeClr val="accent2">
                    <a:lumMod val="60000"/>
                    <a:lumOff val="40000"/>
                  </a:schemeClr>
                </a:solidFill>
                <a:sym typeface="Wingdings" pitchFamily="2" charset="2"/>
              </a:rPr>
              <a:t> </a:t>
            </a:r>
            <a:r>
              <a:rPr lang="en-US" sz="4400" b="1" dirty="0" err="1" smtClean="0">
                <a:solidFill>
                  <a:schemeClr val="accent2">
                    <a:lumMod val="60000"/>
                    <a:lumOff val="40000"/>
                  </a:schemeClr>
                </a:solidFill>
                <a:sym typeface="Wingdings" pitchFamily="2" charset="2"/>
              </a:rPr>
              <a:t>dari</a:t>
            </a:r>
            <a:r>
              <a:rPr lang="en-US" sz="4400" b="1" dirty="0" smtClean="0">
                <a:solidFill>
                  <a:schemeClr val="accent2">
                    <a:lumMod val="60000"/>
                    <a:lumOff val="40000"/>
                  </a:schemeClr>
                </a:solidFill>
                <a:sym typeface="Wingdings" pitchFamily="2" charset="2"/>
              </a:rPr>
              <a:t> Gender</a:t>
            </a:r>
            <a:endParaRPr lang="en-US" sz="4400" b="1" dirty="0">
              <a:solidFill>
                <a:schemeClr val="accent2">
                  <a:lumMod val="60000"/>
                  <a:lumOff val="40000"/>
                </a:schemeClr>
              </a:solidFill>
              <a:sym typeface="Wingdings" pitchFamily="2" charset="2"/>
            </a:endParaRPr>
          </a:p>
          <a:p>
            <a:endParaRPr lang="en-US" sz="4400" b="1" dirty="0" smtClean="0">
              <a:solidFill>
                <a:schemeClr val="accent2">
                  <a:lumMod val="60000"/>
                  <a:lumOff val="40000"/>
                </a:schemeClr>
              </a:solidFill>
            </a:endParaRPr>
          </a:p>
        </p:txBody>
      </p:sp>
    </p:spTree>
    <p:extLst>
      <p:ext uri="{BB962C8B-B14F-4D97-AF65-F5344CB8AC3E}">
        <p14:creationId xmlns:p14="http://schemas.microsoft.com/office/powerpoint/2010/main" val="1287696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18"/>
            <a:ext cx="8229600" cy="1143000"/>
          </a:xfrm>
        </p:spPr>
        <p:txBody>
          <a:bodyPr>
            <a:normAutofit fontScale="90000"/>
          </a:bodyPr>
          <a:lstStyle/>
          <a:p>
            <a:pPr algn="l"/>
            <a:r>
              <a:rPr lang="en-US" sz="5400" dirty="0" err="1" smtClean="0">
                <a:latin typeface="Bebas Neue" pitchFamily="34" charset="0"/>
              </a:rPr>
              <a:t>Dialek</a:t>
            </a:r>
            <a:r>
              <a:rPr lang="en-US" sz="5400" dirty="0" smtClean="0">
                <a:latin typeface="Bebas Neue" pitchFamily="34" charset="0"/>
              </a:rPr>
              <a:t> </a:t>
            </a:r>
            <a:r>
              <a:rPr lang="en-US" sz="5400" dirty="0" err="1" smtClean="0">
                <a:latin typeface="Bebas Neue" pitchFamily="34" charset="0"/>
              </a:rPr>
              <a:t>berbahasa</a:t>
            </a:r>
            <a:r>
              <a:rPr lang="en-US" sz="5400" dirty="0" smtClean="0">
                <a:latin typeface="Bebas Neue" pitchFamily="34" charset="0"/>
              </a:rPr>
              <a:t> </a:t>
            </a:r>
            <a:r>
              <a:rPr lang="en-US" sz="5400" dirty="0" err="1" smtClean="0">
                <a:latin typeface="Bebas Neue" pitchFamily="34" charset="0"/>
              </a:rPr>
              <a:t>dalam</a:t>
            </a:r>
            <a:r>
              <a:rPr lang="en-US" sz="5400" dirty="0" smtClean="0">
                <a:latin typeface="Bebas Neue" pitchFamily="34" charset="0"/>
              </a:rPr>
              <a:t> </a:t>
            </a:r>
            <a:r>
              <a:rPr lang="en-US" sz="5400" dirty="0" err="1" smtClean="0">
                <a:latin typeface="Bebas Neue" pitchFamily="34" charset="0"/>
              </a:rPr>
              <a:t>komunitas</a:t>
            </a:r>
            <a:endParaRPr lang="en-US" sz="5400" dirty="0">
              <a:latin typeface="Bebas Neue" pitchFamily="34" charset="0"/>
            </a:endParaRPr>
          </a:p>
        </p:txBody>
      </p:sp>
      <p:pic>
        <p:nvPicPr>
          <p:cNvPr id="17410" name="Picture 2" descr="Hasil gambar untuk g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527" y="1340768"/>
            <a:ext cx="6238875" cy="45053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3528" y="3429000"/>
            <a:ext cx="7488832" cy="1008112"/>
          </a:xfrm>
          <a:solidFill>
            <a:schemeClr val="bg1"/>
          </a:solidFill>
        </p:spPr>
        <p:txBody>
          <a:bodyPr>
            <a:noAutofit/>
          </a:bodyPr>
          <a:lstStyle/>
          <a:p>
            <a:r>
              <a:rPr lang="en-US" sz="6000" b="1" dirty="0" err="1" smtClean="0">
                <a:solidFill>
                  <a:schemeClr val="accent2">
                    <a:lumMod val="60000"/>
                    <a:lumOff val="40000"/>
                  </a:schemeClr>
                </a:solidFill>
              </a:rPr>
              <a:t>Dipengaruhi</a:t>
            </a:r>
            <a:r>
              <a:rPr lang="en-US" sz="6000" b="1" dirty="0" smtClean="0">
                <a:solidFill>
                  <a:schemeClr val="accent2">
                    <a:lumMod val="60000"/>
                    <a:lumOff val="40000"/>
                  </a:schemeClr>
                </a:solidFill>
              </a:rPr>
              <a:t> gender</a:t>
            </a:r>
            <a:endParaRPr lang="id-ID" sz="6000" dirty="0"/>
          </a:p>
        </p:txBody>
      </p:sp>
    </p:spTree>
    <p:extLst>
      <p:ext uri="{BB962C8B-B14F-4D97-AF65-F5344CB8AC3E}">
        <p14:creationId xmlns:p14="http://schemas.microsoft.com/office/powerpoint/2010/main" val="4125660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txBody>
          <a:bodyPr>
            <a:normAutofit/>
          </a:bodyPr>
          <a:lstStyle/>
          <a:p>
            <a:pPr algn="l"/>
            <a:r>
              <a:rPr lang="en-US" b="1" dirty="0" smtClean="0">
                <a:solidFill>
                  <a:schemeClr val="accent2">
                    <a:lumMod val="60000"/>
                    <a:lumOff val="40000"/>
                  </a:schemeClr>
                </a:solidFill>
              </a:rPr>
              <a:t>Gender </a:t>
            </a:r>
            <a:r>
              <a:rPr lang="en-US" b="1" dirty="0" err="1" smtClean="0">
                <a:solidFill>
                  <a:schemeClr val="accent2">
                    <a:lumMod val="60000"/>
                    <a:lumOff val="40000"/>
                  </a:schemeClr>
                </a:solidFill>
              </a:rPr>
              <a:t>dan</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Dialek</a:t>
            </a:r>
            <a:endParaRPr lang="en-US" b="1" dirty="0">
              <a:solidFill>
                <a:schemeClr val="accent2">
                  <a:lumMod val="60000"/>
                  <a:lumOff val="40000"/>
                </a:schemeClr>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564339"/>
            <a:ext cx="172402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descr="Hasil gambar untuk men from mars women from ven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196752"/>
            <a:ext cx="358178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614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976664"/>
          </a:xfrm>
        </p:spPr>
        <p:txBody>
          <a:bodyPr>
            <a:noAutofit/>
          </a:bodyPr>
          <a:lstStyle/>
          <a:p>
            <a:r>
              <a:rPr lang="en-US" sz="1600" b="1" dirty="0" smtClean="0">
                <a:solidFill>
                  <a:schemeClr val="accent2">
                    <a:lumMod val="60000"/>
                    <a:lumOff val="40000"/>
                  </a:schemeClr>
                </a:solidFill>
              </a:rPr>
              <a:t>LK &amp; PR – </a:t>
            </a:r>
            <a:r>
              <a:rPr lang="en-US" sz="1600" b="1" dirty="0" err="1" smtClean="0">
                <a:solidFill>
                  <a:schemeClr val="accent2">
                    <a:lumMod val="60000"/>
                    <a:lumOff val="40000"/>
                  </a:schemeClr>
                </a:solidFill>
              </a:rPr>
              <a:t>Kosakata</a:t>
            </a:r>
            <a:r>
              <a:rPr lang="en-US" sz="1600" b="1" dirty="0" smtClean="0">
                <a:solidFill>
                  <a:schemeClr val="accent2">
                    <a:lumMod val="60000"/>
                    <a:lumOff val="40000"/>
                  </a:schemeClr>
                </a:solidFill>
              </a:rPr>
              <a:t> </a:t>
            </a:r>
            <a:r>
              <a:rPr lang="en-US" sz="1600" b="1" dirty="0" err="1" smtClean="0">
                <a:solidFill>
                  <a:schemeClr val="accent2">
                    <a:lumMod val="60000"/>
                    <a:lumOff val="40000"/>
                  </a:schemeClr>
                </a:solidFill>
              </a:rPr>
              <a:t>beda</a:t>
            </a:r>
            <a:r>
              <a:rPr lang="en-US" sz="1600" b="1" dirty="0" smtClean="0">
                <a:solidFill>
                  <a:schemeClr val="accent2">
                    <a:lumMod val="60000"/>
                    <a:lumOff val="40000"/>
                  </a:schemeClr>
                </a:solidFill>
              </a:rPr>
              <a:t>. </a:t>
            </a:r>
          </a:p>
          <a:p>
            <a:r>
              <a:rPr lang="en-US" sz="1600" b="1" dirty="0" err="1" smtClean="0">
                <a:solidFill>
                  <a:schemeClr val="tx2">
                    <a:lumMod val="60000"/>
                    <a:lumOff val="40000"/>
                  </a:schemeClr>
                </a:solidFill>
              </a:rPr>
              <a:t>Kenapa</a:t>
            </a:r>
            <a:r>
              <a:rPr lang="en-US" sz="1600" b="1" dirty="0" smtClean="0">
                <a:solidFill>
                  <a:schemeClr val="tx2">
                    <a:lumMod val="60000"/>
                    <a:lumOff val="40000"/>
                  </a:schemeClr>
                </a:solidFill>
              </a:rPr>
              <a:t>?</a:t>
            </a:r>
            <a:r>
              <a:rPr lang="id-ID" sz="1600" b="1" dirty="0" smtClean="0">
                <a:solidFill>
                  <a:schemeClr val="tx2">
                    <a:lumMod val="60000"/>
                    <a:lumOff val="40000"/>
                  </a:schemeClr>
                </a:solidFill>
              </a:rPr>
              <a:t> </a:t>
            </a:r>
            <a:r>
              <a:rPr lang="en-US" sz="1600" b="1" dirty="0" smtClean="0">
                <a:solidFill>
                  <a:schemeClr val="tx2">
                    <a:lumMod val="60000"/>
                    <a:lumOff val="40000"/>
                  </a:schemeClr>
                </a:solidFill>
              </a:rPr>
              <a:t>S</a:t>
            </a:r>
            <a:r>
              <a:rPr lang="id-ID" sz="1600" b="1" dirty="0" smtClean="0">
                <a:solidFill>
                  <a:schemeClr val="tx2">
                    <a:lumMod val="60000"/>
                    <a:lumOff val="40000"/>
                  </a:schemeClr>
                </a:solidFill>
              </a:rPr>
              <a:t>osialisasi </a:t>
            </a:r>
            <a:r>
              <a:rPr lang="id-ID" sz="1600" b="1" dirty="0">
                <a:solidFill>
                  <a:schemeClr val="tx2">
                    <a:lumMod val="60000"/>
                    <a:lumOff val="40000"/>
                  </a:schemeClr>
                </a:solidFill>
              </a:rPr>
              <a:t>mereka yang </a:t>
            </a:r>
            <a:r>
              <a:rPr lang="id-ID" sz="1600" b="1" dirty="0" smtClean="0">
                <a:solidFill>
                  <a:schemeClr val="tx2">
                    <a:lumMod val="60000"/>
                    <a:lumOff val="40000"/>
                  </a:schemeClr>
                </a:solidFill>
              </a:rPr>
              <a:t>berlainan</a:t>
            </a:r>
            <a:r>
              <a:rPr lang="en-US" sz="1600" b="1" dirty="0" smtClean="0">
                <a:solidFill>
                  <a:schemeClr val="tx2">
                    <a:lumMod val="60000"/>
                    <a:lumOff val="40000"/>
                  </a:schemeClr>
                </a:solidFill>
              </a:rPr>
              <a:t>; M</a:t>
            </a:r>
            <a:r>
              <a:rPr lang="id-ID" sz="1600" b="1" dirty="0" smtClean="0">
                <a:solidFill>
                  <a:schemeClr val="tx2">
                    <a:lumMod val="60000"/>
                    <a:lumOff val="40000"/>
                  </a:schemeClr>
                </a:solidFill>
              </a:rPr>
              <a:t>inat </a:t>
            </a:r>
            <a:r>
              <a:rPr lang="id-ID" sz="1600" b="1" dirty="0">
                <a:solidFill>
                  <a:schemeClr val="tx2">
                    <a:lumMod val="60000"/>
                    <a:lumOff val="40000"/>
                  </a:schemeClr>
                </a:solidFill>
              </a:rPr>
              <a:t>mereka yang berlainan terhadap berbagai aspek dalam kehidupan mereka. </a:t>
            </a:r>
            <a:endParaRPr lang="en-US" sz="1600" b="1" dirty="0" smtClean="0">
              <a:solidFill>
                <a:schemeClr val="tx2">
                  <a:lumMod val="60000"/>
                  <a:lumOff val="40000"/>
                </a:schemeClr>
              </a:solidFill>
            </a:endParaRPr>
          </a:p>
          <a:p>
            <a:r>
              <a:rPr lang="en-US" sz="1600" b="1" dirty="0" smtClean="0">
                <a:solidFill>
                  <a:srgbClr val="92D050"/>
                </a:solidFill>
              </a:rPr>
              <a:t>PR</a:t>
            </a:r>
            <a:r>
              <a:rPr lang="id-ID" sz="1600" b="1" dirty="0" smtClean="0">
                <a:solidFill>
                  <a:srgbClr val="92D050"/>
                </a:solidFill>
              </a:rPr>
              <a:t> </a:t>
            </a:r>
            <a:r>
              <a:rPr lang="id-ID" sz="1600" b="1" dirty="0">
                <a:solidFill>
                  <a:srgbClr val="92D050"/>
                </a:solidFill>
              </a:rPr>
              <a:t>lebih banyak </a:t>
            </a:r>
            <a:r>
              <a:rPr lang="en-US" sz="1600" b="1" dirty="0" err="1" smtClean="0">
                <a:solidFill>
                  <a:srgbClr val="92D050"/>
                </a:solidFill>
              </a:rPr>
              <a:t>tahu</a:t>
            </a:r>
            <a:r>
              <a:rPr lang="id-ID" sz="1600" b="1" dirty="0" smtClean="0">
                <a:solidFill>
                  <a:srgbClr val="92D050"/>
                </a:solidFill>
              </a:rPr>
              <a:t> </a:t>
            </a:r>
            <a:r>
              <a:rPr lang="id-ID" sz="1600" b="1" dirty="0">
                <a:solidFill>
                  <a:srgbClr val="92D050"/>
                </a:solidFill>
              </a:rPr>
              <a:t>nama </a:t>
            </a:r>
            <a:r>
              <a:rPr lang="id-ID" sz="1600" b="1" dirty="0" smtClean="0">
                <a:solidFill>
                  <a:srgbClr val="92D050"/>
                </a:solidFill>
              </a:rPr>
              <a:t>warna</a:t>
            </a:r>
            <a:r>
              <a:rPr lang="en-US" sz="1600" b="1" dirty="0" smtClean="0">
                <a:solidFill>
                  <a:srgbClr val="92D050"/>
                </a:solidFill>
              </a:rPr>
              <a:t>, ex: PINK FANTA, PINK FUSCHIA, BABY PINK, MILENIAL PINK</a:t>
            </a:r>
            <a:r>
              <a:rPr lang="id-ID" sz="1600" b="1" dirty="0" smtClean="0">
                <a:solidFill>
                  <a:srgbClr val="92D050"/>
                </a:solidFill>
              </a:rPr>
              <a:t> </a:t>
            </a:r>
            <a:r>
              <a:rPr lang="en-US" sz="1600" b="1" dirty="0" smtClean="0">
                <a:solidFill>
                  <a:srgbClr val="92D050"/>
                </a:solidFill>
              </a:rPr>
              <a:t>– LK, PINK is PINK</a:t>
            </a:r>
          </a:p>
          <a:p>
            <a:r>
              <a:rPr lang="en-US" sz="1600" b="1" dirty="0" smtClean="0">
                <a:solidFill>
                  <a:schemeClr val="accent6">
                    <a:lumMod val="75000"/>
                  </a:schemeClr>
                </a:solidFill>
              </a:rPr>
              <a:t>PR </a:t>
            </a:r>
            <a:r>
              <a:rPr lang="en-US" sz="1600" b="1" dirty="0" err="1" smtClean="0">
                <a:solidFill>
                  <a:schemeClr val="accent6">
                    <a:lumMod val="75000"/>
                  </a:schemeClr>
                </a:solidFill>
              </a:rPr>
              <a:t>bahasanya</a:t>
            </a:r>
            <a:r>
              <a:rPr lang="en-US" sz="1600" b="1" dirty="0" smtClean="0">
                <a:solidFill>
                  <a:schemeClr val="accent6">
                    <a:lumMod val="75000"/>
                  </a:schemeClr>
                </a:solidFill>
              </a:rPr>
              <a:t> </a:t>
            </a:r>
            <a:r>
              <a:rPr lang="en-US" sz="1600" b="1" dirty="0" err="1" smtClean="0">
                <a:solidFill>
                  <a:schemeClr val="accent6">
                    <a:lumMod val="75000"/>
                  </a:schemeClr>
                </a:solidFill>
              </a:rPr>
              <a:t>tidak</a:t>
            </a:r>
            <a:r>
              <a:rPr lang="en-US" sz="1600" b="1" dirty="0" smtClean="0">
                <a:solidFill>
                  <a:schemeClr val="accent6">
                    <a:lumMod val="75000"/>
                  </a:schemeClr>
                </a:solidFill>
              </a:rPr>
              <a:t> </a:t>
            </a:r>
            <a:r>
              <a:rPr lang="en-US" sz="1600" b="1" dirty="0" err="1" smtClean="0">
                <a:solidFill>
                  <a:schemeClr val="accent6">
                    <a:lumMod val="75000"/>
                  </a:schemeClr>
                </a:solidFill>
              </a:rPr>
              <a:t>setegas</a:t>
            </a:r>
            <a:r>
              <a:rPr lang="en-US" sz="1600" b="1" dirty="0" smtClean="0">
                <a:solidFill>
                  <a:schemeClr val="accent6">
                    <a:lumMod val="75000"/>
                  </a:schemeClr>
                </a:solidFill>
              </a:rPr>
              <a:t> LK – </a:t>
            </a:r>
            <a:r>
              <a:rPr lang="en-US" sz="1600" b="1" dirty="0" err="1" smtClean="0">
                <a:solidFill>
                  <a:schemeClr val="accent6">
                    <a:lumMod val="75000"/>
                  </a:schemeClr>
                </a:solidFill>
              </a:rPr>
              <a:t>banyak</a:t>
            </a:r>
            <a:r>
              <a:rPr lang="en-US" sz="1600" b="1" dirty="0" smtClean="0">
                <a:solidFill>
                  <a:schemeClr val="accent6">
                    <a:lumMod val="75000"/>
                  </a:schemeClr>
                </a:solidFill>
              </a:rPr>
              <a:t> </a:t>
            </a:r>
            <a:r>
              <a:rPr lang="en-US" sz="1600" b="1" dirty="0" err="1" smtClean="0">
                <a:solidFill>
                  <a:schemeClr val="accent6">
                    <a:lumMod val="75000"/>
                  </a:schemeClr>
                </a:solidFill>
              </a:rPr>
              <a:t>tanda</a:t>
            </a:r>
            <a:r>
              <a:rPr lang="en-US" sz="1600" b="1" dirty="0" smtClean="0">
                <a:solidFill>
                  <a:schemeClr val="accent6">
                    <a:lumMod val="75000"/>
                  </a:schemeClr>
                </a:solidFill>
              </a:rPr>
              <a:t> </a:t>
            </a:r>
            <a:r>
              <a:rPr lang="en-US" sz="1600" b="1" dirty="0" err="1" smtClean="0">
                <a:solidFill>
                  <a:schemeClr val="accent6">
                    <a:lumMod val="75000"/>
                  </a:schemeClr>
                </a:solidFill>
              </a:rPr>
              <a:t>tanya</a:t>
            </a:r>
            <a:r>
              <a:rPr lang="en-US" sz="1600" b="1" dirty="0" smtClean="0">
                <a:solidFill>
                  <a:schemeClr val="accent6">
                    <a:lumMod val="75000"/>
                  </a:schemeClr>
                </a:solidFill>
              </a:rPr>
              <a:t>, “</a:t>
            </a:r>
            <a:r>
              <a:rPr lang="en-US" sz="1600" b="1" dirty="0" err="1" smtClean="0">
                <a:solidFill>
                  <a:schemeClr val="accent6">
                    <a:lumMod val="75000"/>
                  </a:schemeClr>
                </a:solidFill>
              </a:rPr>
              <a:t>Kalo</a:t>
            </a:r>
            <a:r>
              <a:rPr lang="en-US" sz="1600" b="1" dirty="0" smtClean="0">
                <a:solidFill>
                  <a:schemeClr val="accent6">
                    <a:lumMod val="75000"/>
                  </a:schemeClr>
                </a:solidFill>
              </a:rPr>
              <a:t> </a:t>
            </a:r>
            <a:r>
              <a:rPr lang="en-US" sz="1600" b="1" dirty="0" err="1" smtClean="0">
                <a:solidFill>
                  <a:schemeClr val="accent6">
                    <a:lumMod val="75000"/>
                  </a:schemeClr>
                </a:solidFill>
              </a:rPr>
              <a:t>jalan</a:t>
            </a:r>
            <a:r>
              <a:rPr lang="en-US" sz="1600" b="1" dirty="0" smtClean="0">
                <a:solidFill>
                  <a:schemeClr val="accent6">
                    <a:lumMod val="75000"/>
                  </a:schemeClr>
                </a:solidFill>
              </a:rPr>
              <a:t> jam 7?Makanannya </a:t>
            </a:r>
            <a:r>
              <a:rPr lang="en-US" sz="1600" b="1" dirty="0" err="1" smtClean="0">
                <a:solidFill>
                  <a:schemeClr val="accent6">
                    <a:lumMod val="75000"/>
                  </a:schemeClr>
                </a:solidFill>
              </a:rPr>
              <a:t>enak</a:t>
            </a:r>
            <a:r>
              <a:rPr lang="en-US" sz="1600" b="1" dirty="0" smtClean="0">
                <a:solidFill>
                  <a:schemeClr val="accent6">
                    <a:lumMod val="75000"/>
                  </a:schemeClr>
                </a:solidFill>
              </a:rPr>
              <a:t>? </a:t>
            </a:r>
            <a:r>
              <a:rPr lang="en-US" sz="1600" b="1" dirty="0" err="1" smtClean="0">
                <a:solidFill>
                  <a:schemeClr val="accent6">
                    <a:lumMod val="75000"/>
                  </a:schemeClr>
                </a:solidFill>
              </a:rPr>
              <a:t>Kamu</a:t>
            </a:r>
            <a:r>
              <a:rPr lang="en-US" sz="1600" b="1" dirty="0" smtClean="0">
                <a:solidFill>
                  <a:schemeClr val="accent6">
                    <a:lumMod val="75000"/>
                  </a:schemeClr>
                </a:solidFill>
              </a:rPr>
              <a:t> </a:t>
            </a:r>
            <a:r>
              <a:rPr lang="en-US" sz="1600" b="1" dirty="0" err="1" smtClean="0">
                <a:solidFill>
                  <a:schemeClr val="accent6">
                    <a:lumMod val="75000"/>
                  </a:schemeClr>
                </a:solidFill>
              </a:rPr>
              <a:t>sayang</a:t>
            </a:r>
            <a:r>
              <a:rPr lang="en-US" sz="1600" b="1" dirty="0" smtClean="0">
                <a:solidFill>
                  <a:schemeClr val="accent6">
                    <a:lumMod val="75000"/>
                  </a:schemeClr>
                </a:solidFill>
              </a:rPr>
              <a:t> </a:t>
            </a:r>
            <a:r>
              <a:rPr lang="en-US" sz="1600" b="1" dirty="0" err="1" smtClean="0">
                <a:solidFill>
                  <a:schemeClr val="accent6">
                    <a:lumMod val="75000"/>
                  </a:schemeClr>
                </a:solidFill>
              </a:rPr>
              <a:t>sama</a:t>
            </a:r>
            <a:r>
              <a:rPr lang="en-US" sz="1600" b="1" dirty="0" smtClean="0">
                <a:solidFill>
                  <a:schemeClr val="accent6">
                    <a:lumMod val="75000"/>
                  </a:schemeClr>
                </a:solidFill>
              </a:rPr>
              <a:t> </a:t>
            </a:r>
            <a:r>
              <a:rPr lang="en-US" sz="1600" b="1" dirty="0" err="1" smtClean="0">
                <a:solidFill>
                  <a:schemeClr val="accent6">
                    <a:lumMod val="75000"/>
                  </a:schemeClr>
                </a:solidFill>
              </a:rPr>
              <a:t>aku</a:t>
            </a:r>
            <a:r>
              <a:rPr lang="en-US" sz="1600" b="1" dirty="0" smtClean="0">
                <a:solidFill>
                  <a:schemeClr val="accent6">
                    <a:lumMod val="75000"/>
                  </a:schemeClr>
                </a:solidFill>
              </a:rPr>
              <a:t>?” – </a:t>
            </a:r>
            <a:r>
              <a:rPr lang="en-US" sz="1600" b="1" dirty="0" err="1" smtClean="0">
                <a:solidFill>
                  <a:schemeClr val="accent6">
                    <a:lumMod val="75000"/>
                  </a:schemeClr>
                </a:solidFill>
              </a:rPr>
              <a:t>mencari</a:t>
            </a:r>
            <a:r>
              <a:rPr lang="en-US" sz="1600" b="1" dirty="0" smtClean="0">
                <a:solidFill>
                  <a:schemeClr val="accent6">
                    <a:lumMod val="75000"/>
                  </a:schemeClr>
                </a:solidFill>
              </a:rPr>
              <a:t> </a:t>
            </a:r>
            <a:r>
              <a:rPr lang="en-US" sz="1600" b="1" dirty="0" err="1" smtClean="0">
                <a:solidFill>
                  <a:schemeClr val="accent6">
                    <a:lumMod val="75000"/>
                  </a:schemeClr>
                </a:solidFill>
              </a:rPr>
              <a:t>afirmasi</a:t>
            </a:r>
            <a:r>
              <a:rPr lang="en-US" sz="1600" b="1" dirty="0" smtClean="0">
                <a:solidFill>
                  <a:schemeClr val="accent6">
                    <a:lumMod val="75000"/>
                  </a:schemeClr>
                </a:solidFill>
              </a:rPr>
              <a:t>, </a:t>
            </a:r>
            <a:r>
              <a:rPr lang="en-US" sz="1600" b="1" dirty="0" err="1" smtClean="0">
                <a:solidFill>
                  <a:schemeClr val="accent6">
                    <a:lumMod val="75000"/>
                  </a:schemeClr>
                </a:solidFill>
              </a:rPr>
              <a:t>penegasan</a:t>
            </a:r>
            <a:endParaRPr lang="en-US" sz="1600" b="1" dirty="0" smtClean="0">
              <a:solidFill>
                <a:schemeClr val="accent6">
                  <a:lumMod val="75000"/>
                </a:schemeClr>
              </a:solidFill>
            </a:endParaRPr>
          </a:p>
          <a:p>
            <a:r>
              <a:rPr lang="en-US" sz="1600" b="1" dirty="0" smtClean="0">
                <a:solidFill>
                  <a:schemeClr val="accent2">
                    <a:lumMod val="60000"/>
                    <a:lumOff val="40000"/>
                  </a:schemeClr>
                </a:solidFill>
              </a:rPr>
              <a:t>PR</a:t>
            </a:r>
            <a:r>
              <a:rPr lang="id-ID" sz="1600" b="1" dirty="0" smtClean="0">
                <a:solidFill>
                  <a:schemeClr val="accent2">
                    <a:lumMod val="60000"/>
                    <a:lumOff val="40000"/>
                  </a:schemeClr>
                </a:solidFill>
              </a:rPr>
              <a:t> </a:t>
            </a:r>
            <a:r>
              <a:rPr lang="en-US" sz="1600" b="1" dirty="0" err="1" smtClean="0">
                <a:solidFill>
                  <a:schemeClr val="accent2">
                    <a:lumMod val="60000"/>
                    <a:lumOff val="40000"/>
                  </a:schemeClr>
                </a:solidFill>
              </a:rPr>
              <a:t>pakai</a:t>
            </a:r>
            <a:r>
              <a:rPr lang="en-US" sz="1600" b="1" dirty="0" smtClean="0">
                <a:solidFill>
                  <a:schemeClr val="accent2">
                    <a:lumMod val="60000"/>
                    <a:lumOff val="40000"/>
                  </a:schemeClr>
                </a:solidFill>
              </a:rPr>
              <a:t> </a:t>
            </a:r>
            <a:r>
              <a:rPr lang="en-US" sz="1600" b="1" dirty="0" err="1" smtClean="0">
                <a:solidFill>
                  <a:schemeClr val="accent2">
                    <a:lumMod val="60000"/>
                    <a:lumOff val="40000"/>
                  </a:schemeClr>
                </a:solidFill>
              </a:rPr>
              <a:t>pertanyaan</a:t>
            </a:r>
            <a:r>
              <a:rPr lang="en-US" sz="1600" b="1" dirty="0" smtClean="0">
                <a:solidFill>
                  <a:schemeClr val="accent2">
                    <a:lumMod val="60000"/>
                    <a:lumOff val="40000"/>
                  </a:schemeClr>
                </a:solidFill>
              </a:rPr>
              <a:t>&gt; LK, </a:t>
            </a:r>
            <a:r>
              <a:rPr lang="id-ID" sz="1600" b="1" dirty="0" smtClean="0">
                <a:solidFill>
                  <a:schemeClr val="accent2">
                    <a:lumMod val="60000"/>
                    <a:lumOff val="40000"/>
                  </a:schemeClr>
                </a:solidFill>
              </a:rPr>
              <a:t>sebagai </a:t>
            </a:r>
            <a:r>
              <a:rPr lang="id-ID" sz="1600" b="1" dirty="0">
                <a:solidFill>
                  <a:schemeClr val="accent2">
                    <a:lumMod val="60000"/>
                    <a:lumOff val="40000"/>
                  </a:schemeClr>
                </a:solidFill>
              </a:rPr>
              <a:t>strategi pemeliharaan </a:t>
            </a:r>
            <a:r>
              <a:rPr lang="id-ID" sz="1600" b="1" dirty="0" smtClean="0">
                <a:solidFill>
                  <a:schemeClr val="accent2">
                    <a:lumMod val="60000"/>
                    <a:lumOff val="40000"/>
                  </a:schemeClr>
                </a:solidFill>
              </a:rPr>
              <a:t>percakapan</a:t>
            </a:r>
            <a:endParaRPr lang="en-US" sz="1600" b="1" dirty="0" smtClean="0">
              <a:solidFill>
                <a:schemeClr val="accent2">
                  <a:lumMod val="60000"/>
                  <a:lumOff val="40000"/>
                </a:schemeClr>
              </a:solidFill>
            </a:endParaRPr>
          </a:p>
          <a:p>
            <a:r>
              <a:rPr lang="en-US" sz="1600" b="1" dirty="0" smtClean="0">
                <a:solidFill>
                  <a:schemeClr val="accent2">
                    <a:lumMod val="60000"/>
                    <a:lumOff val="40000"/>
                  </a:schemeClr>
                </a:solidFill>
              </a:rPr>
              <a:t>PR</a:t>
            </a:r>
            <a:r>
              <a:rPr lang="id-ID" sz="1600" b="1" dirty="0" smtClean="0">
                <a:solidFill>
                  <a:schemeClr val="accent2">
                    <a:lumMod val="60000"/>
                    <a:lumOff val="40000"/>
                  </a:schemeClr>
                </a:solidFill>
              </a:rPr>
              <a:t> </a:t>
            </a:r>
            <a:r>
              <a:rPr lang="id-ID" sz="1600" b="1" dirty="0">
                <a:solidFill>
                  <a:schemeClr val="accent2">
                    <a:lumMod val="60000"/>
                    <a:lumOff val="40000"/>
                  </a:schemeClr>
                </a:solidFill>
              </a:rPr>
              <a:t>cenderung </a:t>
            </a:r>
            <a:r>
              <a:rPr lang="id-ID" sz="1600" b="1" dirty="0" smtClean="0">
                <a:solidFill>
                  <a:schemeClr val="accent2">
                    <a:lumMod val="60000"/>
                    <a:lumOff val="40000"/>
                  </a:schemeClr>
                </a:solidFill>
              </a:rPr>
              <a:t>kooperatif</a:t>
            </a:r>
            <a:r>
              <a:rPr lang="id-ID" sz="1600" b="1" dirty="0">
                <a:solidFill>
                  <a:schemeClr val="accent2">
                    <a:lumMod val="60000"/>
                    <a:lumOff val="40000"/>
                  </a:schemeClr>
                </a:solidFill>
              </a:rPr>
              <a:t>, </a:t>
            </a:r>
            <a:r>
              <a:rPr lang="en-US" sz="1600" b="1" dirty="0" smtClean="0">
                <a:solidFill>
                  <a:schemeClr val="accent2">
                    <a:lumMod val="60000"/>
                    <a:lumOff val="40000"/>
                  </a:schemeClr>
                </a:solidFill>
              </a:rPr>
              <a:t>LK </a:t>
            </a:r>
            <a:r>
              <a:rPr lang="id-ID" sz="1600" b="1" dirty="0" smtClean="0">
                <a:solidFill>
                  <a:schemeClr val="accent2">
                    <a:lumMod val="60000"/>
                    <a:lumOff val="40000"/>
                  </a:schemeClr>
                </a:solidFill>
              </a:rPr>
              <a:t>menatanya </a:t>
            </a:r>
            <a:r>
              <a:rPr lang="id-ID" sz="1600" b="1" dirty="0">
                <a:solidFill>
                  <a:schemeClr val="accent2">
                    <a:lumMod val="60000"/>
                    <a:lumOff val="40000"/>
                  </a:schemeClr>
                </a:solidFill>
              </a:rPr>
              <a:t>secara </a:t>
            </a:r>
            <a:r>
              <a:rPr lang="id-ID" sz="1600" b="1" dirty="0" smtClean="0">
                <a:solidFill>
                  <a:schemeClr val="accent2">
                    <a:lumMod val="60000"/>
                    <a:lumOff val="40000"/>
                  </a:schemeClr>
                </a:solidFill>
              </a:rPr>
              <a:t>kompetitif</a:t>
            </a:r>
            <a:endParaRPr lang="en-US" sz="1600" b="1" dirty="0" smtClean="0">
              <a:solidFill>
                <a:schemeClr val="accent2">
                  <a:lumMod val="60000"/>
                  <a:lumOff val="40000"/>
                </a:schemeClr>
              </a:solidFill>
            </a:endParaRPr>
          </a:p>
          <a:p>
            <a:r>
              <a:rPr lang="en-US" sz="1600" b="1" dirty="0" smtClean="0"/>
              <a:t>PR </a:t>
            </a:r>
            <a:r>
              <a:rPr lang="id-ID" sz="1600" b="1" dirty="0" smtClean="0"/>
              <a:t>terlibat </a:t>
            </a:r>
            <a:r>
              <a:rPr lang="id-ID" sz="1600" b="1" dirty="0"/>
              <a:t>dalam “pembicaraan </a:t>
            </a:r>
            <a:r>
              <a:rPr lang="id-ID" sz="1600" b="1" dirty="0" smtClean="0"/>
              <a:t>hubu</a:t>
            </a:r>
            <a:r>
              <a:rPr lang="en-US" sz="1600" b="1" dirty="0" smtClean="0"/>
              <a:t>N</a:t>
            </a:r>
            <a:r>
              <a:rPr lang="id-ID" sz="1600" b="1" dirty="0" smtClean="0"/>
              <a:t>gan</a:t>
            </a:r>
            <a:r>
              <a:rPr lang="id-ID" sz="1600" b="1" dirty="0"/>
              <a:t>” sedangkan </a:t>
            </a:r>
            <a:r>
              <a:rPr lang="en-US" sz="1600" b="1" dirty="0" smtClean="0"/>
              <a:t>LK</a:t>
            </a:r>
            <a:r>
              <a:rPr lang="id-ID" sz="1600" b="1" dirty="0" smtClean="0"/>
              <a:t> terlibat </a:t>
            </a:r>
            <a:r>
              <a:rPr lang="id-ID" sz="1600" b="1" dirty="0"/>
              <a:t>dalam “pembicaraaan laporan”. Pembicaraan hubungan bersifat pada perasaan dan memelihara hubungan dengan orang lain, sedangkan pembicaraan laporan berpusat faktual tentang apa yang sedang berlangsung, dan pria cenderung mengungkapkan secara “blak-blakan”.</a:t>
            </a:r>
          </a:p>
          <a:p>
            <a:r>
              <a:rPr lang="en-US" sz="1600" b="1" dirty="0" smtClean="0">
                <a:solidFill>
                  <a:schemeClr val="accent2">
                    <a:lumMod val="60000"/>
                    <a:lumOff val="40000"/>
                  </a:schemeClr>
                </a:solidFill>
              </a:rPr>
              <a:t>PR </a:t>
            </a:r>
            <a:r>
              <a:rPr lang="id-ID" sz="1600" b="1" dirty="0" smtClean="0">
                <a:solidFill>
                  <a:schemeClr val="accent2">
                    <a:lumMod val="60000"/>
                    <a:lumOff val="40000"/>
                  </a:schemeClr>
                </a:solidFill>
              </a:rPr>
              <a:t>lebih ekspresif </a:t>
            </a:r>
            <a:r>
              <a:rPr lang="id-ID" sz="1600" b="1" dirty="0">
                <a:solidFill>
                  <a:schemeClr val="accent2">
                    <a:lumMod val="60000"/>
                    <a:lumOff val="40000"/>
                  </a:schemeClr>
                </a:solidFill>
              </a:rPr>
              <a:t>dan berorientasi pada hubungan dengan komunikator ataupun komunikan. </a:t>
            </a:r>
            <a:r>
              <a:rPr lang="en-US" sz="1600" b="1" dirty="0" smtClean="0">
                <a:solidFill>
                  <a:schemeClr val="accent2">
                    <a:lumMod val="60000"/>
                    <a:lumOff val="40000"/>
                  </a:schemeClr>
                </a:solidFill>
              </a:rPr>
              <a:t>LK</a:t>
            </a:r>
            <a:r>
              <a:rPr lang="id-ID" sz="1600" b="1" dirty="0" smtClean="0">
                <a:solidFill>
                  <a:schemeClr val="accent2">
                    <a:lumMod val="60000"/>
                    <a:lumOff val="40000"/>
                  </a:schemeClr>
                </a:solidFill>
              </a:rPr>
              <a:t> </a:t>
            </a:r>
            <a:r>
              <a:rPr lang="id-ID" sz="1600" b="1" dirty="0">
                <a:solidFill>
                  <a:schemeClr val="accent2">
                    <a:lumMod val="60000"/>
                    <a:lumOff val="40000"/>
                  </a:schemeClr>
                </a:solidFill>
              </a:rPr>
              <a:t>menggunakan lebih </a:t>
            </a:r>
            <a:r>
              <a:rPr lang="id-ID" sz="1600" b="1" dirty="0" smtClean="0">
                <a:solidFill>
                  <a:schemeClr val="accent2">
                    <a:lumMod val="60000"/>
                    <a:lumOff val="40000"/>
                  </a:schemeClr>
                </a:solidFill>
              </a:rPr>
              <a:t>instrumental </a:t>
            </a:r>
            <a:r>
              <a:rPr lang="id-ID" sz="1600" b="1" dirty="0">
                <a:solidFill>
                  <a:schemeClr val="accent2">
                    <a:lumMod val="60000"/>
                    <a:lumOff val="40000"/>
                  </a:schemeClr>
                </a:solidFill>
              </a:rPr>
              <a:t>(untuk mempengaruhi dan mengendalikan orang lain), melaporkan informasi, memecahkan masalah, dan menyelesaikan tugas melalui pertukaran informasi. </a:t>
            </a:r>
          </a:p>
          <a:p>
            <a:r>
              <a:rPr lang="id-ID" sz="1600" b="1" dirty="0">
                <a:solidFill>
                  <a:schemeClr val="accent6">
                    <a:lumMod val="75000"/>
                  </a:schemeClr>
                </a:solidFill>
              </a:rPr>
              <a:t>Namun ada pula pria yang menggunakan bahasa pria dan ada pula wanita yang tidak menggunakan sama sekali atau bahkan menggunakan bahasa pria. Bukan pula bahwa bahasa pria lebih baik daripada bahasa wanita. Faktor-faktor sosial ekonomi mendorong kita menggunakan bahasa yang sesuai peran masing-masing.</a:t>
            </a:r>
          </a:p>
        </p:txBody>
      </p:sp>
    </p:spTree>
    <p:extLst>
      <p:ext uri="{BB962C8B-B14F-4D97-AF65-F5344CB8AC3E}">
        <p14:creationId xmlns:p14="http://schemas.microsoft.com/office/powerpoint/2010/main" val="290646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525963"/>
          </a:xfrm>
        </p:spPr>
        <p:txBody>
          <a:bodyPr>
            <a:normAutofit fontScale="47500" lnSpcReduction="20000"/>
          </a:bodyPr>
          <a:lstStyle/>
          <a:p>
            <a:r>
              <a:rPr lang="en-US" dirty="0" smtClean="0"/>
              <a:t>LK &amp; PR – </a:t>
            </a:r>
            <a:r>
              <a:rPr lang="en-US" dirty="0" err="1" smtClean="0"/>
              <a:t>Kosakata</a:t>
            </a:r>
            <a:r>
              <a:rPr lang="en-US" dirty="0" smtClean="0"/>
              <a:t> </a:t>
            </a:r>
            <a:r>
              <a:rPr lang="en-US" dirty="0" err="1" smtClean="0"/>
              <a:t>beda</a:t>
            </a:r>
            <a:r>
              <a:rPr lang="en-US" dirty="0" smtClean="0"/>
              <a:t>. </a:t>
            </a:r>
          </a:p>
          <a:p>
            <a:r>
              <a:rPr lang="en-US" dirty="0" err="1" smtClean="0"/>
              <a:t>Kenapa</a:t>
            </a:r>
            <a:r>
              <a:rPr lang="en-US" dirty="0" smtClean="0"/>
              <a:t>?</a:t>
            </a:r>
            <a:r>
              <a:rPr lang="id-ID" dirty="0" smtClean="0"/>
              <a:t> </a:t>
            </a:r>
            <a:r>
              <a:rPr lang="en-US" dirty="0" smtClean="0"/>
              <a:t>S</a:t>
            </a:r>
            <a:r>
              <a:rPr lang="id-ID" dirty="0" smtClean="0"/>
              <a:t>osialisasi </a:t>
            </a:r>
            <a:r>
              <a:rPr lang="id-ID" dirty="0"/>
              <a:t>mereka yang </a:t>
            </a:r>
            <a:r>
              <a:rPr lang="id-ID" dirty="0" smtClean="0"/>
              <a:t>berlainan</a:t>
            </a:r>
            <a:r>
              <a:rPr lang="en-US" dirty="0" smtClean="0"/>
              <a:t>; M</a:t>
            </a:r>
            <a:r>
              <a:rPr lang="id-ID" dirty="0" smtClean="0"/>
              <a:t>inat </a:t>
            </a:r>
            <a:r>
              <a:rPr lang="id-ID" dirty="0"/>
              <a:t>mereka yang berlainan terhadap berbagai aspek dalam kehidupan mereka. </a:t>
            </a:r>
            <a:endParaRPr lang="en-US" dirty="0" smtClean="0"/>
          </a:p>
          <a:p>
            <a:r>
              <a:rPr lang="en-US" dirty="0" smtClean="0"/>
              <a:t>PR</a:t>
            </a:r>
            <a:r>
              <a:rPr lang="id-ID" dirty="0" smtClean="0"/>
              <a:t> </a:t>
            </a:r>
            <a:r>
              <a:rPr lang="id-ID" dirty="0"/>
              <a:t>lebih banyak </a:t>
            </a:r>
            <a:r>
              <a:rPr lang="en-US" dirty="0" err="1" smtClean="0"/>
              <a:t>tahu</a:t>
            </a:r>
            <a:r>
              <a:rPr lang="id-ID" dirty="0" smtClean="0"/>
              <a:t> </a:t>
            </a:r>
            <a:r>
              <a:rPr lang="id-ID" dirty="0"/>
              <a:t>nama </a:t>
            </a:r>
            <a:r>
              <a:rPr lang="id-ID" dirty="0" smtClean="0"/>
              <a:t>warna</a:t>
            </a:r>
            <a:r>
              <a:rPr lang="en-US" dirty="0" smtClean="0"/>
              <a:t>, ex: PINK FANTA, PINK FUSCHIA, BABY PINK, MILENIAL PINK</a:t>
            </a:r>
            <a:r>
              <a:rPr lang="id-ID" dirty="0" smtClean="0"/>
              <a:t> </a:t>
            </a:r>
            <a:r>
              <a:rPr lang="en-US" dirty="0" smtClean="0"/>
              <a:t>– LK, PINK is PINK</a:t>
            </a:r>
          </a:p>
          <a:p>
            <a:r>
              <a:rPr lang="en-US" dirty="0" smtClean="0"/>
              <a:t>PR </a:t>
            </a:r>
            <a:r>
              <a:rPr lang="en-US" dirty="0" err="1" smtClean="0"/>
              <a:t>bahasanya</a:t>
            </a:r>
            <a:r>
              <a:rPr lang="en-US" dirty="0" smtClean="0"/>
              <a:t> </a:t>
            </a:r>
            <a:r>
              <a:rPr lang="en-US" dirty="0" err="1" smtClean="0"/>
              <a:t>tidak</a:t>
            </a:r>
            <a:r>
              <a:rPr lang="en-US" dirty="0" smtClean="0"/>
              <a:t> </a:t>
            </a:r>
            <a:r>
              <a:rPr lang="en-US" dirty="0" err="1" smtClean="0"/>
              <a:t>setegas</a:t>
            </a:r>
            <a:r>
              <a:rPr lang="en-US" dirty="0" smtClean="0"/>
              <a:t> LK – </a:t>
            </a:r>
            <a:r>
              <a:rPr lang="en-US" dirty="0" err="1" smtClean="0"/>
              <a:t>banyak</a:t>
            </a:r>
            <a:r>
              <a:rPr lang="en-US" dirty="0" smtClean="0"/>
              <a:t> </a:t>
            </a:r>
            <a:r>
              <a:rPr lang="en-US" dirty="0" err="1" smtClean="0"/>
              <a:t>tanda</a:t>
            </a:r>
            <a:r>
              <a:rPr lang="en-US" dirty="0" smtClean="0"/>
              <a:t> </a:t>
            </a:r>
            <a:r>
              <a:rPr lang="en-US" dirty="0" err="1" smtClean="0"/>
              <a:t>tanya</a:t>
            </a:r>
            <a:r>
              <a:rPr lang="en-US" dirty="0" smtClean="0"/>
              <a:t>, “</a:t>
            </a:r>
            <a:r>
              <a:rPr lang="en-US" dirty="0" err="1" smtClean="0"/>
              <a:t>Kalo</a:t>
            </a:r>
            <a:r>
              <a:rPr lang="en-US" dirty="0" smtClean="0"/>
              <a:t> </a:t>
            </a:r>
            <a:r>
              <a:rPr lang="en-US" dirty="0" err="1" smtClean="0"/>
              <a:t>jalan</a:t>
            </a:r>
            <a:r>
              <a:rPr lang="en-US" dirty="0" smtClean="0"/>
              <a:t> jam 7?Makanannya </a:t>
            </a:r>
            <a:r>
              <a:rPr lang="en-US" dirty="0" err="1" smtClean="0"/>
              <a:t>enak</a:t>
            </a:r>
            <a:r>
              <a:rPr lang="en-US" dirty="0" smtClean="0"/>
              <a:t>? </a:t>
            </a:r>
            <a:r>
              <a:rPr lang="en-US" dirty="0" err="1" smtClean="0"/>
              <a:t>Kamu</a:t>
            </a:r>
            <a:r>
              <a:rPr lang="en-US" dirty="0" smtClean="0"/>
              <a:t> </a:t>
            </a:r>
            <a:r>
              <a:rPr lang="en-US" dirty="0" err="1" smtClean="0"/>
              <a:t>sayang</a:t>
            </a:r>
            <a:r>
              <a:rPr lang="en-US" dirty="0" smtClean="0"/>
              <a:t> </a:t>
            </a:r>
            <a:r>
              <a:rPr lang="en-US" dirty="0" err="1" smtClean="0"/>
              <a:t>sama</a:t>
            </a:r>
            <a:r>
              <a:rPr lang="en-US" dirty="0" smtClean="0"/>
              <a:t> </a:t>
            </a:r>
            <a:r>
              <a:rPr lang="en-US" dirty="0" err="1" smtClean="0"/>
              <a:t>aku</a:t>
            </a:r>
            <a:r>
              <a:rPr lang="en-US" dirty="0" smtClean="0"/>
              <a:t>?” – </a:t>
            </a:r>
            <a:r>
              <a:rPr lang="en-US" dirty="0" err="1" smtClean="0"/>
              <a:t>mencari</a:t>
            </a:r>
            <a:r>
              <a:rPr lang="en-US" dirty="0" smtClean="0"/>
              <a:t> </a:t>
            </a:r>
            <a:r>
              <a:rPr lang="en-US" dirty="0" err="1" smtClean="0"/>
              <a:t>afirmasi</a:t>
            </a:r>
            <a:r>
              <a:rPr lang="en-US" dirty="0" smtClean="0"/>
              <a:t>, </a:t>
            </a:r>
            <a:r>
              <a:rPr lang="en-US" dirty="0" err="1" smtClean="0"/>
              <a:t>penegasan</a:t>
            </a:r>
            <a:endParaRPr lang="en-US" dirty="0" smtClean="0"/>
          </a:p>
          <a:p>
            <a:r>
              <a:rPr lang="en-US" dirty="0" smtClean="0"/>
              <a:t>PR</a:t>
            </a:r>
            <a:r>
              <a:rPr lang="id-ID" dirty="0" smtClean="0"/>
              <a:t> </a:t>
            </a:r>
            <a:r>
              <a:rPr lang="en-US" dirty="0" err="1" smtClean="0"/>
              <a:t>pakai</a:t>
            </a:r>
            <a:r>
              <a:rPr lang="en-US" dirty="0" smtClean="0"/>
              <a:t> </a:t>
            </a:r>
            <a:r>
              <a:rPr lang="en-US" dirty="0" err="1" smtClean="0"/>
              <a:t>pertanyaan</a:t>
            </a:r>
            <a:r>
              <a:rPr lang="en-US" dirty="0" smtClean="0"/>
              <a:t>&gt; LK, </a:t>
            </a:r>
            <a:r>
              <a:rPr lang="id-ID" dirty="0" smtClean="0"/>
              <a:t>sebagai </a:t>
            </a:r>
            <a:r>
              <a:rPr lang="id-ID" dirty="0"/>
              <a:t>strategi pemeliharaan </a:t>
            </a:r>
            <a:r>
              <a:rPr lang="id-ID" dirty="0" smtClean="0"/>
              <a:t>percakapan</a:t>
            </a:r>
            <a:endParaRPr lang="en-US" dirty="0" smtClean="0"/>
          </a:p>
          <a:p>
            <a:r>
              <a:rPr lang="en-US" dirty="0" smtClean="0"/>
              <a:t>PR</a:t>
            </a:r>
            <a:r>
              <a:rPr lang="id-ID" dirty="0" smtClean="0"/>
              <a:t> </a:t>
            </a:r>
            <a:r>
              <a:rPr lang="id-ID" dirty="0"/>
              <a:t>cenderung </a:t>
            </a:r>
            <a:r>
              <a:rPr lang="id-ID" dirty="0" smtClean="0"/>
              <a:t>kooperatif</a:t>
            </a:r>
            <a:r>
              <a:rPr lang="id-ID" dirty="0"/>
              <a:t>, </a:t>
            </a:r>
            <a:r>
              <a:rPr lang="en-US" dirty="0" smtClean="0"/>
              <a:t>LK </a:t>
            </a:r>
            <a:r>
              <a:rPr lang="id-ID" dirty="0" smtClean="0"/>
              <a:t>menatanya </a:t>
            </a:r>
            <a:r>
              <a:rPr lang="id-ID" dirty="0"/>
              <a:t>secara </a:t>
            </a:r>
            <a:r>
              <a:rPr lang="id-ID" dirty="0" smtClean="0"/>
              <a:t>kompetitif</a:t>
            </a:r>
            <a:endParaRPr lang="en-US" dirty="0" smtClean="0"/>
          </a:p>
          <a:p>
            <a:r>
              <a:rPr lang="en-US" dirty="0" smtClean="0"/>
              <a:t>PR </a:t>
            </a:r>
            <a:r>
              <a:rPr lang="id-ID" dirty="0" smtClean="0"/>
              <a:t>terlibat </a:t>
            </a:r>
            <a:r>
              <a:rPr lang="id-ID" dirty="0"/>
              <a:t>dalam “pembicaraan hubugan” sedangkan </a:t>
            </a:r>
            <a:r>
              <a:rPr lang="en-US" dirty="0" smtClean="0"/>
              <a:t>LK</a:t>
            </a:r>
            <a:r>
              <a:rPr lang="id-ID" dirty="0" smtClean="0"/>
              <a:t> terlibat </a:t>
            </a:r>
            <a:r>
              <a:rPr lang="id-ID" dirty="0"/>
              <a:t>dalam “pembicaraaan laporan”. Pembicaraan hubungan bersifat pada perasaan dan memelihara hubungan dengan orang lain, sedangkan pembicaraan laporan berpusat faktual tentang apa yang sedang berlangsung, dan pria cenderung mengungkapkan secara “blak-blakan”.</a:t>
            </a:r>
          </a:p>
          <a:p>
            <a:r>
              <a:rPr lang="en-US" dirty="0" smtClean="0"/>
              <a:t>PR </a:t>
            </a:r>
            <a:r>
              <a:rPr lang="id-ID" dirty="0" smtClean="0"/>
              <a:t>lebih ekspresif </a:t>
            </a:r>
            <a:r>
              <a:rPr lang="id-ID" dirty="0"/>
              <a:t>dan berorientasi pada hubungan dengan komunikator ataupun komunikan. </a:t>
            </a:r>
            <a:r>
              <a:rPr lang="en-US" dirty="0" smtClean="0"/>
              <a:t>LK</a:t>
            </a:r>
            <a:r>
              <a:rPr lang="id-ID" dirty="0" smtClean="0"/>
              <a:t> </a:t>
            </a:r>
            <a:r>
              <a:rPr lang="id-ID" dirty="0"/>
              <a:t>menggunakan lebih </a:t>
            </a:r>
            <a:r>
              <a:rPr lang="id-ID" dirty="0" smtClean="0"/>
              <a:t>instrumental </a:t>
            </a:r>
            <a:r>
              <a:rPr lang="id-ID" dirty="0"/>
              <a:t>(untuk mempengaruhi dan mengendalikan orang lain), melaporkan informasi, memecahkan masalah, dan menyelesaikan tugas melalui pertukaran informasi. </a:t>
            </a:r>
          </a:p>
          <a:p>
            <a:r>
              <a:rPr lang="id-ID" dirty="0"/>
              <a:t>Namun ada pula pria yang menggunakan bahasa pria dan ada pula wanita yang tidak menggunakan sama sekali atau bahkan menggunakan bahasa pria. Bukan pula bahwa bahasa pria lebih baik daripada bahasa wanita. Faktor-faktor sosial ekonomi mendorong kita menggunakan bahasa yang sesuai peran masing-masing.</a:t>
            </a:r>
          </a:p>
        </p:txBody>
      </p:sp>
      <p:sp>
        <p:nvSpPr>
          <p:cNvPr id="2" name="TextBox 1"/>
          <p:cNvSpPr txBox="1"/>
          <p:nvPr/>
        </p:nvSpPr>
        <p:spPr>
          <a:xfrm>
            <a:off x="539552" y="2565073"/>
            <a:ext cx="7992888" cy="1446550"/>
          </a:xfrm>
          <a:prstGeom prst="rect">
            <a:avLst/>
          </a:prstGeom>
          <a:solidFill>
            <a:schemeClr val="bg1"/>
          </a:solidFill>
        </p:spPr>
        <p:txBody>
          <a:bodyPr wrap="square" rtlCol="0">
            <a:spAutoFit/>
          </a:bodyPr>
          <a:lstStyle/>
          <a:p>
            <a:pPr algn="ctr"/>
            <a:r>
              <a:rPr lang="en-US" sz="8800" dirty="0" smtClean="0">
                <a:solidFill>
                  <a:schemeClr val="accent2">
                    <a:lumMod val="60000"/>
                    <a:lumOff val="40000"/>
                  </a:schemeClr>
                </a:solidFill>
                <a:latin typeface="Bebas Neue" pitchFamily="34" charset="0"/>
              </a:rPr>
              <a:t>GAP </a:t>
            </a:r>
            <a:r>
              <a:rPr lang="en-US" sz="8800" dirty="0" smtClean="0">
                <a:solidFill>
                  <a:schemeClr val="accent2">
                    <a:lumMod val="60000"/>
                    <a:lumOff val="40000"/>
                  </a:schemeClr>
                </a:solidFill>
                <a:latin typeface="Bebas Neue" pitchFamily="34" charset="0"/>
                <a:sym typeface="Wingdings" pitchFamily="2" charset="2"/>
              </a:rPr>
              <a:t> SALAH PAHAM </a:t>
            </a:r>
            <a:endParaRPr lang="id-ID" sz="8800" dirty="0">
              <a:solidFill>
                <a:schemeClr val="accent2">
                  <a:lumMod val="60000"/>
                  <a:lumOff val="40000"/>
                </a:schemeClr>
              </a:solidFill>
              <a:latin typeface="Bebas Neue" pitchFamily="34" charset="0"/>
            </a:endParaRPr>
          </a:p>
        </p:txBody>
      </p:sp>
    </p:spTree>
    <p:extLst>
      <p:ext uri="{BB962C8B-B14F-4D97-AF65-F5344CB8AC3E}">
        <p14:creationId xmlns:p14="http://schemas.microsoft.com/office/powerpoint/2010/main" val="123356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dirty="0" smtClean="0">
                <a:latin typeface="Bebas Neue" pitchFamily="34" charset="0"/>
              </a:rPr>
              <a:t>The power of words</a:t>
            </a:r>
            <a:endParaRPr lang="id-ID" sz="5400" dirty="0">
              <a:latin typeface="Bebas Neue" pitchFamily="34" charset="0"/>
            </a:endParaRPr>
          </a:p>
        </p:txBody>
      </p:sp>
      <p:pic>
        <p:nvPicPr>
          <p:cNvPr id="2050" name="Picture 2" descr="Gambar terka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567333"/>
            <a:ext cx="596638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579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pPr algn="l"/>
            <a:r>
              <a:rPr lang="en-US" sz="3600" dirty="0" smtClean="0">
                <a:latin typeface="Bebas Neue" pitchFamily="34" charset="0"/>
              </a:rPr>
              <a:t>MENINGKATKAN KOMUNIKASI VERBAL</a:t>
            </a:r>
            <a:endParaRPr lang="en-US" sz="3600" dirty="0">
              <a:latin typeface="Bebas Neue"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6941306"/>
              </p:ext>
            </p:extLst>
          </p:nvPr>
        </p:nvGraphicFramePr>
        <p:xfrm>
          <a:off x="467544" y="1412776"/>
          <a:ext cx="8229600" cy="4426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98966" y="287021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9010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8229600" cy="1143000"/>
          </a:xfrm>
        </p:spPr>
        <p:txBody>
          <a:bodyPr>
            <a:normAutofit/>
          </a:bodyPr>
          <a:lstStyle/>
          <a:p>
            <a:pPr algn="r"/>
            <a:r>
              <a:rPr lang="en-US" sz="6600" dirty="0" smtClean="0">
                <a:latin typeface="Bebas Neue" pitchFamily="34" charset="0"/>
              </a:rPr>
              <a:t>KATA = SIMBOL</a:t>
            </a:r>
            <a:endParaRPr lang="en-US" sz="6600" dirty="0">
              <a:latin typeface="Bebas Neue" pitchFamily="34" charset="0"/>
            </a:endParaRPr>
          </a:p>
        </p:txBody>
      </p:sp>
      <p:sp>
        <p:nvSpPr>
          <p:cNvPr id="3" name="Content Placeholder 2"/>
          <p:cNvSpPr>
            <a:spLocks noGrp="1"/>
          </p:cNvSpPr>
          <p:nvPr>
            <p:ph idx="1"/>
          </p:nvPr>
        </p:nvSpPr>
        <p:spPr>
          <a:xfrm>
            <a:off x="1115616" y="2204864"/>
            <a:ext cx="4104456" cy="3744416"/>
          </a:xfrm>
        </p:spPr>
        <p:txBody>
          <a:bodyPr>
            <a:normAutofit/>
          </a:bodyPr>
          <a:lstStyle/>
          <a:p>
            <a:pPr>
              <a:buNone/>
            </a:pPr>
            <a:r>
              <a:rPr lang="en-US" sz="4400" i="1" dirty="0" err="1" smtClean="0"/>
              <a:t>Sifatnya</a:t>
            </a:r>
            <a:r>
              <a:rPr lang="en-US" sz="4400" i="1" dirty="0" smtClean="0"/>
              <a:t> </a:t>
            </a:r>
            <a:r>
              <a:rPr lang="en-US" sz="4400" i="1" dirty="0" smtClean="0">
                <a:sym typeface="Wingdings" pitchFamily="2" charset="2"/>
              </a:rPr>
              <a:t> </a:t>
            </a:r>
          </a:p>
          <a:p>
            <a:r>
              <a:rPr lang="en-US" sz="5400" b="1" dirty="0" smtClean="0">
                <a:solidFill>
                  <a:schemeClr val="accent2">
                    <a:lumMod val="60000"/>
                    <a:lumOff val="40000"/>
                  </a:schemeClr>
                </a:solidFill>
                <a:sym typeface="Wingdings" pitchFamily="2" charset="2"/>
              </a:rPr>
              <a:t>DINAMIS</a:t>
            </a:r>
          </a:p>
          <a:p>
            <a:r>
              <a:rPr lang="en-US" sz="5400" b="1" dirty="0" smtClean="0">
                <a:solidFill>
                  <a:schemeClr val="accent2">
                    <a:lumMod val="60000"/>
                    <a:lumOff val="40000"/>
                  </a:schemeClr>
                </a:solidFill>
                <a:sym typeface="Wingdings" pitchFamily="2" charset="2"/>
              </a:rPr>
              <a:t>AMBIGU</a:t>
            </a:r>
          </a:p>
          <a:p>
            <a:r>
              <a:rPr lang="en-US" sz="5400" b="1" dirty="0" smtClean="0">
                <a:solidFill>
                  <a:schemeClr val="accent2">
                    <a:lumMod val="60000"/>
                    <a:lumOff val="40000"/>
                  </a:schemeClr>
                </a:solidFill>
                <a:sym typeface="Wingdings" pitchFamily="2" charset="2"/>
              </a:rPr>
              <a:t>ABSTRAK</a:t>
            </a:r>
            <a:endParaRPr lang="en-US" sz="5400" b="1" dirty="0">
              <a:solidFill>
                <a:schemeClr val="accent2">
                  <a:lumMod val="60000"/>
                  <a:lumOff val="40000"/>
                </a:schemeClr>
              </a:solidFill>
            </a:endParaRPr>
          </a:p>
        </p:txBody>
      </p:sp>
      <p:pic>
        <p:nvPicPr>
          <p:cNvPr id="3074" name="Picture 2" descr="Hasil gambar untuk dynamic ani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098" y="2420888"/>
            <a:ext cx="49149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8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a:bodyPr>
          <a:lstStyle/>
          <a:p>
            <a:pPr algn="l"/>
            <a:r>
              <a:rPr lang="en-US" b="1" dirty="0" smtClean="0">
                <a:solidFill>
                  <a:schemeClr val="accent2">
                    <a:lumMod val="60000"/>
                    <a:lumOff val="40000"/>
                  </a:schemeClr>
                </a:solidFill>
                <a:sym typeface="Wingdings" pitchFamily="2" charset="2"/>
              </a:rPr>
              <a:t>SIMBOL BERSIFAT DINAMIS</a:t>
            </a:r>
            <a:endParaRPr lang="id-ID" dirty="0"/>
          </a:p>
        </p:txBody>
      </p:sp>
      <p:sp>
        <p:nvSpPr>
          <p:cNvPr id="3" name="Content Placeholder 2"/>
          <p:cNvSpPr>
            <a:spLocks noGrp="1"/>
          </p:cNvSpPr>
          <p:nvPr>
            <p:ph idx="1"/>
          </p:nvPr>
        </p:nvSpPr>
        <p:spPr>
          <a:xfrm>
            <a:off x="467544" y="1916832"/>
            <a:ext cx="8229600" cy="3600399"/>
          </a:xfrm>
        </p:spPr>
        <p:txBody>
          <a:bodyPr>
            <a:normAutofit/>
          </a:bodyPr>
          <a:lstStyle/>
          <a:p>
            <a:pPr lvl="0"/>
            <a:r>
              <a:rPr lang="en-US" dirty="0" err="1"/>
              <a:t>Simbol</a:t>
            </a:r>
            <a:r>
              <a:rPr lang="en-US" dirty="0"/>
              <a:t> </a:t>
            </a:r>
            <a:r>
              <a:rPr lang="en-US" b="1" dirty="0" err="1"/>
              <a:t>tidak</a:t>
            </a:r>
            <a:r>
              <a:rPr lang="en-US" b="1" dirty="0"/>
              <a:t> </a:t>
            </a:r>
            <a:r>
              <a:rPr lang="en-US" b="1" dirty="0" err="1"/>
              <a:t>selalu</a:t>
            </a:r>
            <a:r>
              <a:rPr lang="en-US" b="1" dirty="0"/>
              <a:t> </a:t>
            </a:r>
            <a:r>
              <a:rPr lang="en-US" b="1" dirty="0" err="1"/>
              <a:t>berhubungan</a:t>
            </a:r>
            <a:r>
              <a:rPr lang="en-US" b="1" dirty="0"/>
              <a:t> </a:t>
            </a:r>
            <a:r>
              <a:rPr lang="en-US" b="1" dirty="0" err="1"/>
              <a:t>dengan</a:t>
            </a:r>
            <a:r>
              <a:rPr lang="en-US" b="1" dirty="0"/>
              <a:t> </a:t>
            </a:r>
            <a:r>
              <a:rPr lang="en-US" b="1" dirty="0" err="1"/>
              <a:t>objek</a:t>
            </a:r>
            <a:r>
              <a:rPr lang="en-US" b="1" dirty="0"/>
              <a:t> yang </a:t>
            </a:r>
            <a:r>
              <a:rPr lang="en-US" b="1" dirty="0" err="1" smtClean="0"/>
              <a:t>direpresentasikannya</a:t>
            </a:r>
            <a:endParaRPr lang="en-US" b="1" dirty="0" smtClean="0"/>
          </a:p>
          <a:p>
            <a:pPr lvl="0"/>
            <a:r>
              <a:rPr lang="en-US" dirty="0" err="1" smtClean="0"/>
              <a:t>Membuat</a:t>
            </a:r>
            <a:r>
              <a:rPr lang="en-US" dirty="0" smtClean="0"/>
              <a:t> </a:t>
            </a:r>
            <a:r>
              <a:rPr lang="en-US" dirty="0" err="1" smtClean="0"/>
              <a:t>kita</a:t>
            </a:r>
            <a:r>
              <a:rPr lang="en-US" dirty="0" smtClean="0"/>
              <a:t> </a:t>
            </a:r>
            <a:r>
              <a:rPr lang="en-US" dirty="0" err="1" smtClean="0"/>
              <a:t>dapat</a:t>
            </a:r>
            <a:r>
              <a:rPr lang="en-US" dirty="0" smtClean="0"/>
              <a:t> </a:t>
            </a:r>
            <a:r>
              <a:rPr lang="en-US" dirty="0" err="1" smtClean="0"/>
              <a:t>mengubah</a:t>
            </a:r>
            <a:r>
              <a:rPr lang="en-US" dirty="0" smtClean="0"/>
              <a:t> </a:t>
            </a:r>
            <a:r>
              <a:rPr lang="en-US" dirty="0" err="1" smtClean="0"/>
              <a:t>dan</a:t>
            </a:r>
            <a:r>
              <a:rPr lang="en-US" dirty="0" smtClean="0"/>
              <a:t> </a:t>
            </a:r>
            <a:r>
              <a:rPr lang="en-US" dirty="0" err="1" smtClean="0"/>
              <a:t>melekatkan</a:t>
            </a:r>
            <a:r>
              <a:rPr lang="en-US" dirty="0" smtClean="0"/>
              <a:t> </a:t>
            </a:r>
            <a:r>
              <a:rPr lang="en-US" dirty="0" err="1" smtClean="0"/>
              <a:t>makna</a:t>
            </a:r>
            <a:r>
              <a:rPr lang="en-US" dirty="0" smtClean="0"/>
              <a:t> </a:t>
            </a:r>
            <a:r>
              <a:rPr lang="en-US" dirty="0" err="1" smtClean="0"/>
              <a:t>tertentu</a:t>
            </a:r>
            <a:r>
              <a:rPr lang="en-US" dirty="0" smtClean="0"/>
              <a:t> </a:t>
            </a:r>
            <a:r>
              <a:rPr lang="en-US" dirty="0" err="1" smtClean="0"/>
              <a:t>pada</a:t>
            </a:r>
            <a:r>
              <a:rPr lang="en-US" dirty="0" smtClean="0"/>
              <a:t> kata di </a:t>
            </a:r>
            <a:r>
              <a:rPr lang="en-US" dirty="0" err="1" smtClean="0"/>
              <a:t>dalam</a:t>
            </a:r>
            <a:r>
              <a:rPr lang="en-US" dirty="0" smtClean="0"/>
              <a:t> </a:t>
            </a:r>
            <a:r>
              <a:rPr lang="en-US" dirty="0" err="1" smtClean="0"/>
              <a:t>percakapan</a:t>
            </a:r>
            <a:r>
              <a:rPr lang="en-US" dirty="0" smtClean="0"/>
              <a:t> informal</a:t>
            </a:r>
            <a:endParaRPr lang="id-ID" dirty="0"/>
          </a:p>
        </p:txBody>
      </p:sp>
    </p:spTree>
    <p:extLst>
      <p:ext uri="{BB962C8B-B14F-4D97-AF65-F5344CB8AC3E}">
        <p14:creationId xmlns:p14="http://schemas.microsoft.com/office/powerpoint/2010/main" val="25580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800600"/>
            <a:ext cx="8640960" cy="860648"/>
          </a:xfrm>
        </p:spPr>
        <p:txBody>
          <a:bodyPr>
            <a:noAutofit/>
          </a:bodyPr>
          <a:lstStyle/>
          <a:p>
            <a:pPr lvl="1" algn="ctr" rtl="0">
              <a:spcBef>
                <a:spcPct val="0"/>
              </a:spcBef>
            </a:pPr>
            <a:r>
              <a:rPr lang="en-US" sz="3600" i="1" dirty="0" smtClean="0">
                <a:latin typeface="Bebas Neue" pitchFamily="34" charset="0"/>
              </a:rPr>
              <a:t>Pepper </a:t>
            </a:r>
            <a:r>
              <a:rPr lang="en-US" sz="3600" i="1" dirty="0" smtClean="0">
                <a:latin typeface="Bebas Neue" pitchFamily="34" charset="0"/>
                <a:sym typeface="Wingdings" pitchFamily="2" charset="2"/>
              </a:rPr>
              <a:t> </a:t>
            </a:r>
            <a:r>
              <a:rPr lang="en-US" sz="3600" i="1" dirty="0" err="1" smtClean="0">
                <a:latin typeface="Bebas Neue" pitchFamily="34" charset="0"/>
                <a:sym typeface="Wingdings" pitchFamily="2" charset="2"/>
              </a:rPr>
              <a:t>Minuman</a:t>
            </a:r>
            <a:r>
              <a:rPr lang="en-US" sz="3600" i="1" dirty="0" smtClean="0">
                <a:latin typeface="Bebas Neue" pitchFamily="34" charset="0"/>
                <a:sym typeface="Wingdings" pitchFamily="2" charset="2"/>
              </a:rPr>
              <a:t> Soda (US) – </a:t>
            </a:r>
            <a:r>
              <a:rPr lang="en-US" sz="3600" i="1" dirty="0" err="1" smtClean="0">
                <a:latin typeface="Bebas Neue" pitchFamily="34" charset="0"/>
                <a:sym typeface="Wingdings" pitchFamily="2" charset="2"/>
              </a:rPr>
              <a:t>Pelacur</a:t>
            </a:r>
            <a:r>
              <a:rPr lang="en-US" sz="3600" i="1" dirty="0" smtClean="0">
                <a:latin typeface="Bebas Neue" pitchFamily="34" charset="0"/>
                <a:sym typeface="Wingdings" pitchFamily="2" charset="2"/>
              </a:rPr>
              <a:t> (UK)</a:t>
            </a:r>
            <a:endParaRPr lang="id-ID" sz="3600" dirty="0">
              <a:latin typeface="Bebas Neue" pitchFamily="34" charset="0"/>
            </a:endParaRPr>
          </a:p>
        </p:txBody>
      </p:sp>
      <p:pic>
        <p:nvPicPr>
          <p:cNvPr id="5" name="Picture Placeholder 4" descr="Hasil gambar untuk pepper soda"/>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bwMode="auto">
          <a:xfrm>
            <a:off x="1763688" y="404664"/>
            <a:ext cx="5544616" cy="415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1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800600"/>
            <a:ext cx="8640960" cy="860648"/>
          </a:xfrm>
        </p:spPr>
        <p:txBody>
          <a:bodyPr>
            <a:noAutofit/>
          </a:bodyPr>
          <a:lstStyle/>
          <a:p>
            <a:pPr lvl="1" algn="ctr" rtl="0">
              <a:spcBef>
                <a:spcPct val="0"/>
              </a:spcBef>
            </a:pPr>
            <a:r>
              <a:rPr lang="en-US" sz="3600" i="1" dirty="0" smtClean="0">
                <a:latin typeface="Bebas Neue" pitchFamily="34" charset="0"/>
              </a:rPr>
              <a:t>Gay  Ceria, </a:t>
            </a:r>
            <a:r>
              <a:rPr lang="en-US" sz="3600" i="1" dirty="0" err="1" smtClean="0">
                <a:latin typeface="Bebas Neue" pitchFamily="34" charset="0"/>
              </a:rPr>
              <a:t>Riang</a:t>
            </a:r>
            <a:r>
              <a:rPr lang="en-US" sz="3600" i="1" dirty="0" smtClean="0">
                <a:latin typeface="Bebas Neue" pitchFamily="34" charset="0"/>
              </a:rPr>
              <a:t> (50an) – Homo (Now)</a:t>
            </a:r>
          </a:p>
        </p:txBody>
      </p:sp>
      <p:pic>
        <p:nvPicPr>
          <p:cNvPr id="6146" name="Picture 2" descr="Hasil gambar untuk g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3358" y="437645"/>
            <a:ext cx="3024336" cy="428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05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800600"/>
            <a:ext cx="8640960" cy="860648"/>
          </a:xfrm>
        </p:spPr>
        <p:txBody>
          <a:bodyPr>
            <a:noAutofit/>
          </a:bodyPr>
          <a:lstStyle/>
          <a:p>
            <a:pPr lvl="1" algn="ctr" rtl="0">
              <a:spcBef>
                <a:spcPct val="0"/>
              </a:spcBef>
            </a:pPr>
            <a:r>
              <a:rPr lang="en-US" sz="3600" i="1" dirty="0" smtClean="0">
                <a:latin typeface="Bebas Neue" pitchFamily="34" charset="0"/>
              </a:rPr>
              <a:t>Nerd/Geek  </a:t>
            </a:r>
            <a:r>
              <a:rPr lang="en-US" sz="3600" i="1" dirty="0" err="1" smtClean="0">
                <a:latin typeface="Bebas Neue" pitchFamily="34" charset="0"/>
              </a:rPr>
              <a:t>Menghina</a:t>
            </a:r>
            <a:r>
              <a:rPr lang="en-US" sz="3600" i="1" dirty="0" smtClean="0">
                <a:latin typeface="Bebas Neue" pitchFamily="34" charset="0"/>
              </a:rPr>
              <a:t> (Then) – </a:t>
            </a:r>
            <a:r>
              <a:rPr lang="en-US" sz="3600" i="1" dirty="0" err="1" smtClean="0">
                <a:latin typeface="Bebas Neue" pitchFamily="34" charset="0"/>
              </a:rPr>
              <a:t>Kekaguman</a:t>
            </a:r>
            <a:r>
              <a:rPr lang="en-US" sz="3600" i="1" dirty="0" smtClean="0">
                <a:latin typeface="Bebas Neue" pitchFamily="34" charset="0"/>
              </a:rPr>
              <a:t> (Now)</a:t>
            </a:r>
          </a:p>
        </p:txBody>
      </p:sp>
      <p:pic>
        <p:nvPicPr>
          <p:cNvPr id="8194" name="Picture 2" descr="Hasil gambar untuk nerd ge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2736"/>
            <a:ext cx="609599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3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a:bodyPr>
          <a:lstStyle/>
          <a:p>
            <a:pPr algn="l"/>
            <a:r>
              <a:rPr lang="en-US" b="1" dirty="0" smtClean="0">
                <a:solidFill>
                  <a:schemeClr val="accent2">
                    <a:lumMod val="60000"/>
                    <a:lumOff val="40000"/>
                  </a:schemeClr>
                </a:solidFill>
                <a:sym typeface="Wingdings" pitchFamily="2" charset="2"/>
              </a:rPr>
              <a:t>SIMBOL BERSIFAT AMBIGU</a:t>
            </a:r>
            <a:endParaRPr lang="id-ID" dirty="0"/>
          </a:p>
        </p:txBody>
      </p:sp>
      <p:sp>
        <p:nvSpPr>
          <p:cNvPr id="3" name="Content Placeholder 2"/>
          <p:cNvSpPr>
            <a:spLocks noGrp="1"/>
          </p:cNvSpPr>
          <p:nvPr>
            <p:ph idx="1"/>
          </p:nvPr>
        </p:nvSpPr>
        <p:spPr>
          <a:xfrm>
            <a:off x="467544" y="1916832"/>
            <a:ext cx="8229600" cy="3600399"/>
          </a:xfrm>
        </p:spPr>
        <p:txBody>
          <a:bodyPr>
            <a:normAutofit/>
          </a:bodyPr>
          <a:lstStyle/>
          <a:p>
            <a:pPr lvl="0"/>
            <a:r>
              <a:rPr lang="en-US" dirty="0" err="1"/>
              <a:t>Simbol</a:t>
            </a:r>
            <a:r>
              <a:rPr lang="en-US" dirty="0"/>
              <a:t> </a:t>
            </a:r>
            <a:r>
              <a:rPr lang="en-US" dirty="0" err="1"/>
              <a:t>dapat</a:t>
            </a:r>
            <a:r>
              <a:rPr lang="en-US" dirty="0"/>
              <a:t> </a:t>
            </a:r>
            <a:r>
              <a:rPr lang="en-US" dirty="0" err="1"/>
              <a:t>dimaknai</a:t>
            </a:r>
            <a:r>
              <a:rPr lang="en-US" dirty="0"/>
              <a:t> </a:t>
            </a:r>
            <a:r>
              <a:rPr lang="en-US" b="1" dirty="0" err="1" smtClean="0"/>
              <a:t>multitafsir</a:t>
            </a:r>
            <a:endParaRPr lang="en-US" b="1" dirty="0"/>
          </a:p>
          <a:p>
            <a:pPr lvl="0"/>
            <a:r>
              <a:rPr lang="en-US" dirty="0" err="1" smtClean="0"/>
              <a:t>Makna</a:t>
            </a:r>
            <a:r>
              <a:rPr lang="en-US" dirty="0" smtClean="0"/>
              <a:t> yang </a:t>
            </a:r>
            <a:r>
              <a:rPr lang="en-US" dirty="0" err="1" smtClean="0"/>
              <a:t>melekat</a:t>
            </a:r>
            <a:r>
              <a:rPr lang="en-US" dirty="0" smtClean="0"/>
              <a:t> </a:t>
            </a:r>
            <a:r>
              <a:rPr lang="en-US" dirty="0" err="1" smtClean="0"/>
              <a:t>tergantung</a:t>
            </a:r>
            <a:r>
              <a:rPr lang="en-US" dirty="0" smtClean="0"/>
              <a:t> </a:t>
            </a:r>
            <a:r>
              <a:rPr lang="en-US" dirty="0" err="1" smtClean="0"/>
              <a:t>dari</a:t>
            </a:r>
            <a:r>
              <a:rPr lang="en-US" dirty="0" smtClean="0"/>
              <a:t> </a:t>
            </a:r>
            <a:r>
              <a:rPr lang="en-US" dirty="0" err="1" smtClean="0"/>
              <a:t>keunikan</a:t>
            </a:r>
            <a:r>
              <a:rPr lang="en-US" dirty="0" smtClean="0"/>
              <a:t> </a:t>
            </a:r>
            <a:r>
              <a:rPr lang="en-US" dirty="0" err="1" smtClean="0"/>
              <a:t>situasi</a:t>
            </a:r>
            <a:r>
              <a:rPr lang="en-US" dirty="0" smtClean="0"/>
              <a:t>, </a:t>
            </a:r>
            <a:r>
              <a:rPr lang="en-US" dirty="0" err="1" smtClean="0"/>
              <a:t>pengalaman</a:t>
            </a:r>
            <a:r>
              <a:rPr lang="en-US" dirty="0" smtClean="0"/>
              <a:t>, </a:t>
            </a:r>
            <a:r>
              <a:rPr lang="en-US" dirty="0" err="1" smtClean="0"/>
              <a:t>dan</a:t>
            </a:r>
            <a:r>
              <a:rPr lang="en-US" dirty="0" smtClean="0"/>
              <a:t> </a:t>
            </a:r>
            <a:r>
              <a:rPr lang="en-US" dirty="0" err="1" smtClean="0"/>
              <a:t>identitas</a:t>
            </a:r>
            <a:r>
              <a:rPr lang="en-US" dirty="0" smtClean="0"/>
              <a:t> </a:t>
            </a:r>
            <a:r>
              <a:rPr lang="en-US" dirty="0" err="1" smtClean="0"/>
              <a:t>daerah</a:t>
            </a:r>
            <a:endParaRPr lang="en-US" dirty="0"/>
          </a:p>
        </p:txBody>
      </p:sp>
    </p:spTree>
    <p:extLst>
      <p:ext uri="{BB962C8B-B14F-4D97-AF65-F5344CB8AC3E}">
        <p14:creationId xmlns:p14="http://schemas.microsoft.com/office/powerpoint/2010/main" val="3636647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5338834</TotalTime>
  <Words>1107</Words>
  <Application>Microsoft Office PowerPoint</Application>
  <PresentationFormat>On-screen Show (4:3)</PresentationFormat>
  <Paragraphs>114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KOMUNIKASI VERBAL</vt:lpstr>
      <vt:lpstr>The power of words</vt:lpstr>
      <vt:lpstr>KATA = SIMBOL</vt:lpstr>
      <vt:lpstr>SIMBOL BERSIFAT DINAMIS</vt:lpstr>
      <vt:lpstr>Pepper  Minuman Soda (US) – Pelacur (UK)</vt:lpstr>
      <vt:lpstr>Gay  Ceria, Riang (50an) – Homo (Now)</vt:lpstr>
      <vt:lpstr>Nerd/Geek  Menghina (Then) – Kekaguman (Now)</vt:lpstr>
      <vt:lpstr>SIMBOL BERSIFAT AMBIGU</vt:lpstr>
      <vt:lpstr>TEMAN BAIK</vt:lpstr>
      <vt:lpstr>PAKAIAN LAYAK</vt:lpstr>
      <vt:lpstr>PERHATIAN</vt:lpstr>
      <vt:lpstr>SIMBOL BERSIFAT ABSTRAK</vt:lpstr>
      <vt:lpstr>4 PRINSIP KOMUNIKASI VERBAL</vt:lpstr>
      <vt:lpstr>Bahasa dan Budaya Saling Berkaitan</vt:lpstr>
      <vt:lpstr>Makna Budaya Bersifat Subjektif</vt:lpstr>
      <vt:lpstr>Penggunaan Bahasa Dipandu Aturan</vt:lpstr>
      <vt:lpstr>Siklus Komunikasi Membentuk Makna</vt:lpstr>
      <vt:lpstr>5 kemampuan simbolis</vt:lpstr>
      <vt:lpstr>Bahasa Membentuk Definisi</vt:lpstr>
      <vt:lpstr>Bahasa Bersifat Evaluatif</vt:lpstr>
      <vt:lpstr>Bahasa Mengorganisasikan Persepsi</vt:lpstr>
      <vt:lpstr>Bahasa Membentuk Pikiran Hipotesis</vt:lpstr>
      <vt:lpstr>Bahasa Merefleksi Diri Sendiri</vt:lpstr>
      <vt:lpstr>Dialek berbahasa dalam komunitas</vt:lpstr>
      <vt:lpstr>Dialek berbahasa dalam komunitas</vt:lpstr>
      <vt:lpstr>Gender dan Dialek</vt:lpstr>
      <vt:lpstr>PowerPoint Presentation</vt:lpstr>
      <vt:lpstr>PowerPoint Presentation</vt:lpstr>
      <vt:lpstr>MENINGKATKAN KOMUNIKASI VERBAL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Suci Marini</dc:creator>
  <cp:lastModifiedBy>Suci Marini</cp:lastModifiedBy>
  <cp:revision>17</cp:revision>
  <dcterms:created xsi:type="dcterms:W3CDTF">2019-02-24T16:58:48Z</dcterms:created>
  <dcterms:modified xsi:type="dcterms:W3CDTF">2019-02-25T05:46:36Z</dcterms:modified>
</cp:coreProperties>
</file>