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0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rgbClr val="375A7D"/>
          </a:solidFill>
        </a:fill>
      </a:tcStyle>
    </a:wholeTbl>
    <a:band2H>
      <a:tcTxStyle b="def" i="def"/>
      <a:tcStyle>
        <a:tcBdr/>
        <a:fill>
          <a:solidFill>
            <a:srgbClr val="3B749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rgbClr val="53D5FD"/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53D5FD"/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53D5FD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A0A0A">
              <a:alpha val="92000"/>
            </a:srgbClr>
          </a:solidFill>
        </a:fill>
      </a:tcStyle>
    </a:band2H>
    <a:firstCo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635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635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EDFF">
              <a:alpha val="24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2">
              <a:satOff val="-5186"/>
              <a:lumOff val="-1238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satOff val="-5186"/>
              <a:lumOff val="-2840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6D6D6D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080">
              <a:alpha val="3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1B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D26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chemeClr val="accent2">
            <a:satOff val="44164"/>
            <a:lumOff val="14231"/>
          </a:schemeClr>
        </a:fontRef>
        <a:schemeClr val="accent2">
          <a:satOff val="44164"/>
          <a:lumOff val="14231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7" name="Shape 13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660400" y="4292600"/>
            <a:ext cx="11684000" cy="2222500"/>
          </a:xfrm>
          <a:prstGeom prst="rect">
            <a:avLst/>
          </a:prstGeom>
        </p:spPr>
        <p:txBody>
          <a:bodyPr/>
          <a:lstStyle>
            <a:lvl1pPr>
              <a:defRPr spc="992" sz="62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660400" y="3416300"/>
            <a:ext cx="11684000" cy="8890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pic" sz="half" idx="13"/>
          </p:nvPr>
        </p:nvSpPr>
        <p:spPr>
          <a:xfrm>
            <a:off x="6502400" y="4879052"/>
            <a:ext cx="6502400" cy="48768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4" name="Shape 94"/>
          <p:cNvSpPr/>
          <p:nvPr>
            <p:ph type="pic" sz="half" idx="14"/>
          </p:nvPr>
        </p:nvSpPr>
        <p:spPr>
          <a:xfrm>
            <a:off x="6502400" y="0"/>
            <a:ext cx="6502400" cy="4876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5" name="Shape 95"/>
          <p:cNvSpPr/>
          <p:nvPr>
            <p:ph type="pic" idx="15"/>
          </p:nvPr>
        </p:nvSpPr>
        <p:spPr>
          <a:xfrm>
            <a:off x="0" y="0"/>
            <a:ext cx="6502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1270000" y="6362700"/>
            <a:ext cx="10464800" cy="520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1270000" y="4248150"/>
            <a:ext cx="10464800" cy="723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1270000" y="2959100"/>
            <a:ext cx="10464800" cy="5207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113" name="Shape 113"/>
          <p:cNvSpPr/>
          <p:nvPr>
            <p:ph type="body" sz="quarter" idx="14"/>
          </p:nvPr>
        </p:nvSpPr>
        <p:spPr>
          <a:xfrm>
            <a:off x="1270000" y="1346200"/>
            <a:ext cx="10464800" cy="723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114" name="Shape 114"/>
          <p:cNvSpPr/>
          <p:nvPr>
            <p:ph type="pic" idx="15"/>
          </p:nvPr>
        </p:nvSpPr>
        <p:spPr>
          <a:xfrm>
            <a:off x="-19050" y="3613150"/>
            <a:ext cx="13004800" cy="613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15" name="Shape 11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23" name="Shape 1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pc="992" sz="6200"/>
            </a:lvl1pPr>
          </a:lstStyle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pic" idx="13"/>
          </p:nvPr>
        </p:nvSpPr>
        <p:spPr>
          <a:xfrm>
            <a:off x="0" y="2717800"/>
            <a:ext cx="13004800" cy="7035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1" name="Shape 31"/>
          <p:cNvSpPr/>
          <p:nvPr>
            <p:ph type="title"/>
          </p:nvPr>
        </p:nvSpPr>
        <p:spPr>
          <a:xfrm>
            <a:off x="660400" y="1003300"/>
            <a:ext cx="11684000" cy="1460500"/>
          </a:xfrm>
          <a:prstGeom prst="rect">
            <a:avLst/>
          </a:prstGeom>
        </p:spPr>
        <p:txBody>
          <a:bodyPr/>
          <a:lstStyle>
            <a:lvl1pPr>
              <a:defRPr spc="992" sz="6200"/>
            </a:lvl1pPr>
          </a:lstStyle>
          <a:p>
            <a:pPr/>
            <a:r>
              <a:t>Title Text</a:t>
            </a:r>
          </a:p>
        </p:txBody>
      </p:sp>
      <p:sp>
        <p:nvSpPr>
          <p:cNvPr id="32" name="Shape 32"/>
          <p:cNvSpPr/>
          <p:nvPr>
            <p:ph type="body" sz="quarter" idx="1"/>
          </p:nvPr>
        </p:nvSpPr>
        <p:spPr>
          <a:xfrm>
            <a:off x="660400" y="508000"/>
            <a:ext cx="11684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cap="all" spc="384" sz="2400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660400" y="3759200"/>
            <a:ext cx="11684000" cy="2222500"/>
          </a:xfrm>
          <a:prstGeom prst="rect">
            <a:avLst/>
          </a:prstGeom>
        </p:spPr>
        <p:txBody>
          <a:bodyPr anchor="ctr"/>
          <a:lstStyle>
            <a:lvl1pPr>
              <a:defRPr spc="992" sz="6200"/>
            </a:lvl1pPr>
          </a:lstStyle>
          <a:p>
            <a:pPr/>
            <a:r>
              <a:t>Title Text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pic" idx="13"/>
          </p:nvPr>
        </p:nvSpPr>
        <p:spPr>
          <a:xfrm>
            <a:off x="6496050" y="6350"/>
            <a:ext cx="6502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9" name="Shape 49"/>
          <p:cNvSpPr/>
          <p:nvPr>
            <p:ph type="title"/>
          </p:nvPr>
        </p:nvSpPr>
        <p:spPr>
          <a:xfrm>
            <a:off x="546100" y="4305300"/>
            <a:ext cx="5410200" cy="29845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0" name="Shape 50"/>
          <p:cNvSpPr/>
          <p:nvPr>
            <p:ph type="body" sz="quarter" idx="1"/>
          </p:nvPr>
        </p:nvSpPr>
        <p:spPr>
          <a:xfrm>
            <a:off x="546100" y="3429000"/>
            <a:ext cx="5410200" cy="889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ClrTx/>
              <a:buSzTx/>
              <a:buNone/>
              <a:defRPr cap="all" spc="384" sz="2400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hape 5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hape 5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6" name="Shape 76"/>
          <p:cNvSpPr/>
          <p:nvPr>
            <p:ph type="title"/>
          </p:nvPr>
        </p:nvSpPr>
        <p:spPr>
          <a:xfrm>
            <a:off x="660400" y="609600"/>
            <a:ext cx="5080000" cy="1854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" name="Shape 77"/>
          <p:cNvSpPr/>
          <p:nvPr>
            <p:ph type="body" sz="half" idx="1"/>
          </p:nvPr>
        </p:nvSpPr>
        <p:spPr>
          <a:xfrm>
            <a:off x="660400" y="2819400"/>
            <a:ext cx="5080000" cy="6057900"/>
          </a:xfrm>
          <a:prstGeom prst="rect">
            <a:avLst/>
          </a:prstGeom>
        </p:spPr>
        <p:txBody>
          <a:bodyPr/>
          <a:lstStyle>
            <a:lvl1pPr marL="393700" indent="-393700">
              <a:spcBef>
                <a:spcPts val="3200"/>
              </a:spcBef>
              <a:defRPr sz="3000"/>
            </a:lvl1pPr>
            <a:lvl2pPr marL="787400" indent="-393700">
              <a:spcBef>
                <a:spcPts val="3200"/>
              </a:spcBef>
              <a:defRPr sz="3000"/>
            </a:lvl2pPr>
            <a:lvl3pPr marL="1181100" indent="-393700">
              <a:spcBef>
                <a:spcPts val="3200"/>
              </a:spcBef>
              <a:defRPr sz="3000"/>
            </a:lvl3pPr>
            <a:lvl4pPr marL="1574800" indent="-393700">
              <a:spcBef>
                <a:spcPts val="3200"/>
              </a:spcBef>
              <a:defRPr sz="3000"/>
            </a:lvl4pPr>
            <a:lvl5pPr marL="1968500" indent="-393700">
              <a:spcBef>
                <a:spcPts val="320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body" idx="1"/>
          </p:nvPr>
        </p:nvSpPr>
        <p:spPr>
          <a:xfrm>
            <a:off x="660400" y="1511300"/>
            <a:ext cx="11684000" cy="67183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60400" y="609600"/>
            <a:ext cx="11684000" cy="142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660400" y="2019300"/>
            <a:ext cx="11684000" cy="671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897" y="9258300"/>
            <a:ext cx="352045" cy="4191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720" strike="noStrike" sz="45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720" strike="noStrike" sz="45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720" strike="noStrike" sz="45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720" strike="noStrike" sz="45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720" strike="noStrike" sz="45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720" strike="noStrike" sz="45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720" strike="noStrike" sz="45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720" strike="noStrike" sz="45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720" strike="noStrike" sz="45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titleStyle>
    <p:bodyStyle>
      <a:lvl1pPr marL="4699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9398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14097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18796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23495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28194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32893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37592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42291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154146989_2880x1920.jpe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484" t="710" r="387" b="817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40" name="Shape 14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8045">
              <a:defRPr spc="624" sz="3906"/>
            </a:lvl1pPr>
          </a:lstStyle>
          <a:p>
            <a:pPr/>
            <a:r>
              <a:t>Perkembangan Teknologi Informasi dan komunikasi</a:t>
            </a:r>
          </a:p>
        </p:txBody>
      </p:sp>
      <p:sp>
        <p:nvSpPr>
          <p:cNvPr id="141" name="Shape 14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66674">
              <a:defRPr spc="372" sz="2328"/>
            </a:lvl1pPr>
          </a:lstStyle>
          <a:p>
            <a:pPr/>
            <a:r>
              <a:t>Pertemuan 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pc="612" sz="3825"/>
            </a:lvl1pPr>
          </a:lstStyle>
          <a:p>
            <a:pPr/>
            <a:r>
              <a:t>kemampuan akhir yang diharapkan</a:t>
            </a:r>
          </a:p>
        </p:txBody>
      </p:sp>
      <p:sp>
        <p:nvSpPr>
          <p:cNvPr id="144" name="Shape 14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</a:lvl1pPr>
          </a:lstStyle>
          <a:p>
            <a:pPr/>
            <a:r>
              <a:t>Mahasiswa dapat mengetahui bagaimana ilmu pengetahuan, teknologi dapat berpengaruh dalam budaya dan kehidupan sehari-hari.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7" name="Shape 14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Pengetahuan ilmiah, teknologi dan budaya.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sumber pustaka</a:t>
            </a:r>
          </a:p>
        </p:txBody>
      </p:sp>
      <p:sp>
        <p:nvSpPr>
          <p:cNvPr id="150" name="Shape 15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512" indent="-413512" defTabSz="514095">
              <a:spcBef>
                <a:spcPts val="3600"/>
              </a:spcBef>
              <a:defRPr sz="3168"/>
            </a:pPr>
            <a:r>
              <a:t>Williams, Brian K., Stacey Sawyer </a:t>
            </a:r>
            <a:r>
              <a:t>(</a:t>
            </a:r>
            <a:r>
              <a:t>2006</a:t>
            </a:r>
            <a:r>
              <a:t>)</a:t>
            </a:r>
            <a:r>
              <a:t>. </a:t>
            </a:r>
            <a:r>
              <a:rPr i="1">
                <a:latin typeface="Avenir Next"/>
                <a:ea typeface="Avenir Next"/>
                <a:cs typeface="Avenir Next"/>
                <a:sym typeface="Avenir Next"/>
              </a:rPr>
              <a:t>Using Information Technology: A Practical Introduction to Computers and Communications</a:t>
            </a:r>
            <a:r>
              <a:rPr>
                <a:latin typeface="Avenir Next"/>
                <a:ea typeface="Avenir Next"/>
                <a:cs typeface="Avenir Next"/>
                <a:sym typeface="Avenir Next"/>
              </a:rPr>
              <a:t>, 7th Edition, McGraw-Hill Higher Education.</a:t>
            </a:r>
            <a:endParaRPr>
              <a:latin typeface="Avenir Next"/>
              <a:ea typeface="Avenir Next"/>
              <a:cs typeface="Avenir Next"/>
              <a:sym typeface="Avenir Next"/>
            </a:endParaRPr>
          </a:p>
          <a:p>
            <a:pPr marL="413512" indent="-413512" defTabSz="514095">
              <a:spcBef>
                <a:spcPts val="3600"/>
              </a:spcBef>
              <a:defRPr sz="3168"/>
            </a:pPr>
            <a:r>
              <a:t>Aji Supriyanto. (2005). </a:t>
            </a:r>
            <a:r>
              <a:rPr i="1"/>
              <a:t>Pengantar Teknologi Informasi. </a:t>
            </a:r>
            <a:r>
              <a:t>Salemba Infotek.</a:t>
            </a:r>
            <a:endParaRPr sz="2464"/>
          </a:p>
          <a:p>
            <a:pPr marL="413512" indent="-413512" defTabSz="514095">
              <a:spcBef>
                <a:spcPts val="3600"/>
              </a:spcBef>
              <a:defRPr sz="3168"/>
            </a:pPr>
            <a:r>
              <a:t>David Bell</a:t>
            </a:r>
            <a:r>
              <a:t>. (200</a:t>
            </a:r>
            <a:r>
              <a:t>6</a:t>
            </a:r>
            <a:r>
              <a:t>). </a:t>
            </a:r>
            <a:r>
              <a:rPr i="1"/>
              <a:t>Science, Technology and Culture</a:t>
            </a:r>
            <a:r>
              <a:t>, Open University Press</a:t>
            </a:r>
            <a:r>
              <a:t>.</a:t>
            </a:r>
            <a:endParaRPr sz="2464"/>
          </a:p>
          <a:p>
            <a:pPr marL="413512" indent="-413512" defTabSz="514095">
              <a:spcBef>
                <a:spcPts val="3600"/>
              </a:spcBef>
              <a:defRPr sz="3168"/>
            </a:pPr>
            <a:r>
              <a:t>Turban, Rainer, Potter. (2005). </a:t>
            </a:r>
            <a:r>
              <a:rPr i="1"/>
              <a:t>Introduction to Information Technology</a:t>
            </a:r>
            <a:r>
              <a:t>, 3rd edition, Salemba Infotek.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Teknologi</a:t>
            </a:r>
          </a:p>
        </p:txBody>
      </p:sp>
      <p:sp>
        <p:nvSpPr>
          <p:cNvPr id="153" name="Shape 15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Perkembangan teknologi komunikasi demikian cepatnya,</a:t>
            </a:r>
            <a:r>
              <a:t> sehingga </a:t>
            </a:r>
            <a:r>
              <a:t>budaya sering tertinggal oleh kecepatan perkembangan teknologi.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7256">
              <a:defRPr spc="489" sz="3060"/>
            </a:lvl1pPr>
          </a:lstStyle>
          <a:p>
            <a:pPr/>
            <a:r>
              <a:t>Nilai-nilai budaya dasar yang berhubungan dengan kemajuan teknologi</a:t>
            </a:r>
          </a:p>
        </p:txBody>
      </p:sp>
      <p:sp>
        <p:nvSpPr>
          <p:cNvPr id="156" name="Shape 1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</a:t>
            </a:r>
            <a:r>
              <a:t>ergeseran zaman yang mengarah ke arah yang lebih canggih membuat manusia cenderung meninggalkan nilai-nilai budaya yang secara turun-temurun dilakukan.</a:t>
            </a:r>
          </a:p>
          <a:p>
            <a:pPr/>
            <a:r>
              <a:t>O</a:t>
            </a:r>
            <a:r>
              <a:t>rang cenderung memilih yang instan dan berfungsi lebih baik.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Technologies of Gender</a:t>
            </a:r>
          </a:p>
        </p:txBody>
      </p:sp>
      <p:sp>
        <p:nvSpPr>
          <p:cNvPr id="159" name="Shape 15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/>
            </a:pPr>
            <a:r>
              <a:t>Work on gender has been incredibly important for considering the mutual</a:t>
            </a:r>
            <a:r>
              <a:t> </a:t>
            </a:r>
            <a:r>
              <a:t>shapings of technology and society, in exploring the technologies of gender and</a:t>
            </a:r>
            <a:r>
              <a:t> the genders of technology.</a:t>
            </a:r>
          </a:p>
          <a:p>
            <a:pPr>
              <a:defRPr i="1"/>
            </a:pPr>
            <a:r>
              <a:t>D</a:t>
            </a:r>
            <a:r>
              <a:t>omestic technologies have been a key focus of this</a:t>
            </a:r>
            <a:r>
              <a:t> </a:t>
            </a:r>
            <a:r>
              <a:t>work, and to get a feel for arguments about gender, home and technology.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384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384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