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hape 31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hape 52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pic>
        <p:nvPicPr>
          <p:cNvPr id="134" name=""/>
          <p:cNvPicPr>
            <a:picLocks noChangeAspect="0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4561"/>
            <a:ext cx="12065000" cy="5537201"/>
          </a:xfrm>
          <a:prstGeom prst="rect">
            <a:avLst/>
          </a:prstGeom>
        </p:spPr>
      </p:pic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200"/>
              </a:spcBef>
              <a:defRPr sz="5600"/>
            </a:lvl1pPr>
          </a:lstStyle>
          <a:p>
            <a:pPr/>
            <a:r>
              <a:t>Perkembangan Teknologi Informasi dan Komunikasi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Pertemuan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spcBef>
                <a:spcPts val="1000"/>
              </a:spcBef>
              <a:defRPr sz="4550"/>
            </a:lvl1pPr>
          </a:lstStyle>
          <a:p>
            <a:pPr/>
            <a:r>
              <a:t>Dampak Positif Perkembangan Teknologi Komunikasi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indent="-371221" defTabSz="461518">
              <a:spcBef>
                <a:spcPts val="1800"/>
              </a:spcBef>
              <a:defRPr sz="2844">
                <a:solidFill>
                  <a:srgbClr val="000000"/>
                </a:solidFill>
              </a:defRPr>
            </a:pPr>
            <a:r>
              <a:t>Mempermudah dan mempercepat akses informasi yang kita butuhkan.</a:t>
            </a:r>
          </a:p>
          <a:p>
            <a:pPr marL="371221" indent="-371221" defTabSz="461518">
              <a:spcBef>
                <a:spcPts val="1800"/>
              </a:spcBef>
              <a:defRPr sz="2844">
                <a:solidFill>
                  <a:srgbClr val="000000"/>
                </a:solidFill>
              </a:defRPr>
            </a:pPr>
            <a:r>
              <a:t>Mempermudah dan mempercepat penyampaian atau penyebaran informasi.</a:t>
            </a:r>
          </a:p>
          <a:p>
            <a:pPr marL="371221" indent="-371221" defTabSz="461518">
              <a:spcBef>
                <a:spcPts val="1800"/>
              </a:spcBef>
              <a:defRPr sz="2844">
                <a:solidFill>
                  <a:srgbClr val="000000"/>
                </a:solidFill>
              </a:defRPr>
            </a:pPr>
            <a:r>
              <a:t>Mempermudah transaksi perusahaan atau perseorangan untuk kepentingan bisnis.</a:t>
            </a:r>
          </a:p>
          <a:p>
            <a:pPr marL="371221" indent="-371221" defTabSz="461518">
              <a:spcBef>
                <a:spcPts val="1800"/>
              </a:spcBef>
              <a:defRPr sz="2844">
                <a:solidFill>
                  <a:srgbClr val="000000"/>
                </a:solidFill>
              </a:defRPr>
            </a:pPr>
            <a:r>
              <a:t>Mempermudah penyelesaian tugas-tugas atau pekerjaan.</a:t>
            </a:r>
          </a:p>
          <a:p>
            <a:pPr marL="371221" indent="-371221" defTabSz="461518">
              <a:spcBef>
                <a:spcPts val="1800"/>
              </a:spcBef>
              <a:defRPr sz="2844">
                <a:solidFill>
                  <a:srgbClr val="000000"/>
                </a:solidFill>
              </a:defRPr>
            </a:pPr>
            <a:r>
              <a:t>Mempermudah proses komunikasi tidak terhalang waktu dan tempat.</a:t>
            </a:r>
          </a:p>
          <a:p>
            <a:pPr marL="371221" indent="-371221" defTabSz="461518">
              <a:spcBef>
                <a:spcPts val="1800"/>
              </a:spcBef>
              <a:defRPr sz="2844">
                <a:solidFill>
                  <a:srgbClr val="000000"/>
                </a:solidFill>
              </a:defRPr>
            </a:pPr>
            <a:r>
              <a:t>Banyaknya penggunaan teknologi informasi membuka pekerjaan baru.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spcBef>
                <a:spcPts val="1000"/>
              </a:spcBef>
              <a:defRPr sz="4480"/>
            </a:lvl1pPr>
          </a:lstStyle>
          <a:p>
            <a:pPr/>
            <a:r>
              <a:t>Dampak Negatif Perkembangan Teknologi Komunikasi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2200"/>
              </a:spcBef>
              <a:defRPr sz="3420">
                <a:solidFill>
                  <a:srgbClr val="000000"/>
                </a:solidFill>
              </a:defRPr>
            </a:pPr>
            <a:r>
              <a:t>Isu SARA, kekerasan dan pornografi menjadi hal yang biasa.</a:t>
            </a:r>
          </a:p>
          <a:p>
            <a:pPr marL="446404" indent="-446404" defTabSz="554990">
              <a:spcBef>
                <a:spcPts val="2200"/>
              </a:spcBef>
              <a:defRPr sz="3420">
                <a:solidFill>
                  <a:srgbClr val="000000"/>
                </a:solidFill>
              </a:defRPr>
            </a:pPr>
            <a:r>
              <a:t>Kemudahan transaksi memicu munculnya bisnis-bisnis terlarang seperti narkoba dan produk black market atau ilegal.</a:t>
            </a:r>
          </a:p>
          <a:p>
            <a:pPr marL="446404" indent="-446404" defTabSz="554990">
              <a:spcBef>
                <a:spcPts val="2200"/>
              </a:spcBef>
              <a:defRPr sz="3420">
                <a:solidFill>
                  <a:srgbClr val="000000"/>
                </a:solidFill>
              </a:defRPr>
            </a:pPr>
            <a:r>
              <a:t>Para penipu dan penjahat bermunculan terutama dalam kasus transaksi </a:t>
            </a:r>
            <a:r>
              <a:rPr i="1"/>
              <a:t>online</a:t>
            </a:r>
            <a:r>
              <a:t>.</a:t>
            </a:r>
          </a:p>
          <a:p>
            <a:pPr marL="446404" indent="-446404" defTabSz="554990">
              <a:spcBef>
                <a:spcPts val="2200"/>
              </a:spcBef>
              <a:defRPr sz="3420">
                <a:solidFill>
                  <a:srgbClr val="000000"/>
                </a:solidFill>
              </a:defRPr>
            </a:pPr>
            <a:r>
              <a:t>Munculnya budaya plagiarisme atau penjiplakan hasil karya orang lain.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Rasa ketakutan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Keterasingan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Golonga</a:t>
            </a:r>
            <a:r>
              <a:t>n</a:t>
            </a:r>
            <a:r>
              <a:t> miskin informasi dan minoritas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Pentingnya individu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Tingkat kompleksitas serta kecepatan yang sudah tidak dapat ditangani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Makin rentannya organisasi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Dilanggarnya privasi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Pengangguran dan pemindahan kerja</a:t>
            </a:r>
          </a:p>
          <a:p>
            <a:pPr marL="352425" indent="-352425" defTabSz="438150">
              <a:spcBef>
                <a:spcPts val="1800"/>
              </a:spcBef>
              <a:defRPr sz="2700">
                <a:solidFill>
                  <a:srgbClr val="000000"/>
                </a:solidFill>
              </a:defRPr>
            </a:pPr>
            <a:r>
              <a:t>Kurangnya tanggung jawab profesi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308" indent="-432308" defTabSz="537463">
              <a:spcBef>
                <a:spcPts val="2200"/>
              </a:spcBef>
              <a:defRPr sz="3312">
                <a:solidFill>
                  <a:srgbClr val="000000"/>
                </a:solidFill>
              </a:defRPr>
            </a:pPr>
            <a:r>
              <a:t>Williams, Brian K., Stacey Sawyer. </a:t>
            </a:r>
            <a:r>
              <a:t>(</a:t>
            </a:r>
            <a:r>
              <a:t>2006</a:t>
            </a:r>
            <a:r>
              <a:t>)</a:t>
            </a:r>
            <a:r>
              <a:t>. </a:t>
            </a:r>
            <a:r>
              <a:rPr i="1"/>
              <a:t>Using Information Technology: A Practical Introduction to Computers and Communications</a:t>
            </a:r>
            <a:r>
              <a:t>,</a:t>
            </a:r>
            <a:r>
              <a:t> 7th Edition, McGraw-Hill Higher Education.</a:t>
            </a:r>
          </a:p>
          <a:p>
            <a:pPr marL="432308" indent="-432308" defTabSz="537463">
              <a:spcBef>
                <a:spcPts val="2200"/>
              </a:spcBef>
              <a:defRPr sz="3312">
                <a:solidFill>
                  <a:srgbClr val="000000"/>
                </a:solidFill>
              </a:defRPr>
            </a:pPr>
            <a:r>
              <a:t>Aji Supriyanto. (2005). </a:t>
            </a:r>
            <a:r>
              <a:rPr i="1"/>
              <a:t>Pengantar Teknologi Informasi.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t>Salemba Infotek.</a:t>
            </a:r>
          </a:p>
          <a:p>
            <a:pPr marL="432308" indent="-432308" defTabSz="537463">
              <a:spcBef>
                <a:spcPts val="2200"/>
              </a:spcBef>
              <a:defRPr sz="3312">
                <a:solidFill>
                  <a:srgbClr val="000000"/>
                </a:solidFill>
              </a:defRPr>
            </a:pPr>
            <a:r>
              <a:t>David Bell</a:t>
            </a:r>
            <a:r>
              <a:t>. (200</a:t>
            </a:r>
            <a:r>
              <a:t>6</a:t>
            </a:r>
            <a:r>
              <a:t>). </a:t>
            </a:r>
            <a:r>
              <a:rPr i="1"/>
              <a:t>Science, Technology and Culture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t> Open University Press</a:t>
            </a:r>
            <a:r>
              <a:t>.</a:t>
            </a:r>
            <a:endParaRPr sz="2576"/>
          </a:p>
          <a:p>
            <a:pPr marL="432308" indent="-432308" defTabSz="537463">
              <a:spcBef>
                <a:spcPts val="2200"/>
              </a:spcBef>
              <a:defRPr sz="3312">
                <a:solidFill>
                  <a:srgbClr val="000000"/>
                </a:solidFill>
              </a:defRPr>
            </a:pPr>
            <a:r>
              <a:t>Turban, Rainer, Potter (2005). </a:t>
            </a:r>
            <a:r>
              <a:rPr i="1"/>
              <a:t>Introduction to Information Technology</a:t>
            </a:r>
            <a:r>
              <a:t>, 3rd edition, Salemba Infotek.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spcBef>
                <a:spcPts val="1500"/>
              </a:spcBef>
              <a:defRPr sz="6860"/>
            </a:lvl1pPr>
          </a:lstStyle>
          <a:p>
            <a:pPr/>
            <a:r>
              <a:t>Kemampuan Akhir yang Diharapkan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Mahasiswa dapat menjelaskan konsep dasar dan manfaat dari teknologi informasi komunikasi, juga dapat mengidentifikasi perangkat teknologi informasi komunikasi.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 Pokok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K</a:t>
            </a:r>
            <a:r>
              <a:t>onsep dasar dan manfaat dari teknologi informasi komunikasi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Perangkat teknologi informasi komunikasi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spcBef>
                <a:spcPts val="1100"/>
              </a:spcBef>
              <a:defRPr sz="5180"/>
            </a:lvl1pPr>
          </a:lstStyle>
          <a:p>
            <a:pPr/>
            <a:r>
              <a:t>Konsep Dasar Teknologi Informasi Komunikasi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Teknologi informasi/</a:t>
            </a:r>
            <a:r>
              <a:rPr i="1"/>
              <a:t>information technology</a:t>
            </a:r>
            <a:r>
              <a:t> (IT) adalah </a:t>
            </a:r>
            <a:r>
              <a:rPr i="1"/>
              <a:t>hardware </a:t>
            </a:r>
            <a:r>
              <a:t>dan </a:t>
            </a:r>
            <a:r>
              <a:rPr i="1"/>
              <a:t>software, </a:t>
            </a:r>
            <a:r>
              <a:t>dan</a:t>
            </a:r>
            <a:r>
              <a:rPr i="1"/>
              <a:t> </a:t>
            </a:r>
            <a:r>
              <a:t>bisa termasuk di dalamnya jaringan dan telekomunikasi yang biasanya dalam konteks bisnis atau usaha.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IT adalah teknologi yang memanfaatkan komputer sebagai perangkat utama untuk mengolah data menjadi informasi yang bermanfaat.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Data</a:t>
            </a:r>
            <a:r>
              <a:t> merupakan objek yang belum dan akan dilakukan pengolahan yang sifatnya masih mentah.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Informasi </a:t>
            </a:r>
            <a:r>
              <a:t>adalah data yang telah terolah dan sifatnya menjadi data lain yang bermanfaat yang biasa disebut informasi.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Tahap Pengolahan Data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Pemasukan data (</a:t>
            </a:r>
            <a:r>
              <a:rPr i="1"/>
              <a:t>input</a:t>
            </a:r>
            <a:r>
              <a:t>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Pengolahan data (</a:t>
            </a:r>
            <a:r>
              <a:rPr i="1"/>
              <a:t>processing</a:t>
            </a:r>
            <a:r>
              <a:t>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Mengeluarkan hasil (</a:t>
            </a:r>
            <a:r>
              <a:rPr i="1"/>
              <a:t>output</a:t>
            </a:r>
            <a:r>
              <a:t>)</a:t>
            </a:r>
          </a:p>
          <a:p>
            <a: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</a:p>
          <a:p>
            <a: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  <a:r>
              <a:rPr i="1"/>
              <a:t>input</a:t>
            </a:r>
            <a:r>
              <a:t> (masukan) —&gt; </a:t>
            </a:r>
            <a:r>
              <a:rPr i="1"/>
              <a:t>processing</a:t>
            </a:r>
            <a:r>
              <a:t> (pengolahan) —&gt; </a:t>
            </a:r>
            <a:r>
              <a:rPr i="1"/>
              <a:t>output</a:t>
            </a:r>
            <a:r>
              <a:t> (keluaran)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Sistem Informasi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Sistem informasi adalah proses yang menjalankan fungsi memngumpulkan, memproses, menyimpan, menganalisis, dan menyebarkan informasi untuk tujuan tertentu.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Sistem informasi berbasis komputer adalah sistem informasi yang menggunakan teknologi komputer untuk melakukan beberapa atau seluruh pekerjaan yang diberikan.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Komponen Dasar Sistem Informasi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5434" indent="-305434" defTabSz="379729">
              <a:spcBef>
                <a:spcPts val="1500"/>
              </a:spcBef>
              <a:defRPr sz="2340">
                <a:solidFill>
                  <a:srgbClr val="000000"/>
                </a:solidFill>
              </a:defRPr>
            </a:pPr>
            <a:r>
              <a:t>Peranti keras (</a:t>
            </a:r>
            <a:r>
              <a:rPr i="1"/>
              <a:t>hardware</a:t>
            </a:r>
            <a:r>
              <a:t>): serangkaian peralatan seperti prosesor, monitor, keyboard, dan printer. Berbagai peralatan tersebut bersama-sama menerima data serta informasi, memprosesnya, dan menampilkannya.</a:t>
            </a:r>
          </a:p>
          <a:p>
            <a:pPr marL="305434" indent="-305434" defTabSz="379729">
              <a:spcBef>
                <a:spcPts val="1500"/>
              </a:spcBef>
              <a:defRPr sz="2340">
                <a:solidFill>
                  <a:srgbClr val="000000"/>
                </a:solidFill>
              </a:defRPr>
            </a:pPr>
            <a:r>
              <a:t>Peranti lunak (</a:t>
            </a:r>
            <a:r>
              <a:rPr i="1"/>
              <a:t>software</a:t>
            </a:r>
            <a:r>
              <a:t>): sekumpulan program yang memungkinkan peranti keras untuk memproses data</a:t>
            </a:r>
          </a:p>
          <a:p>
            <a:pPr marL="305434" indent="-305434" defTabSz="379729">
              <a:spcBef>
                <a:spcPts val="1500"/>
              </a:spcBef>
              <a:defRPr sz="2340">
                <a:solidFill>
                  <a:srgbClr val="000000"/>
                </a:solidFill>
              </a:defRPr>
            </a:pPr>
            <a:r>
              <a:t>Basis data (</a:t>
            </a:r>
            <a:r>
              <a:rPr i="1"/>
              <a:t>database</a:t>
            </a:r>
            <a:r>
              <a:t>): sekumpulan arsip (</a:t>
            </a:r>
            <a:r>
              <a:rPr i="1"/>
              <a:t>file</a:t>
            </a:r>
            <a:r>
              <a:t>), tabel, relasi, dll yang saling berkaitan dan menyimpan data serta berbagai hubungan di antaranya.</a:t>
            </a:r>
          </a:p>
          <a:p>
            <a:pPr marL="305434" indent="-305434" defTabSz="379729">
              <a:spcBef>
                <a:spcPts val="1500"/>
              </a:spcBef>
              <a:defRPr sz="2340">
                <a:solidFill>
                  <a:srgbClr val="000000"/>
                </a:solidFill>
              </a:defRPr>
            </a:pPr>
            <a:r>
              <a:t>Jaringan (</a:t>
            </a:r>
            <a:r>
              <a:rPr i="1"/>
              <a:t>network</a:t>
            </a:r>
            <a:r>
              <a:t>): sistem koneksi (dengan kabel atau nirkabel) yang memungkinkan adanya berbagai sumber daya antarberbagai komputer yang berbeda.</a:t>
            </a:r>
          </a:p>
          <a:p>
            <a:pPr marL="305434" indent="-305434" defTabSz="379729">
              <a:spcBef>
                <a:spcPts val="1500"/>
              </a:spcBef>
              <a:defRPr sz="2340">
                <a:solidFill>
                  <a:srgbClr val="000000"/>
                </a:solidFill>
              </a:defRPr>
            </a:pPr>
            <a:r>
              <a:t>Prosedur: serangkaian instruksi mengenai bagaimana menggabungkan berbagai komponen agar dapat memproses informasi dan menciptakan hasil yang diinginkan.</a:t>
            </a:r>
          </a:p>
          <a:p>
            <a:pPr marL="305434" indent="-305434" defTabSz="379729">
              <a:spcBef>
                <a:spcPts val="1500"/>
              </a:spcBef>
              <a:defRPr sz="2340">
                <a:solidFill>
                  <a:srgbClr val="000000"/>
                </a:solidFill>
              </a:defRPr>
            </a:pPr>
            <a:r>
              <a:t>Orang: berbagai individu yang bekerja dengan sistem informasi, berinteraksi dengannya, atau menggunakan hasilnya.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spcBef>
                <a:spcPts val="1100"/>
              </a:spcBef>
              <a:defRPr sz="4969"/>
            </a:lvl1pPr>
          </a:lstStyle>
          <a:p>
            <a:pPr/>
            <a:r>
              <a:t>Definitions of Technology &amp; Technology Practice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61" name="Shape 161"/>
          <p:cNvSpPr/>
          <p:nvPr/>
        </p:nvSpPr>
        <p:spPr>
          <a:xfrm>
            <a:off x="2181225" y="4173538"/>
            <a:ext cx="864235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15468" indent="-315468" algn="l" defTabSz="841247">
              <a:spcBef>
                <a:spcPts val="500"/>
              </a:spcBef>
              <a:buFont typeface="Arial"/>
              <a:defRPr b="1" sz="220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Cultural Aspect				Organizational Aspects</a:t>
            </a:r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Goals, values and					economic and industrial</a:t>
            </a:r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Ethical codes,		         technology		activity, professional activity</a:t>
            </a:r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Belief in progress	                          practice		users and consumers,</a:t>
            </a:r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Awareness and creativity				trade unions</a:t>
            </a:r>
          </a:p>
          <a:p>
            <a:pPr marL="315468" indent="-315468" algn="l" defTabSz="841247">
              <a:spcBef>
                <a:spcPts val="7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5468" indent="-315468" algn="l" defTabSz="841247">
              <a:spcBef>
                <a:spcPts val="5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			</a:t>
            </a:r>
            <a:r>
              <a:rPr b="1" sz="2208"/>
              <a:t>Technical Aspect</a:t>
            </a:r>
            <a:endParaRPr b="1"/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			knowledge, skill and</a:t>
            </a:r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			technique, tools, machines,</a:t>
            </a:r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			chemicals, liveware, resources</a:t>
            </a:r>
          </a:p>
          <a:p>
            <a:pPr marL="315468" indent="-315468" algn="l" defTabSz="841247">
              <a:spcBef>
                <a:spcPts val="400"/>
              </a:spcBef>
              <a:buFont typeface="Arial"/>
              <a:defRPr sz="18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			products and wastes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