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43" r:id="rId3"/>
    <p:sldId id="315" r:id="rId4"/>
    <p:sldId id="257" r:id="rId5"/>
    <p:sldId id="258" r:id="rId6"/>
    <p:sldId id="316" r:id="rId7"/>
    <p:sldId id="317" r:id="rId8"/>
    <p:sldId id="259" r:id="rId9"/>
    <p:sldId id="318" r:id="rId10"/>
    <p:sldId id="319" r:id="rId11"/>
    <p:sldId id="322" r:id="rId12"/>
    <p:sldId id="320" r:id="rId13"/>
    <p:sldId id="260" r:id="rId14"/>
    <p:sldId id="321" r:id="rId15"/>
    <p:sldId id="323" r:id="rId16"/>
    <p:sldId id="261" r:id="rId17"/>
    <p:sldId id="262" r:id="rId18"/>
    <p:sldId id="326" r:id="rId19"/>
    <p:sldId id="324" r:id="rId20"/>
    <p:sldId id="325" r:id="rId21"/>
    <p:sldId id="263" r:id="rId22"/>
    <p:sldId id="327" r:id="rId23"/>
    <p:sldId id="264" r:id="rId24"/>
    <p:sldId id="328" r:id="rId25"/>
    <p:sldId id="329" r:id="rId26"/>
    <p:sldId id="265" r:id="rId27"/>
    <p:sldId id="330" r:id="rId28"/>
    <p:sldId id="266" r:id="rId29"/>
    <p:sldId id="331" r:id="rId30"/>
    <p:sldId id="267" r:id="rId31"/>
    <p:sldId id="268" r:id="rId32"/>
    <p:sldId id="269" r:id="rId33"/>
    <p:sldId id="271" r:id="rId34"/>
    <p:sldId id="332" r:id="rId35"/>
    <p:sldId id="333" r:id="rId36"/>
    <p:sldId id="272" r:id="rId37"/>
    <p:sldId id="334" r:id="rId38"/>
    <p:sldId id="273" r:id="rId39"/>
    <p:sldId id="274" r:id="rId40"/>
    <p:sldId id="336" r:id="rId41"/>
    <p:sldId id="275" r:id="rId42"/>
    <p:sldId id="337" r:id="rId43"/>
    <p:sldId id="276" r:id="rId44"/>
    <p:sldId id="338" r:id="rId45"/>
    <p:sldId id="277" r:id="rId46"/>
    <p:sldId id="278" r:id="rId47"/>
    <p:sldId id="340" r:id="rId48"/>
    <p:sldId id="279" r:id="rId49"/>
    <p:sldId id="341" r:id="rId50"/>
    <p:sldId id="280" r:id="rId51"/>
    <p:sldId id="342" r:id="rId52"/>
    <p:sldId id="281" r:id="rId53"/>
    <p:sldId id="282" r:id="rId54"/>
    <p:sldId id="283" r:id="rId55"/>
    <p:sldId id="284"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sorterViewPr>
    <p:cViewPr>
      <p:scale>
        <a:sx n="100" d="100"/>
        <a:sy n="100" d="100"/>
      </p:scale>
      <p:origin x="0" y="18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FEC4650-04B7-4EF6-91B3-4A1C364171E8}" type="datetimeFigureOut">
              <a:rPr lang="en-US" smtClean="0"/>
              <a:t>5/17/2014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FA7DEAA-B59E-487F-8702-63072534228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EC4650-04B7-4EF6-91B3-4A1C364171E8}" type="datetimeFigureOut">
              <a:rPr lang="en-US" smtClean="0"/>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7DEAA-B59E-487F-8702-6307253422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EC4650-04B7-4EF6-91B3-4A1C364171E8}" type="datetimeFigureOut">
              <a:rPr lang="en-US" smtClean="0"/>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7DEAA-B59E-487F-8702-6307253422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EC4650-04B7-4EF6-91B3-4A1C364171E8}" type="datetimeFigureOut">
              <a:rPr lang="en-US" smtClean="0"/>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7DEAA-B59E-487F-8702-63072534228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FEC4650-04B7-4EF6-91B3-4A1C364171E8}" type="datetimeFigureOut">
              <a:rPr lang="en-US" smtClean="0"/>
              <a:t>5/17/2014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A7DEAA-B59E-487F-8702-63072534228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EC4650-04B7-4EF6-91B3-4A1C364171E8}" type="datetimeFigureOut">
              <a:rPr lang="en-US" smtClean="0"/>
              <a:t>5/17/2014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A7DEAA-B59E-487F-8702-63072534228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FEC4650-04B7-4EF6-91B3-4A1C364171E8}" type="datetimeFigureOut">
              <a:rPr lang="en-US" smtClean="0"/>
              <a:t>5/17/2014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A7DEAA-B59E-487F-8702-63072534228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FEC4650-04B7-4EF6-91B3-4A1C364171E8}" type="datetimeFigureOut">
              <a:rPr lang="en-US" smtClean="0"/>
              <a:t>5/17/2014</a:t>
            </a:fld>
            <a:endParaRPr lang="en-US"/>
          </a:p>
        </p:txBody>
      </p:sp>
      <p:sp>
        <p:nvSpPr>
          <p:cNvPr id="8" name="Slide Number Placeholder 7"/>
          <p:cNvSpPr>
            <a:spLocks noGrp="1"/>
          </p:cNvSpPr>
          <p:nvPr>
            <p:ph type="sldNum" sz="quarter" idx="11"/>
          </p:nvPr>
        </p:nvSpPr>
        <p:spPr/>
        <p:txBody>
          <a:bodyPr/>
          <a:lstStyle/>
          <a:p>
            <a:fld id="{FFA7DEAA-B59E-487F-8702-63072534228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EC4650-04B7-4EF6-91B3-4A1C364171E8}" type="datetimeFigureOut">
              <a:rPr lang="en-US" smtClean="0"/>
              <a:t>5/17/2014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A7DEAA-B59E-487F-8702-6307253422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EC4650-04B7-4EF6-91B3-4A1C364171E8}" type="datetimeFigureOut">
              <a:rPr lang="en-US" smtClean="0"/>
              <a:t>5/17/2014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FFA7DEAA-B59E-487F-8702-63072534228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3FEC4650-04B7-4EF6-91B3-4A1C364171E8}" type="datetimeFigureOut">
              <a:rPr lang="en-US" smtClean="0"/>
              <a:t>5/17/2014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A7DEAA-B59E-487F-8702-63072534228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FEC4650-04B7-4EF6-91B3-4A1C364171E8}" type="datetimeFigureOut">
              <a:rPr lang="en-US" smtClean="0"/>
              <a:t>5/17/2014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FA7DEAA-B59E-487F-8702-63072534228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computer.org/intelligen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computer.org/compu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computer.org/tcc"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bbc.co.uk/news/business-13611845#story_continues_2"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bbc.co.uk/news/business-13611845#story_continues_3"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TREND ICT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5722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Bisnis</a:t>
            </a:r>
            <a:r>
              <a:rPr lang="en-US" dirty="0" smtClean="0"/>
              <a:t> tablet </a:t>
            </a:r>
            <a:r>
              <a:rPr lang="en-US" dirty="0" err="1" smtClean="0"/>
              <a:t>akan</a:t>
            </a:r>
            <a:r>
              <a:rPr lang="en-US" dirty="0" smtClean="0"/>
              <a:t> </a:t>
            </a:r>
            <a:r>
              <a:rPr lang="en-US" dirty="0" err="1" smtClean="0"/>
              <a:t>mencapai</a:t>
            </a:r>
            <a:r>
              <a:rPr lang="en-US" dirty="0" smtClean="0"/>
              <a:t> 200 </a:t>
            </a:r>
            <a:r>
              <a:rPr lang="en-US" dirty="0" err="1" smtClean="0"/>
              <a:t>juta</a:t>
            </a:r>
            <a:r>
              <a:rPr lang="en-US" dirty="0" smtClean="0"/>
              <a:t> </a:t>
            </a:r>
            <a:r>
              <a:rPr lang="en-US" dirty="0" err="1" smtClean="0"/>
              <a:t>dengan</a:t>
            </a:r>
            <a:r>
              <a:rPr lang="en-US" dirty="0" smtClean="0"/>
              <a:t> </a:t>
            </a:r>
            <a:r>
              <a:rPr lang="en-US" dirty="0" err="1" smtClean="0"/>
              <a:t>peningkatan</a:t>
            </a:r>
            <a:r>
              <a:rPr lang="en-US" dirty="0" smtClean="0"/>
              <a:t> </a:t>
            </a:r>
            <a:r>
              <a:rPr lang="en-US" dirty="0" err="1" smtClean="0"/>
              <a:t>pertahun</a:t>
            </a:r>
            <a:r>
              <a:rPr lang="en-US" dirty="0" smtClean="0"/>
              <a:t> 38%. </a:t>
            </a:r>
          </a:p>
          <a:p>
            <a:endParaRPr lang="en-US" dirty="0"/>
          </a:p>
        </p:txBody>
      </p:sp>
    </p:spTree>
    <p:extLst>
      <p:ext uri="{BB962C8B-B14F-4D97-AF65-F5344CB8AC3E}">
        <p14:creationId xmlns:p14="http://schemas.microsoft.com/office/powerpoint/2010/main" val="1804053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Tablet </a:t>
            </a:r>
            <a:r>
              <a:rPr lang="en-US" dirty="0" err="1" smtClean="0"/>
              <a:t>juga</a:t>
            </a:r>
            <a:r>
              <a:rPr lang="en-US" dirty="0" smtClean="0"/>
              <a:t> </a:t>
            </a:r>
            <a:r>
              <a:rPr lang="en-US" dirty="0" err="1" smtClean="0"/>
              <a:t>bisa</a:t>
            </a:r>
            <a:r>
              <a:rPr lang="en-US" dirty="0" smtClean="0"/>
              <a:t> </a:t>
            </a:r>
            <a:r>
              <a:rPr lang="en-US" dirty="0" err="1" smtClean="0"/>
              <a:t>masuk</a:t>
            </a:r>
            <a:r>
              <a:rPr lang="en-US" dirty="0" smtClean="0"/>
              <a:t> </a:t>
            </a:r>
            <a:r>
              <a:rPr lang="en-US" dirty="0" err="1" smtClean="0"/>
              <a:t>kedalam</a:t>
            </a:r>
            <a:r>
              <a:rPr lang="en-US" dirty="0" smtClean="0"/>
              <a:t> shopping, </a:t>
            </a:r>
            <a:r>
              <a:rPr lang="en-US" dirty="0" err="1" smtClean="0"/>
              <a:t>logistik</a:t>
            </a:r>
            <a:r>
              <a:rPr lang="en-US" dirty="0" smtClean="0"/>
              <a:t>, </a:t>
            </a:r>
            <a:r>
              <a:rPr lang="en-US" dirty="0" err="1" smtClean="0"/>
              <a:t>pendidikan</a:t>
            </a:r>
            <a:r>
              <a:rPr lang="en-US" dirty="0" smtClean="0"/>
              <a:t>, social media, </a:t>
            </a:r>
            <a:r>
              <a:rPr lang="en-US" dirty="0" err="1" smtClean="0"/>
              <a:t>hiburan</a:t>
            </a:r>
            <a:r>
              <a:rPr lang="en-US" dirty="0" smtClean="0"/>
              <a:t>, </a:t>
            </a:r>
            <a:r>
              <a:rPr lang="en-US" dirty="0" err="1" smtClean="0"/>
              <a:t>konseling</a:t>
            </a:r>
            <a:r>
              <a:rPr lang="en-US" dirty="0" smtClean="0"/>
              <a:t> </a:t>
            </a:r>
            <a:r>
              <a:rPr lang="en-US" dirty="0" err="1" smtClean="0"/>
              <a:t>kesehatan</a:t>
            </a:r>
            <a:r>
              <a:rPr lang="en-US" dirty="0" smtClean="0"/>
              <a:t> </a:t>
            </a:r>
            <a:r>
              <a:rPr lang="en-US" dirty="0" err="1" smtClean="0"/>
              <a:t>dan</a:t>
            </a:r>
            <a:r>
              <a:rPr lang="en-US" dirty="0" smtClean="0"/>
              <a:t> </a:t>
            </a:r>
            <a:r>
              <a:rPr lang="en-US" dirty="0" err="1" smtClean="0"/>
              <a:t>jasa</a:t>
            </a:r>
            <a:r>
              <a:rPr lang="en-US" dirty="0" smtClean="0"/>
              <a:t> </a:t>
            </a:r>
            <a:r>
              <a:rPr lang="en-US" dirty="0" err="1" smtClean="0"/>
              <a:t>lainnya</a:t>
            </a:r>
            <a:r>
              <a:rPr lang="en-US" dirty="0" smtClean="0"/>
              <a:t>. </a:t>
            </a:r>
          </a:p>
          <a:p>
            <a:r>
              <a:rPr lang="en-US" dirty="0" err="1" smtClean="0"/>
              <a:t>Peningkatan</a:t>
            </a:r>
            <a:r>
              <a:rPr lang="en-US" dirty="0" smtClean="0"/>
              <a:t> </a:t>
            </a:r>
            <a:r>
              <a:rPr lang="en-US" dirty="0" err="1" smtClean="0"/>
              <a:t>ini</a:t>
            </a:r>
            <a:r>
              <a:rPr lang="en-US" dirty="0" smtClean="0"/>
              <a:t> </a:t>
            </a:r>
            <a:r>
              <a:rPr lang="en-US" dirty="0" err="1" smtClean="0"/>
              <a:t>diprekdisikan</a:t>
            </a:r>
            <a:r>
              <a:rPr lang="en-US" dirty="0" smtClean="0"/>
              <a:t> </a:t>
            </a:r>
            <a:r>
              <a:rPr lang="en-US" dirty="0" err="1" smtClean="0"/>
              <a:t>sebesar</a:t>
            </a:r>
            <a:r>
              <a:rPr lang="en-US" dirty="0" smtClean="0"/>
              <a:t> 52%. </a:t>
            </a:r>
            <a:r>
              <a:rPr lang="en-US" dirty="0"/>
              <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3923309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err="1" smtClean="0"/>
              <a:t>Kecepatan</a:t>
            </a:r>
            <a:r>
              <a:rPr lang="en-US" b="1" dirty="0" smtClean="0"/>
              <a:t> bandwidth </a:t>
            </a:r>
            <a:r>
              <a:rPr lang="en-US" b="1" dirty="0" err="1" smtClean="0"/>
              <a:t>akan</a:t>
            </a:r>
            <a:r>
              <a:rPr lang="en-US" b="1" dirty="0" smtClean="0"/>
              <a:t> </a:t>
            </a:r>
            <a:r>
              <a:rPr lang="en-US" b="1" dirty="0" err="1" smtClean="0"/>
              <a:t>meningkatan</a:t>
            </a:r>
            <a:r>
              <a:rPr lang="en-US" b="1" dirty="0" smtClean="0"/>
              <a:t> </a:t>
            </a:r>
            <a:r>
              <a:rPr lang="en-US" b="1" dirty="0" err="1" smtClean="0"/>
              <a:t>dengan</a:t>
            </a:r>
            <a:r>
              <a:rPr lang="en-US" b="1" dirty="0" smtClean="0"/>
              <a:t> </a:t>
            </a:r>
            <a:r>
              <a:rPr lang="en-US" b="1" dirty="0" err="1" smtClean="0"/>
              <a:t>teknologi</a:t>
            </a:r>
            <a:r>
              <a:rPr lang="en-US" b="1" dirty="0" smtClean="0"/>
              <a:t> TD-LTE.</a:t>
            </a:r>
          </a:p>
          <a:p>
            <a:r>
              <a:rPr lang="en-US" b="1" dirty="0" err="1" smtClean="0"/>
              <a:t>Tidak</a:t>
            </a:r>
            <a:r>
              <a:rPr lang="en-US" b="1" dirty="0" smtClean="0"/>
              <a:t> </a:t>
            </a:r>
            <a:r>
              <a:rPr lang="en-US" b="1" dirty="0" err="1" smtClean="0"/>
              <a:t>hanya</a:t>
            </a:r>
            <a:r>
              <a:rPr lang="en-US" b="1" dirty="0" smtClean="0"/>
              <a:t> </a:t>
            </a:r>
            <a:r>
              <a:rPr lang="en-US" b="1" dirty="0" err="1" smtClean="0"/>
              <a:t>meningkat</a:t>
            </a:r>
            <a:r>
              <a:rPr lang="en-US" b="1" dirty="0" smtClean="0"/>
              <a:t> </a:t>
            </a:r>
            <a:r>
              <a:rPr lang="en-US" b="1" dirty="0" err="1" smtClean="0"/>
              <a:t>namun</a:t>
            </a:r>
            <a:r>
              <a:rPr lang="en-US" b="1" dirty="0" smtClean="0"/>
              <a:t> </a:t>
            </a:r>
            <a:r>
              <a:rPr lang="en-US" b="1" dirty="0" err="1" smtClean="0"/>
              <a:t>meluas</a:t>
            </a:r>
            <a:r>
              <a:rPr lang="en-US" b="1" dirty="0" smtClean="0"/>
              <a:t> </a:t>
            </a:r>
            <a:r>
              <a:rPr lang="en-US" b="1" dirty="0" err="1" smtClean="0"/>
              <a:t>dengan</a:t>
            </a:r>
            <a:r>
              <a:rPr lang="en-US" b="1" dirty="0" smtClean="0"/>
              <a:t> WIMAX. </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35718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Peningkatan</a:t>
            </a:r>
            <a:r>
              <a:rPr lang="en-US" dirty="0" smtClean="0"/>
              <a:t> </a:t>
            </a:r>
            <a:r>
              <a:rPr lang="en-US" dirty="0" err="1" smtClean="0"/>
              <a:t>prosesor</a:t>
            </a:r>
            <a:r>
              <a:rPr lang="en-US" dirty="0" smtClean="0"/>
              <a:t> HP </a:t>
            </a:r>
            <a:r>
              <a:rPr lang="en-US" dirty="0" err="1" smtClean="0"/>
              <a:t>meningkat</a:t>
            </a:r>
            <a:r>
              <a:rPr lang="en-US" dirty="0" smtClean="0"/>
              <a:t>. Quad-core </a:t>
            </a:r>
            <a:r>
              <a:rPr lang="en-US" dirty="0" err="1" smtClean="0"/>
              <a:t>menjadi</a:t>
            </a:r>
            <a:r>
              <a:rPr lang="en-US" dirty="0" smtClean="0"/>
              <a:t> </a:t>
            </a:r>
            <a:r>
              <a:rPr lang="en-US" dirty="0" err="1" smtClean="0"/>
              <a:t>standar</a:t>
            </a:r>
            <a:r>
              <a:rPr lang="en-US" dirty="0"/>
              <a:t> </a:t>
            </a:r>
            <a:r>
              <a:rPr lang="en-US" dirty="0" err="1" smtClean="0"/>
              <a:t>untuk</a:t>
            </a:r>
            <a:r>
              <a:rPr lang="en-US" dirty="0" smtClean="0"/>
              <a:t> HP yang </a:t>
            </a:r>
            <a:r>
              <a:rPr lang="en-US" dirty="0" err="1" smtClean="0"/>
              <a:t>terjangkau</a:t>
            </a:r>
            <a:r>
              <a:rPr lang="en-US" dirty="0"/>
              <a:t> </a:t>
            </a:r>
            <a:r>
              <a:rPr lang="en-US" dirty="0" err="1" smtClean="0"/>
              <a:t>dan</a:t>
            </a:r>
            <a:r>
              <a:rPr lang="en-US" dirty="0" smtClean="0"/>
              <a:t> </a:t>
            </a:r>
            <a:r>
              <a:rPr lang="en-US" dirty="0" err="1" smtClean="0"/>
              <a:t>kencang</a:t>
            </a:r>
            <a:r>
              <a:rPr lang="en-US" dirty="0" smtClean="0"/>
              <a:t>. </a:t>
            </a:r>
          </a:p>
          <a:p>
            <a:r>
              <a:rPr lang="en-US" dirty="0" smtClean="0"/>
              <a:t>2017, 600 </a:t>
            </a:r>
            <a:r>
              <a:rPr lang="en-US" dirty="0" err="1" smtClean="0"/>
              <a:t>juta</a:t>
            </a:r>
            <a:r>
              <a:rPr lang="en-US" dirty="0" smtClean="0"/>
              <a:t> HP di China. </a:t>
            </a:r>
          </a:p>
          <a:p>
            <a:r>
              <a:rPr lang="en-US" dirty="0" smtClean="0"/>
              <a:t>Quad-core smartphone </a:t>
            </a:r>
            <a:r>
              <a:rPr lang="en-US" dirty="0" err="1" smtClean="0"/>
              <a:t>meningkat</a:t>
            </a:r>
            <a:r>
              <a:rPr lang="en-US" dirty="0" smtClean="0"/>
              <a:t> 55%.</a:t>
            </a:r>
          </a:p>
          <a:p>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4156448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3D IC</a:t>
            </a:r>
            <a:endParaRPr lang="en-US" dirty="0"/>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2253497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290851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G:\restoran nusantara\ptik nusantara\others\ict trends\Feature Story_files\p_3b 軟性顯示器1-1s.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7800" y="304800"/>
            <a:ext cx="5715000" cy="6172200"/>
          </a:xfrm>
          <a:prstGeom prst="rect">
            <a:avLst/>
          </a:prstGeom>
          <a:noFill/>
          <a:ln>
            <a:noFill/>
          </a:ln>
        </p:spPr>
      </p:pic>
    </p:spTree>
    <p:extLst>
      <p:ext uri="{BB962C8B-B14F-4D97-AF65-F5344CB8AC3E}">
        <p14:creationId xmlns:p14="http://schemas.microsoft.com/office/powerpoint/2010/main" val="1042574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Iphone</a:t>
            </a:r>
            <a:r>
              <a:rPr lang="en-US" dirty="0" smtClean="0"/>
              <a:t> 5 </a:t>
            </a:r>
            <a:r>
              <a:rPr lang="en-US" dirty="0" err="1" smtClean="0"/>
              <a:t>masih</a:t>
            </a:r>
            <a:r>
              <a:rPr lang="en-US" dirty="0" smtClean="0"/>
              <a:t> </a:t>
            </a:r>
            <a:r>
              <a:rPr lang="en-US" dirty="0" err="1" smtClean="0"/>
              <a:t>menjadi</a:t>
            </a:r>
            <a:r>
              <a:rPr lang="en-US" dirty="0" smtClean="0"/>
              <a:t> </a:t>
            </a:r>
            <a:r>
              <a:rPr lang="en-US" dirty="0" err="1" smtClean="0"/>
              <a:t>primadona</a:t>
            </a:r>
            <a:r>
              <a:rPr lang="en-US" dirty="0" smtClean="0"/>
              <a:t> </a:t>
            </a:r>
            <a:r>
              <a:rPr lang="en-US" dirty="0" err="1" smtClean="0"/>
              <a:t>karena</a:t>
            </a:r>
            <a:r>
              <a:rPr lang="en-US" dirty="0" smtClean="0"/>
              <a:t> </a:t>
            </a:r>
            <a:r>
              <a:rPr lang="en-US" dirty="0" err="1" smtClean="0"/>
              <a:t>desain</a:t>
            </a:r>
            <a:r>
              <a:rPr lang="en-US" dirty="0" smtClean="0"/>
              <a:t> </a:t>
            </a:r>
            <a:r>
              <a:rPr lang="en-US" dirty="0" err="1" smtClean="0"/>
              <a:t>lebih</a:t>
            </a:r>
            <a:r>
              <a:rPr lang="en-US" dirty="0" smtClean="0"/>
              <a:t> </a:t>
            </a:r>
            <a:r>
              <a:rPr lang="en-US" dirty="0" err="1" smtClean="0"/>
              <a:t>tinggi</a:t>
            </a:r>
            <a:r>
              <a:rPr lang="en-US" dirty="0" smtClean="0"/>
              <a:t> </a:t>
            </a:r>
            <a:r>
              <a:rPr lang="en-US" dirty="0" err="1" smtClean="0"/>
              <a:t>akibat</a:t>
            </a:r>
            <a:r>
              <a:rPr lang="en-US" dirty="0" smtClean="0"/>
              <a:t> proses </a:t>
            </a:r>
            <a:r>
              <a:rPr lang="en-US" dirty="0" err="1" smtClean="0"/>
              <a:t>produksi</a:t>
            </a:r>
            <a:r>
              <a:rPr lang="en-US" dirty="0" smtClean="0"/>
              <a:t> yang </a:t>
            </a:r>
            <a:r>
              <a:rPr lang="en-US" dirty="0" err="1" smtClean="0"/>
              <a:t>lebih</a:t>
            </a:r>
            <a:r>
              <a:rPr lang="en-US" dirty="0" smtClean="0"/>
              <a:t> </a:t>
            </a:r>
            <a:r>
              <a:rPr lang="en-US" dirty="0" err="1" smtClean="0"/>
              <a:t>sederhana</a:t>
            </a:r>
            <a:r>
              <a:rPr lang="en-US" dirty="0" smtClean="0"/>
              <a:t> </a:t>
            </a:r>
            <a:r>
              <a:rPr lang="en-US" dirty="0" err="1" smtClean="0"/>
              <a:t>dan</a:t>
            </a:r>
            <a:r>
              <a:rPr lang="en-US" dirty="0" smtClean="0"/>
              <a:t> </a:t>
            </a:r>
            <a:r>
              <a:rPr lang="en-US" dirty="0" err="1" smtClean="0"/>
              <a:t>penurunan</a:t>
            </a:r>
            <a:r>
              <a:rPr lang="en-US" dirty="0" smtClean="0"/>
              <a:t> </a:t>
            </a:r>
            <a:r>
              <a:rPr lang="en-US" dirty="0" err="1" smtClean="0"/>
              <a:t>komponen</a:t>
            </a:r>
            <a:r>
              <a:rPr lang="en-US" dirty="0" smtClean="0"/>
              <a:t>. </a:t>
            </a:r>
            <a:endParaRPr lang="en-US" dirty="0"/>
          </a:p>
        </p:txBody>
      </p:sp>
    </p:spTree>
    <p:extLst>
      <p:ext uri="{BB962C8B-B14F-4D97-AF65-F5344CB8AC3E}">
        <p14:creationId xmlns:p14="http://schemas.microsoft.com/office/powerpoint/2010/main" val="755724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Teknologi</a:t>
            </a:r>
            <a:r>
              <a:rPr lang="en-US" dirty="0" smtClean="0"/>
              <a:t> </a:t>
            </a:r>
            <a:r>
              <a:rPr lang="en-US" dirty="0" err="1" smtClean="0"/>
              <a:t>layar</a:t>
            </a:r>
            <a:r>
              <a:rPr lang="en-US" dirty="0" smtClean="0"/>
              <a:t> </a:t>
            </a:r>
            <a:r>
              <a:rPr lang="en-US" dirty="0" err="1" smtClean="0"/>
              <a:t>sentuh</a:t>
            </a:r>
            <a:r>
              <a:rPr lang="en-US" dirty="0" smtClean="0"/>
              <a:t> </a:t>
            </a:r>
            <a:r>
              <a:rPr lang="en-US" dirty="0" err="1" smtClean="0"/>
              <a:t>juga</a:t>
            </a:r>
            <a:r>
              <a:rPr lang="en-US" dirty="0" smtClean="0"/>
              <a:t> </a:t>
            </a:r>
            <a:r>
              <a:rPr lang="en-US" dirty="0" err="1" smtClean="0"/>
              <a:t>akan</a:t>
            </a:r>
            <a:r>
              <a:rPr lang="en-US" dirty="0" smtClean="0"/>
              <a:t> </a:t>
            </a:r>
            <a:r>
              <a:rPr lang="en-US" dirty="0" err="1" smtClean="0"/>
              <a:t>mendominasi</a:t>
            </a:r>
            <a:r>
              <a:rPr lang="en-US" dirty="0" smtClean="0"/>
              <a:t> masa </a:t>
            </a:r>
            <a:r>
              <a:rPr lang="en-US" dirty="0" err="1" smtClean="0"/>
              <a:t>depan</a:t>
            </a:r>
            <a:r>
              <a:rPr lang="en-US" dirty="0" smtClean="0"/>
              <a:t>. </a:t>
            </a:r>
            <a:r>
              <a:rPr lang="en-US" dirty="0"/>
              <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2331614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In the touchscreen industry, the space for simple add-on touchscreen makers no longer exists, and manufacturers with embedded touch technology are expected to take the lead. </a:t>
            </a:r>
            <a:endParaRPr lang="en-US" dirty="0" smtClean="0"/>
          </a:p>
          <a:p>
            <a:endParaRPr lang="en-US" dirty="0"/>
          </a:p>
          <a:p>
            <a:endParaRPr lang="en-US" dirty="0"/>
          </a:p>
        </p:txBody>
      </p:sp>
    </p:spTree>
    <p:extLst>
      <p:ext uri="{BB962C8B-B14F-4D97-AF65-F5344CB8AC3E}">
        <p14:creationId xmlns:p14="http://schemas.microsoft.com/office/powerpoint/2010/main" val="3670217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2"/>
            <a:r>
              <a:rPr lang="id-ID" dirty="0"/>
              <a:t>Pemanfaatan ICT</a:t>
            </a:r>
            <a:endParaRPr lang="en-US" sz="3600" dirty="0"/>
          </a:p>
          <a:p>
            <a:pPr lvl="2"/>
            <a:r>
              <a:rPr lang="id-ID" dirty="0"/>
              <a:t>Industri ICT sebelum dan sesudah tahun 2000</a:t>
            </a:r>
            <a:endParaRPr lang="en-US" sz="3600" dirty="0"/>
          </a:p>
          <a:p>
            <a:pPr lvl="2"/>
            <a:r>
              <a:rPr lang="id-ID" dirty="0"/>
              <a:t>Peluang dalam e-commerce</a:t>
            </a:r>
            <a:endParaRPr lang="en-US" sz="3600" dirty="0"/>
          </a:p>
          <a:p>
            <a:pPr lvl="2"/>
            <a:r>
              <a:rPr lang="id-ID" dirty="0"/>
              <a:t>Kerawanan dalam ICT</a:t>
            </a:r>
            <a:endParaRPr lang="en-US" sz="3600" dirty="0"/>
          </a:p>
          <a:p>
            <a:pPr lvl="2"/>
            <a:r>
              <a:rPr lang="id-ID" dirty="0"/>
              <a:t>ICT dalam era mobile phone</a:t>
            </a:r>
            <a:endParaRPr lang="en-US" sz="3600" dirty="0"/>
          </a:p>
          <a:p>
            <a:pPr lvl="2"/>
            <a:r>
              <a:rPr lang="id-ID" dirty="0"/>
              <a:t>Peluang berbagai karir di era ICT</a:t>
            </a:r>
            <a:endParaRPr lang="en-US" sz="3600" dirty="0"/>
          </a:p>
          <a:p>
            <a:endParaRPr lang="en-US" dirty="0"/>
          </a:p>
        </p:txBody>
      </p:sp>
    </p:spTree>
    <p:extLst>
      <p:ext uri="{BB962C8B-B14F-4D97-AF65-F5344CB8AC3E}">
        <p14:creationId xmlns:p14="http://schemas.microsoft.com/office/powerpoint/2010/main" val="9815426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r>
              <a:rPr lang="en-US" dirty="0" err="1" smtClean="0"/>
              <a:t>Teknologi</a:t>
            </a:r>
            <a:r>
              <a:rPr lang="en-US" dirty="0" smtClean="0"/>
              <a:t> </a:t>
            </a:r>
            <a:r>
              <a:rPr lang="en-US" dirty="0" err="1" smtClean="0"/>
              <a:t>sentuh</a:t>
            </a:r>
            <a:r>
              <a:rPr lang="en-US" dirty="0" smtClean="0"/>
              <a:t> </a:t>
            </a:r>
            <a:r>
              <a:rPr lang="en-US" dirty="0" err="1" smtClean="0"/>
              <a:t>mulai</a:t>
            </a:r>
            <a:r>
              <a:rPr lang="en-US" dirty="0" smtClean="0"/>
              <a:t> </a:t>
            </a:r>
            <a:r>
              <a:rPr lang="en-US" dirty="0" err="1" smtClean="0"/>
              <a:t>meningkat</a:t>
            </a:r>
            <a:r>
              <a:rPr lang="en-US" dirty="0" smtClean="0"/>
              <a:t> </a:t>
            </a:r>
            <a:r>
              <a:rPr lang="en-US" dirty="0" err="1" smtClean="0"/>
              <a:t>sekitar</a:t>
            </a:r>
            <a:r>
              <a:rPr lang="en-US" dirty="0" smtClean="0"/>
              <a:t> 25%. </a:t>
            </a:r>
            <a:r>
              <a:rPr lang="en-US" dirty="0"/>
              <a:t/>
            </a:r>
            <a:br>
              <a:rPr lang="en-US" dirty="0"/>
            </a:br>
            <a:r>
              <a:rPr lang="en-US" dirty="0"/>
              <a:t>  </a:t>
            </a:r>
          </a:p>
          <a:p>
            <a:endParaRPr lang="en-US" dirty="0"/>
          </a:p>
        </p:txBody>
      </p:sp>
    </p:spTree>
    <p:extLst>
      <p:ext uri="{BB962C8B-B14F-4D97-AF65-F5344CB8AC3E}">
        <p14:creationId xmlns:p14="http://schemas.microsoft.com/office/powerpoint/2010/main" val="991532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Peningkatan</a:t>
            </a:r>
            <a:r>
              <a:rPr lang="en-US" dirty="0" smtClean="0"/>
              <a:t> </a:t>
            </a:r>
            <a:r>
              <a:rPr lang="en-US" dirty="0" err="1" smtClean="0"/>
              <a:t>produk</a:t>
            </a:r>
            <a:r>
              <a:rPr lang="en-US" dirty="0" smtClean="0"/>
              <a:t> wireless charging</a:t>
            </a:r>
            <a:endParaRPr lang="en-US" dirty="0"/>
          </a:p>
        </p:txBody>
      </p:sp>
      <p:sp>
        <p:nvSpPr>
          <p:cNvPr id="3" name="Content Placeholder 2"/>
          <p:cNvSpPr>
            <a:spLocks noGrp="1"/>
          </p:cNvSpPr>
          <p:nvPr>
            <p:ph idx="1"/>
          </p:nvPr>
        </p:nvSpPr>
        <p:spPr/>
        <p:txBody>
          <a:bodyPr>
            <a:normAutofit/>
          </a:bodyPr>
          <a:lstStyle/>
          <a:p>
            <a:r>
              <a:rPr lang="en-US" dirty="0" err="1" smtClean="0"/>
              <a:t>Teknologi</a:t>
            </a:r>
            <a:r>
              <a:rPr lang="en-US" dirty="0" smtClean="0"/>
              <a:t> wireless charging </a:t>
            </a:r>
            <a:r>
              <a:rPr lang="en-US" dirty="0" err="1" smtClean="0"/>
              <a:t>mulai</a:t>
            </a:r>
            <a:r>
              <a:rPr lang="en-US" dirty="0" smtClean="0"/>
              <a:t> </a:t>
            </a:r>
            <a:r>
              <a:rPr lang="en-US" dirty="0" err="1" smtClean="0"/>
              <a:t>meningkat</a:t>
            </a:r>
            <a:r>
              <a:rPr lang="en-US" dirty="0" smtClean="0"/>
              <a:t>. </a:t>
            </a:r>
            <a:r>
              <a:rPr lang="en-US" dirty="0" err="1" smtClean="0"/>
              <a:t>Banyak</a:t>
            </a:r>
            <a:r>
              <a:rPr lang="en-US" dirty="0" smtClean="0"/>
              <a:t> </a:t>
            </a:r>
            <a:r>
              <a:rPr lang="en-US" dirty="0" err="1" smtClean="0"/>
              <a:t>produk</a:t>
            </a:r>
            <a:r>
              <a:rPr lang="en-US" dirty="0" smtClean="0"/>
              <a:t>. </a:t>
            </a:r>
          </a:p>
          <a:p>
            <a:endParaRPr lang="en-US" dirty="0"/>
          </a:p>
        </p:txBody>
      </p:sp>
    </p:spTree>
    <p:extLst>
      <p:ext uri="{BB962C8B-B14F-4D97-AF65-F5344CB8AC3E}">
        <p14:creationId xmlns:p14="http://schemas.microsoft.com/office/powerpoint/2010/main" val="2084357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PMA</a:t>
            </a:r>
            <a:r>
              <a:rPr lang="en-US" dirty="0" smtClean="0"/>
              <a:t> power matters alliance: Google AT&amp;T </a:t>
            </a:r>
            <a:r>
              <a:rPr lang="en-US" dirty="0" err="1" smtClean="0"/>
              <a:t>dan</a:t>
            </a:r>
            <a:r>
              <a:rPr lang="en-US" dirty="0" smtClean="0"/>
              <a:t> Starbucks. </a:t>
            </a:r>
          </a:p>
          <a:p>
            <a:r>
              <a:rPr lang="en-US" dirty="0" err="1" smtClean="0"/>
              <a:t>WPC</a:t>
            </a:r>
            <a:r>
              <a:rPr lang="en-US" dirty="0" smtClean="0"/>
              <a:t> wireless power consortium: Nokia </a:t>
            </a:r>
            <a:r>
              <a:rPr lang="en-US" dirty="0" err="1" smtClean="0"/>
              <a:t>dan</a:t>
            </a:r>
            <a:r>
              <a:rPr lang="en-US" dirty="0" smtClean="0"/>
              <a:t> LG</a:t>
            </a:r>
            <a:endParaRPr lang="en-US" dirty="0"/>
          </a:p>
          <a:p>
            <a:r>
              <a:rPr lang="en-US" b="1" dirty="0"/>
              <a:t> </a:t>
            </a:r>
            <a:r>
              <a:rPr lang="en-US" b="1" dirty="0" err="1" smtClean="0"/>
              <a:t>WPC</a:t>
            </a:r>
            <a:r>
              <a:rPr lang="en-US" b="1" dirty="0" smtClean="0"/>
              <a:t> </a:t>
            </a:r>
            <a:r>
              <a:rPr lang="en-US" b="1" dirty="0" err="1" smtClean="0"/>
              <a:t>masih</a:t>
            </a:r>
            <a:r>
              <a:rPr lang="en-US" b="1" dirty="0" smtClean="0"/>
              <a:t> </a:t>
            </a:r>
            <a:r>
              <a:rPr lang="en-US" b="1" dirty="0" err="1" smtClean="0"/>
              <a:t>terbanyak</a:t>
            </a:r>
            <a:r>
              <a:rPr lang="en-US" b="1" dirty="0" smtClean="0"/>
              <a:t>. </a:t>
            </a:r>
            <a:endParaRPr lang="en-US" dirty="0"/>
          </a:p>
          <a:p>
            <a:endParaRPr lang="en-US" dirty="0"/>
          </a:p>
          <a:p>
            <a:endParaRPr lang="en-US" dirty="0"/>
          </a:p>
        </p:txBody>
      </p:sp>
    </p:spTree>
    <p:extLst>
      <p:ext uri="{BB962C8B-B14F-4D97-AF65-F5344CB8AC3E}">
        <p14:creationId xmlns:p14="http://schemas.microsoft.com/office/powerpoint/2010/main" val="3190305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Networked home appliances </a:t>
            </a:r>
            <a:r>
              <a:rPr lang="en-US" dirty="0" err="1" smtClean="0"/>
              <a:t>dan</a:t>
            </a:r>
            <a:r>
              <a:rPr lang="en-US" dirty="0" smtClean="0"/>
              <a:t> management services</a:t>
            </a:r>
          </a:p>
          <a:p>
            <a:r>
              <a:rPr lang="en-US" dirty="0" smtClean="0"/>
              <a:t>Handheld devices. </a:t>
            </a:r>
            <a:r>
              <a:rPr lang="en-US" dirty="0"/>
              <a:t/>
            </a:r>
            <a:br>
              <a:rPr lang="en-US" dirty="0"/>
            </a:br>
            <a:endParaRPr lang="en-US" dirty="0"/>
          </a:p>
        </p:txBody>
      </p:sp>
    </p:spTree>
    <p:extLst>
      <p:ext uri="{BB962C8B-B14F-4D97-AF65-F5344CB8AC3E}">
        <p14:creationId xmlns:p14="http://schemas.microsoft.com/office/powerpoint/2010/main" val="1274190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Growth engine </a:t>
            </a:r>
            <a:r>
              <a:rPr lang="en-US" dirty="0" err="1" smtClean="0"/>
              <a:t>adalah</a:t>
            </a:r>
            <a:r>
              <a:rPr lang="en-US" dirty="0" smtClean="0"/>
              <a:t> consumer electronics products. </a:t>
            </a:r>
          </a:p>
          <a:p>
            <a:r>
              <a:rPr lang="en-US" dirty="0" smtClean="0"/>
              <a:t>Smart handheld devices: smartphones, tablets, ultra thin notebooks. </a:t>
            </a:r>
          </a:p>
          <a:p>
            <a:r>
              <a:rPr lang="en-US" dirty="0" err="1" smtClean="0"/>
              <a:t>Lebur</a:t>
            </a:r>
            <a:r>
              <a:rPr lang="en-US" dirty="0" smtClean="0"/>
              <a:t> </a:t>
            </a:r>
            <a:r>
              <a:rPr lang="en-US" dirty="0" err="1" smtClean="0"/>
              <a:t>antara</a:t>
            </a:r>
            <a:r>
              <a:rPr lang="en-US" dirty="0" smtClean="0"/>
              <a:t> </a:t>
            </a:r>
            <a:r>
              <a:rPr lang="en-US" dirty="0" err="1" smtClean="0"/>
              <a:t>semua</a:t>
            </a:r>
            <a:r>
              <a:rPr lang="en-US" dirty="0" smtClean="0"/>
              <a:t> </a:t>
            </a:r>
            <a:r>
              <a:rPr lang="en-US" dirty="0" err="1" smtClean="0"/>
              <a:t>alat</a:t>
            </a:r>
            <a:r>
              <a:rPr lang="en-US" dirty="0" smtClean="0"/>
              <a:t> </a:t>
            </a:r>
            <a:r>
              <a:rPr lang="en-US" dirty="0" err="1" smtClean="0"/>
              <a:t>tersebut</a:t>
            </a:r>
            <a:r>
              <a:rPr lang="en-US" dirty="0" smtClean="0"/>
              <a:t>. </a:t>
            </a:r>
            <a:endParaRPr lang="en-US" dirty="0"/>
          </a:p>
        </p:txBody>
      </p:sp>
    </p:spTree>
    <p:extLst>
      <p:ext uri="{BB962C8B-B14F-4D97-AF65-F5344CB8AC3E}">
        <p14:creationId xmlns:p14="http://schemas.microsoft.com/office/powerpoint/2010/main" val="3074005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760307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Kulkas</a:t>
            </a:r>
            <a:r>
              <a:rPr lang="en-US" dirty="0" smtClean="0"/>
              <a:t> </a:t>
            </a:r>
            <a:r>
              <a:rPr lang="en-US" dirty="0" err="1" smtClean="0"/>
              <a:t>pintar</a:t>
            </a:r>
            <a:endParaRPr lang="en-US" dirty="0" smtClean="0"/>
          </a:p>
          <a:p>
            <a:r>
              <a:rPr lang="en-US" dirty="0" smtClean="0"/>
              <a:t>Wireless thermometer</a:t>
            </a:r>
          </a:p>
          <a:p>
            <a:r>
              <a:rPr lang="en-US" dirty="0" smtClean="0"/>
              <a:t>Wearable computing</a:t>
            </a:r>
          </a:p>
          <a:p>
            <a:r>
              <a:rPr lang="en-US" dirty="0" err="1" smtClean="0"/>
              <a:t>Elektronik</a:t>
            </a:r>
            <a:r>
              <a:rPr lang="en-US" dirty="0" smtClean="0"/>
              <a:t> </a:t>
            </a:r>
            <a:r>
              <a:rPr lang="en-US" dirty="0" err="1" smtClean="0"/>
              <a:t>untuk</a:t>
            </a:r>
            <a:r>
              <a:rPr lang="en-US" dirty="0" smtClean="0"/>
              <a:t> health care, </a:t>
            </a:r>
            <a:r>
              <a:rPr lang="en-US" dirty="0" err="1" smtClean="0"/>
              <a:t>elektronik</a:t>
            </a:r>
            <a:r>
              <a:rPr lang="en-US" dirty="0" smtClean="0"/>
              <a:t> </a:t>
            </a:r>
            <a:r>
              <a:rPr lang="en-US" dirty="0" err="1" smtClean="0"/>
              <a:t>mobil</a:t>
            </a:r>
            <a:r>
              <a:rPr lang="en-US" dirty="0" smtClean="0"/>
              <a:t> </a:t>
            </a:r>
            <a:r>
              <a:rPr lang="en-US" dirty="0" err="1" smtClean="0"/>
              <a:t>dan</a:t>
            </a:r>
            <a:r>
              <a:rPr lang="en-US" dirty="0" smtClean="0"/>
              <a:t> smart </a:t>
            </a:r>
            <a:r>
              <a:rPr lang="en-US" dirty="0" err="1" smtClean="0"/>
              <a:t>enery</a:t>
            </a:r>
            <a:r>
              <a:rPr lang="en-US" dirty="0" smtClean="0"/>
              <a:t> systems. </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4159882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addition, as innovation continuously gives rise to new intelligent end products, multiscreen linking services will also</a:t>
            </a:r>
          </a:p>
          <a:p>
            <a:endParaRPr lang="en-US" dirty="0"/>
          </a:p>
          <a:p>
            <a:endParaRPr lang="en-US" dirty="0"/>
          </a:p>
        </p:txBody>
      </p:sp>
    </p:spTree>
    <p:extLst>
      <p:ext uri="{BB962C8B-B14F-4D97-AF65-F5344CB8AC3E}">
        <p14:creationId xmlns:p14="http://schemas.microsoft.com/office/powerpoint/2010/main" val="1666705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Penggunaan</a:t>
            </a:r>
            <a:r>
              <a:rPr lang="en-US" dirty="0" smtClean="0"/>
              <a:t> screen </a:t>
            </a:r>
            <a:r>
              <a:rPr lang="en-US" dirty="0" err="1" smtClean="0"/>
              <a:t>untuk</a:t>
            </a:r>
            <a:r>
              <a:rPr lang="en-US" dirty="0" smtClean="0"/>
              <a:t> service platform </a:t>
            </a:r>
            <a:r>
              <a:rPr lang="en-US" dirty="0" err="1" smtClean="0"/>
              <a:t>dan</a:t>
            </a:r>
            <a:r>
              <a:rPr lang="en-US" dirty="0" smtClean="0"/>
              <a:t> content platform. </a:t>
            </a:r>
          </a:p>
          <a:p>
            <a:r>
              <a:rPr lang="en-US" dirty="0" err="1" smtClean="0"/>
              <a:t>Dibutuhkan</a:t>
            </a:r>
            <a:r>
              <a:rPr lang="en-US" dirty="0" smtClean="0"/>
              <a:t> content industry </a:t>
            </a:r>
            <a:r>
              <a:rPr lang="en-US" dirty="0" err="1" smtClean="0"/>
              <a:t>untuk</a:t>
            </a:r>
            <a:r>
              <a:rPr lang="en-US" dirty="0" smtClean="0"/>
              <a:t> ICT. </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909130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SMART TV </a:t>
            </a:r>
            <a:r>
              <a:rPr lang="en-US" dirty="0" err="1" smtClean="0"/>
              <a:t>masih</a:t>
            </a:r>
            <a:r>
              <a:rPr lang="en-US" dirty="0" smtClean="0"/>
              <a:t> </a:t>
            </a:r>
            <a:r>
              <a:rPr lang="en-US" dirty="0" err="1" smtClean="0"/>
              <a:t>kekurangan</a:t>
            </a:r>
            <a:r>
              <a:rPr lang="en-US" dirty="0" smtClean="0"/>
              <a:t> </a:t>
            </a:r>
            <a:r>
              <a:rPr lang="en-US" dirty="0" err="1" smtClean="0"/>
              <a:t>kualitas</a:t>
            </a:r>
            <a:r>
              <a:rPr lang="en-US" dirty="0" smtClean="0"/>
              <a:t> content. </a:t>
            </a:r>
          </a:p>
          <a:p>
            <a:r>
              <a:rPr lang="en-US" dirty="0" smtClean="0"/>
              <a:t>Perusahaan global </a:t>
            </a:r>
            <a:r>
              <a:rPr lang="en-US" dirty="0" err="1" smtClean="0"/>
              <a:t>mengembangkan</a:t>
            </a:r>
            <a:r>
              <a:rPr lang="en-US" dirty="0" smtClean="0"/>
              <a:t> content </a:t>
            </a:r>
            <a:r>
              <a:rPr lang="en-US" dirty="0" err="1" smtClean="0"/>
              <a:t>untuk</a:t>
            </a:r>
            <a:r>
              <a:rPr lang="en-US" dirty="0" smtClean="0"/>
              <a:t> video, social networking, shopping, </a:t>
            </a:r>
            <a:r>
              <a:rPr lang="en-US" dirty="0" err="1" smtClean="0"/>
              <a:t>dll</a:t>
            </a:r>
            <a:r>
              <a:rPr lang="en-US" dirty="0" smtClean="0"/>
              <a:t>. </a:t>
            </a:r>
          </a:p>
          <a:p>
            <a:r>
              <a:rPr lang="en-US" dirty="0" smtClean="0"/>
              <a:t>Akan </a:t>
            </a:r>
            <a:r>
              <a:rPr lang="en-US" dirty="0" err="1" smtClean="0"/>
              <a:t>ada</a:t>
            </a:r>
            <a:r>
              <a:rPr lang="en-US" dirty="0" smtClean="0"/>
              <a:t> </a:t>
            </a:r>
            <a:r>
              <a:rPr lang="en-US" dirty="0" err="1" smtClean="0"/>
              <a:t>penggunaan</a:t>
            </a:r>
            <a:r>
              <a:rPr lang="en-US" dirty="0" smtClean="0"/>
              <a:t> NFC </a:t>
            </a:r>
            <a:r>
              <a:rPr lang="en-US" dirty="0" err="1" smtClean="0"/>
              <a:t>untuk</a:t>
            </a:r>
            <a:r>
              <a:rPr lang="en-US" dirty="0" smtClean="0"/>
              <a:t> </a:t>
            </a:r>
            <a:r>
              <a:rPr lang="en-US" dirty="0" err="1" smtClean="0"/>
              <a:t>pengelolaan</a:t>
            </a:r>
            <a:r>
              <a:rPr lang="en-US" dirty="0" smtClean="0"/>
              <a:t> smart home appliances </a:t>
            </a:r>
            <a:r>
              <a:rPr lang="en-US" dirty="0" err="1" smtClean="0"/>
              <a:t>melalui</a:t>
            </a:r>
            <a:r>
              <a:rPr lang="en-US" dirty="0" smtClean="0"/>
              <a:t> cloud computing. </a:t>
            </a:r>
          </a:p>
          <a:p>
            <a:r>
              <a:rPr lang="en-US" dirty="0" smtClean="0"/>
              <a:t>Smart energy systems. </a:t>
            </a:r>
          </a:p>
          <a:p>
            <a:r>
              <a:rPr lang="en-US" dirty="0"/>
              <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191054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Global ICT Trends Emerging in 2013</a:t>
            </a:r>
            <a:r>
              <a:rPr lang="en-US" dirty="0"/>
              <a:t/>
            </a:r>
            <a:br>
              <a:rPr lang="en-US" dirty="0"/>
            </a:b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0900314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Teknologi</a:t>
            </a:r>
            <a:r>
              <a:rPr lang="en-US" dirty="0" smtClean="0"/>
              <a:t> wireless digital health products. </a:t>
            </a:r>
          </a:p>
          <a:p>
            <a:r>
              <a:rPr lang="en-US" dirty="0" smtClean="0"/>
              <a:t>Health care, automotive electronics, smart energy systems. </a:t>
            </a:r>
          </a:p>
          <a:p>
            <a:r>
              <a:rPr lang="en-US" dirty="0" smtClean="0"/>
              <a:t>Mobil </a:t>
            </a:r>
            <a:r>
              <a:rPr lang="en-US" dirty="0" err="1" smtClean="0"/>
              <a:t>lebih</a:t>
            </a:r>
            <a:r>
              <a:rPr lang="en-US" dirty="0" smtClean="0"/>
              <a:t> </a:t>
            </a:r>
            <a:r>
              <a:rPr lang="en-US" dirty="0" err="1" smtClean="0"/>
              <a:t>aman</a:t>
            </a:r>
            <a:r>
              <a:rPr lang="en-US" dirty="0" smtClean="0"/>
              <a:t>, </a:t>
            </a:r>
            <a:r>
              <a:rPr lang="en-US" dirty="0" err="1" smtClean="0"/>
              <a:t>nyaman</a:t>
            </a:r>
            <a:r>
              <a:rPr lang="en-US" dirty="0" smtClean="0"/>
              <a:t> </a:t>
            </a:r>
            <a:r>
              <a:rPr lang="en-US" dirty="0" err="1" smtClean="0"/>
              <a:t>dan</a:t>
            </a:r>
            <a:r>
              <a:rPr lang="en-US" dirty="0" smtClean="0"/>
              <a:t> </a:t>
            </a:r>
            <a:r>
              <a:rPr lang="en-US" dirty="0" err="1" smtClean="0"/>
              <a:t>enery</a:t>
            </a:r>
            <a:r>
              <a:rPr lang="en-US" dirty="0" smtClean="0"/>
              <a:t> efficient.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59403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G:\restoran nusantara\ptik nusantara\others\ict trends\Feature Story_files\2013-04-03_100701(1).jpg"/>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04799"/>
            <a:ext cx="5638800" cy="6316133"/>
          </a:xfrm>
          <a:prstGeom prst="rect">
            <a:avLst/>
          </a:prstGeom>
          <a:noFill/>
          <a:ln>
            <a:noFill/>
          </a:ln>
        </p:spPr>
      </p:pic>
    </p:spTree>
    <p:extLst>
      <p:ext uri="{BB962C8B-B14F-4D97-AF65-F5344CB8AC3E}">
        <p14:creationId xmlns:p14="http://schemas.microsoft.com/office/powerpoint/2010/main" val="39862928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Top Technology Trends for 2014</a:t>
            </a:r>
            <a:br>
              <a:rPr lang="en-US" b="1" dirty="0"/>
            </a:b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613806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1. Emergence of the Mobile Cloud</a:t>
            </a:r>
          </a:p>
          <a:p>
            <a:r>
              <a:rPr lang="en-US" b="1" i="1" dirty="0"/>
              <a:t>Mobile distributed computing paradigm will lead to explosion of new services.</a:t>
            </a:r>
            <a:endParaRPr lang="en-US" b="1" dirty="0"/>
          </a:p>
          <a:p>
            <a:r>
              <a:rPr lang="en-US" dirty="0"/>
              <a:t>Mobile and cloud computing are converging to create a new platform—one that has the potential to provide unlimited computing resources. </a:t>
            </a:r>
            <a:endParaRPr lang="en-US" dirty="0" smtClean="0"/>
          </a:p>
          <a:p>
            <a:r>
              <a:rPr lang="en-US" dirty="0" smtClean="0"/>
              <a:t>Mobile </a:t>
            </a:r>
            <a:r>
              <a:rPr lang="en-US" dirty="0"/>
              <a:t>devices are constrained by their memory, processing power, and battery life. But combined with cloud computing, data processing and storage can happen outside of mobile devices. </a:t>
            </a:r>
          </a:p>
        </p:txBody>
      </p:sp>
    </p:spTree>
    <p:extLst>
      <p:ext uri="{BB962C8B-B14F-4D97-AF65-F5344CB8AC3E}">
        <p14:creationId xmlns:p14="http://schemas.microsoft.com/office/powerpoint/2010/main" val="354059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What IDC calls the "Third Platform" will allow for better synchronization of data, improved reliability and scalability, increased ease of integration, anytime-anywhere access to business applications and collaborative services, rich user experiences, and an explosion of new services.</a:t>
            </a:r>
          </a:p>
          <a:p>
            <a:r>
              <a:rPr lang="en-US" b="1" dirty="0"/>
              <a:t>IEEE Computer Society resources:</a:t>
            </a:r>
            <a:r>
              <a:rPr lang="en-US" dirty="0"/>
              <a:t> Rock Stars of Mobile Cloud, scheduled for 6 May in Boston, will cover insights into this emerging paradigm shift from leaders in the field.</a:t>
            </a:r>
          </a:p>
          <a:p>
            <a:endParaRPr lang="en-US" dirty="0"/>
          </a:p>
        </p:txBody>
      </p:sp>
    </p:spTree>
    <p:extLst>
      <p:ext uri="{BB962C8B-B14F-4D97-AF65-F5344CB8AC3E}">
        <p14:creationId xmlns:p14="http://schemas.microsoft.com/office/powerpoint/2010/main" val="348469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46339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Ada </a:t>
            </a:r>
            <a:r>
              <a:rPr lang="en-US" dirty="0" err="1" smtClean="0"/>
              <a:t>kebutuhan</a:t>
            </a:r>
            <a:r>
              <a:rPr lang="en-US" dirty="0" smtClean="0"/>
              <a:t> </a:t>
            </a:r>
            <a:r>
              <a:rPr lang="en-US" dirty="0" err="1" smtClean="0"/>
              <a:t>konektivitas</a:t>
            </a:r>
            <a:r>
              <a:rPr lang="en-US" dirty="0" smtClean="0"/>
              <a:t> </a:t>
            </a:r>
            <a:r>
              <a:rPr lang="en-US" dirty="0" err="1" smtClean="0"/>
              <a:t>untuk</a:t>
            </a:r>
            <a:r>
              <a:rPr lang="en-US" dirty="0" smtClean="0"/>
              <a:t> </a:t>
            </a:r>
            <a:r>
              <a:rPr lang="en-US" dirty="0" err="1" smtClean="0"/>
              <a:t>fisik</a:t>
            </a:r>
            <a:r>
              <a:rPr lang="en-US" dirty="0" smtClean="0"/>
              <a:t> </a:t>
            </a:r>
            <a:r>
              <a:rPr lang="en-US" dirty="0" err="1" smtClean="0"/>
              <a:t>dan</a:t>
            </a:r>
            <a:r>
              <a:rPr lang="en-US" dirty="0" smtClean="0"/>
              <a:t> digital. </a:t>
            </a:r>
          </a:p>
          <a:p>
            <a:r>
              <a:rPr lang="en-US" dirty="0" smtClean="0"/>
              <a:t>Internet tagging </a:t>
            </a:r>
            <a:r>
              <a:rPr lang="en-US" dirty="0" err="1" smtClean="0"/>
              <a:t>antara</a:t>
            </a:r>
            <a:r>
              <a:rPr lang="en-US" dirty="0" smtClean="0"/>
              <a:t> internet </a:t>
            </a:r>
            <a:r>
              <a:rPr lang="en-US" dirty="0" err="1" smtClean="0"/>
              <a:t>dan</a:t>
            </a:r>
            <a:r>
              <a:rPr lang="en-US" dirty="0" smtClean="0"/>
              <a:t> </a:t>
            </a:r>
            <a:r>
              <a:rPr lang="en-US" dirty="0" err="1" smtClean="0"/>
              <a:t>dunia</a:t>
            </a:r>
            <a:r>
              <a:rPr lang="en-US" dirty="0" smtClean="0"/>
              <a:t> </a:t>
            </a:r>
            <a:r>
              <a:rPr lang="en-US" dirty="0" err="1" smtClean="0"/>
              <a:t>nyata</a:t>
            </a:r>
            <a:r>
              <a:rPr lang="en-US" dirty="0" smtClean="0"/>
              <a:t>. </a:t>
            </a:r>
          </a:p>
        </p:txBody>
      </p:sp>
    </p:spTree>
    <p:extLst>
      <p:ext uri="{BB962C8B-B14F-4D97-AF65-F5344CB8AC3E}">
        <p14:creationId xmlns:p14="http://schemas.microsoft.com/office/powerpoint/2010/main" val="31034042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Web of Things will produce large volumes of data related to the physical world, and intelligent solutions are required to enable connectivity, inter-networking, and relevance between the physical world and the corresponding digital world resources.</a:t>
            </a:r>
          </a:p>
          <a:p>
            <a:r>
              <a:rPr lang="en-US" b="1" dirty="0"/>
              <a:t>IEEE Computer Society resources:</a:t>
            </a:r>
            <a:r>
              <a:rPr lang="en-US" dirty="0"/>
              <a:t> A January special issue of </a:t>
            </a:r>
            <a:r>
              <a:rPr lang="en-US" i="1" dirty="0">
                <a:hlinkClick r:id="rId2"/>
              </a:rPr>
              <a:t>IEEE Intelligent Systems</a:t>
            </a:r>
            <a:r>
              <a:rPr lang="en-US" dirty="0"/>
              <a:t> explores adaptive solutions to assist in efficient utilization of the Web of Things</a:t>
            </a:r>
            <a:r>
              <a:rPr lang="en-US" dirty="0" smtClean="0"/>
              <a: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7815942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BIG DATA </a:t>
            </a:r>
            <a:r>
              <a:rPr lang="en-US" dirty="0" err="1" smtClean="0"/>
              <a:t>SAMPAI</a:t>
            </a:r>
            <a:r>
              <a:rPr lang="en-US" dirty="0" smtClean="0"/>
              <a:t> EXTREME DATA</a:t>
            </a:r>
            <a:endParaRPr lang="en-US" dirty="0"/>
          </a:p>
        </p:txBody>
      </p:sp>
      <p:sp>
        <p:nvSpPr>
          <p:cNvPr id="3" name="Content Placeholder 2"/>
          <p:cNvSpPr>
            <a:spLocks noGrp="1"/>
          </p:cNvSpPr>
          <p:nvPr>
            <p:ph idx="1"/>
          </p:nvPr>
        </p:nvSpPr>
        <p:spPr/>
        <p:txBody>
          <a:bodyPr>
            <a:normAutofit/>
          </a:bodyPr>
          <a:lstStyle/>
          <a:p>
            <a:r>
              <a:rPr lang="en-US" dirty="0" smtClean="0"/>
              <a:t>DATA: VOLUME, VELOCITY, VARIETY.</a:t>
            </a:r>
          </a:p>
          <a:p>
            <a:r>
              <a:rPr lang="en-US" dirty="0" err="1" smtClean="0"/>
              <a:t>MASIH</a:t>
            </a:r>
            <a:r>
              <a:rPr lang="en-US" dirty="0" smtClean="0"/>
              <a:t> </a:t>
            </a:r>
            <a:r>
              <a:rPr lang="en-US" dirty="0" err="1" smtClean="0"/>
              <a:t>KURANGNYA</a:t>
            </a:r>
            <a:r>
              <a:rPr lang="en-US" dirty="0" smtClean="0"/>
              <a:t> </a:t>
            </a:r>
            <a:r>
              <a:rPr lang="en-US" dirty="0" err="1" smtClean="0"/>
              <a:t>ANALIS</a:t>
            </a:r>
            <a:r>
              <a:rPr lang="en-US" dirty="0" smtClean="0"/>
              <a:t> DATA DAN SOFTWARE YANG </a:t>
            </a:r>
            <a:r>
              <a:rPr lang="en-US" dirty="0" err="1" smtClean="0"/>
              <a:t>MUDAH</a:t>
            </a:r>
            <a:r>
              <a:rPr lang="en-US" dirty="0" smtClean="0"/>
              <a:t> </a:t>
            </a:r>
            <a:r>
              <a:rPr lang="en-US" dirty="0" err="1" smtClean="0"/>
              <a:t>UNTUK</a:t>
            </a:r>
            <a:r>
              <a:rPr lang="en-US" dirty="0" smtClean="0"/>
              <a:t> </a:t>
            </a:r>
            <a:r>
              <a:rPr lang="en-US" dirty="0" err="1" smtClean="0"/>
              <a:t>MENGUMPULKAN</a:t>
            </a:r>
            <a:r>
              <a:rPr lang="en-US" dirty="0" smtClean="0"/>
              <a:t> DAN </a:t>
            </a:r>
            <a:r>
              <a:rPr lang="en-US" dirty="0" err="1" smtClean="0"/>
              <a:t>MENGOLAH</a:t>
            </a:r>
            <a:r>
              <a:rPr lang="en-US" dirty="0" smtClean="0"/>
              <a:t> DATA. </a:t>
            </a:r>
          </a:p>
        </p:txBody>
      </p:sp>
    </p:spTree>
    <p:extLst>
      <p:ext uri="{BB962C8B-B14F-4D97-AF65-F5344CB8AC3E}">
        <p14:creationId xmlns:p14="http://schemas.microsoft.com/office/powerpoint/2010/main" val="25030188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Teknologi</a:t>
            </a:r>
            <a:r>
              <a:rPr lang="en-US" dirty="0" smtClean="0"/>
              <a:t> 3D printing. </a:t>
            </a:r>
          </a:p>
          <a:p>
            <a:r>
              <a:rPr lang="en-US" dirty="0" err="1" smtClean="0"/>
              <a:t>Mudah</a:t>
            </a:r>
            <a:r>
              <a:rPr lang="en-US" dirty="0" smtClean="0"/>
              <a:t> </a:t>
            </a:r>
            <a:r>
              <a:rPr lang="en-US" dirty="0" err="1" smtClean="0"/>
              <a:t>mencetak</a:t>
            </a:r>
            <a:r>
              <a:rPr lang="en-US" dirty="0" smtClean="0"/>
              <a:t> </a:t>
            </a:r>
            <a:r>
              <a:rPr lang="en-US" dirty="0" err="1" smtClean="0"/>
              <a:t>apa</a:t>
            </a:r>
            <a:r>
              <a:rPr lang="en-US" dirty="0" smtClean="0"/>
              <a:t> </a:t>
            </a:r>
            <a:r>
              <a:rPr lang="en-US" dirty="0" err="1" smtClean="0"/>
              <a:t>saja</a:t>
            </a:r>
            <a:r>
              <a:rPr lang="en-US" dirty="0" smtClean="0"/>
              <a:t>. </a:t>
            </a:r>
          </a:p>
          <a:p>
            <a:endParaRPr lang="en-US" dirty="0"/>
          </a:p>
          <a:p>
            <a:endParaRPr lang="en-US" dirty="0"/>
          </a:p>
        </p:txBody>
      </p:sp>
    </p:spTree>
    <p:extLst>
      <p:ext uri="{BB962C8B-B14F-4D97-AF65-F5344CB8AC3E}">
        <p14:creationId xmlns:p14="http://schemas.microsoft.com/office/powerpoint/2010/main" val="496954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HANDHELD DEVICES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Smart </a:t>
            </a:r>
            <a:r>
              <a:rPr lang="en-US" b="1" dirty="0"/>
              <a:t>handheld devices are red hot.</a:t>
            </a:r>
            <a:endParaRPr lang="en-US" dirty="0"/>
          </a:p>
          <a:p>
            <a:r>
              <a:rPr lang="en-US" b="1" dirty="0"/>
              <a:t>E</a:t>
            </a:r>
            <a:r>
              <a:rPr lang="en-US" dirty="0"/>
              <a:t>arly in January each year, the Las Vegas Consumer Electronics Show (</a:t>
            </a:r>
            <a:r>
              <a:rPr lang="en-US" dirty="0" err="1"/>
              <a:t>CES</a:t>
            </a:r>
            <a:r>
              <a:rPr lang="en-US" dirty="0"/>
              <a:t>) is not just the world’s largest consumer electronics exhibition: it’s a strategic battleground for ICT heavyweights. </a:t>
            </a:r>
            <a:endParaRPr lang="en-US" dirty="0" smtClean="0"/>
          </a:p>
          <a:p>
            <a:r>
              <a:rPr lang="en-US" dirty="0" smtClean="0"/>
              <a:t>Moreover</a:t>
            </a:r>
            <a:r>
              <a:rPr lang="en-US" dirty="0"/>
              <a:t>, many regard </a:t>
            </a:r>
            <a:r>
              <a:rPr lang="en-US" dirty="0" err="1"/>
              <a:t>CES</a:t>
            </a:r>
            <a:r>
              <a:rPr lang="en-US" dirty="0"/>
              <a:t> as a leading indicator of electronics industry trends. After participating in </a:t>
            </a:r>
            <a:r>
              <a:rPr lang="en-US" dirty="0" err="1"/>
              <a:t>CES</a:t>
            </a:r>
            <a:r>
              <a:rPr lang="en-US" dirty="0"/>
              <a:t>, </a:t>
            </a:r>
            <a:r>
              <a:rPr lang="en-US" dirty="0" err="1"/>
              <a:t>ITRI</a:t>
            </a:r>
            <a:r>
              <a:rPr lang="en-US" dirty="0"/>
              <a:t> has identified 10 new trends in the global ICT industry</a:t>
            </a:r>
          </a:p>
          <a:p>
            <a:endParaRPr lang="en-US" dirty="0"/>
          </a:p>
        </p:txBody>
      </p:sp>
      <p:sp>
        <p:nvSpPr>
          <p:cNvPr id="4" name="AutoShape 2" descr="G:\restoran nusantara\ptik nusantara\others\ict trends\Feature Story_files\p_3a %E5%8D%8A%E5%B0%8E%E9%AB%94%E9%9B%A2%E5%AD%90%E6%A4%8D%E5%85%A5%E6%A9%9F-1(1).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G:\restoran nusantara\ptik nusantara\others\ict trends\Feature Story_files\p_3a %E5%8D%8A%E5%B0%8E%E9%AB%94%E9%9B%A2%E5%AD%90%E6%A4%8D%E5%85%A5%E6%A9%9F-1(1).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398045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Fabrikasi</a:t>
            </a:r>
            <a:r>
              <a:rPr lang="en-US" dirty="0" smtClean="0"/>
              <a:t> digital: </a:t>
            </a:r>
            <a:r>
              <a:rPr lang="en-US" dirty="0" err="1" smtClean="0"/>
              <a:t>rancang</a:t>
            </a:r>
            <a:r>
              <a:rPr lang="en-US" dirty="0" smtClean="0"/>
              <a:t>, prototype, </a:t>
            </a:r>
            <a:r>
              <a:rPr lang="en-US" dirty="0" err="1" smtClean="0"/>
              <a:t>produksi</a:t>
            </a:r>
            <a:r>
              <a:rPr lang="en-US" dirty="0" smtClean="0"/>
              <a:t>.</a:t>
            </a:r>
          </a:p>
          <a:p>
            <a:endParaRPr lang="en-US" dirty="0"/>
          </a:p>
        </p:txBody>
      </p:sp>
    </p:spTree>
    <p:extLst>
      <p:ext uri="{BB962C8B-B14F-4D97-AF65-F5344CB8AC3E}">
        <p14:creationId xmlns:p14="http://schemas.microsoft.com/office/powerpoint/2010/main" val="5704323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Online learning: new learning systems. </a:t>
            </a:r>
          </a:p>
          <a:p>
            <a:r>
              <a:rPr lang="en-US" dirty="0" smtClean="0"/>
              <a:t>Massive Open Online Courses (</a:t>
            </a:r>
            <a:r>
              <a:rPr lang="en-US" dirty="0" err="1" smtClean="0"/>
              <a:t>MOOCS</a:t>
            </a:r>
            <a:r>
              <a:rPr lang="en-US" dirty="0" smtClean="0"/>
              <a:t>)</a:t>
            </a:r>
          </a:p>
          <a:p>
            <a:endParaRPr lang="en-US" dirty="0" smtClean="0"/>
          </a:p>
        </p:txBody>
      </p:sp>
    </p:spTree>
    <p:extLst>
      <p:ext uri="{BB962C8B-B14F-4D97-AF65-F5344CB8AC3E}">
        <p14:creationId xmlns:p14="http://schemas.microsoft.com/office/powerpoint/2010/main" val="11587556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Butuh</a:t>
            </a:r>
            <a:r>
              <a:rPr lang="en-US" dirty="0" smtClean="0"/>
              <a:t> </a:t>
            </a:r>
            <a:r>
              <a:rPr lang="en-US" dirty="0" err="1" smtClean="0"/>
              <a:t>identitas</a:t>
            </a:r>
            <a:r>
              <a:rPr lang="en-US" dirty="0" smtClean="0"/>
              <a:t> </a:t>
            </a:r>
            <a:r>
              <a:rPr lang="en-US" dirty="0" err="1" smtClean="0"/>
              <a:t>dan</a:t>
            </a:r>
            <a:r>
              <a:rPr lang="en-US" dirty="0" smtClean="0"/>
              <a:t> powerful systems.</a:t>
            </a:r>
          </a:p>
          <a:p>
            <a:r>
              <a:rPr lang="en-US" dirty="0" smtClean="0"/>
              <a:t>Web forums, online </a:t>
            </a:r>
            <a:r>
              <a:rPr lang="en-US" dirty="0" err="1" smtClean="0"/>
              <a:t>meetups</a:t>
            </a:r>
            <a:r>
              <a:rPr lang="en-US" dirty="0" smtClean="0"/>
              <a:t>, keystroke loggers. </a:t>
            </a:r>
          </a:p>
          <a:p>
            <a:r>
              <a:rPr lang="en-US" dirty="0" smtClean="0"/>
              <a:t>Contextual: </a:t>
            </a:r>
            <a:r>
              <a:rPr lang="en-US" dirty="0" err="1" smtClean="0"/>
              <a:t>locatian</a:t>
            </a:r>
            <a:r>
              <a:rPr lang="en-US" dirty="0" smtClean="0"/>
              <a:t> based learning</a:t>
            </a:r>
          </a:p>
          <a:p>
            <a:r>
              <a:rPr lang="en-US" dirty="0" smtClean="0"/>
              <a:t>Ubiquitous: pervasive </a:t>
            </a:r>
            <a:r>
              <a:rPr lang="en-US" dirty="0" err="1" smtClean="0"/>
              <a:t>dan</a:t>
            </a:r>
            <a:r>
              <a:rPr lang="en-US" dirty="0" smtClean="0"/>
              <a:t> embedded technologies. </a:t>
            </a:r>
          </a:p>
          <a:p>
            <a:endParaRPr lang="en-US" dirty="0"/>
          </a:p>
          <a:p>
            <a:endParaRPr lang="en-US" dirty="0"/>
          </a:p>
        </p:txBody>
      </p:sp>
    </p:spTree>
    <p:extLst>
      <p:ext uri="{BB962C8B-B14F-4D97-AF65-F5344CB8AC3E}">
        <p14:creationId xmlns:p14="http://schemas.microsoft.com/office/powerpoint/2010/main" val="30112034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Mobile phone: multi tasking </a:t>
            </a:r>
            <a:r>
              <a:rPr lang="en-US" dirty="0" err="1" smtClean="0"/>
              <a:t>utk</a:t>
            </a:r>
            <a:r>
              <a:rPr lang="en-US" dirty="0" smtClean="0"/>
              <a:t> ticketing, payment, audio video, </a:t>
            </a:r>
          </a:p>
          <a:p>
            <a:r>
              <a:rPr lang="en-US" dirty="0" err="1" smtClean="0"/>
              <a:t>Butuh</a:t>
            </a:r>
            <a:r>
              <a:rPr lang="en-US" dirty="0" smtClean="0"/>
              <a:t> </a:t>
            </a:r>
            <a:r>
              <a:rPr lang="en-US" dirty="0" err="1" smtClean="0"/>
              <a:t>infrastruktur</a:t>
            </a:r>
            <a:r>
              <a:rPr lang="en-US" dirty="0" smtClean="0"/>
              <a:t>, backbones, high speed relays, wireless charging. </a:t>
            </a:r>
          </a:p>
        </p:txBody>
      </p:sp>
    </p:spTree>
    <p:extLst>
      <p:ext uri="{BB962C8B-B14F-4D97-AF65-F5344CB8AC3E}">
        <p14:creationId xmlns:p14="http://schemas.microsoft.com/office/powerpoint/2010/main" val="3369653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Infrastruktur</a:t>
            </a:r>
            <a:r>
              <a:rPr lang="en-US" dirty="0" smtClean="0"/>
              <a:t> mobile </a:t>
            </a:r>
            <a:r>
              <a:rPr lang="en-US" dirty="0" err="1" smtClean="0"/>
              <a:t>lebih</a:t>
            </a:r>
            <a:r>
              <a:rPr lang="en-US" dirty="0" smtClean="0"/>
              <a:t> </a:t>
            </a:r>
            <a:r>
              <a:rPr lang="en-US" dirty="0" err="1" smtClean="0"/>
              <a:t>handal</a:t>
            </a:r>
            <a:r>
              <a:rPr lang="en-US" dirty="0" smtClean="0"/>
              <a:t> </a:t>
            </a:r>
            <a:r>
              <a:rPr lang="en-US" dirty="0" err="1" smtClean="0"/>
              <a:t>ketika</a:t>
            </a:r>
            <a:r>
              <a:rPr lang="en-US" dirty="0" smtClean="0"/>
              <a:t> </a:t>
            </a:r>
            <a:r>
              <a:rPr lang="en-US" dirty="0" err="1" smtClean="0"/>
              <a:t>bencana</a:t>
            </a:r>
            <a:r>
              <a:rPr lang="en-US" dirty="0" smtClean="0"/>
              <a:t>. </a:t>
            </a:r>
          </a:p>
          <a:p>
            <a:r>
              <a:rPr lang="en-US" dirty="0" smtClean="0"/>
              <a:t>Communication disaster. </a:t>
            </a:r>
          </a:p>
          <a:p>
            <a:endParaRPr lang="en-US" dirty="0"/>
          </a:p>
        </p:txBody>
      </p:sp>
    </p:spTree>
    <p:extLst>
      <p:ext uri="{BB962C8B-B14F-4D97-AF65-F5344CB8AC3E}">
        <p14:creationId xmlns:p14="http://schemas.microsoft.com/office/powerpoint/2010/main" val="26768294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Muncul</a:t>
            </a:r>
            <a:r>
              <a:rPr lang="en-US" dirty="0" smtClean="0"/>
              <a:t> </a:t>
            </a:r>
            <a:r>
              <a:rPr lang="en-US" dirty="0" err="1" smtClean="0"/>
              <a:t>masalah</a:t>
            </a:r>
            <a:r>
              <a:rPr lang="en-US" dirty="0" smtClean="0"/>
              <a:t/>
            </a:r>
            <a:br>
              <a:rPr lang="en-US" dirty="0" smtClean="0"/>
            </a:br>
            <a:r>
              <a:rPr lang="en-US" dirty="0" err="1" smtClean="0"/>
              <a:t>privasi</a:t>
            </a:r>
            <a:r>
              <a:rPr lang="en-US" dirty="0" smtClean="0"/>
              <a:t>: </a:t>
            </a:r>
            <a:r>
              <a:rPr lang="en-US" dirty="0" err="1" smtClean="0"/>
              <a:t>pelanggaran</a:t>
            </a:r>
            <a:r>
              <a:rPr lang="en-US" dirty="0" smtClean="0"/>
              <a:t> </a:t>
            </a:r>
            <a:r>
              <a:rPr lang="en-US" dirty="0" err="1" smtClean="0"/>
              <a:t>privasi</a:t>
            </a:r>
            <a:r>
              <a:rPr lang="en-US" dirty="0" smtClean="0"/>
              <a:t>; </a:t>
            </a:r>
            <a:r>
              <a:rPr lang="en-US" dirty="0" err="1" smtClean="0"/>
              <a:t>pencurian</a:t>
            </a:r>
            <a:r>
              <a:rPr lang="en-US" dirty="0" smtClean="0"/>
              <a:t> </a:t>
            </a:r>
            <a:r>
              <a:rPr lang="en-US" dirty="0" err="1" smtClean="0"/>
              <a:t>identitas</a:t>
            </a:r>
            <a:r>
              <a:rPr lang="en-US" dirty="0" smtClean="0"/>
              <a:t> </a:t>
            </a:r>
          </a:p>
          <a:p>
            <a:endParaRPr lang="en-US" dirty="0" smtClean="0"/>
          </a:p>
        </p:txBody>
      </p:sp>
    </p:spTree>
    <p:extLst>
      <p:ext uri="{BB962C8B-B14F-4D97-AF65-F5344CB8AC3E}">
        <p14:creationId xmlns:p14="http://schemas.microsoft.com/office/powerpoint/2010/main" val="25891973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Digital health care </a:t>
            </a:r>
          </a:p>
        </p:txBody>
      </p:sp>
    </p:spTree>
    <p:extLst>
      <p:ext uri="{BB962C8B-B14F-4D97-AF65-F5344CB8AC3E}">
        <p14:creationId xmlns:p14="http://schemas.microsoft.com/office/powerpoint/2010/main" val="3816281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Penggunaaan</a:t>
            </a:r>
            <a:r>
              <a:rPr lang="en-US" dirty="0" smtClean="0"/>
              <a:t> </a:t>
            </a:r>
            <a:r>
              <a:rPr lang="en-US" dirty="0" err="1" smtClean="0"/>
              <a:t>inteligent</a:t>
            </a:r>
            <a:r>
              <a:rPr lang="en-US" dirty="0" smtClean="0"/>
              <a:t> data, biomedical, metadata </a:t>
            </a:r>
            <a:r>
              <a:rPr lang="en-US" dirty="0" err="1" smtClean="0"/>
              <a:t>untuk</a:t>
            </a:r>
            <a:r>
              <a:rPr lang="en-US" dirty="0" smtClean="0"/>
              <a:t> </a:t>
            </a:r>
            <a:r>
              <a:rPr lang="en-US" dirty="0" err="1" smtClean="0"/>
              <a:t>penyebaran</a:t>
            </a:r>
            <a:r>
              <a:rPr lang="en-US" dirty="0" smtClean="0"/>
              <a:t> </a:t>
            </a:r>
            <a:r>
              <a:rPr lang="en-US" dirty="0" err="1" smtClean="0"/>
              <a:t>penyakit</a:t>
            </a:r>
            <a:r>
              <a:rPr lang="en-US" dirty="0" smtClean="0"/>
              <a:t> </a:t>
            </a:r>
            <a:r>
              <a:rPr lang="en-US" dirty="0" err="1" smtClean="0"/>
              <a:t>dan</a:t>
            </a:r>
            <a:r>
              <a:rPr lang="en-US" dirty="0" smtClean="0"/>
              <a:t> </a:t>
            </a:r>
            <a:r>
              <a:rPr lang="en-US" dirty="0" err="1" smtClean="0"/>
              <a:t>kebiasaan</a:t>
            </a:r>
            <a:r>
              <a:rPr lang="en-US" dirty="0" smtClean="0"/>
              <a:t> </a:t>
            </a:r>
            <a:r>
              <a:rPr lang="en-US" dirty="0" err="1" smtClean="0"/>
              <a:t>kesehatan</a:t>
            </a:r>
            <a:r>
              <a:rPr lang="en-US" dirty="0" smtClean="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373961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Electronic government: </a:t>
            </a:r>
            <a:r>
              <a:rPr lang="en-US" dirty="0" err="1" smtClean="0"/>
              <a:t>penggunaan</a:t>
            </a:r>
            <a:r>
              <a:rPr lang="en-US" dirty="0" smtClean="0"/>
              <a:t> ICT </a:t>
            </a:r>
            <a:r>
              <a:rPr lang="en-US" dirty="0" err="1" smtClean="0"/>
              <a:t>dan</a:t>
            </a:r>
            <a:r>
              <a:rPr lang="en-US" dirty="0" smtClean="0"/>
              <a:t> </a:t>
            </a:r>
            <a:r>
              <a:rPr lang="en-US" dirty="0" err="1" smtClean="0"/>
              <a:t>untuk</a:t>
            </a:r>
            <a:r>
              <a:rPr lang="en-US" dirty="0" smtClean="0"/>
              <a:t> </a:t>
            </a:r>
            <a:r>
              <a:rPr lang="en-US" dirty="0" err="1" smtClean="0"/>
              <a:t>jasa</a:t>
            </a:r>
            <a:r>
              <a:rPr lang="en-US" dirty="0" smtClean="0"/>
              <a:t>, </a:t>
            </a:r>
            <a:r>
              <a:rPr lang="en-US" dirty="0" err="1" smtClean="0"/>
              <a:t>transaksi</a:t>
            </a:r>
            <a:r>
              <a:rPr lang="en-US" dirty="0" smtClean="0"/>
              <a:t> </a:t>
            </a:r>
            <a:r>
              <a:rPr lang="en-US" dirty="0" err="1" smtClean="0"/>
              <a:t>pemerintah</a:t>
            </a:r>
            <a:r>
              <a:rPr lang="en-US" dirty="0" smtClean="0"/>
              <a:t> </a:t>
            </a:r>
            <a:r>
              <a:rPr lang="en-US" dirty="0" err="1" smtClean="0"/>
              <a:t>dan</a:t>
            </a:r>
            <a:r>
              <a:rPr lang="en-US" dirty="0" smtClean="0"/>
              <a:t> </a:t>
            </a:r>
            <a:r>
              <a:rPr lang="en-US" dirty="0" err="1" smtClean="0"/>
              <a:t>masyarakat</a:t>
            </a:r>
            <a:r>
              <a:rPr lang="en-US" dirty="0" smtClean="0"/>
              <a:t>. </a:t>
            </a:r>
          </a:p>
          <a:p>
            <a:endParaRPr lang="en-US" dirty="0" smtClean="0"/>
          </a:p>
        </p:txBody>
      </p:sp>
    </p:spTree>
    <p:extLst>
      <p:ext uri="{BB962C8B-B14F-4D97-AF65-F5344CB8AC3E}">
        <p14:creationId xmlns:p14="http://schemas.microsoft.com/office/powerpoint/2010/main" val="28192611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Challenges emerging in this area focus on e-government interoperability in cloud computing, open government, and smart city initiatives.</a:t>
            </a:r>
          </a:p>
          <a:p>
            <a:r>
              <a:rPr lang="en-US" b="1" dirty="0"/>
              <a:t>IEEE Computer Society resources: </a:t>
            </a:r>
            <a:r>
              <a:rPr lang="en-US" dirty="0"/>
              <a:t>An October 2014 special issue of </a:t>
            </a:r>
            <a:r>
              <a:rPr lang="en-US" i="1" dirty="0">
                <a:hlinkClick r:id="rId2"/>
              </a:rPr>
              <a:t>Computer</a:t>
            </a:r>
            <a:r>
              <a:rPr lang="en-US" dirty="0">
                <a:hlinkClick r:id="rId2"/>
              </a:rPr>
              <a:t> </a:t>
            </a:r>
            <a:r>
              <a:rPr lang="en-US" dirty="0"/>
              <a:t>will focus on e-government interoperability and challenges ahead.</a:t>
            </a:r>
          </a:p>
          <a:p>
            <a:endParaRPr lang="en-US" dirty="0"/>
          </a:p>
        </p:txBody>
      </p:sp>
    </p:spTree>
    <p:extLst>
      <p:ext uri="{BB962C8B-B14F-4D97-AF65-F5344CB8AC3E}">
        <p14:creationId xmlns:p14="http://schemas.microsoft.com/office/powerpoint/2010/main" val="2807652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ULTRA HIGH DEFINITION</a:t>
            </a:r>
            <a:endParaRPr lang="en-US" dirty="0"/>
          </a:p>
        </p:txBody>
      </p:sp>
      <p:sp>
        <p:nvSpPr>
          <p:cNvPr id="3" name="Content Placeholder 2"/>
          <p:cNvSpPr>
            <a:spLocks noGrp="1"/>
          </p:cNvSpPr>
          <p:nvPr>
            <p:ph idx="1"/>
          </p:nvPr>
        </p:nvSpPr>
        <p:spPr/>
        <p:txBody>
          <a:bodyPr>
            <a:normAutofit/>
          </a:bodyPr>
          <a:lstStyle/>
          <a:p>
            <a:r>
              <a:rPr lang="en-US" b="1" dirty="0"/>
              <a:t>LCD TV Evolves to </a:t>
            </a:r>
            <a:r>
              <a:rPr lang="en-US" b="1" dirty="0" err="1"/>
              <a:t>UHD</a:t>
            </a:r>
            <a:endParaRPr lang="en-US" dirty="0"/>
          </a:p>
          <a:p>
            <a:r>
              <a:rPr lang="en-US" dirty="0"/>
              <a:t>Jim Chung, Deputy General Director of </a:t>
            </a:r>
            <a:r>
              <a:rPr lang="en-US" dirty="0" err="1"/>
              <a:t>ITRI’s</a:t>
            </a:r>
            <a:r>
              <a:rPr lang="en-US" dirty="0"/>
              <a:t> </a:t>
            </a:r>
            <a:r>
              <a:rPr lang="en-US" dirty="0" err="1"/>
              <a:t>IEK</a:t>
            </a:r>
            <a:r>
              <a:rPr lang="en-US" dirty="0"/>
              <a:t>, pointed out that of the observed new trends, five are related to components, four are consumer electronics products and one belongs to the infrastructure segment.</a:t>
            </a:r>
            <a:br>
              <a:rPr lang="en-US" dirty="0"/>
            </a:br>
            <a:r>
              <a:rPr lang="en-US" dirty="0"/>
              <a:t/>
            </a:r>
            <a:br>
              <a:rPr lang="en-US" dirty="0"/>
            </a:br>
            <a:endParaRPr lang="en-US" dirty="0"/>
          </a:p>
        </p:txBody>
      </p:sp>
    </p:spTree>
    <p:extLst>
      <p:ext uri="{BB962C8B-B14F-4D97-AF65-F5344CB8AC3E}">
        <p14:creationId xmlns:p14="http://schemas.microsoft.com/office/powerpoint/2010/main" val="38017770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10. Scientific Cloud Computing</a:t>
            </a:r>
          </a:p>
          <a:p>
            <a:r>
              <a:rPr lang="en-US" b="1" i="1" dirty="0"/>
              <a:t>Key to solving grand challenges, pursuing breakthroughs</a:t>
            </a:r>
            <a:r>
              <a:rPr lang="en-US" b="1" dirty="0"/>
              <a:t>.</a:t>
            </a:r>
          </a:p>
          <a:p>
            <a:r>
              <a:rPr lang="en-US" dirty="0"/>
              <a:t>Scientific computing has already begun to change how science is done, enabling scientific breakthroughs through new kinds of experiments that would have been impossible only a decade ago. </a:t>
            </a:r>
            <a:endParaRPr lang="en-US" dirty="0" smtClean="0"/>
          </a:p>
          <a:p>
            <a:r>
              <a:rPr lang="en-US" dirty="0" smtClean="0"/>
              <a:t>It </a:t>
            </a:r>
            <a:r>
              <a:rPr lang="en-US" dirty="0"/>
              <a:t>is the key to solving "grand challenges" in many domains and providing breakthroughs in new knowledge, and it comes in many shapes and forms: high-performance computing (</a:t>
            </a:r>
            <a:r>
              <a:rPr lang="en-US" dirty="0" err="1"/>
              <a:t>HPC</a:t>
            </a:r>
            <a:r>
              <a:rPr lang="en-US" dirty="0"/>
              <a:t>), high-throughput computing (</a:t>
            </a:r>
            <a:r>
              <a:rPr lang="en-US" dirty="0" err="1"/>
              <a:t>HTC</a:t>
            </a:r>
            <a:r>
              <a:rPr lang="en-US" dirty="0"/>
              <a:t>), many-task computing (</a:t>
            </a:r>
            <a:r>
              <a:rPr lang="en-US" dirty="0" err="1"/>
              <a:t>MTC</a:t>
            </a:r>
            <a:r>
              <a:rPr lang="en-US" dirty="0"/>
              <a:t>), and data-intensive computing. </a:t>
            </a:r>
            <a:endParaRPr lang="en-US" dirty="0" smtClean="0"/>
          </a:p>
        </p:txBody>
      </p:sp>
    </p:spTree>
    <p:extLst>
      <p:ext uri="{BB962C8B-B14F-4D97-AF65-F5344CB8AC3E}">
        <p14:creationId xmlns:p14="http://schemas.microsoft.com/office/powerpoint/2010/main" val="5999912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Big data is generating datasets that are increasing exponentially in both complexity and volume, making their analysis, archival, and sharing one of the grand challenges of the 21st century. Not surprisingly, it becomes increasingly difficult to design and operate large scale systems capable of addressing these grand challenges.</a:t>
            </a:r>
          </a:p>
          <a:p>
            <a:r>
              <a:rPr lang="en-US" b="1" dirty="0"/>
              <a:t>IEEE Computer Society resources: </a:t>
            </a:r>
            <a:r>
              <a:rPr lang="en-US" dirty="0"/>
              <a:t>A</a:t>
            </a:r>
            <a:r>
              <a:rPr lang="en-US" b="1" dirty="0"/>
              <a:t> s</a:t>
            </a:r>
            <a:r>
              <a:rPr lang="en-US" dirty="0"/>
              <a:t>pecial issue of </a:t>
            </a:r>
            <a:r>
              <a:rPr lang="en-US" i="1" dirty="0">
                <a:hlinkClick r:id="rId2"/>
              </a:rPr>
              <a:t>IEEE Transactions on Cloud Computing</a:t>
            </a:r>
            <a:r>
              <a:rPr lang="en-US" dirty="0"/>
              <a:t> will focus on the use of cloud-based technologies to meet new challenge</a:t>
            </a:r>
          </a:p>
          <a:p>
            <a:r>
              <a:rPr lang="en-US" dirty="0"/>
              <a:t> </a:t>
            </a:r>
          </a:p>
          <a:p>
            <a:endParaRPr lang="en-US" dirty="0"/>
          </a:p>
          <a:p>
            <a:endParaRPr lang="en-US" dirty="0"/>
          </a:p>
          <a:p>
            <a:endParaRPr lang="en-US" dirty="0"/>
          </a:p>
        </p:txBody>
      </p:sp>
    </p:spTree>
    <p:extLst>
      <p:ext uri="{BB962C8B-B14F-4D97-AF65-F5344CB8AC3E}">
        <p14:creationId xmlns:p14="http://schemas.microsoft.com/office/powerpoint/2010/main" val="12944257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b="1" dirty="0"/>
              <a:t>The first question anyone asks when they meet me is: "What does a corporate anthropologist do?"</a:t>
            </a:r>
          </a:p>
          <a:p>
            <a:r>
              <a:rPr lang="en-US" dirty="0"/>
              <a:t>I joined Intel, the US semiconductor giant, 12 years ago, at a time when the technology industry was experiencing the first wave of what we now call </a:t>
            </a:r>
            <a:r>
              <a:rPr lang="en-US" dirty="0" err="1"/>
              <a:t>consumerisation</a:t>
            </a:r>
            <a:r>
              <a:rPr lang="en-US" dirty="0"/>
              <a:t>.</a:t>
            </a:r>
          </a:p>
          <a:p>
            <a:r>
              <a:rPr lang="en-US" dirty="0"/>
              <a:t>By that, I mean PCs were moving from being a tool for the office into the home and becoming part of people's personal lives.</a:t>
            </a:r>
          </a:p>
          <a:p>
            <a:r>
              <a:rPr lang="en-US" dirty="0"/>
              <a:t>At that time, the question among tech companies was, could you get out ahead of that shift.</a:t>
            </a:r>
          </a:p>
          <a:p>
            <a:r>
              <a:rPr lang="en-US" dirty="0"/>
              <a:t>So Intel hired me and a number of other people like me to help it better understand human beings.</a:t>
            </a:r>
          </a:p>
          <a:p>
            <a:r>
              <a:rPr lang="en-US" dirty="0"/>
              <a:t>Over the years, the team has grown to include people of a variety of different stripes: anthropologists, sociologists, cognitive psychologists, industrial designers, interaction designers and human factors engineers.</a:t>
            </a:r>
          </a:p>
          <a:p>
            <a:r>
              <a:rPr lang="en-US" dirty="0"/>
              <a:t>And our role has evolved to thinking about a broader array of questions.</a:t>
            </a:r>
          </a:p>
          <a:p>
            <a:r>
              <a:rPr lang="en-US" b="1" dirty="0">
                <a:hlinkClick r:id="rId2"/>
              </a:rPr>
              <a:t>Continue reading the main </a:t>
            </a:r>
            <a:r>
              <a:rPr lang="en-US" b="1" dirty="0" err="1">
                <a:hlinkClick r:id="rId2"/>
              </a:rPr>
              <a:t>story</a:t>
            </a:r>
            <a:r>
              <a:rPr lang="en-US" b="1" dirty="0" err="1"/>
              <a:t>“Start</a:t>
            </a:r>
            <a:r>
              <a:rPr lang="en-US" b="1" dirty="0"/>
              <a:t> </a:t>
            </a:r>
            <a:r>
              <a:rPr lang="en-US" b="1" dirty="0" smtClean="0"/>
              <a:t>Quote</a:t>
            </a:r>
            <a:endParaRPr lang="en-US" b="1" dirty="0"/>
          </a:p>
        </p:txBody>
      </p:sp>
    </p:spTree>
    <p:extLst>
      <p:ext uri="{BB962C8B-B14F-4D97-AF65-F5344CB8AC3E}">
        <p14:creationId xmlns:p14="http://schemas.microsoft.com/office/powerpoint/2010/main" val="15171099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b="1" dirty="0"/>
              <a:t>The proportion of [Indonesia's] online population using Facebook is one of the highest in the world”</a:t>
            </a:r>
          </a:p>
          <a:p>
            <a:r>
              <a:rPr lang="en-US" dirty="0"/>
              <a:t>Part of this is educational - explaining to a technology company what happens after Moore's Law, in which technology gets progressively smaller, faster and cheaper.</a:t>
            </a:r>
          </a:p>
          <a:p>
            <a:r>
              <a:rPr lang="en-US" dirty="0"/>
              <a:t>But the job is mainly to help the people who design our products to better understand those who will use them.</a:t>
            </a:r>
          </a:p>
          <a:p>
            <a:r>
              <a:rPr lang="en-US" dirty="0"/>
              <a:t>That involves getting out into the office, into the field, and into people's homes to ask questions about where technology empowers them, where it frustrates them and to learn about the diversity of experiences they are having with technology around the world.</a:t>
            </a:r>
          </a:p>
          <a:p>
            <a:r>
              <a:rPr lang="en-US" b="1" dirty="0"/>
              <a:t>On the </a:t>
            </a:r>
            <a:r>
              <a:rPr lang="en-US" b="1" dirty="0" err="1"/>
              <a:t>move</a:t>
            </a:r>
            <a:r>
              <a:rPr lang="en-US" dirty="0" err="1"/>
              <a:t>One</a:t>
            </a:r>
            <a:r>
              <a:rPr lang="en-US" dirty="0"/>
              <a:t> of my early projects tested the assumption that early adopters of technology in urban Asia would behave the same as in America or western Europe. And of course we found that they are very different.</a:t>
            </a:r>
          </a:p>
          <a:p>
            <a:r>
              <a:rPr lang="en-US" dirty="0"/>
              <a:t>Indonesia is a fantastic example of that today. The proportion of the country's online population using Facebook is one of the highest in the world.</a:t>
            </a:r>
          </a:p>
          <a:p>
            <a:r>
              <a:rPr lang="en-US" dirty="0"/>
              <a:t>Tablets are the next evolution in consumer electronics</a:t>
            </a:r>
          </a:p>
          <a:p>
            <a:r>
              <a:rPr lang="en-US" dirty="0"/>
              <a:t>But because of the issues they have with the quality of broadband, the majority of people accessing the internet are doing it via their phones</a:t>
            </a:r>
            <a:r>
              <a:rPr lang="en-US" dirty="0" smtClean="0"/>
              <a:t>.</a:t>
            </a:r>
            <a:endParaRPr lang="en-US" dirty="0"/>
          </a:p>
        </p:txBody>
      </p:sp>
    </p:spTree>
    <p:extLst>
      <p:ext uri="{BB962C8B-B14F-4D97-AF65-F5344CB8AC3E}">
        <p14:creationId xmlns:p14="http://schemas.microsoft.com/office/powerpoint/2010/main" val="37804919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Back in 1998 when I started at Intel, computing was all about the PC. Flash forward 12 years and we are in a world where computing smarts are embedded in all sorts of things - and the interesting question is, what's next?</a:t>
            </a:r>
          </a:p>
          <a:p>
            <a:r>
              <a:rPr lang="en-US" dirty="0"/>
              <a:t>One place where we expect to see a lot more computing technology in the next few years is in cars.</a:t>
            </a:r>
          </a:p>
          <a:p>
            <a:r>
              <a:rPr lang="en-US" dirty="0"/>
              <a:t>There are nearly a billion of them on the planet and new cars today already have somewhere between 12 and 24 computer chips in them.</a:t>
            </a:r>
          </a:p>
          <a:p>
            <a:r>
              <a:rPr lang="en-US" dirty="0"/>
              <a:t>We've been in Singapore, Malaysia, China and Australia asking people to let us turn out the contents of their cars: front to back, glove compartment, doors, in between the seats, under the seats, boot (trunk) and everything.</a:t>
            </a:r>
          </a:p>
          <a:p>
            <a:r>
              <a:rPr lang="en-US" dirty="0"/>
              <a:t>We put it on a tarpaulin and photograph it, a little like an archaeological dig.</a:t>
            </a:r>
          </a:p>
          <a:p>
            <a:r>
              <a:rPr lang="en-US" b="1" dirty="0">
                <a:hlinkClick r:id="rId2"/>
              </a:rPr>
              <a:t>Continue reading the main </a:t>
            </a:r>
            <a:r>
              <a:rPr lang="en-US" b="1" dirty="0" err="1">
                <a:hlinkClick r:id="rId2"/>
              </a:rPr>
              <a:t>story</a:t>
            </a:r>
            <a:r>
              <a:rPr lang="en-US" b="1" dirty="0" err="1"/>
              <a:t>“Start</a:t>
            </a:r>
            <a:r>
              <a:rPr lang="en-US" b="1" dirty="0"/>
              <a:t> </a:t>
            </a:r>
            <a:r>
              <a:rPr lang="en-US" b="1" dirty="0" smtClean="0"/>
              <a:t>Quote</a:t>
            </a:r>
            <a:endParaRPr lang="en-US" b="1" dirty="0"/>
          </a:p>
        </p:txBody>
      </p:sp>
    </p:spTree>
    <p:extLst>
      <p:ext uri="{BB962C8B-B14F-4D97-AF65-F5344CB8AC3E}">
        <p14:creationId xmlns:p14="http://schemas.microsoft.com/office/powerpoint/2010/main" val="18675837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b="1" dirty="0"/>
              <a:t>In a sense people there were using their cars to keep them socially safe, not just physically safe”</a:t>
            </a:r>
          </a:p>
          <a:p>
            <a:r>
              <a:rPr lang="en-US" dirty="0"/>
              <a:t>We want to get a better understanding of the role that content plays in their lives and where computing technology might intersect with that.</a:t>
            </a:r>
          </a:p>
          <a:p>
            <a:r>
              <a:rPr lang="en-US" dirty="0"/>
              <a:t>In Malaysia and Singapore, for example, we were surprised to find people kept "</a:t>
            </a:r>
            <a:r>
              <a:rPr lang="en-US" dirty="0" err="1"/>
              <a:t>ang</a:t>
            </a:r>
            <a:r>
              <a:rPr lang="en-US" dirty="0"/>
              <a:t> pow" packets (envelopes of money given at Chinese New Year and thought to be lucky) in their cars all year round.</a:t>
            </a:r>
          </a:p>
          <a:p>
            <a:r>
              <a:rPr lang="en-US" dirty="0"/>
              <a:t>In a sense, people there were using their cars to keep them socially safe, not just physically safe.</a:t>
            </a:r>
          </a:p>
          <a:p>
            <a:r>
              <a:rPr lang="en-US" dirty="0"/>
              <a:t>Ultimately, my team's role is about making sure the product development processes start from an understanding of what people care about when it comes to technology.</a:t>
            </a:r>
          </a:p>
          <a:p>
            <a:r>
              <a:rPr lang="en-US" dirty="0"/>
              <a:t>And that as an </a:t>
            </a:r>
            <a:r>
              <a:rPr lang="en-US" dirty="0" err="1"/>
              <a:t>organisation</a:t>
            </a:r>
            <a:r>
              <a:rPr lang="en-US" dirty="0"/>
              <a:t>, we are literally testing our silicon against that ideal at each and every step of the way.</a:t>
            </a:r>
          </a:p>
          <a:p>
            <a:r>
              <a:rPr lang="en-US" i="1" dirty="0"/>
              <a:t>The opinions expressed are those of the author and are not held by the BBC unless specifically stated. The material is for general information only and does not constitute investment, tax, legal or other form of advice. You should not rely on this information to make (or refrain from making) any decisions. Links to external sites are for information only and do not constitute endorsement. Always obtain independent, professional advice for your own particular </a:t>
            </a:r>
            <a:r>
              <a:rPr lang="en-US" i="1" dirty="0" err="1"/>
              <a:t>situatio</a:t>
            </a:r>
            <a:endParaRPr lang="en-US" dirty="0"/>
          </a:p>
          <a:p>
            <a:endParaRPr lang="en-US" dirty="0"/>
          </a:p>
          <a:p>
            <a:endParaRPr lang="en-US" dirty="0"/>
          </a:p>
          <a:p>
            <a:endParaRPr lang="en-US"/>
          </a:p>
          <a:p>
            <a:endParaRPr lang="en-US"/>
          </a:p>
        </p:txBody>
      </p:sp>
    </p:spTree>
    <p:extLst>
      <p:ext uri="{BB962C8B-B14F-4D97-AF65-F5344CB8AC3E}">
        <p14:creationId xmlns:p14="http://schemas.microsoft.com/office/powerpoint/2010/main" val="2274354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err="1" smtClean="0"/>
              <a:t>PELUNCURAN</a:t>
            </a:r>
            <a:r>
              <a:rPr lang="en-US" dirty="0" smtClean="0"/>
              <a:t> </a:t>
            </a:r>
            <a:r>
              <a:rPr lang="en-US" dirty="0" err="1" smtClean="0"/>
              <a:t>TELEVISI</a:t>
            </a:r>
            <a:r>
              <a:rPr lang="en-US" dirty="0" smtClean="0"/>
              <a:t> </a:t>
            </a:r>
            <a:r>
              <a:rPr lang="en-US" dirty="0" err="1" smtClean="0"/>
              <a:t>4K</a:t>
            </a:r>
            <a:r>
              <a:rPr lang="en-US" dirty="0" smtClean="0"/>
              <a:t> OLED TV. </a:t>
            </a:r>
            <a:r>
              <a:rPr lang="en-US" dirty="0" err="1" smtClean="0"/>
              <a:t>UKURAN</a:t>
            </a:r>
            <a:r>
              <a:rPr lang="en-US" dirty="0" smtClean="0"/>
              <a:t> 56 INCH. </a:t>
            </a:r>
          </a:p>
          <a:p>
            <a:r>
              <a:rPr lang="en-US" dirty="0" smtClean="0"/>
              <a:t>SAMSUNG DAN LG </a:t>
            </a:r>
            <a:r>
              <a:rPr lang="en-US" dirty="0" err="1" smtClean="0"/>
              <a:t>DEMONTRASI</a:t>
            </a:r>
            <a:r>
              <a:rPr lang="en-US" dirty="0" smtClean="0"/>
              <a:t> 55 INCH CURVED DISPLAY. </a:t>
            </a:r>
          </a:p>
          <a:p>
            <a:r>
              <a:rPr lang="en-US" dirty="0" err="1" smtClean="0"/>
              <a:t>HAMBARAN</a:t>
            </a:r>
            <a:r>
              <a:rPr lang="en-US" dirty="0" smtClean="0"/>
              <a:t> </a:t>
            </a:r>
            <a:r>
              <a:rPr lang="en-US" dirty="0" err="1" smtClean="0"/>
              <a:t>untuk</a:t>
            </a:r>
            <a:r>
              <a:rPr lang="en-US" dirty="0" smtClean="0"/>
              <a:t> OLED TV: </a:t>
            </a:r>
            <a:r>
              <a:rPr lang="en-US" dirty="0" err="1" smtClean="0"/>
              <a:t>BIAYA</a:t>
            </a:r>
            <a:r>
              <a:rPr lang="en-US" dirty="0" smtClean="0"/>
              <a:t> </a:t>
            </a:r>
            <a:r>
              <a:rPr lang="en-US" dirty="0" err="1" smtClean="0"/>
              <a:t>TINGGI</a:t>
            </a:r>
            <a:r>
              <a:rPr lang="en-US" dirty="0" smtClean="0"/>
              <a:t> </a:t>
            </a:r>
            <a:r>
              <a:rPr lang="en-US" dirty="0" err="1" smtClean="0"/>
              <a:t>UNTUK</a:t>
            </a:r>
            <a:r>
              <a:rPr lang="en-US" dirty="0" smtClean="0"/>
              <a:t> </a:t>
            </a:r>
            <a:r>
              <a:rPr lang="en-US" dirty="0" err="1" smtClean="0"/>
              <a:t>LAYAR</a:t>
            </a:r>
            <a:r>
              <a:rPr lang="en-US" dirty="0" smtClean="0"/>
              <a:t>, </a:t>
            </a:r>
            <a:r>
              <a:rPr lang="en-US" dirty="0" err="1" smtClean="0"/>
              <a:t>keuntungan</a:t>
            </a:r>
            <a:r>
              <a:rPr lang="en-US" dirty="0" smtClean="0"/>
              <a:t> yang </a:t>
            </a:r>
            <a:r>
              <a:rPr lang="en-US" dirty="0" err="1" smtClean="0"/>
              <a:t>rendah</a:t>
            </a:r>
            <a:r>
              <a:rPr lang="en-US" dirty="0" smtClean="0"/>
              <a:t>, product life </a:t>
            </a:r>
            <a:r>
              <a:rPr lang="en-US" dirty="0" err="1" smtClean="0"/>
              <a:t>rendah</a:t>
            </a:r>
            <a:r>
              <a:rPr lang="en-US" dirty="0" smtClean="0"/>
              <a:t> </a:t>
            </a:r>
            <a:r>
              <a:rPr lang="en-US" dirty="0" err="1" smtClean="0"/>
              <a:t>dan</a:t>
            </a:r>
            <a:r>
              <a:rPr lang="en-US" dirty="0" smtClean="0"/>
              <a:t> </a:t>
            </a:r>
            <a:r>
              <a:rPr lang="en-US" dirty="0" err="1" smtClean="0"/>
              <a:t>sulit</a:t>
            </a:r>
            <a:r>
              <a:rPr lang="en-US" dirty="0" smtClean="0"/>
              <a:t> </a:t>
            </a:r>
            <a:r>
              <a:rPr lang="en-US" dirty="0" err="1" smtClean="0"/>
              <a:t>meningkatkan</a:t>
            </a:r>
            <a:r>
              <a:rPr lang="en-US" dirty="0" smtClean="0"/>
              <a:t> </a:t>
            </a:r>
            <a:r>
              <a:rPr lang="en-US" dirty="0" err="1" smtClean="0"/>
              <a:t>kualitas</a:t>
            </a:r>
            <a:r>
              <a:rPr lang="en-US" dirty="0" smtClean="0"/>
              <a:t> </a:t>
            </a:r>
            <a:r>
              <a:rPr lang="en-US" dirty="0" err="1" smtClean="0"/>
              <a:t>pada</a:t>
            </a:r>
            <a:r>
              <a:rPr lang="en-US" dirty="0" smtClean="0"/>
              <a:t> </a:t>
            </a:r>
            <a:r>
              <a:rPr lang="en-US" dirty="0" err="1" smtClean="0"/>
              <a:t>resolusi</a:t>
            </a:r>
            <a:r>
              <a:rPr lang="en-US" dirty="0"/>
              <a:t> </a:t>
            </a:r>
            <a:r>
              <a:rPr lang="en-US" dirty="0" smtClean="0"/>
              <a:t>= </a:t>
            </a:r>
            <a:r>
              <a:rPr lang="en-US" dirty="0" err="1" smtClean="0"/>
              <a:t>UHD</a:t>
            </a:r>
            <a:r>
              <a:rPr lang="en-US" dirty="0" smtClean="0"/>
              <a:t>.</a:t>
            </a:r>
          </a:p>
          <a:p>
            <a:r>
              <a:rPr lang="en-US" dirty="0"/>
              <a:t/>
            </a:r>
            <a:br>
              <a:rPr lang="en-US" dirty="0"/>
            </a:br>
            <a:endParaRPr lang="en-US" dirty="0"/>
          </a:p>
        </p:txBody>
      </p:sp>
    </p:spTree>
    <p:extLst>
      <p:ext uri="{BB962C8B-B14F-4D97-AF65-F5344CB8AC3E}">
        <p14:creationId xmlns:p14="http://schemas.microsoft.com/office/powerpoint/2010/main" val="1126835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2015 = 3,2 </a:t>
            </a:r>
            <a:r>
              <a:rPr lang="en-US" dirty="0" err="1" smtClean="0"/>
              <a:t>juta</a:t>
            </a:r>
            <a:r>
              <a:rPr lang="en-US" dirty="0" smtClean="0"/>
              <a:t>; 2017 = 5.95 </a:t>
            </a:r>
            <a:r>
              <a:rPr lang="en-US" dirty="0" err="1" smtClean="0"/>
              <a:t>juta</a:t>
            </a:r>
            <a:r>
              <a:rPr lang="en-US" dirty="0" smtClean="0"/>
              <a:t>.</a:t>
            </a:r>
          </a:p>
          <a:p>
            <a:r>
              <a:rPr lang="en-US" dirty="0" smtClean="0"/>
              <a:t>Masa </a:t>
            </a:r>
            <a:r>
              <a:rPr lang="en-US" dirty="0" err="1" smtClean="0"/>
              <a:t>depan</a:t>
            </a:r>
            <a:r>
              <a:rPr lang="en-US" dirty="0" smtClean="0"/>
              <a:t> </a:t>
            </a:r>
            <a:r>
              <a:rPr lang="en-US" dirty="0" err="1" smtClean="0"/>
              <a:t>adalah</a:t>
            </a:r>
            <a:r>
              <a:rPr lang="en-US" dirty="0" smtClean="0"/>
              <a:t> </a:t>
            </a:r>
            <a:r>
              <a:rPr lang="en-US" dirty="0" err="1" smtClean="0"/>
              <a:t>televisi</a:t>
            </a:r>
            <a:r>
              <a:rPr lang="en-US" dirty="0" smtClean="0"/>
              <a:t> </a:t>
            </a:r>
            <a:r>
              <a:rPr lang="en-US" dirty="0" err="1" smtClean="0"/>
              <a:t>layar</a:t>
            </a:r>
            <a:r>
              <a:rPr lang="en-US" dirty="0" smtClean="0"/>
              <a:t> </a:t>
            </a:r>
            <a:r>
              <a:rPr lang="en-US" dirty="0" err="1" smtClean="0"/>
              <a:t>lebar</a:t>
            </a:r>
            <a:r>
              <a:rPr lang="en-US" dirty="0" smtClean="0"/>
              <a:t>. </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864722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Ada </a:t>
            </a:r>
            <a:r>
              <a:rPr lang="en-US" dirty="0" err="1" smtClean="0"/>
              <a:t>kebutuhan</a:t>
            </a:r>
            <a:r>
              <a:rPr lang="en-US" dirty="0" smtClean="0"/>
              <a:t> data </a:t>
            </a:r>
            <a:r>
              <a:rPr lang="en-US" dirty="0" err="1" smtClean="0"/>
              <a:t>besar</a:t>
            </a:r>
            <a:r>
              <a:rPr lang="en-US" dirty="0" smtClean="0"/>
              <a:t> </a:t>
            </a:r>
            <a:r>
              <a:rPr lang="en-US" dirty="0" err="1" smtClean="0"/>
              <a:t>untuk</a:t>
            </a:r>
            <a:r>
              <a:rPr lang="en-US" dirty="0" smtClean="0"/>
              <a:t> </a:t>
            </a:r>
            <a:r>
              <a:rPr lang="en-US" dirty="0" err="1" smtClean="0"/>
              <a:t>analisis</a:t>
            </a:r>
            <a:r>
              <a:rPr lang="en-US" dirty="0" smtClean="0"/>
              <a:t> </a:t>
            </a:r>
            <a:r>
              <a:rPr lang="en-US" dirty="0" err="1" smtClean="0"/>
              <a:t>intelijen</a:t>
            </a:r>
            <a:r>
              <a:rPr lang="en-US" dirty="0" smtClean="0"/>
              <a:t> </a:t>
            </a:r>
            <a:r>
              <a:rPr lang="en-US" dirty="0" err="1" smtClean="0"/>
              <a:t>bisnis</a:t>
            </a:r>
            <a:r>
              <a:rPr lang="en-US" dirty="0" smtClean="0"/>
              <a:t>. </a:t>
            </a:r>
          </a:p>
          <a:p>
            <a:r>
              <a:rPr lang="en-US" dirty="0" err="1" smtClean="0"/>
              <a:t>Divisi</a:t>
            </a:r>
            <a:r>
              <a:rPr lang="en-US" dirty="0" smtClean="0"/>
              <a:t>: </a:t>
            </a:r>
            <a:r>
              <a:rPr lang="en-US" dirty="0" err="1" smtClean="0"/>
              <a:t>manufaktur</a:t>
            </a:r>
            <a:r>
              <a:rPr lang="en-US" dirty="0" smtClean="0"/>
              <a:t>, </a:t>
            </a:r>
            <a:r>
              <a:rPr lang="en-US" dirty="0" err="1" smtClean="0"/>
              <a:t>kesehatan</a:t>
            </a:r>
            <a:r>
              <a:rPr lang="en-US" dirty="0" smtClean="0"/>
              <a:t>, </a:t>
            </a:r>
            <a:r>
              <a:rPr lang="en-US" dirty="0" err="1" smtClean="0"/>
              <a:t>telekomunikasi</a:t>
            </a:r>
            <a:r>
              <a:rPr lang="en-US" dirty="0" smtClean="0"/>
              <a:t>, retail, </a:t>
            </a:r>
            <a:r>
              <a:rPr lang="en-US" dirty="0" err="1" smtClean="0"/>
              <a:t>energi</a:t>
            </a:r>
            <a:r>
              <a:rPr lang="en-US" dirty="0" smtClean="0"/>
              <a:t>, </a:t>
            </a:r>
            <a:r>
              <a:rPr lang="en-US" dirty="0" err="1" smtClean="0"/>
              <a:t>transportasi</a:t>
            </a:r>
            <a:r>
              <a:rPr lang="en-US" dirty="0" smtClean="0"/>
              <a:t>, </a:t>
            </a:r>
            <a:r>
              <a:rPr lang="en-US" dirty="0" err="1" smtClean="0"/>
              <a:t>otomotif</a:t>
            </a:r>
            <a:r>
              <a:rPr lang="en-US" dirty="0" smtClean="0"/>
              <a:t>, </a:t>
            </a:r>
            <a:r>
              <a:rPr lang="en-US" dirty="0" err="1" smtClean="0"/>
              <a:t>keamanan</a:t>
            </a:r>
            <a:r>
              <a:rPr lang="en-US" dirty="0" smtClean="0"/>
              <a:t> </a:t>
            </a:r>
            <a:r>
              <a:rPr lang="en-US" dirty="0" err="1" smtClean="0"/>
              <a:t>dan</a:t>
            </a:r>
            <a:r>
              <a:rPr lang="en-US" dirty="0" smtClean="0"/>
              <a:t> lain-</a:t>
            </a:r>
            <a:r>
              <a:rPr lang="en-US" dirty="0" err="1" smtClean="0"/>
              <a:t>lainya</a:t>
            </a:r>
            <a:r>
              <a:rPr lang="en-US" dirty="0" smtClean="0"/>
              <a:t>. </a:t>
            </a:r>
          </a:p>
          <a:p>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94077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Membangun</a:t>
            </a:r>
            <a:r>
              <a:rPr lang="en-US" dirty="0" smtClean="0"/>
              <a:t> cloud applications. </a:t>
            </a:r>
          </a:p>
          <a:p>
            <a:r>
              <a:rPr lang="en-US" dirty="0"/>
              <a:t/>
            </a:r>
            <a:br>
              <a:rPr lang="en-US" dirty="0"/>
            </a:br>
            <a:endParaRPr lang="en-US" dirty="0"/>
          </a:p>
        </p:txBody>
      </p:sp>
    </p:spTree>
    <p:extLst>
      <p:ext uri="{BB962C8B-B14F-4D97-AF65-F5344CB8AC3E}">
        <p14:creationId xmlns:p14="http://schemas.microsoft.com/office/powerpoint/2010/main" val="3322620396"/>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287</TotalTime>
  <Words>1894</Words>
  <Application>Microsoft Office PowerPoint</Application>
  <PresentationFormat>On-screen Show (4:3)</PresentationFormat>
  <Paragraphs>147</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Technic</vt:lpstr>
      <vt:lpstr>TREND ICT</vt:lpstr>
      <vt:lpstr>PowerPoint Presentation</vt:lpstr>
      <vt:lpstr>Global ICT Trends Emerging in 2013 </vt:lpstr>
      <vt:lpstr>SMART HANDHELD DEVICES</vt:lpstr>
      <vt:lpstr>ULTRA HIGH DEFINITION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3D IC</vt:lpstr>
      <vt:lpstr>PowerPoint Presentation</vt:lpstr>
      <vt:lpstr>PowerPoint Presentation</vt:lpstr>
      <vt:lpstr>PowerPoint Presentation</vt:lpstr>
      <vt:lpstr>PowerPoint Presentation</vt:lpstr>
      <vt:lpstr>PowerPoint Presentation</vt:lpstr>
      <vt:lpstr>PowerPoint Presentation</vt:lpstr>
      <vt:lpstr>Peningkatan produk wireless charging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 Technology Trends for 2014 </vt:lpstr>
      <vt:lpstr>PowerPoint Presentation</vt:lpstr>
      <vt:lpstr>PowerPoint Presentation</vt:lpstr>
      <vt:lpstr>PowerPoint Presentation</vt:lpstr>
      <vt:lpstr>PowerPoint Presentation</vt:lpstr>
      <vt:lpstr>PowerPoint Presentation</vt:lpstr>
      <vt:lpstr>BIG DATA SAMPAI EXTREME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adhi</dc:creator>
  <cp:lastModifiedBy>adhi</cp:lastModifiedBy>
  <cp:revision>25</cp:revision>
  <dcterms:created xsi:type="dcterms:W3CDTF">2014-02-01T01:57:20Z</dcterms:created>
  <dcterms:modified xsi:type="dcterms:W3CDTF">2014-05-17T04:49:45Z</dcterms:modified>
</cp:coreProperties>
</file>