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330" r:id="rId3"/>
    <p:sldId id="257" r:id="rId4"/>
    <p:sldId id="331" r:id="rId5"/>
    <p:sldId id="332" r:id="rId6"/>
    <p:sldId id="258" r:id="rId7"/>
    <p:sldId id="333" r:id="rId8"/>
    <p:sldId id="259" r:id="rId9"/>
    <p:sldId id="334" r:id="rId10"/>
    <p:sldId id="260" r:id="rId11"/>
    <p:sldId id="261" r:id="rId12"/>
    <p:sldId id="336" r:id="rId13"/>
    <p:sldId id="262" r:id="rId14"/>
    <p:sldId id="263" r:id="rId15"/>
    <p:sldId id="264" r:id="rId16"/>
    <p:sldId id="265" r:id="rId17"/>
    <p:sldId id="338" r:id="rId18"/>
    <p:sldId id="266" r:id="rId19"/>
    <p:sldId id="295" r:id="rId20"/>
    <p:sldId id="337" r:id="rId21"/>
    <p:sldId id="267" r:id="rId22"/>
    <p:sldId id="339" r:id="rId23"/>
    <p:sldId id="268" r:id="rId24"/>
    <p:sldId id="344" r:id="rId25"/>
    <p:sldId id="269" r:id="rId26"/>
    <p:sldId id="345" r:id="rId27"/>
    <p:sldId id="270" r:id="rId28"/>
    <p:sldId id="341" r:id="rId29"/>
    <p:sldId id="271" r:id="rId30"/>
    <p:sldId id="346" r:id="rId31"/>
    <p:sldId id="272" r:id="rId32"/>
    <p:sldId id="365" r:id="rId33"/>
    <p:sldId id="322" r:id="rId34"/>
    <p:sldId id="274" r:id="rId35"/>
    <p:sldId id="276" r:id="rId36"/>
    <p:sldId id="348" r:id="rId37"/>
    <p:sldId id="349" r:id="rId38"/>
    <p:sldId id="350" r:id="rId39"/>
    <p:sldId id="351" r:id="rId40"/>
    <p:sldId id="369" r:id="rId41"/>
    <p:sldId id="371" r:id="rId42"/>
    <p:sldId id="370" r:id="rId43"/>
    <p:sldId id="366" r:id="rId44"/>
    <p:sldId id="368" r:id="rId45"/>
    <p:sldId id="367" r:id="rId46"/>
    <p:sldId id="278" r:id="rId47"/>
    <p:sldId id="347" r:id="rId48"/>
    <p:sldId id="280" r:id="rId49"/>
    <p:sldId id="359" r:id="rId50"/>
    <p:sldId id="281" r:id="rId51"/>
    <p:sldId id="355" r:id="rId52"/>
    <p:sldId id="356" r:id="rId53"/>
    <p:sldId id="282" r:id="rId54"/>
    <p:sldId id="354" r:id="rId55"/>
    <p:sldId id="323" r:id="rId56"/>
    <p:sldId id="357" r:id="rId57"/>
    <p:sldId id="283" r:id="rId58"/>
    <p:sldId id="284" r:id="rId59"/>
    <p:sldId id="329" r:id="rId60"/>
    <p:sldId id="360" r:id="rId61"/>
    <p:sldId id="361" r:id="rId62"/>
    <p:sldId id="289" r:id="rId63"/>
    <p:sldId id="290" r:id="rId64"/>
    <p:sldId id="291" r:id="rId65"/>
    <p:sldId id="293" r:id="rId66"/>
    <p:sldId id="372" r:id="rId67"/>
    <p:sldId id="362" r:id="rId68"/>
    <p:sldId id="373" r:id="rId69"/>
    <p:sldId id="294" r:id="rId70"/>
    <p:sldId id="374" r:id="rId71"/>
    <p:sldId id="325" r:id="rId72"/>
    <p:sldId id="375" r:id="rId73"/>
    <p:sldId id="376" r:id="rId7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2" autoAdjust="0"/>
    <p:restoredTop sz="94660"/>
  </p:normalViewPr>
  <p:slideViewPr>
    <p:cSldViewPr>
      <p:cViewPr varScale="1">
        <p:scale>
          <a:sx n="65" d="100"/>
          <a:sy n="65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8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Nokia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1"/>
                <c:pt idx="0">
                  <c:v>Nokia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30</c:v>
                </c:pt>
                <c:pt idx="1">
                  <c:v>12</c:v>
                </c:pt>
                <c:pt idx="2">
                  <c:v>12</c:v>
                </c:pt>
                <c:pt idx="3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Samsung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1"/>
                <c:pt idx="0">
                  <c:v>Nokia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BB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1"/>
                <c:pt idx="0">
                  <c:v>Nokia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Sony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1"/>
                <c:pt idx="0">
                  <c:v>Nokia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657408"/>
        <c:axId val="34658944"/>
      </c:barChart>
      <c:catAx>
        <c:axId val="34657408"/>
        <c:scaling>
          <c:orientation val="minMax"/>
        </c:scaling>
        <c:delete val="0"/>
        <c:axPos val="b"/>
        <c:majorTickMark val="out"/>
        <c:minorTickMark val="none"/>
        <c:tickLblPos val="nextTo"/>
        <c:crossAx val="34658944"/>
        <c:crosses val="autoZero"/>
        <c:auto val="1"/>
        <c:lblAlgn val="ctr"/>
        <c:lblOffset val="100"/>
        <c:noMultiLvlLbl val="0"/>
      </c:catAx>
      <c:valAx>
        <c:axId val="346589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6574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892D-1D3A-4E97-93ED-8B5A306B62C7}" type="datetimeFigureOut">
              <a:rPr lang="en-US" smtClean="0"/>
              <a:t>4/12/2014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C085-233E-4750-B1B7-F59F72D0793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892D-1D3A-4E97-93ED-8B5A306B62C7}" type="datetimeFigureOut">
              <a:rPr lang="en-US" smtClean="0"/>
              <a:t>4/12/2014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C085-233E-4750-B1B7-F59F72D079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892D-1D3A-4E97-93ED-8B5A306B62C7}" type="datetimeFigureOut">
              <a:rPr lang="en-US" smtClean="0"/>
              <a:t>4/12/2014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C085-233E-4750-B1B7-F59F72D079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892D-1D3A-4E97-93ED-8B5A306B62C7}" type="datetimeFigureOut">
              <a:rPr lang="en-US" smtClean="0"/>
              <a:t>4/12/2014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C085-233E-4750-B1B7-F59F72D079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892D-1D3A-4E97-93ED-8B5A306B62C7}" type="datetimeFigureOut">
              <a:rPr lang="en-US" smtClean="0"/>
              <a:t>4/12/2014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C085-233E-4750-B1B7-F59F72D0793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892D-1D3A-4E97-93ED-8B5A306B62C7}" type="datetimeFigureOut">
              <a:rPr lang="en-US" smtClean="0"/>
              <a:t>4/12/2014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C085-233E-4750-B1B7-F59F72D079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892D-1D3A-4E97-93ED-8B5A306B62C7}" type="datetimeFigureOut">
              <a:rPr lang="en-US" smtClean="0"/>
              <a:t>4/12/2014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C085-233E-4750-B1B7-F59F72D079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892D-1D3A-4E97-93ED-8B5A306B62C7}" type="datetimeFigureOut">
              <a:rPr lang="en-US" smtClean="0"/>
              <a:t>4/12/2014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CC085-233E-4750-B1B7-F59F72D0793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892D-1D3A-4E97-93ED-8B5A306B62C7}" type="datetimeFigureOut">
              <a:rPr lang="en-US" smtClean="0"/>
              <a:t>4/12/2014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C085-233E-4750-B1B7-F59F72D079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892D-1D3A-4E97-93ED-8B5A306B62C7}" type="datetimeFigureOut">
              <a:rPr lang="en-US" smtClean="0"/>
              <a:t>4/12/2014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DDCC085-233E-4750-B1B7-F59F72D079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2C5892D-1D3A-4E97-93ED-8B5A306B62C7}" type="datetimeFigureOut">
              <a:rPr lang="en-US" smtClean="0"/>
              <a:t>4/12/2014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C085-233E-4750-B1B7-F59F72D079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C5892D-1D3A-4E97-93ED-8B5A306B62C7}" type="datetimeFigureOut">
              <a:rPr lang="en-US" smtClean="0"/>
              <a:t>4/12/2014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DDCC085-233E-4750-B1B7-F59F72D0793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Mobile TECHNOLOGY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474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Kekuatan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mobile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luas</a:t>
            </a:r>
            <a:r>
              <a:rPr lang="en-US" dirty="0" smtClean="0"/>
              <a:t>, </a:t>
            </a:r>
            <a:r>
              <a:rPr lang="en-US" dirty="0" err="1" smtClean="0"/>
              <a:t>kecepatan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, </a:t>
            </a:r>
            <a:r>
              <a:rPr lang="en-US" dirty="0" err="1" smtClean="0"/>
              <a:t>dll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Masalah</a:t>
            </a:r>
            <a:r>
              <a:rPr lang="en-US" dirty="0" smtClean="0"/>
              <a:t> yang </a:t>
            </a:r>
            <a:r>
              <a:rPr lang="en-US" dirty="0" err="1" smtClean="0"/>
              <a:t>muncul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kurangnya</a:t>
            </a:r>
            <a:r>
              <a:rPr lang="en-US" dirty="0" smtClean="0"/>
              <a:t> </a:t>
            </a:r>
            <a:r>
              <a:rPr lang="en-US" dirty="0" err="1" smtClean="0"/>
              <a:t>keamanan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,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kompatibel</a:t>
            </a:r>
            <a:r>
              <a:rPr lang="en-US" dirty="0" smtClean="0"/>
              <a:t>,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terbatas</a:t>
            </a:r>
            <a:r>
              <a:rPr lang="en-US" dirty="0" smtClean="0"/>
              <a:t>, digital divides.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51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TERBARU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Sistem</a:t>
            </a:r>
            <a:r>
              <a:rPr lang="en-US" dirty="0" smtClean="0"/>
              <a:t> mobile </a:t>
            </a:r>
            <a:r>
              <a:rPr lang="en-US" dirty="0" err="1" smtClean="0"/>
              <a:t>dimulai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telepon</a:t>
            </a:r>
            <a:r>
              <a:rPr lang="en-US" dirty="0" smtClean="0"/>
              <a:t> </a:t>
            </a:r>
            <a:r>
              <a:rPr lang="en-US" dirty="0" err="1" smtClean="0"/>
              <a:t>seluler</a:t>
            </a:r>
            <a:r>
              <a:rPr lang="en-US" dirty="0" smtClean="0"/>
              <a:t> yang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sel. </a:t>
            </a:r>
          </a:p>
          <a:p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terakhir</a:t>
            </a:r>
            <a:r>
              <a:rPr lang="en-US" dirty="0" smtClean="0"/>
              <a:t>, </a:t>
            </a:r>
            <a:r>
              <a:rPr lang="en-US" dirty="0" err="1" smtClean="0"/>
              <a:t>3g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dilanjutkan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4g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seterusnya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056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adhi\Pictures\mobile computing\Cellular-Generations-1G-2G-3G-4G-00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06" y="1828800"/>
            <a:ext cx="91440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17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1G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1960 Dan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Analog,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Imts</a:t>
            </a:r>
            <a:r>
              <a:rPr lang="en-US" dirty="0" smtClean="0"/>
              <a:t> (Improved Mobile Telephone Service). </a:t>
            </a:r>
          </a:p>
          <a:p>
            <a:r>
              <a:rPr lang="en-US" dirty="0" smtClean="0"/>
              <a:t>1970: Amps (Advanced Mobile Phone System)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Mikro</a:t>
            </a:r>
            <a:r>
              <a:rPr lang="en-US" dirty="0" smtClean="0"/>
              <a:t> </a:t>
            </a:r>
            <a:r>
              <a:rPr lang="en-US" dirty="0" err="1" smtClean="0"/>
              <a:t>Prosesor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Kedua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Di As. </a:t>
            </a:r>
          </a:p>
          <a:p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Nordic Mobile Telephone (</a:t>
            </a:r>
            <a:r>
              <a:rPr lang="en-US" dirty="0" err="1" smtClean="0"/>
              <a:t>Nmt</a:t>
            </a:r>
            <a:r>
              <a:rPr lang="en-US" dirty="0" smtClean="0"/>
              <a:t>) Dan Total Access Communication System (</a:t>
            </a:r>
            <a:r>
              <a:rPr lang="en-US" dirty="0" err="1" smtClean="0"/>
              <a:t>Tacs</a:t>
            </a:r>
            <a:r>
              <a:rPr lang="en-US" dirty="0" smtClean="0"/>
              <a:t>).</a:t>
            </a:r>
          </a:p>
          <a:p>
            <a:r>
              <a:rPr lang="en-US" dirty="0" err="1" smtClean="0"/>
              <a:t>Berkembang</a:t>
            </a:r>
            <a:r>
              <a:rPr lang="en-US" dirty="0" smtClean="0"/>
              <a:t> </a:t>
            </a:r>
            <a:r>
              <a:rPr lang="en-US" dirty="0" err="1" smtClean="0"/>
              <a:t>Pesat</a:t>
            </a:r>
            <a:r>
              <a:rPr lang="en-US" dirty="0" smtClean="0"/>
              <a:t> Di </a:t>
            </a:r>
            <a:r>
              <a:rPr lang="en-US" dirty="0" err="1" smtClean="0"/>
              <a:t>Tahun</a:t>
            </a:r>
            <a:r>
              <a:rPr lang="en-US" dirty="0" smtClean="0"/>
              <a:t> 1980-an Dan 20 </a:t>
            </a:r>
            <a:r>
              <a:rPr lang="en-US" dirty="0" err="1" smtClean="0"/>
              <a:t>Juta</a:t>
            </a:r>
            <a:r>
              <a:rPr lang="en-US" dirty="0" smtClean="0"/>
              <a:t> Orang Di </a:t>
            </a:r>
            <a:r>
              <a:rPr lang="en-US" dirty="0" err="1" smtClean="0"/>
              <a:t>Tahun</a:t>
            </a:r>
            <a:r>
              <a:rPr lang="en-US" dirty="0" smtClean="0"/>
              <a:t> 1990.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293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2G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Muncul</a:t>
            </a:r>
            <a:r>
              <a:rPr lang="en-US" dirty="0" smtClean="0"/>
              <a:t> di </a:t>
            </a:r>
            <a:r>
              <a:rPr lang="en-US" dirty="0" err="1" smtClean="0"/>
              <a:t>akhir</a:t>
            </a:r>
            <a:r>
              <a:rPr lang="en-US" dirty="0" smtClean="0"/>
              <a:t> 1980-an. </a:t>
            </a:r>
            <a:r>
              <a:rPr lang="en-US" dirty="0" err="1" smtClean="0"/>
              <a:t>Digitisasi</a:t>
            </a:r>
            <a:r>
              <a:rPr lang="en-US" dirty="0" smtClean="0"/>
              <a:t> </a:t>
            </a:r>
            <a:r>
              <a:rPr lang="en-US" dirty="0" err="1" smtClean="0"/>
              <a:t>suara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r>
              <a:rPr lang="en-US" dirty="0" smtClean="0"/>
              <a:t>.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GSM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handset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Muncul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CDMA, digital AMPS, </a:t>
            </a:r>
            <a:r>
              <a:rPr lang="en-US" dirty="0" err="1" smtClean="0"/>
              <a:t>GSM</a:t>
            </a:r>
            <a:r>
              <a:rPr lang="en-US" dirty="0" smtClean="0"/>
              <a:t> 400, 900, 1800.</a:t>
            </a:r>
          </a:p>
          <a:p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3G</a:t>
            </a:r>
            <a:r>
              <a:rPr lang="en-US" dirty="0" smtClean="0"/>
              <a:t> </a:t>
            </a:r>
            <a:r>
              <a:rPr lang="en-US" dirty="0" err="1" smtClean="0"/>
              <a:t>muncul</a:t>
            </a:r>
            <a:r>
              <a:rPr lang="en-US" dirty="0" smtClean="0"/>
              <a:t> di </a:t>
            </a:r>
            <a:r>
              <a:rPr lang="en-US" dirty="0" err="1" smtClean="0"/>
              <a:t>tahun</a:t>
            </a:r>
            <a:r>
              <a:rPr lang="en-US" dirty="0" smtClean="0"/>
              <a:t> 2000-an.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926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2.5G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Muncul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2.G</a:t>
            </a:r>
            <a:r>
              <a:rPr lang="en-US" dirty="0" smtClean="0"/>
              <a:t> </a:t>
            </a:r>
            <a:r>
              <a:rPr lang="en-US" dirty="0" err="1" smtClean="0"/>
              <a:t>spt</a:t>
            </a:r>
            <a:r>
              <a:rPr lang="en-US" dirty="0" smtClean="0"/>
              <a:t> CDMA </a:t>
            </a:r>
            <a:r>
              <a:rPr lang="en-US" dirty="0" err="1" smtClean="0"/>
              <a:t>20001x</a:t>
            </a:r>
            <a:r>
              <a:rPr lang="en-US" dirty="0" smtClean="0"/>
              <a:t>, EDGE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GPRS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Merupakan</a:t>
            </a:r>
            <a:r>
              <a:rPr lang="en-US" dirty="0" smtClean="0"/>
              <a:t> basic </a:t>
            </a:r>
            <a:r>
              <a:rPr lang="en-US" dirty="0" err="1" smtClean="0"/>
              <a:t>3G</a:t>
            </a:r>
            <a:r>
              <a:rPr lang="en-US" dirty="0" smtClean="0"/>
              <a:t> </a:t>
            </a:r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kurang</a:t>
            </a:r>
            <a:r>
              <a:rPr lang="en-US" dirty="0" smtClean="0"/>
              <a:t> di </a:t>
            </a:r>
            <a:r>
              <a:rPr lang="en-US" dirty="0" err="1" smtClean="0"/>
              <a:t>sisi</a:t>
            </a:r>
            <a:r>
              <a:rPr lang="en-US" dirty="0" smtClean="0"/>
              <a:t> </a:t>
            </a:r>
            <a:r>
              <a:rPr lang="en-US" dirty="0" err="1" smtClean="0"/>
              <a:t>kecepatan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kapabilitas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035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3G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IMT</a:t>
            </a:r>
            <a:r>
              <a:rPr lang="en-US" dirty="0" smtClean="0"/>
              <a:t> 2000 </a:t>
            </a:r>
            <a:r>
              <a:rPr lang="en-US" dirty="0" err="1" smtClean="0"/>
              <a:t>dirancang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frekuensi</a:t>
            </a:r>
            <a:r>
              <a:rPr lang="en-US" dirty="0" smtClean="0"/>
              <a:t> 200 MHz  </a:t>
            </a:r>
            <a:r>
              <a:rPr lang="en-US" dirty="0" err="1" smtClean="0"/>
              <a:t>memungkinkan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mobile application, </a:t>
            </a:r>
            <a:r>
              <a:rPr lang="en-US" dirty="0" err="1" smtClean="0"/>
              <a:t>kecepatan</a:t>
            </a:r>
            <a:r>
              <a:rPr lang="en-US" dirty="0" smtClean="0"/>
              <a:t> 2 Mb, </a:t>
            </a:r>
            <a:r>
              <a:rPr lang="en-US" dirty="0" err="1" smtClean="0"/>
              <a:t>suara</a:t>
            </a:r>
            <a:r>
              <a:rPr lang="en-US" dirty="0" smtClean="0"/>
              <a:t>, data, multimedia, </a:t>
            </a:r>
            <a:r>
              <a:rPr lang="en-US" dirty="0" err="1" smtClean="0"/>
              <a:t>locatian</a:t>
            </a:r>
            <a:r>
              <a:rPr lang="en-US" dirty="0" smtClean="0"/>
              <a:t> based service, </a:t>
            </a:r>
            <a:r>
              <a:rPr lang="en-US" dirty="0" err="1" smtClean="0"/>
              <a:t>dll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Diluncurkan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 kali di </a:t>
            </a:r>
            <a:r>
              <a:rPr lang="en-US" dirty="0" err="1" smtClean="0"/>
              <a:t>Jepang</a:t>
            </a:r>
            <a:r>
              <a:rPr lang="en-US" dirty="0" smtClean="0"/>
              <a:t> </a:t>
            </a:r>
            <a:r>
              <a:rPr lang="en-US" dirty="0" err="1" smtClean="0"/>
              <a:t>pd</a:t>
            </a:r>
            <a:r>
              <a:rPr lang="en-US" dirty="0" smtClean="0"/>
              <a:t> </a:t>
            </a:r>
            <a:r>
              <a:rPr lang="en-US" dirty="0" err="1" smtClean="0"/>
              <a:t>th</a:t>
            </a:r>
            <a:r>
              <a:rPr lang="en-US" dirty="0" smtClean="0"/>
              <a:t> 2001. </a:t>
            </a:r>
          </a:p>
          <a:p>
            <a:r>
              <a:rPr lang="en-US" dirty="0" smtClean="0"/>
              <a:t>2008: 200 </a:t>
            </a:r>
            <a:r>
              <a:rPr lang="en-US" dirty="0" err="1" smtClean="0"/>
              <a:t>juta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di 40 </a:t>
            </a:r>
            <a:r>
              <a:rPr lang="en-US" dirty="0" err="1" smtClean="0"/>
              <a:t>negara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238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5" name="Picture 3" descr="C:\Users\adhi\Pictures\mobile computing\0611tu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" y="0"/>
            <a:ext cx="9139084" cy="681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683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DIATAS</a:t>
            </a:r>
            <a:r>
              <a:rPr lang="en-US" dirty="0" smtClean="0"/>
              <a:t> </a:t>
            </a:r>
            <a:r>
              <a:rPr lang="en-US" dirty="0" err="1" smtClean="0"/>
              <a:t>3G</a:t>
            </a:r>
            <a:r>
              <a:rPr lang="en-US" dirty="0" smtClean="0"/>
              <a:t> AND </a:t>
            </a:r>
            <a:r>
              <a:rPr lang="en-US" dirty="0" err="1" smtClean="0"/>
              <a:t>4G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3G</a:t>
            </a:r>
            <a:r>
              <a:rPr lang="en-US" dirty="0" smtClean="0"/>
              <a:t> </a:t>
            </a: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Super </a:t>
            </a:r>
            <a:r>
              <a:rPr lang="en-US" dirty="0" err="1" smtClean="0"/>
              <a:t>3G</a:t>
            </a:r>
            <a:r>
              <a:rPr lang="en-US" dirty="0" smtClean="0"/>
              <a:t>, ultra </a:t>
            </a:r>
            <a:r>
              <a:rPr lang="en-US" dirty="0" err="1" smtClean="0"/>
              <a:t>3G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3.5 G</a:t>
            </a:r>
          </a:p>
          <a:p>
            <a:r>
              <a:rPr lang="en-US" dirty="0" err="1" smtClean="0"/>
              <a:t>Semuanya</a:t>
            </a:r>
            <a:r>
              <a:rPr lang="en-US" dirty="0" smtClean="0"/>
              <a:t> </a:t>
            </a:r>
            <a:r>
              <a:rPr lang="en-US" dirty="0" err="1" smtClean="0"/>
              <a:t>mendukung</a:t>
            </a:r>
            <a:r>
              <a:rPr lang="en-US" dirty="0" smtClean="0"/>
              <a:t> </a:t>
            </a:r>
            <a:r>
              <a:rPr lang="en-US" dirty="0" err="1" smtClean="0"/>
              <a:t>kecepatan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, data , </a:t>
            </a:r>
            <a:r>
              <a:rPr lang="en-US" dirty="0" err="1" smtClean="0"/>
              <a:t>suara</a:t>
            </a:r>
            <a:r>
              <a:rPr lang="en-US" dirty="0" smtClean="0"/>
              <a:t>, video. </a:t>
            </a:r>
          </a:p>
          <a:p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4G</a:t>
            </a:r>
            <a:r>
              <a:rPr lang="en-US" dirty="0" smtClean="0"/>
              <a:t> </a:t>
            </a:r>
            <a:r>
              <a:rPr lang="en-US" dirty="0" err="1" smtClean="0"/>
              <a:t>diperkirakan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muncul</a:t>
            </a:r>
            <a:r>
              <a:rPr lang="en-US" dirty="0" smtClean="0"/>
              <a:t> di </a:t>
            </a:r>
            <a:r>
              <a:rPr lang="en-US" dirty="0" err="1" smtClean="0"/>
              <a:t>th</a:t>
            </a:r>
            <a:r>
              <a:rPr lang="en-US" dirty="0" smtClean="0"/>
              <a:t> 2010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kecepatan</a:t>
            </a:r>
            <a:r>
              <a:rPr lang="en-US" dirty="0" smtClean="0"/>
              <a:t> 100 Mb </a:t>
            </a:r>
            <a:r>
              <a:rPr lang="en-US" dirty="0" err="1" smtClean="0"/>
              <a:t>perdetik</a:t>
            </a:r>
            <a:r>
              <a:rPr lang="en-US" dirty="0"/>
              <a:t> </a:t>
            </a:r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tahap</a:t>
            </a:r>
            <a:r>
              <a:rPr lang="en-US" dirty="0" smtClean="0"/>
              <a:t> </a:t>
            </a:r>
            <a:r>
              <a:rPr lang="en-US" dirty="0" err="1" smtClean="0"/>
              <a:t>eksperimen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1696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Masalah</a:t>
            </a:r>
            <a:r>
              <a:rPr lang="en-US" dirty="0"/>
              <a:t> di </a:t>
            </a:r>
            <a:r>
              <a:rPr lang="en-US" dirty="0" err="1"/>
              <a:t>3G</a:t>
            </a:r>
            <a:r>
              <a:rPr lang="en-US" dirty="0"/>
              <a:t>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Performa </a:t>
            </a:r>
            <a:r>
              <a:rPr lang="en-US" dirty="0" err="1"/>
              <a:t>untuk</a:t>
            </a:r>
            <a:r>
              <a:rPr lang="en-US" dirty="0"/>
              <a:t> download video, multimedia </a:t>
            </a:r>
            <a:r>
              <a:rPr lang="en-US" dirty="0" err="1"/>
              <a:t>dan</a:t>
            </a:r>
            <a:r>
              <a:rPr lang="en-US" dirty="0"/>
              <a:t> teleconference.</a:t>
            </a:r>
          </a:p>
          <a:p>
            <a:r>
              <a:rPr lang="en-US" dirty="0" err="1"/>
              <a:t>Standarisasi</a:t>
            </a:r>
            <a:r>
              <a:rPr lang="en-US" dirty="0"/>
              <a:t> </a:t>
            </a:r>
            <a:r>
              <a:rPr lang="en-US" dirty="0" err="1"/>
              <a:t>3G</a:t>
            </a:r>
            <a:r>
              <a:rPr lang="en-US" dirty="0"/>
              <a:t> </a:t>
            </a:r>
            <a:r>
              <a:rPr lang="en-US" dirty="0" err="1"/>
              <a:t>berbeda</a:t>
            </a:r>
            <a:endParaRPr lang="en-US" dirty="0"/>
          </a:p>
          <a:p>
            <a:r>
              <a:rPr lang="en-US" dirty="0" err="1"/>
              <a:t>Butuh</a:t>
            </a:r>
            <a:r>
              <a:rPr lang="en-US" dirty="0"/>
              <a:t> bandwidth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luas</a:t>
            </a:r>
            <a:r>
              <a:rPr lang="en-US" dirty="0"/>
              <a:t>.</a:t>
            </a:r>
          </a:p>
          <a:p>
            <a:r>
              <a:rPr lang="en-US" dirty="0" err="1"/>
              <a:t>Jaringan</a:t>
            </a:r>
            <a:r>
              <a:rPr lang="en-US" dirty="0"/>
              <a:t> digital packet universal yang </a:t>
            </a:r>
            <a:r>
              <a:rPr lang="en-US" dirty="0" err="1"/>
              <a:t>menggunakan</a:t>
            </a:r>
            <a:r>
              <a:rPr lang="en-US" dirty="0"/>
              <a:t> IP. 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420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DAFTAR</a:t>
            </a:r>
            <a:r>
              <a:rPr lang="en-US" dirty="0" smtClean="0"/>
              <a:t> ISI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id-ID" dirty="0"/>
              <a:t>Kebutuhan komunikasi mobile</a:t>
            </a:r>
            <a:endParaRPr lang="en-US" dirty="0"/>
          </a:p>
          <a:p>
            <a:pPr lvl="0"/>
            <a:r>
              <a:rPr lang="id-ID" dirty="0"/>
              <a:t>Jaringan komunikasi dan arsitektur mobile</a:t>
            </a:r>
            <a:endParaRPr lang="en-US" dirty="0"/>
          </a:p>
          <a:p>
            <a:pPr lvl="0"/>
            <a:r>
              <a:rPr lang="id-ID" dirty="0"/>
              <a:t>Perkembangan teknologi mobile dari 1G hingga 4G</a:t>
            </a:r>
            <a:endParaRPr lang="en-US" dirty="0"/>
          </a:p>
          <a:p>
            <a:pPr lvl="0"/>
            <a:r>
              <a:rPr lang="id-ID" dirty="0"/>
              <a:t>Layanan komunikasi mobile</a:t>
            </a:r>
            <a:endParaRPr lang="en-US" dirty="0"/>
          </a:p>
          <a:p>
            <a:pPr lvl="0"/>
            <a:r>
              <a:rPr lang="id-ID" dirty="0"/>
              <a:t>Manfaat komunikasi mobile dalam personal, bisnis, komunikasi dan politik</a:t>
            </a:r>
            <a:endParaRPr lang="en-US" dirty="0"/>
          </a:p>
          <a:p>
            <a:pPr lvl="0"/>
            <a:r>
              <a:rPr lang="id-ID" dirty="0"/>
              <a:t>Pemanfaatan mobile untuk akses Internet</a:t>
            </a:r>
            <a:endParaRPr lang="en-US" dirty="0"/>
          </a:p>
          <a:p>
            <a:pPr lvl="0"/>
            <a:r>
              <a:rPr lang="id-ID" dirty="0"/>
              <a:t>Perubahan perlikau konsumen dalam penggunaan komunikasi mobile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5600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adhi\Pictures\mobile computing\images (1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55545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7367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4G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4G</a:t>
            </a:r>
            <a:r>
              <a:rPr lang="en-US" dirty="0" smtClean="0"/>
              <a:t>: LTE, WiMAX, mobile broadband </a:t>
            </a:r>
            <a:r>
              <a:rPr lang="en-US" dirty="0" err="1" smtClean="0"/>
              <a:t>berisfat</a:t>
            </a:r>
            <a:r>
              <a:rPr lang="en-US" dirty="0" smtClean="0"/>
              <a:t> platform. </a:t>
            </a:r>
          </a:p>
          <a:p>
            <a:r>
              <a:rPr lang="en-US" dirty="0" smtClean="0"/>
              <a:t>Open handset Alliance; Android. </a:t>
            </a:r>
          </a:p>
          <a:p>
            <a:r>
              <a:rPr lang="en-US" dirty="0" err="1" smtClean="0"/>
              <a:t>Keuntungan</a:t>
            </a:r>
            <a:r>
              <a:rPr lang="en-US" dirty="0" smtClean="0"/>
              <a:t>: </a:t>
            </a:r>
            <a:r>
              <a:rPr lang="en-US" dirty="0" err="1" smtClean="0"/>
              <a:t>jangkauan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luas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mobilitas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4593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adhi\Pictures\mobile computing\images (1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9247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KONSUMEN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2mb</a:t>
            </a:r>
            <a:r>
              <a:rPr lang="en-US" dirty="0" smtClean="0"/>
              <a:t> </a:t>
            </a:r>
            <a:r>
              <a:rPr lang="en-US" dirty="0" err="1" smtClean="0"/>
              <a:t>perdetik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frekuensi</a:t>
            </a:r>
            <a:r>
              <a:rPr lang="en-US" dirty="0" smtClean="0"/>
              <a:t> 2.5 </a:t>
            </a:r>
            <a:r>
              <a:rPr lang="en-US" dirty="0" err="1" smtClean="0"/>
              <a:t>ghz</a:t>
            </a:r>
            <a:r>
              <a:rPr lang="en-US" dirty="0" smtClean="0"/>
              <a:t> </a:t>
            </a:r>
            <a:r>
              <a:rPr lang="en-US" dirty="0" err="1" smtClean="0"/>
              <a:t>berkembang</a:t>
            </a:r>
            <a:r>
              <a:rPr lang="en-US" dirty="0" smtClean="0"/>
              <a:t> </a:t>
            </a:r>
            <a:r>
              <a:rPr lang="en-US" dirty="0" err="1" smtClean="0"/>
              <a:t>pesat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handsfree</a:t>
            </a:r>
            <a:r>
              <a:rPr lang="en-US" dirty="0" smtClean="0"/>
              <a:t>, gaming </a:t>
            </a:r>
            <a:r>
              <a:rPr lang="en-US" dirty="0" err="1" smtClean="0"/>
              <a:t>bahkan</a:t>
            </a:r>
            <a:r>
              <a:rPr lang="en-US" dirty="0" smtClean="0"/>
              <a:t> personal area network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mendeteksi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mengirimkan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olahraga</a:t>
            </a:r>
            <a:r>
              <a:rPr lang="en-US" dirty="0" smtClean="0"/>
              <a:t>, </a:t>
            </a:r>
            <a:r>
              <a:rPr lang="en-US" dirty="0" err="1" smtClean="0"/>
              <a:t>latihan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830130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adhi\Pictures\mobile computing\images (2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16" y="31955"/>
            <a:ext cx="9148916" cy="682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2323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WI-FI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Wifi</a:t>
            </a:r>
            <a:r>
              <a:rPr lang="en-US" dirty="0" smtClean="0"/>
              <a:t> </a:t>
            </a:r>
            <a:r>
              <a:rPr lang="en-US" dirty="0" err="1" smtClean="0"/>
              <a:t>mengunakan</a:t>
            </a:r>
            <a:r>
              <a:rPr lang="en-US" dirty="0" smtClean="0"/>
              <a:t> 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ieee</a:t>
            </a:r>
            <a:r>
              <a:rPr lang="en-US" dirty="0" smtClean="0"/>
              <a:t> 802.11 </a:t>
            </a:r>
            <a:r>
              <a:rPr lang="en-US" dirty="0" err="1" smtClean="0"/>
              <a:t>guntuk</a:t>
            </a:r>
            <a:r>
              <a:rPr lang="en-US" dirty="0" smtClean="0"/>
              <a:t> wireless local area network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jarak</a:t>
            </a:r>
            <a:r>
              <a:rPr lang="en-US" dirty="0" smtClean="0"/>
              <a:t> </a:t>
            </a:r>
            <a:r>
              <a:rPr lang="en-US" dirty="0" err="1" smtClean="0"/>
              <a:t>sekitar</a:t>
            </a:r>
            <a:r>
              <a:rPr lang="en-US" dirty="0" smtClean="0"/>
              <a:t> 350 kaki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kecepatan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54 </a:t>
            </a:r>
            <a:r>
              <a:rPr lang="en-US" dirty="0" err="1" smtClean="0"/>
              <a:t>mb</a:t>
            </a:r>
            <a:r>
              <a:rPr lang="en-US" dirty="0" smtClean="0"/>
              <a:t> </a:t>
            </a:r>
            <a:r>
              <a:rPr lang="en-US" dirty="0" err="1" smtClean="0"/>
              <a:t>perdetik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Berkembang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802.11n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kecepatan</a:t>
            </a:r>
            <a:r>
              <a:rPr lang="en-US" dirty="0" smtClean="0"/>
              <a:t> 100 </a:t>
            </a:r>
            <a:r>
              <a:rPr lang="en-US" dirty="0" err="1" smtClean="0"/>
              <a:t>mb</a:t>
            </a:r>
            <a:r>
              <a:rPr lang="en-US" dirty="0" smtClean="0"/>
              <a:t>/s.</a:t>
            </a:r>
          </a:p>
          <a:p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energi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kantor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otomatisasi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7985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adhi\Pictures\mobile computing\wifi-phone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49" y="2458"/>
            <a:ext cx="9158749" cy="685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9415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HOTSPOT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Muncul</a:t>
            </a:r>
            <a:r>
              <a:rPr lang="en-US" dirty="0" smtClean="0"/>
              <a:t> hotspot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mengakses</a:t>
            </a:r>
            <a:r>
              <a:rPr lang="en-US" dirty="0" smtClean="0"/>
              <a:t> </a:t>
            </a:r>
            <a:r>
              <a:rPr lang="en-US" dirty="0" err="1" smtClean="0"/>
              <a:t>wifi</a:t>
            </a:r>
            <a:r>
              <a:rPr lang="en-US" dirty="0" smtClean="0"/>
              <a:t> </a:t>
            </a:r>
            <a:r>
              <a:rPr lang="en-US" dirty="0" err="1" smtClean="0"/>
              <a:t>mulai</a:t>
            </a:r>
            <a:r>
              <a:rPr lang="en-US" dirty="0" smtClean="0"/>
              <a:t> hotel, </a:t>
            </a:r>
            <a:r>
              <a:rPr lang="en-US" dirty="0" err="1" smtClean="0"/>
              <a:t>restoran</a:t>
            </a:r>
            <a:r>
              <a:rPr lang="en-US" dirty="0" smtClean="0"/>
              <a:t>, </a:t>
            </a:r>
            <a:r>
              <a:rPr lang="en-US" dirty="0" err="1" smtClean="0"/>
              <a:t>lembaga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terbaru</a:t>
            </a:r>
            <a:r>
              <a:rPr lang="en-US" dirty="0" smtClean="0"/>
              <a:t> </a:t>
            </a:r>
            <a:r>
              <a:rPr lang="en-US" dirty="0" err="1" smtClean="0"/>
              <a:t>wifi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uwb</a:t>
            </a:r>
            <a:r>
              <a:rPr lang="en-US" dirty="0" smtClean="0"/>
              <a:t>, ultra wide band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mengirimkan</a:t>
            </a:r>
            <a:r>
              <a:rPr lang="en-US" dirty="0" smtClean="0"/>
              <a:t> file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kecepetan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. </a:t>
            </a:r>
            <a:r>
              <a:rPr lang="en-US" dirty="0" err="1" smtClean="0"/>
              <a:t>Walaupun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berjarak</a:t>
            </a:r>
            <a:r>
              <a:rPr lang="en-US" dirty="0" smtClean="0"/>
              <a:t> 33 feet </a:t>
            </a:r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kecepatan</a:t>
            </a:r>
            <a:r>
              <a:rPr lang="en-US" dirty="0" smtClean="0"/>
              <a:t> 480 MB, </a:t>
            </a:r>
            <a:r>
              <a:rPr lang="en-US" dirty="0" err="1" smtClean="0"/>
              <a:t>10x</a:t>
            </a:r>
            <a:r>
              <a:rPr lang="en-US" dirty="0" smtClean="0"/>
              <a:t> </a:t>
            </a:r>
            <a:r>
              <a:rPr lang="en-US" dirty="0" err="1" smtClean="0"/>
              <a:t>lipat</a:t>
            </a:r>
            <a:r>
              <a:rPr lang="en-US" dirty="0" smtClean="0"/>
              <a:t> </a:t>
            </a:r>
            <a:r>
              <a:rPr lang="en-US" dirty="0" err="1" smtClean="0"/>
              <a:t>dibandingkan</a:t>
            </a:r>
            <a:r>
              <a:rPr lang="en-US" dirty="0" smtClean="0"/>
              <a:t> </a:t>
            </a:r>
            <a:r>
              <a:rPr lang="en-US" dirty="0" err="1" smtClean="0"/>
              <a:t>wifi</a:t>
            </a:r>
            <a:r>
              <a:rPr lang="en-US" dirty="0" smtClean="0"/>
              <a:t> </a:t>
            </a:r>
            <a:r>
              <a:rPr lang="en-US" dirty="0" err="1" smtClean="0"/>
              <a:t>biasa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4549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adhi\Pictures\mobile computing\images (1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3" y="0"/>
            <a:ext cx="90850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071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WIMAX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WiMAX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WIFI</a:t>
            </a:r>
            <a:r>
              <a:rPr lang="en-US" dirty="0" smtClean="0"/>
              <a:t> </a:t>
            </a:r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jangkauan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luas</a:t>
            </a:r>
            <a:r>
              <a:rPr lang="en-US" dirty="0" smtClean="0"/>
              <a:t>, 25-30 mil.</a:t>
            </a:r>
          </a:p>
          <a:p>
            <a:r>
              <a:rPr lang="en-US" dirty="0" err="1" smtClean="0"/>
              <a:t>Diharapkan</a:t>
            </a:r>
            <a:r>
              <a:rPr lang="en-US" dirty="0" smtClean="0"/>
              <a:t> </a:t>
            </a:r>
            <a:r>
              <a:rPr lang="en-US" dirty="0" err="1" smtClean="0"/>
              <a:t>sekitar</a:t>
            </a:r>
            <a:r>
              <a:rPr lang="en-US" dirty="0" smtClean="0"/>
              <a:t> 1,3 </a:t>
            </a:r>
            <a:r>
              <a:rPr lang="en-US" dirty="0" err="1" smtClean="0"/>
              <a:t>milyar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menikmati</a:t>
            </a:r>
            <a:r>
              <a:rPr lang="en-US" dirty="0" smtClean="0"/>
              <a:t> WIMAX di </a:t>
            </a:r>
            <a:r>
              <a:rPr lang="en-US" dirty="0" err="1" smtClean="0"/>
              <a:t>tahun</a:t>
            </a:r>
            <a:r>
              <a:rPr lang="en-US" dirty="0" smtClean="0"/>
              <a:t> 2012. </a:t>
            </a:r>
          </a:p>
          <a:p>
            <a:r>
              <a:rPr lang="en-US" dirty="0" smtClean="0"/>
              <a:t>Di Indonesia ???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441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Perangkat</a:t>
            </a:r>
            <a:r>
              <a:rPr lang="en-US" dirty="0" smtClean="0"/>
              <a:t> yang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mikro</a:t>
            </a:r>
            <a:r>
              <a:rPr lang="en-US" dirty="0" smtClean="0"/>
              <a:t> </a:t>
            </a:r>
            <a:r>
              <a:rPr lang="en-US" dirty="0" err="1" smtClean="0"/>
              <a:t>prosesor</a:t>
            </a:r>
            <a:r>
              <a:rPr lang="en-US" dirty="0" smtClean="0"/>
              <a:t>, </a:t>
            </a:r>
            <a:r>
              <a:rPr lang="en-US" dirty="0" err="1" smtClean="0"/>
              <a:t>portabel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baterai</a:t>
            </a:r>
            <a:r>
              <a:rPr lang="en-US" dirty="0" smtClean="0"/>
              <a:t> </a:t>
            </a:r>
            <a:r>
              <a:rPr lang="en-US" dirty="0" err="1" smtClean="0"/>
              <a:t>dianggap</a:t>
            </a:r>
            <a:r>
              <a:rPr lang="en-US" dirty="0" smtClean="0"/>
              <a:t> </a:t>
            </a:r>
            <a:r>
              <a:rPr lang="en-US" dirty="0" smtClean="0"/>
              <a:t>mobile computing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telepon</a:t>
            </a:r>
            <a:r>
              <a:rPr lang="en-US" dirty="0" smtClean="0"/>
              <a:t> </a:t>
            </a:r>
            <a:r>
              <a:rPr lang="en-US" dirty="0" err="1" smtClean="0"/>
              <a:t>seluler</a:t>
            </a:r>
            <a:r>
              <a:rPr lang="en-US" dirty="0" smtClean="0"/>
              <a:t>, smart phone, video games </a:t>
            </a:r>
            <a:r>
              <a:rPr lang="en-US" dirty="0" err="1" smtClean="0"/>
              <a:t>portabel</a:t>
            </a:r>
            <a:r>
              <a:rPr lang="en-US" dirty="0" smtClean="0"/>
              <a:t>, GPS, PDA, laptop, </a:t>
            </a:r>
            <a:r>
              <a:rPr lang="en-US" dirty="0" err="1" smtClean="0"/>
              <a:t>dll</a:t>
            </a:r>
            <a:r>
              <a:rPr lang="en-US" dirty="0" smtClean="0"/>
              <a:t>.</a:t>
            </a:r>
          </a:p>
          <a:p>
            <a:r>
              <a:rPr lang="en-US" dirty="0" smtClean="0"/>
              <a:t>Wireless </a:t>
            </a:r>
            <a:r>
              <a:rPr lang="en-US" dirty="0" err="1" smtClean="0"/>
              <a:t>untuk</a:t>
            </a:r>
            <a:r>
              <a:rPr lang="en-US" dirty="0" smtClean="0"/>
              <a:t> UPS. </a:t>
            </a:r>
          </a:p>
          <a:p>
            <a:r>
              <a:rPr lang="en-US" dirty="0" err="1" smtClean="0"/>
              <a:t>Penggunaan</a:t>
            </a:r>
            <a:r>
              <a:rPr lang="en-US" dirty="0" smtClean="0"/>
              <a:t> di </a:t>
            </a:r>
            <a:r>
              <a:rPr lang="en-US" dirty="0" err="1" smtClean="0"/>
              <a:t>Rumah</a:t>
            </a:r>
            <a:r>
              <a:rPr lang="en-US" dirty="0" smtClean="0"/>
              <a:t> </a:t>
            </a:r>
            <a:r>
              <a:rPr lang="en-US" dirty="0" err="1" smtClean="0"/>
              <a:t>Sakit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870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adhi\Pictures\mobile computing\images (2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956" y="0"/>
            <a:ext cx="9175955" cy="675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3506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KONSUMEN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Muncul</a:t>
            </a:r>
            <a:r>
              <a:rPr lang="en-US" dirty="0" smtClean="0"/>
              <a:t> smartphone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konvergensi</a:t>
            </a:r>
            <a:r>
              <a:rPr lang="en-US" dirty="0" smtClean="0"/>
              <a:t> </a:t>
            </a:r>
            <a:r>
              <a:rPr lang="en-US" dirty="0" err="1" smtClean="0"/>
              <a:t>spt</a:t>
            </a:r>
            <a:r>
              <a:rPr lang="en-US" dirty="0" smtClean="0"/>
              <a:t> </a:t>
            </a:r>
            <a:r>
              <a:rPr lang="en-US" dirty="0" err="1" smtClean="0"/>
              <a:t>suara</a:t>
            </a:r>
            <a:r>
              <a:rPr lang="en-US" dirty="0" smtClean="0"/>
              <a:t>, video, </a:t>
            </a:r>
            <a:r>
              <a:rPr lang="en-US" dirty="0" err="1" smtClean="0"/>
              <a:t>wifi</a:t>
            </a:r>
            <a:r>
              <a:rPr lang="en-US" dirty="0" smtClean="0"/>
              <a:t>, </a:t>
            </a:r>
            <a:r>
              <a:rPr lang="en-US" dirty="0" err="1" smtClean="0"/>
              <a:t>foto</a:t>
            </a:r>
            <a:r>
              <a:rPr lang="en-US" dirty="0" smtClean="0"/>
              <a:t>, live gaming, </a:t>
            </a:r>
            <a:r>
              <a:rPr lang="en-US" dirty="0" err="1" smtClean="0"/>
              <a:t>dll</a:t>
            </a:r>
            <a:r>
              <a:rPr lang="en-US" dirty="0" smtClean="0"/>
              <a:t>. </a:t>
            </a:r>
          </a:p>
          <a:p>
            <a:r>
              <a:rPr lang="en-US" dirty="0"/>
              <a:t>Live video gaming, </a:t>
            </a:r>
            <a:r>
              <a:rPr lang="en-US" dirty="0" err="1"/>
              <a:t>gps</a:t>
            </a:r>
            <a:r>
              <a:rPr lang="en-US" dirty="0"/>
              <a:t>, music, mobile </a:t>
            </a:r>
            <a:r>
              <a:rPr lang="en-US" dirty="0" err="1"/>
              <a:t>tv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049791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Pengembangan</a:t>
            </a:r>
            <a:r>
              <a:rPr lang="en-US" dirty="0"/>
              <a:t> large screen cellphone </a:t>
            </a:r>
            <a:r>
              <a:rPr lang="en-US" dirty="0" err="1"/>
              <a:t>memungkinkan</a:t>
            </a:r>
            <a:r>
              <a:rPr lang="en-US" dirty="0"/>
              <a:t> orang </a:t>
            </a:r>
            <a:r>
              <a:rPr lang="en-US" dirty="0" err="1"/>
              <a:t>menonton</a:t>
            </a:r>
            <a:r>
              <a:rPr lang="en-US" dirty="0"/>
              <a:t> </a:t>
            </a:r>
            <a:r>
              <a:rPr lang="en-US" dirty="0" err="1"/>
              <a:t>tv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film di hp. </a:t>
            </a:r>
          </a:p>
          <a:p>
            <a:r>
              <a:rPr lang="en-US" dirty="0" err="1"/>
              <a:t>Pengembangan</a:t>
            </a:r>
            <a:r>
              <a:rPr lang="en-US" dirty="0"/>
              <a:t> mobile </a:t>
            </a:r>
            <a:r>
              <a:rPr lang="en-US" dirty="0" err="1"/>
              <a:t>tv</a:t>
            </a:r>
            <a:r>
              <a:rPr lang="en-US" dirty="0"/>
              <a:t> </a:t>
            </a:r>
            <a:r>
              <a:rPr lang="en-US" dirty="0" err="1"/>
              <a:t>ditekankan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mengirimkan</a:t>
            </a:r>
            <a:r>
              <a:rPr lang="en-US" dirty="0"/>
              <a:t> data </a:t>
            </a:r>
            <a:r>
              <a:rPr lang="en-US" dirty="0" err="1"/>
              <a:t>siaran</a:t>
            </a:r>
            <a:r>
              <a:rPr lang="en-US" dirty="0"/>
              <a:t> yang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bersamaan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telepon</a:t>
            </a:r>
            <a:r>
              <a:rPr lang="en-US" dirty="0"/>
              <a:t> </a:t>
            </a:r>
            <a:r>
              <a:rPr lang="en-US" dirty="0" err="1"/>
              <a:t>seluler</a:t>
            </a:r>
            <a:r>
              <a:rPr lang="en-US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7375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</a:t>
            </a:r>
            <a:r>
              <a:rPr lang="en-US" dirty="0" err="1" smtClean="0"/>
              <a:t>KLIP</a:t>
            </a:r>
            <a:r>
              <a:rPr lang="en-US" dirty="0" smtClean="0"/>
              <a:t> DI </a:t>
            </a:r>
            <a:r>
              <a:rPr lang="en-US" dirty="0" err="1" smtClean="0"/>
              <a:t>HANDPHONE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Unicasting. </a:t>
            </a:r>
            <a:r>
              <a:rPr lang="en-US" dirty="0" err="1"/>
              <a:t>Pengaturan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memilih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video yang </a:t>
            </a:r>
            <a:r>
              <a:rPr lang="en-US" dirty="0" err="1"/>
              <a:t>ditawarkan</a:t>
            </a:r>
            <a:r>
              <a:rPr lang="en-US" dirty="0"/>
              <a:t>. </a:t>
            </a:r>
          </a:p>
          <a:p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masihlah</a:t>
            </a:r>
            <a:r>
              <a:rPr lang="en-US" dirty="0"/>
              <a:t> video </a:t>
            </a:r>
            <a:r>
              <a:rPr lang="en-US" dirty="0" err="1"/>
              <a:t>klip</a:t>
            </a:r>
            <a:r>
              <a:rPr lang="en-US" dirty="0"/>
              <a:t>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dikembangkan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menonton</a:t>
            </a:r>
            <a:r>
              <a:rPr lang="en-US" dirty="0"/>
              <a:t> long hour program.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9849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MOBILE TV DI INDONESIA??</a:t>
            </a:r>
          </a:p>
          <a:p>
            <a:endParaRPr lang="en-US" dirty="0"/>
          </a:p>
        </p:txBody>
      </p:sp>
      <p:pic>
        <p:nvPicPr>
          <p:cNvPr id="21506" name="Picture 2" descr="http://informatemi.com/newsletters/Nov13/images/1NL071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6995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MARKET INDONESIA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seluler</a:t>
            </a:r>
            <a:endParaRPr lang="en-US" dirty="0" smtClean="0"/>
          </a:p>
          <a:p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seluler</a:t>
            </a:r>
            <a:endParaRPr lang="en-US" dirty="0" smtClean="0"/>
          </a:p>
          <a:p>
            <a:r>
              <a:rPr lang="en-US" dirty="0" smtClean="0"/>
              <a:t>Indonesia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6091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Mobile phone market in </a:t>
            </a:r>
            <a:r>
              <a:rPr lang="en-US" dirty="0" err="1" smtClean="0"/>
              <a:t>indonesia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Places of Internet Access in Indones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7924800" cy="507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9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Places of Internet Access in Indones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37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FACTS AND FIGURE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Mobile penetration: 62.7%, </a:t>
            </a:r>
            <a:r>
              <a:rPr lang="en-US" dirty="0" err="1" smtClean="0"/>
              <a:t>pasar</a:t>
            </a:r>
            <a:r>
              <a:rPr lang="en-US" dirty="0" smtClean="0"/>
              <a:t> HP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empat</a:t>
            </a:r>
            <a:r>
              <a:rPr lang="en-US" dirty="0" smtClean="0"/>
              <a:t> </a:t>
            </a:r>
            <a:r>
              <a:rPr lang="en-US" dirty="0" err="1" smtClean="0"/>
              <a:t>terbesar</a:t>
            </a:r>
            <a:r>
              <a:rPr lang="en-US" dirty="0" smtClean="0"/>
              <a:t> di </a:t>
            </a:r>
            <a:r>
              <a:rPr lang="en-US" dirty="0" err="1" smtClean="0"/>
              <a:t>dunia</a:t>
            </a:r>
            <a:r>
              <a:rPr lang="en-US" dirty="0" smtClean="0"/>
              <a:t> </a:t>
            </a:r>
            <a:r>
              <a:rPr lang="en-US" dirty="0" err="1" smtClean="0"/>
              <a:t>dibawah</a:t>
            </a:r>
            <a:r>
              <a:rPr lang="en-US" dirty="0" smtClean="0"/>
              <a:t> China, USA, </a:t>
            </a:r>
            <a:r>
              <a:rPr lang="en-US" dirty="0" err="1" smtClean="0"/>
              <a:t>dan</a:t>
            </a:r>
            <a:r>
              <a:rPr lang="en-US" dirty="0" smtClean="0"/>
              <a:t> India. </a:t>
            </a:r>
          </a:p>
          <a:p>
            <a:r>
              <a:rPr lang="en-US" dirty="0" smtClean="0"/>
              <a:t>48% </a:t>
            </a:r>
            <a:r>
              <a:rPr lang="en-US" dirty="0" err="1" smtClean="0"/>
              <a:t>menggunakan</a:t>
            </a:r>
            <a:r>
              <a:rPr lang="en-US" dirty="0" smtClean="0"/>
              <a:t> HP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akses</a:t>
            </a:r>
            <a:r>
              <a:rPr lang="en-US" dirty="0" smtClean="0"/>
              <a:t> internet </a:t>
            </a:r>
            <a:r>
              <a:rPr lang="en-US" dirty="0" err="1" smtClean="0"/>
              <a:t>sedangkan</a:t>
            </a:r>
            <a:r>
              <a:rPr lang="en-US" dirty="0" smtClean="0"/>
              <a:t> </a:t>
            </a:r>
            <a:r>
              <a:rPr lang="en-US" dirty="0"/>
              <a:t>Thailand (36%) and Singapore (35%)</a:t>
            </a:r>
          </a:p>
          <a:p>
            <a:r>
              <a:rPr lang="en-US" dirty="0" smtClean="0"/>
              <a:t>Negara lain: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koneksi</a:t>
            </a:r>
            <a:r>
              <a:rPr lang="en-US" dirty="0" smtClean="0"/>
              <a:t> &gt; </a:t>
            </a:r>
            <a:r>
              <a:rPr lang="en-US" dirty="0" err="1" smtClean="0"/>
              <a:t>telepon</a:t>
            </a:r>
            <a:r>
              <a:rPr lang="en-US" dirty="0" smtClean="0"/>
              <a:t> </a:t>
            </a:r>
            <a:r>
              <a:rPr lang="en-US" dirty="0" err="1" smtClean="0"/>
              <a:t>rumah</a:t>
            </a:r>
            <a:r>
              <a:rPr lang="en-US" dirty="0" smtClean="0"/>
              <a:t> &gt; HP.</a:t>
            </a:r>
          </a:p>
          <a:p>
            <a:r>
              <a:rPr lang="en-US" dirty="0" smtClean="0"/>
              <a:t>Indonesia: </a:t>
            </a:r>
            <a:r>
              <a:rPr lang="en-US" dirty="0" err="1" smtClean="0"/>
              <a:t>langsung</a:t>
            </a:r>
            <a:r>
              <a:rPr lang="en-US" dirty="0" smtClean="0"/>
              <a:t> HP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akses</a:t>
            </a:r>
            <a:r>
              <a:rPr lang="en-US" dirty="0" smtClean="0"/>
              <a:t> internet.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26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Salah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alasan</a:t>
            </a:r>
            <a:r>
              <a:rPr lang="en-US" dirty="0" smtClean="0"/>
              <a:t>: </a:t>
            </a:r>
            <a:r>
              <a:rPr lang="en-US" dirty="0" err="1" smtClean="0"/>
              <a:t>harga</a:t>
            </a:r>
            <a:r>
              <a:rPr lang="en-US" dirty="0" smtClean="0"/>
              <a:t> </a:t>
            </a:r>
            <a:r>
              <a:rPr lang="en-US" dirty="0" err="1" smtClean="0"/>
              <a:t>murah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unlimited plan ($ 1.93) yang </a:t>
            </a:r>
            <a:r>
              <a:rPr lang="en-US" dirty="0" err="1" smtClean="0"/>
              <a:t>mendorong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r>
              <a:rPr lang="en-US" dirty="0" smtClean="0"/>
              <a:t> Internet </a:t>
            </a:r>
            <a:r>
              <a:rPr lang="en-US" dirty="0" err="1" smtClean="0"/>
              <a:t>pada</a:t>
            </a:r>
            <a:r>
              <a:rPr lang="en-US" dirty="0" smtClean="0"/>
              <a:t> HP.</a:t>
            </a:r>
          </a:p>
          <a:p>
            <a:r>
              <a:rPr lang="en-US" dirty="0" err="1" smtClean="0"/>
              <a:t>Sekitar</a:t>
            </a:r>
            <a:r>
              <a:rPr lang="en-US" dirty="0" smtClean="0"/>
              <a:t> 211 </a:t>
            </a:r>
            <a:r>
              <a:rPr lang="en-US" dirty="0" err="1" smtClean="0"/>
              <a:t>juta</a:t>
            </a:r>
            <a:r>
              <a:rPr lang="en-US" dirty="0" smtClean="0"/>
              <a:t> </a:t>
            </a:r>
            <a:r>
              <a:rPr lang="en-US" dirty="0" err="1" smtClean="0"/>
              <a:t>kartu</a:t>
            </a:r>
            <a:r>
              <a:rPr lang="en-US" dirty="0" smtClean="0"/>
              <a:t> </a:t>
            </a:r>
            <a:r>
              <a:rPr lang="en-US" dirty="0" err="1" smtClean="0"/>
              <a:t>GSM</a:t>
            </a:r>
            <a:r>
              <a:rPr lang="en-US" dirty="0" smtClean="0"/>
              <a:t> yang </a:t>
            </a:r>
            <a:r>
              <a:rPr lang="en-US" dirty="0" err="1" smtClean="0"/>
              <a:t>aktif</a:t>
            </a:r>
            <a:r>
              <a:rPr lang="en-US" dirty="0" smtClean="0"/>
              <a:t> (2010).</a:t>
            </a:r>
          </a:p>
          <a:p>
            <a:r>
              <a:rPr lang="en-US" dirty="0" err="1" smtClean="0"/>
              <a:t>Potensi</a:t>
            </a:r>
            <a:r>
              <a:rPr lang="en-US" dirty="0" smtClean="0"/>
              <a:t> </a:t>
            </a:r>
            <a:r>
              <a:rPr lang="en-US" dirty="0" err="1" smtClean="0"/>
              <a:t>utk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platform yang </a:t>
            </a:r>
            <a:r>
              <a:rPr lang="en-US" dirty="0" err="1" smtClean="0"/>
              <a:t>mendukung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internet.</a:t>
            </a:r>
          </a:p>
        </p:txBody>
      </p:sp>
    </p:spTree>
    <p:extLst>
      <p:ext uri="{BB962C8B-B14F-4D97-AF65-F5344CB8AC3E}">
        <p14:creationId xmlns:p14="http://schemas.microsoft.com/office/powerpoint/2010/main" val="335448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hi\Pictures\mobile computing\Mobile-technologies-will-exacerbate-SMB-support-spending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4" y="0"/>
            <a:ext cx="91120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7101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dhi\Pictures\mobile computing\downloa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4" y="0"/>
            <a:ext cx="90790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3885" y="5562600"/>
            <a:ext cx="8610600" cy="95410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/>
              <a:t>70% </a:t>
            </a:r>
            <a:r>
              <a:rPr lang="en-US" sz="2800" dirty="0" err="1"/>
              <a:t>pengguna</a:t>
            </a:r>
            <a:r>
              <a:rPr lang="en-US" sz="2800" dirty="0"/>
              <a:t> </a:t>
            </a:r>
            <a:r>
              <a:rPr lang="en-US" sz="2800" dirty="0" err="1"/>
              <a:t>ponsel</a:t>
            </a:r>
            <a:r>
              <a:rPr lang="en-US" sz="2800" dirty="0"/>
              <a:t> </a:t>
            </a:r>
            <a:r>
              <a:rPr lang="en-US" sz="2800" dirty="0" err="1"/>
              <a:t>berasal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low income to middle class. </a:t>
            </a:r>
            <a:r>
              <a:rPr lang="en-US" sz="2800" dirty="0" err="1"/>
              <a:t>Mereka</a:t>
            </a:r>
            <a:r>
              <a:rPr lang="en-US" sz="2800" dirty="0"/>
              <a:t> </a:t>
            </a:r>
            <a:r>
              <a:rPr lang="en-US" sz="2800" dirty="0" err="1"/>
              <a:t>memasok</a:t>
            </a:r>
            <a:r>
              <a:rPr lang="en-US" sz="2800" dirty="0"/>
              <a:t> 55% </a:t>
            </a:r>
            <a:r>
              <a:rPr lang="en-US" sz="2800" dirty="0" err="1"/>
              <a:t>pangsa</a:t>
            </a:r>
            <a:r>
              <a:rPr lang="en-US" sz="2800" dirty="0"/>
              <a:t> </a:t>
            </a:r>
            <a:r>
              <a:rPr lang="en-US" sz="2800" dirty="0" err="1"/>
              <a:t>pasar</a:t>
            </a:r>
            <a:r>
              <a:rPr lang="en-US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773518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hi\Pictures\mobile computing\images (4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74"/>
            <a:ext cx="9144000" cy="685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3400" y="304800"/>
            <a:ext cx="3505200" cy="224676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 err="1"/>
              <a:t>Pola</a:t>
            </a:r>
            <a:r>
              <a:rPr lang="en-US" sz="2800" dirty="0"/>
              <a:t> </a:t>
            </a:r>
            <a:r>
              <a:rPr lang="en-US" sz="2800" dirty="0" err="1"/>
              <a:t>komunikasi</a:t>
            </a:r>
            <a:r>
              <a:rPr lang="en-US" sz="2800" dirty="0"/>
              <a:t>: </a:t>
            </a:r>
            <a:r>
              <a:rPr lang="en-US" sz="2800" dirty="0" err="1"/>
              <a:t>akses</a:t>
            </a:r>
            <a:r>
              <a:rPr lang="en-US" sz="2800" dirty="0"/>
              <a:t> internet </a:t>
            </a:r>
            <a:r>
              <a:rPr lang="en-US" sz="2800" dirty="0" err="1"/>
              <a:t>dan</a:t>
            </a:r>
            <a:r>
              <a:rPr lang="en-US" sz="2800" dirty="0"/>
              <a:t> maintaining </a:t>
            </a:r>
            <a:r>
              <a:rPr lang="en-US" sz="2800" dirty="0" err="1"/>
              <a:t>aktivitasl</a:t>
            </a:r>
            <a:r>
              <a:rPr lang="en-US" sz="2800" dirty="0"/>
              <a:t> social </a:t>
            </a:r>
            <a:r>
              <a:rPr lang="en-US" sz="2800" dirty="0" err="1"/>
              <a:t>spt</a:t>
            </a:r>
            <a:r>
              <a:rPr lang="en-US" sz="2800" dirty="0"/>
              <a:t> FB </a:t>
            </a:r>
            <a:r>
              <a:rPr lang="en-US" sz="2800" dirty="0" err="1"/>
              <a:t>dan</a:t>
            </a:r>
            <a:r>
              <a:rPr lang="en-US" sz="2800" dirty="0"/>
              <a:t> Twitter.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888591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adhi\Pictures\mobile computing\images (5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32"/>
            <a:ext cx="9142657" cy="684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5639" y="5106107"/>
            <a:ext cx="8686800" cy="15696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/>
              <a:t>Low end handset: China. </a:t>
            </a:r>
            <a:r>
              <a:rPr lang="en-US" sz="2400" dirty="0" err="1"/>
              <a:t>Harga</a:t>
            </a:r>
            <a:r>
              <a:rPr lang="en-US" sz="2400" dirty="0"/>
              <a:t> </a:t>
            </a:r>
            <a:r>
              <a:rPr lang="en-US" sz="2400" dirty="0" err="1"/>
              <a:t>murah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internet </a:t>
            </a:r>
            <a:r>
              <a:rPr lang="en-US" sz="2400" dirty="0" err="1"/>
              <a:t>dan</a:t>
            </a:r>
            <a:r>
              <a:rPr lang="en-US" sz="2400" dirty="0"/>
              <a:t> social media.  </a:t>
            </a:r>
          </a:p>
          <a:p>
            <a:r>
              <a:rPr lang="en-US" sz="2400" dirty="0" err="1"/>
              <a:t>Proyeksi</a:t>
            </a:r>
            <a:r>
              <a:rPr lang="en-US" sz="2400" dirty="0"/>
              <a:t>: </a:t>
            </a:r>
            <a:r>
              <a:rPr lang="en-US" sz="2400" dirty="0" err="1"/>
              <a:t>pasar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tumbuh</a:t>
            </a:r>
            <a:r>
              <a:rPr lang="en-US" sz="2400" dirty="0"/>
              <a:t> 50%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pertarungan</a:t>
            </a:r>
            <a:r>
              <a:rPr lang="en-US" sz="2400" dirty="0"/>
              <a:t> 100 brand.</a:t>
            </a:r>
          </a:p>
        </p:txBody>
      </p:sp>
    </p:spTree>
    <p:extLst>
      <p:ext uri="{BB962C8B-B14F-4D97-AF65-F5344CB8AC3E}">
        <p14:creationId xmlns:p14="http://schemas.microsoft.com/office/powerpoint/2010/main" val="23659037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adhi\Pictures\mobile computing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13" y="-24581"/>
            <a:ext cx="9178413" cy="683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1839" y="5335641"/>
            <a:ext cx="8458200" cy="12003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 err="1"/>
              <a:t>Penjualan</a:t>
            </a:r>
            <a:r>
              <a:rPr lang="en-US" sz="2400" dirty="0"/>
              <a:t> HP </a:t>
            </a:r>
            <a:r>
              <a:rPr lang="en-US" sz="2400" dirty="0" err="1"/>
              <a:t>lokal</a:t>
            </a:r>
            <a:r>
              <a:rPr lang="en-US" sz="2400" dirty="0"/>
              <a:t>: sub-urban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kota</a:t>
            </a:r>
            <a:r>
              <a:rPr lang="en-US" sz="2400" dirty="0"/>
              <a:t> </a:t>
            </a:r>
            <a:r>
              <a:rPr lang="en-US" sz="2400" dirty="0" err="1"/>
              <a:t>kecil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Tegal</a:t>
            </a:r>
            <a:r>
              <a:rPr lang="en-US" sz="2400" dirty="0"/>
              <a:t>, </a:t>
            </a:r>
            <a:r>
              <a:rPr lang="en-US" sz="2400" dirty="0" err="1"/>
              <a:t>Slawi</a:t>
            </a:r>
            <a:r>
              <a:rPr lang="en-US" sz="2400" dirty="0"/>
              <a:t>, </a:t>
            </a:r>
            <a:r>
              <a:rPr lang="en-US" sz="2400" dirty="0" err="1"/>
              <a:t>atau</a:t>
            </a:r>
            <a:r>
              <a:rPr lang="en-US" sz="2400" dirty="0"/>
              <a:t> di </a:t>
            </a:r>
            <a:r>
              <a:rPr lang="en-US" sz="2400" dirty="0" err="1"/>
              <a:t>luar</a:t>
            </a:r>
            <a:r>
              <a:rPr lang="en-US" sz="2400" dirty="0"/>
              <a:t> </a:t>
            </a:r>
            <a:r>
              <a:rPr lang="en-US" sz="2400" dirty="0" err="1"/>
              <a:t>Jawa</a:t>
            </a:r>
            <a:r>
              <a:rPr lang="en-US" sz="2400" dirty="0"/>
              <a:t>… </a:t>
            </a:r>
          </a:p>
          <a:p>
            <a:r>
              <a:rPr lang="en-US" sz="2400" dirty="0"/>
              <a:t>Kota </a:t>
            </a:r>
            <a:r>
              <a:rPr lang="en-US" sz="2400" dirty="0" err="1"/>
              <a:t>besar</a:t>
            </a:r>
            <a:r>
              <a:rPr lang="en-US" sz="2400" dirty="0"/>
              <a:t> Indonesia: brand </a:t>
            </a:r>
            <a:r>
              <a:rPr lang="en-US" sz="2400" dirty="0" err="1"/>
              <a:t>besar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31000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dhi\Pictures\mobile computing\images (5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16" y="14748"/>
            <a:ext cx="9253002" cy="684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5334000"/>
            <a:ext cx="8610600" cy="95410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 err="1"/>
              <a:t>Penjualan</a:t>
            </a:r>
            <a:r>
              <a:rPr lang="en-US" sz="2800" dirty="0"/>
              <a:t> HP </a:t>
            </a:r>
            <a:r>
              <a:rPr lang="en-US" sz="2800" dirty="0" err="1"/>
              <a:t>lokal</a:t>
            </a:r>
            <a:r>
              <a:rPr lang="en-US" sz="2800" dirty="0"/>
              <a:t>: 1,5 </a:t>
            </a:r>
            <a:r>
              <a:rPr lang="en-US" sz="2800" dirty="0" err="1"/>
              <a:t>juta</a:t>
            </a:r>
            <a:r>
              <a:rPr lang="en-US" sz="2800" dirty="0"/>
              <a:t> </a:t>
            </a:r>
            <a:r>
              <a:rPr lang="en-US" sz="2800" dirty="0" err="1"/>
              <a:t>perbulan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market share 40%.</a:t>
            </a:r>
          </a:p>
        </p:txBody>
      </p:sp>
    </p:spTree>
    <p:extLst>
      <p:ext uri="{BB962C8B-B14F-4D97-AF65-F5344CB8AC3E}">
        <p14:creationId xmlns:p14="http://schemas.microsoft.com/office/powerpoint/2010/main" val="2095006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BRANDED CELLPHONE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4484577"/>
              </p:ext>
            </p:extLst>
          </p:nvPr>
        </p:nvGraphicFramePr>
        <p:xfrm>
          <a:off x="457200" y="1600200"/>
          <a:ext cx="7467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41909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smartphone</a:t>
            </a:r>
          </a:p>
          <a:p>
            <a:r>
              <a:rPr lang="en-US" dirty="0" smtClean="0"/>
              <a:t>Phone </a:t>
            </a:r>
            <a:r>
              <a:rPr lang="en-US" dirty="0" err="1" smtClean="0"/>
              <a:t>lengkung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5362" name="Picture 2" descr="C:\Users\adhi\Pictures\mobile computing\images (2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122623"/>
            <a:ext cx="4800600" cy="336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8046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adhi\Pictures\mobile computing\images (2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9" y="12290"/>
            <a:ext cx="9142738" cy="684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8223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telepon</a:t>
            </a:r>
            <a:r>
              <a:rPr lang="en-US" dirty="0" smtClean="0"/>
              <a:t> </a:t>
            </a:r>
            <a:r>
              <a:rPr lang="en-US" dirty="0" err="1" smtClean="0"/>
              <a:t>perkantoran</a:t>
            </a:r>
            <a:r>
              <a:rPr lang="en-US" dirty="0" smtClean="0"/>
              <a:t> pun </a:t>
            </a:r>
            <a:r>
              <a:rPr lang="en-US" dirty="0" err="1" smtClean="0"/>
              <a:t>berubah</a:t>
            </a:r>
            <a:r>
              <a:rPr lang="en-US" dirty="0" smtClean="0"/>
              <a:t> </a:t>
            </a: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pbx</a:t>
            </a:r>
            <a:r>
              <a:rPr lang="en-US" dirty="0" smtClean="0"/>
              <a:t> (private branch exchange) </a:t>
            </a:r>
            <a:r>
              <a:rPr lang="en-US" dirty="0" err="1" smtClean="0"/>
              <a:t>menggunakan</a:t>
            </a:r>
            <a:r>
              <a:rPr lang="en-US" dirty="0" smtClean="0"/>
              <a:t> internet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voip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efisiensi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Pelaksanaan</a:t>
            </a:r>
            <a:r>
              <a:rPr lang="en-US" dirty="0" smtClean="0"/>
              <a:t>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lambat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dianggap</a:t>
            </a:r>
            <a:r>
              <a:rPr lang="en-US" dirty="0" smtClean="0"/>
              <a:t> </a:t>
            </a:r>
            <a:r>
              <a:rPr lang="en-US" dirty="0" err="1" smtClean="0"/>
              <a:t>mengurangi</a:t>
            </a:r>
            <a:r>
              <a:rPr lang="en-US" dirty="0" smtClean="0"/>
              <a:t> </a:t>
            </a:r>
            <a:r>
              <a:rPr lang="en-US" dirty="0" err="1" smtClean="0"/>
              <a:t>pendapatan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telepon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0152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http://t0.gstatic.com/images?q=tbn:ANd9GcQyHPTOjyuppHlQHCKPlFkeGbvJXX4Nbh6FIvw6RzvyqZ69rIM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7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032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dhi\Pictures\mobile computing\wireles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8666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M2M</a:t>
            </a:r>
            <a:r>
              <a:rPr lang="en-US" dirty="0" smtClean="0"/>
              <a:t> DAN GPS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M2m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machine to machine di </a:t>
            </a:r>
            <a:r>
              <a:rPr lang="en-US" dirty="0" err="1" smtClean="0"/>
              <a:t>mana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saling</a:t>
            </a:r>
            <a:r>
              <a:rPr lang="en-US" dirty="0" smtClean="0"/>
              <a:t> </a:t>
            </a:r>
            <a:r>
              <a:rPr lang="en-US" dirty="0" err="1" smtClean="0"/>
              <a:t>berkomunikasi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lain. </a:t>
            </a:r>
          </a:p>
          <a:p>
            <a:r>
              <a:rPr lang="en-US" dirty="0" err="1" smtClean="0"/>
              <a:t>Misalnya</a:t>
            </a:r>
            <a:r>
              <a:rPr lang="en-US" dirty="0" smtClean="0"/>
              <a:t> tracking </a:t>
            </a:r>
            <a:r>
              <a:rPr lang="en-US" dirty="0" err="1" smtClean="0"/>
              <a:t>lokasi</a:t>
            </a:r>
            <a:r>
              <a:rPr lang="en-US" dirty="0" smtClean="0"/>
              <a:t> armada </a:t>
            </a:r>
            <a:r>
              <a:rPr lang="en-US" dirty="0" err="1" smtClean="0"/>
              <a:t>truk</a:t>
            </a:r>
            <a:r>
              <a:rPr lang="en-US" dirty="0" smtClean="0"/>
              <a:t>, </a:t>
            </a:r>
            <a:r>
              <a:rPr lang="en-US" dirty="0" err="1" smtClean="0"/>
              <a:t>otomatisasi</a:t>
            </a:r>
            <a:r>
              <a:rPr lang="en-US" dirty="0" smtClean="0"/>
              <a:t> </a:t>
            </a:r>
            <a:r>
              <a:rPr lang="en-US" dirty="0" err="1" smtClean="0"/>
              <a:t>pembayaran</a:t>
            </a:r>
            <a:r>
              <a:rPr lang="en-US" dirty="0" smtClean="0"/>
              <a:t> </a:t>
            </a:r>
            <a:r>
              <a:rPr lang="en-US" dirty="0" err="1" smtClean="0"/>
              <a:t>jalan</a:t>
            </a:r>
            <a:r>
              <a:rPr lang="en-US" dirty="0" smtClean="0"/>
              <a:t> </a:t>
            </a:r>
            <a:r>
              <a:rPr lang="en-US" dirty="0" err="1" smtClean="0"/>
              <a:t>tol</a:t>
            </a:r>
            <a:r>
              <a:rPr lang="en-US" dirty="0" smtClean="0"/>
              <a:t>,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telemetri</a:t>
            </a:r>
            <a:r>
              <a:rPr lang="en-US" dirty="0" smtClean="0"/>
              <a:t>, building automation systems, security systems, </a:t>
            </a:r>
            <a:r>
              <a:rPr lang="en-US" dirty="0" err="1" smtClean="0"/>
              <a:t>dll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Berkembang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r>
              <a:rPr lang="en-US" dirty="0" smtClean="0"/>
              <a:t> </a:t>
            </a:r>
            <a:r>
              <a:rPr lang="en-US" dirty="0" err="1" smtClean="0"/>
              <a:t>denan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satelit</a:t>
            </a:r>
            <a:r>
              <a:rPr lang="en-US" dirty="0" smtClean="0"/>
              <a:t>,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seluler</a:t>
            </a:r>
            <a:r>
              <a:rPr lang="en-US" dirty="0" smtClean="0"/>
              <a:t>,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transmisi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10098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adhi\Pictures\mobile computing\images (3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38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5970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C:\Users\adhi\Pictures\mobile computing\images (3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430"/>
            <a:ext cx="9144000" cy="677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7156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M2M</a:t>
            </a:r>
            <a:r>
              <a:rPr lang="en-US" dirty="0" smtClean="0"/>
              <a:t> </a:t>
            </a:r>
            <a:r>
              <a:rPr lang="en-US" dirty="0" err="1" smtClean="0"/>
              <a:t>terkenal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GPS </a:t>
            </a:r>
            <a:r>
              <a:rPr lang="en-US" dirty="0" err="1" smtClean="0"/>
              <a:t>dan</a:t>
            </a:r>
            <a:r>
              <a:rPr lang="en-US" dirty="0" smtClean="0"/>
              <a:t> frequency identification </a:t>
            </a:r>
          </a:p>
          <a:p>
            <a:r>
              <a:rPr lang="en-US" dirty="0" smtClean="0"/>
              <a:t>RFID </a:t>
            </a:r>
            <a:r>
              <a:rPr lang="en-US" dirty="0" err="1" smtClean="0"/>
              <a:t>menggunakan</a:t>
            </a:r>
            <a:r>
              <a:rPr lang="en-US" dirty="0" smtClean="0"/>
              <a:t> tag yang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sirkuit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identifikasi</a:t>
            </a:r>
            <a:r>
              <a:rPr lang="en-US" dirty="0" smtClean="0"/>
              <a:t> </a:t>
            </a:r>
            <a:r>
              <a:rPr lang="en-US" dirty="0" err="1" smtClean="0"/>
              <a:t>obyek</a:t>
            </a:r>
            <a:r>
              <a:rPr lang="en-US" dirty="0" smtClean="0"/>
              <a:t>.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mengambil</a:t>
            </a:r>
            <a:r>
              <a:rPr lang="en-US" dirty="0" smtClean="0"/>
              <a:t> data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kartu</a:t>
            </a:r>
            <a:r>
              <a:rPr lang="en-US" dirty="0" smtClean="0"/>
              <a:t> </a:t>
            </a:r>
            <a:r>
              <a:rPr lang="en-US" dirty="0" err="1" smtClean="0"/>
              <a:t>jalan</a:t>
            </a:r>
            <a:r>
              <a:rPr lang="en-US" dirty="0" smtClean="0"/>
              <a:t> </a:t>
            </a:r>
            <a:r>
              <a:rPr lang="en-US" dirty="0" err="1" smtClean="0"/>
              <a:t>tol</a:t>
            </a:r>
            <a:r>
              <a:rPr lang="en-US" dirty="0" smtClean="0"/>
              <a:t>, animal implant chips, inventory monitoring.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1210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 descr="C:\Users\adhi\Pictures\mobile computing\Mobile-RFID_diagram_tit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1"/>
            <a:ext cx="9144000" cy="400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7003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GPS pun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populer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bonus </a:t>
            </a:r>
            <a:r>
              <a:rPr lang="en-US" dirty="0" err="1"/>
              <a:t>pembelian</a:t>
            </a:r>
            <a:r>
              <a:rPr lang="en-US" dirty="0"/>
              <a:t> </a:t>
            </a:r>
            <a:r>
              <a:rPr lang="en-US" dirty="0" err="1" smtClean="0"/>
              <a:t>mobil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/>
              <a:t>penuruan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. </a:t>
            </a:r>
          </a:p>
          <a:p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beriklan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lokasi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27086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C:\Users\adhi\Pictures\mobile computing\images (3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56330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Diskusi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mobile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Mobile computing </a:t>
            </a:r>
            <a:r>
              <a:rPr lang="en-US" dirty="0" err="1" smtClean="0"/>
              <a:t>terwujud</a:t>
            </a:r>
            <a:r>
              <a:rPr lang="en-US" dirty="0" smtClean="0"/>
              <a:t> </a:t>
            </a:r>
            <a:r>
              <a:rPr lang="en-US" dirty="0" err="1" smtClean="0"/>
              <a:t>berkat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telepon</a:t>
            </a:r>
            <a:r>
              <a:rPr lang="en-US" dirty="0" smtClean="0"/>
              <a:t> </a:t>
            </a:r>
            <a:r>
              <a:rPr lang="en-US" dirty="0" err="1" smtClean="0"/>
              <a:t>seluler</a:t>
            </a:r>
            <a:r>
              <a:rPr lang="en-US" dirty="0" smtClean="0"/>
              <a:t>, wideband digital services, </a:t>
            </a:r>
            <a:r>
              <a:rPr lang="en-US" dirty="0" err="1" smtClean="0"/>
              <a:t>dll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91717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Gelombang</a:t>
            </a:r>
            <a:r>
              <a:rPr lang="en-US" dirty="0" smtClean="0"/>
              <a:t> UHF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saluran</a:t>
            </a:r>
            <a:r>
              <a:rPr lang="en-US" dirty="0" smtClean="0"/>
              <a:t> </a:t>
            </a:r>
            <a:r>
              <a:rPr lang="en-US" dirty="0" err="1" smtClean="0"/>
              <a:t>televisi</a:t>
            </a:r>
            <a:r>
              <a:rPr lang="en-US" dirty="0" smtClean="0"/>
              <a:t>, </a:t>
            </a:r>
            <a:r>
              <a:rPr lang="en-US" dirty="0" err="1" smtClean="0"/>
              <a:t>4G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LTE di AS.</a:t>
            </a:r>
          </a:p>
          <a:p>
            <a:r>
              <a:rPr lang="en-US" dirty="0" err="1" smtClean="0"/>
              <a:t>Memungkinkan</a:t>
            </a:r>
            <a:r>
              <a:rPr lang="en-US" dirty="0" smtClean="0"/>
              <a:t> </a:t>
            </a:r>
            <a:r>
              <a:rPr lang="en-US" dirty="0" err="1" smtClean="0"/>
              <a:t>konsumen</a:t>
            </a:r>
            <a:r>
              <a:rPr lang="en-US" dirty="0" smtClean="0"/>
              <a:t> download content. </a:t>
            </a:r>
          </a:p>
          <a:p>
            <a:r>
              <a:rPr lang="en-US" dirty="0" err="1"/>
              <a:t>Akibatnya</a:t>
            </a:r>
            <a:r>
              <a:rPr lang="en-US" dirty="0"/>
              <a:t> </a:t>
            </a:r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telepon</a:t>
            </a:r>
            <a:r>
              <a:rPr lang="en-US" dirty="0"/>
              <a:t> yang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kabel</a:t>
            </a:r>
            <a:r>
              <a:rPr lang="en-US" dirty="0"/>
              <a:t>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34194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mobile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Standarisasi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yang </a:t>
            </a:r>
            <a:r>
              <a:rPr lang="en-US" dirty="0" err="1"/>
              <a:t>terbuka</a:t>
            </a:r>
            <a:r>
              <a:rPr lang="en-US" dirty="0"/>
              <a:t>,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sistem</a:t>
            </a:r>
            <a:endParaRPr lang="en-US" dirty="0"/>
          </a:p>
          <a:p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berkembang</a:t>
            </a:r>
            <a:r>
              <a:rPr lang="en-US" dirty="0"/>
              <a:t> </a:t>
            </a:r>
            <a:r>
              <a:rPr lang="en-US" dirty="0" err="1"/>
              <a:t>cepat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melahirkan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lama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terpakai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Contohnya</a:t>
            </a:r>
            <a:r>
              <a:rPr lang="en-US" dirty="0"/>
              <a:t>: pager.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64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Teknologi</a:t>
            </a:r>
            <a:r>
              <a:rPr lang="en-US" dirty="0" smtClean="0"/>
              <a:t> mobile </a:t>
            </a:r>
            <a:r>
              <a:rPr lang="en-US" dirty="0" err="1" smtClean="0"/>
              <a:t>berkembang</a:t>
            </a:r>
            <a:r>
              <a:rPr lang="en-US" dirty="0" smtClean="0"/>
              <a:t> </a:t>
            </a:r>
            <a:r>
              <a:rPr lang="en-US" dirty="0" err="1" smtClean="0"/>
              <a:t>pesat</a:t>
            </a:r>
            <a:r>
              <a:rPr lang="en-US" dirty="0" smtClean="0"/>
              <a:t>, bandwidth, </a:t>
            </a:r>
            <a:r>
              <a:rPr lang="en-US" dirty="0" err="1" smtClean="0"/>
              <a:t>alat-alat</a:t>
            </a:r>
            <a:r>
              <a:rPr lang="en-US" dirty="0" smtClean="0"/>
              <a:t>, </a:t>
            </a:r>
            <a:r>
              <a:rPr lang="en-US" dirty="0" err="1" smtClean="0"/>
              <a:t>kecepatan</a:t>
            </a:r>
            <a:r>
              <a:rPr lang="en-US" dirty="0" smtClean="0"/>
              <a:t>, </a:t>
            </a:r>
            <a:r>
              <a:rPr lang="en-US" dirty="0" err="1" smtClean="0"/>
              <a:t>dll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Semua</a:t>
            </a:r>
            <a:r>
              <a:rPr lang="en-US" dirty="0" smtClean="0"/>
              <a:t> orang </a:t>
            </a:r>
            <a:r>
              <a:rPr lang="en-US" dirty="0" err="1" smtClean="0"/>
              <a:t>terhubung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otomatis</a:t>
            </a:r>
            <a:r>
              <a:rPr lang="en-US" dirty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RFID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mesin</a:t>
            </a:r>
            <a:r>
              <a:rPr lang="en-US" dirty="0" smtClean="0"/>
              <a:t> </a:t>
            </a:r>
            <a:r>
              <a:rPr lang="en-US" dirty="0" err="1" smtClean="0"/>
              <a:t>mesin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44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C:\Users\adhi\Pictures\mobile computing\images (36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12"/>
            <a:ext cx="9106608" cy="682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2231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78" name="Picture 2" descr="http://www.wireless-technology-advisor.com/images/how-do-pagers-work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6823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29591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Pengaturan</a:t>
            </a:r>
            <a:r>
              <a:rPr lang="en-US" dirty="0" smtClean="0"/>
              <a:t> </a:t>
            </a:r>
            <a:r>
              <a:rPr lang="en-US" dirty="0" err="1"/>
              <a:t>hukum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Pemgaturan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: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ditegakkan</a:t>
            </a:r>
            <a:r>
              <a:rPr lang="en-US" dirty="0" smtClean="0"/>
              <a:t> agar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keseimbangan</a:t>
            </a:r>
            <a:r>
              <a:rPr lang="en-US" dirty="0" smtClean="0"/>
              <a:t> </a:t>
            </a:r>
            <a:r>
              <a:rPr lang="en-US" dirty="0" err="1" smtClean="0"/>
              <a:t>alokasi</a:t>
            </a:r>
            <a:r>
              <a:rPr lang="en-US" dirty="0" smtClean="0"/>
              <a:t> </a:t>
            </a:r>
            <a:r>
              <a:rPr lang="en-US" dirty="0" err="1" smtClean="0"/>
              <a:t>gelombang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Efisiensi</a:t>
            </a:r>
            <a:r>
              <a:rPr lang="en-US" dirty="0" smtClean="0"/>
              <a:t> </a:t>
            </a:r>
            <a:r>
              <a:rPr lang="en-US" dirty="0" err="1" smtClean="0"/>
              <a:t>penggunaaan</a:t>
            </a:r>
            <a:r>
              <a:rPr lang="en-US" dirty="0" smtClean="0"/>
              <a:t>, </a:t>
            </a:r>
            <a:r>
              <a:rPr lang="en-US" dirty="0" err="1" smtClean="0"/>
              <a:t>perjanjian</a:t>
            </a:r>
            <a:r>
              <a:rPr lang="en-US" dirty="0" smtClean="0"/>
              <a:t> </a:t>
            </a:r>
            <a:r>
              <a:rPr lang="en-US" dirty="0" err="1" smtClean="0"/>
              <a:t>kerjasama</a:t>
            </a:r>
            <a:r>
              <a:rPr lang="en-US" dirty="0" smtClean="0"/>
              <a:t> </a:t>
            </a:r>
            <a:r>
              <a:rPr lang="en-US" dirty="0" err="1" smtClean="0"/>
              <a:t>internasional</a:t>
            </a:r>
            <a:r>
              <a:rPr lang="en-US" dirty="0" smtClean="0"/>
              <a:t>, </a:t>
            </a: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r>
              <a:rPr lang="en-US" dirty="0" smtClean="0"/>
              <a:t>.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9145618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" y="14748"/>
            <a:ext cx="9129252" cy="68432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Perlindungan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keamanan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4572000"/>
            <a:ext cx="7467600" cy="20574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400" dirty="0" err="1" smtClean="0"/>
              <a:t>Perlindungna</a:t>
            </a:r>
            <a:r>
              <a:rPr lang="en-US" sz="2400" dirty="0" smtClean="0"/>
              <a:t> </a:t>
            </a:r>
            <a:r>
              <a:rPr lang="en-US" sz="2400" dirty="0" err="1" smtClean="0"/>
              <a:t>keamanan</a:t>
            </a:r>
            <a:r>
              <a:rPr lang="en-US" sz="2400" dirty="0" smtClean="0"/>
              <a:t>: </a:t>
            </a:r>
            <a:r>
              <a:rPr lang="en-US" sz="2400" dirty="0" err="1" smtClean="0"/>
              <a:t>butuh</a:t>
            </a:r>
            <a:r>
              <a:rPr lang="en-US" sz="2400" dirty="0" smtClean="0"/>
              <a:t> </a:t>
            </a:r>
            <a:r>
              <a:rPr lang="en-US" sz="2400" dirty="0" err="1" smtClean="0"/>
              <a:t>enkripsi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melindungi</a:t>
            </a:r>
            <a:r>
              <a:rPr lang="en-US" sz="2400" dirty="0" smtClean="0"/>
              <a:t> </a:t>
            </a:r>
            <a:r>
              <a:rPr lang="en-US" sz="2400" dirty="0" err="1" smtClean="0"/>
              <a:t>privasi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keamanan</a:t>
            </a:r>
            <a:r>
              <a:rPr lang="en-US" sz="2400" dirty="0" smtClean="0"/>
              <a:t> </a:t>
            </a:r>
            <a:r>
              <a:rPr lang="en-US" sz="2400" dirty="0" err="1" smtClean="0"/>
              <a:t>komunikasi</a:t>
            </a:r>
            <a:r>
              <a:rPr lang="en-US" sz="2400" dirty="0" smtClean="0"/>
              <a:t>. </a:t>
            </a:r>
          </a:p>
          <a:p>
            <a:r>
              <a:rPr lang="en-US" sz="2400" dirty="0" err="1" smtClean="0"/>
              <a:t>Mudah</a:t>
            </a:r>
            <a:r>
              <a:rPr lang="en-US" sz="2400" dirty="0" smtClean="0"/>
              <a:t> </a:t>
            </a:r>
            <a:r>
              <a:rPr lang="en-US" sz="2400" dirty="0" err="1" smtClean="0"/>
              <a:t>saja</a:t>
            </a:r>
            <a:r>
              <a:rPr lang="en-US" sz="2400" dirty="0" smtClean="0"/>
              <a:t> </a:t>
            </a:r>
            <a:r>
              <a:rPr lang="en-US" sz="2400" dirty="0" err="1" smtClean="0"/>
              <a:t>seseorang</a:t>
            </a:r>
            <a:r>
              <a:rPr lang="en-US" sz="2400" dirty="0" smtClean="0"/>
              <a:t> </a:t>
            </a:r>
            <a:r>
              <a:rPr lang="en-US" sz="2400" dirty="0" err="1" smtClean="0"/>
              <a:t>membajak</a:t>
            </a:r>
            <a:r>
              <a:rPr lang="en-US" sz="2400" dirty="0" smtClean="0"/>
              <a:t> </a:t>
            </a:r>
            <a:r>
              <a:rPr lang="en-US" sz="2400" dirty="0" err="1" smtClean="0"/>
              <a:t>handphone</a:t>
            </a:r>
            <a:r>
              <a:rPr lang="en-US" sz="2400" dirty="0" smtClean="0"/>
              <a:t> </a:t>
            </a:r>
            <a:r>
              <a:rPr lang="en-US" sz="2400" dirty="0" err="1" smtClean="0"/>
              <a:t>melalui</a:t>
            </a:r>
            <a:r>
              <a:rPr lang="en-US" sz="2400" dirty="0" smtClean="0"/>
              <a:t> </a:t>
            </a:r>
            <a:r>
              <a:rPr lang="en-US" sz="2400" dirty="0" err="1" smtClean="0"/>
              <a:t>bluetooth</a:t>
            </a:r>
            <a:r>
              <a:rPr lang="en-US" sz="2400" dirty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sabotase</a:t>
            </a:r>
            <a:r>
              <a:rPr lang="en-US" sz="2400" dirty="0" smtClean="0"/>
              <a:t>, </a:t>
            </a:r>
            <a:r>
              <a:rPr lang="en-US" sz="2400" dirty="0" err="1" smtClean="0"/>
              <a:t>mata-mata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lain-lain.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105796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Kemudahan</a:t>
            </a:r>
            <a:r>
              <a:rPr lang="en-US" dirty="0"/>
              <a:t> </a:t>
            </a:r>
            <a:r>
              <a:rPr lang="en-US" dirty="0" err="1"/>
              <a:t>penggunaan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Kemudahan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r>
              <a:rPr lang="en-US" dirty="0" smtClean="0"/>
              <a:t>: smart phones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kompleks</a:t>
            </a:r>
            <a:r>
              <a:rPr lang="en-US" dirty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fitur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mengetik</a:t>
            </a:r>
            <a:r>
              <a:rPr lang="en-US" dirty="0" smtClean="0"/>
              <a:t> di notebook </a:t>
            </a:r>
            <a:r>
              <a:rPr lang="en-US" dirty="0" err="1" smtClean="0"/>
              <a:t>daripada</a:t>
            </a:r>
            <a:r>
              <a:rPr lang="en-US" dirty="0" smtClean="0"/>
              <a:t> di HP. </a:t>
            </a:r>
            <a:endParaRPr lang="en-US" dirty="0" smtClean="0"/>
          </a:p>
          <a:p>
            <a:r>
              <a:rPr lang="en-US" dirty="0" err="1"/>
              <a:t>Keprihatian</a:t>
            </a:r>
            <a:r>
              <a:rPr lang="en-US" dirty="0"/>
              <a:t> yang </a:t>
            </a:r>
            <a:r>
              <a:rPr lang="en-US" dirty="0" err="1"/>
              <a:t>muncul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keseimbangan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keuntungan</a:t>
            </a:r>
            <a:r>
              <a:rPr lang="en-US" dirty="0"/>
              <a:t> yang </a:t>
            </a:r>
            <a:r>
              <a:rPr lang="en-US" dirty="0" err="1"/>
              <a:t>didapat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(</a:t>
            </a:r>
            <a:r>
              <a:rPr lang="en-US" dirty="0" err="1"/>
              <a:t>uang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)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implementasi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43538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Pengunaan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mobile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murah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meeting pun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digantikan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videophone.  </a:t>
            </a:r>
          </a:p>
          <a:p>
            <a:r>
              <a:rPr lang="en-US" dirty="0" smtClean="0"/>
              <a:t>Telecommuting. </a:t>
            </a:r>
          </a:p>
          <a:p>
            <a:r>
              <a:rPr lang="en-US" dirty="0" smtClean="0"/>
              <a:t>Between home and work. </a:t>
            </a:r>
          </a:p>
        </p:txBody>
      </p:sp>
    </p:spTree>
    <p:extLst>
      <p:ext uri="{BB962C8B-B14F-4D97-AF65-F5344CB8AC3E}">
        <p14:creationId xmlns:p14="http://schemas.microsoft.com/office/powerpoint/2010/main" val="417611447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adhi\Pictures\mobile computing\downloa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39" y="0"/>
            <a:ext cx="91710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01936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yang </a:t>
            </a:r>
            <a:r>
              <a:rPr lang="en-US" dirty="0" err="1"/>
              <a:t>menolak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mobile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pertemuan</a:t>
            </a:r>
            <a:r>
              <a:rPr lang="en-US" dirty="0"/>
              <a:t> </a:t>
            </a:r>
            <a:r>
              <a:rPr lang="en-US" dirty="0" err="1"/>
              <a:t>tatap</a:t>
            </a:r>
            <a:r>
              <a:rPr lang="en-US" dirty="0"/>
              <a:t> </a:t>
            </a:r>
            <a:r>
              <a:rPr lang="en-US" dirty="0" err="1"/>
              <a:t>muka</a:t>
            </a:r>
            <a:r>
              <a:rPr lang="en-US" dirty="0" smtClean="0"/>
              <a:t>.</a:t>
            </a:r>
          </a:p>
          <a:p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dirty="0" err="1"/>
              <a:t>psikolog</a:t>
            </a:r>
            <a:r>
              <a:rPr lang="en-US" dirty="0"/>
              <a:t>,</a:t>
            </a:r>
          </a:p>
          <a:p>
            <a:r>
              <a:rPr lang="en-US" dirty="0" err="1"/>
              <a:t>Interaksi</a:t>
            </a:r>
            <a:r>
              <a:rPr lang="en-US" dirty="0"/>
              <a:t> personal: </a:t>
            </a:r>
            <a:r>
              <a:rPr lang="en-US" dirty="0" err="1"/>
              <a:t>menekankan</a:t>
            </a:r>
            <a:r>
              <a:rPr lang="en-US" dirty="0"/>
              <a:t> sense of importance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prioritas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muncul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 smtClean="0"/>
              <a:t>elektronik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382273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adhi\Pictures\mobile computing\images (1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64"/>
            <a:ext cx="9144000" cy="683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95516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Dari </a:t>
            </a:r>
            <a:r>
              <a:rPr lang="en-US" dirty="0" err="1" smtClean="0"/>
              <a:t>sisi</a:t>
            </a:r>
            <a:r>
              <a:rPr lang="en-US" dirty="0" smtClean="0"/>
              <a:t> </a:t>
            </a:r>
            <a:r>
              <a:rPr lang="en-US" dirty="0" err="1" smtClean="0"/>
              <a:t>organsiasi</a:t>
            </a:r>
            <a:r>
              <a:rPr lang="en-US" dirty="0" smtClean="0"/>
              <a:t>,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mempertanyakan</a:t>
            </a:r>
            <a:r>
              <a:rPr lang="en-US" dirty="0" smtClean="0"/>
              <a:t> </a:t>
            </a:r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(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terstandarisasi</a:t>
            </a:r>
            <a:r>
              <a:rPr lang="en-US" dirty="0" smtClean="0"/>
              <a:t>) </a:t>
            </a:r>
          </a:p>
          <a:p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mobilepun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orang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fokus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. </a:t>
            </a:r>
          </a:p>
          <a:p>
            <a:r>
              <a:rPr lang="en-US" dirty="0" smtClean="0"/>
              <a:t>Meeting </a:t>
            </a:r>
            <a:r>
              <a:rPr lang="en-US" dirty="0" err="1" smtClean="0"/>
              <a:t>terganggu</a:t>
            </a:r>
            <a:r>
              <a:rPr lang="en-US" dirty="0" smtClean="0"/>
              <a:t> </a:t>
            </a:r>
            <a:r>
              <a:rPr lang="en-US" dirty="0" err="1" smtClean="0"/>
              <a:t>dering</a:t>
            </a:r>
            <a:r>
              <a:rPr lang="en-US" dirty="0" smtClean="0"/>
              <a:t> HP, email, </a:t>
            </a:r>
            <a:r>
              <a:rPr lang="en-US" dirty="0" err="1" smtClean="0"/>
              <a:t>dll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3900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dhi\Pictures\mobile computing\Wireless_Communic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0" y="29497"/>
            <a:ext cx="9131710" cy="682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78080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adhi\Pictures\mobile computing\images (4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06"/>
            <a:ext cx="9144000" cy="684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52764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Penggunaan</a:t>
            </a:r>
            <a:r>
              <a:rPr lang="en-US" dirty="0"/>
              <a:t> HP </a:t>
            </a:r>
            <a:r>
              <a:rPr lang="en-US" dirty="0" err="1"/>
              <a:t>kantor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tempatnya</a:t>
            </a:r>
            <a:r>
              <a:rPr lang="en-US" dirty="0"/>
              <a:t>. </a:t>
            </a:r>
          </a:p>
          <a:p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keamanan</a:t>
            </a:r>
            <a:r>
              <a:rPr lang="en-US" dirty="0"/>
              <a:t>: </a:t>
            </a:r>
            <a:r>
              <a:rPr lang="en-US" dirty="0" err="1"/>
              <a:t>riskan</a:t>
            </a:r>
            <a:r>
              <a:rPr lang="en-US" dirty="0"/>
              <a:t> </a:t>
            </a:r>
            <a:r>
              <a:rPr lang="en-US" dirty="0" err="1"/>
              <a:t>apabila</a:t>
            </a:r>
            <a:r>
              <a:rPr lang="en-US" dirty="0"/>
              <a:t> data-data </a:t>
            </a:r>
            <a:r>
              <a:rPr lang="en-US" dirty="0" err="1"/>
              <a:t>penting</a:t>
            </a:r>
            <a:r>
              <a:rPr lang="en-US" dirty="0"/>
              <a:t> HP </a:t>
            </a:r>
            <a:r>
              <a:rPr lang="en-US" dirty="0" err="1"/>
              <a:t>kantor</a:t>
            </a:r>
            <a:r>
              <a:rPr lang="en-US" dirty="0"/>
              <a:t> </a:t>
            </a:r>
            <a:r>
              <a:rPr lang="en-US" dirty="0" err="1"/>
              <a:t>jatuh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tangan</a:t>
            </a:r>
            <a:r>
              <a:rPr lang="en-US" dirty="0"/>
              <a:t> yang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tercecer</a:t>
            </a:r>
            <a:r>
              <a:rPr lang="en-US" dirty="0"/>
              <a:t>. </a:t>
            </a:r>
          </a:p>
          <a:p>
            <a:r>
              <a:rPr lang="en-US" dirty="0" err="1"/>
              <a:t>Pervasif</a:t>
            </a:r>
            <a:r>
              <a:rPr lang="en-US" dirty="0"/>
              <a:t>: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dihindari</a:t>
            </a:r>
            <a:r>
              <a:rPr lang="en-US" dirty="0"/>
              <a:t>.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dikejar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.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lagi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privasi</a:t>
            </a:r>
            <a:r>
              <a:rPr lang="en-US" dirty="0"/>
              <a:t>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62692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adhi\Pictures\mobile computing\images (4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458"/>
            <a:ext cx="9144000" cy="685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31723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Terima</a:t>
            </a:r>
            <a:r>
              <a:rPr lang="en-US" dirty="0" smtClean="0"/>
              <a:t> </a:t>
            </a:r>
            <a:r>
              <a:rPr lang="en-US" smtClean="0"/>
              <a:t>kasih</a:t>
            </a:r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255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LATAR</a:t>
            </a:r>
            <a:r>
              <a:rPr lang="en-US" dirty="0" smtClean="0"/>
              <a:t> </a:t>
            </a:r>
            <a:r>
              <a:rPr lang="en-US" dirty="0" err="1" smtClean="0"/>
              <a:t>BELAKANG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Komunikasi</a:t>
            </a:r>
            <a:r>
              <a:rPr lang="en-US" dirty="0" smtClean="0"/>
              <a:t> wireless </a:t>
            </a:r>
            <a:r>
              <a:rPr lang="en-US" dirty="0" err="1" smtClean="0"/>
              <a:t>diawali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pager, </a:t>
            </a:r>
            <a:r>
              <a:rPr lang="en-US" dirty="0" err="1" smtClean="0"/>
              <a:t>telepon</a:t>
            </a:r>
            <a:r>
              <a:rPr lang="en-US" dirty="0" smtClean="0"/>
              <a:t> </a:t>
            </a:r>
            <a:r>
              <a:rPr lang="en-US" dirty="0" err="1" smtClean="0"/>
              <a:t>seluler</a:t>
            </a:r>
            <a:r>
              <a:rPr lang="en-US" dirty="0" smtClean="0"/>
              <a:t> yang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berat</a:t>
            </a:r>
            <a:r>
              <a:rPr lang="en-US" dirty="0" smtClean="0"/>
              <a:t>, radio </a:t>
            </a:r>
            <a:r>
              <a:rPr lang="en-US" dirty="0" err="1" smtClean="0"/>
              <a:t>amatir</a:t>
            </a:r>
            <a:r>
              <a:rPr lang="en-US" dirty="0" smtClean="0"/>
              <a:t>, </a:t>
            </a:r>
            <a:r>
              <a:rPr lang="en-US" dirty="0" err="1" smtClean="0"/>
              <a:t>dll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Penggunaan</a:t>
            </a:r>
            <a:r>
              <a:rPr lang="en-US" dirty="0" smtClean="0"/>
              <a:t> wireless </a:t>
            </a:r>
            <a:r>
              <a:rPr lang="en-US" dirty="0" err="1" smtClean="0"/>
              <a:t>sangatlah</a:t>
            </a:r>
            <a:r>
              <a:rPr lang="en-US" dirty="0" smtClean="0"/>
              <a:t> </a:t>
            </a:r>
            <a:r>
              <a:rPr lang="en-US" dirty="0" err="1" smtClean="0"/>
              <a:t>mahal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terbatas</a:t>
            </a:r>
            <a:r>
              <a:rPr lang="en-US" dirty="0" smtClean="0"/>
              <a:t> </a:t>
            </a:r>
            <a:r>
              <a:rPr lang="en-US" dirty="0" err="1" smtClean="0"/>
              <a:t>jaraknya</a:t>
            </a:r>
            <a:r>
              <a:rPr lang="en-US" dirty="0" smtClean="0"/>
              <a:t> </a:t>
            </a:r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berkembang</a:t>
            </a:r>
            <a:r>
              <a:rPr lang="en-US" dirty="0" smtClean="0"/>
              <a:t> </a:t>
            </a:r>
            <a:r>
              <a:rPr lang="en-US" dirty="0" err="1" smtClean="0"/>
              <a:t>pesat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konvergensi</a:t>
            </a:r>
            <a:r>
              <a:rPr lang="en-US" dirty="0" smtClean="0"/>
              <a:t> media.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566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adhi\Pictures\mobile computing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3" y="24581"/>
            <a:ext cx="9121877" cy="683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90666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858</TotalTime>
  <Words>1420</Words>
  <Application>Microsoft Office PowerPoint</Application>
  <PresentationFormat>On-screen Show (4:3)</PresentationFormat>
  <Paragraphs>151</Paragraphs>
  <Slides>73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4" baseType="lpstr">
      <vt:lpstr>Technic</vt:lpstr>
      <vt:lpstr>Mobile TECHNOLOGY</vt:lpstr>
      <vt:lpstr>DAFTAR ISI</vt:lpstr>
      <vt:lpstr>MOBILE COMPUTING</vt:lpstr>
      <vt:lpstr>PowerPoint Presentation</vt:lpstr>
      <vt:lpstr>PowerPoint Presentation</vt:lpstr>
      <vt:lpstr>PowerPoint Presentation</vt:lpstr>
      <vt:lpstr>PowerPoint Presentation</vt:lpstr>
      <vt:lpstr>LATAR BELAKANG</vt:lpstr>
      <vt:lpstr>PowerPoint Presentation</vt:lpstr>
      <vt:lpstr>PowerPoint Presentation</vt:lpstr>
      <vt:lpstr>PERKEMBANGAN TERBARU </vt:lpstr>
      <vt:lpstr>PowerPoint Presentation</vt:lpstr>
      <vt:lpstr>1G</vt:lpstr>
      <vt:lpstr>2G</vt:lpstr>
      <vt:lpstr>2.5G</vt:lpstr>
      <vt:lpstr>3G</vt:lpstr>
      <vt:lpstr>PowerPoint Presentation</vt:lpstr>
      <vt:lpstr>DIATAS 3G AND 4G</vt:lpstr>
      <vt:lpstr>Masalah di 3G: </vt:lpstr>
      <vt:lpstr>PowerPoint Presentation</vt:lpstr>
      <vt:lpstr>Teknologi 4G</vt:lpstr>
      <vt:lpstr>PowerPoint Presentation</vt:lpstr>
      <vt:lpstr>KONSUMEN </vt:lpstr>
      <vt:lpstr>PowerPoint Presentation</vt:lpstr>
      <vt:lpstr>WI-FI</vt:lpstr>
      <vt:lpstr>PowerPoint Presentation</vt:lpstr>
      <vt:lpstr>HOTSPOT</vt:lpstr>
      <vt:lpstr>PowerPoint Presentation</vt:lpstr>
      <vt:lpstr>WIMAX</vt:lpstr>
      <vt:lpstr>PowerPoint Presentation</vt:lpstr>
      <vt:lpstr>KONSUMEN </vt:lpstr>
      <vt:lpstr>PowerPoint Presentation</vt:lpstr>
      <vt:lpstr>VIDEO KLIP DI HANDPHONE</vt:lpstr>
      <vt:lpstr>PowerPoint Presentation</vt:lpstr>
      <vt:lpstr>MOBILE MARKET INDONESIA</vt:lpstr>
      <vt:lpstr>Mobile phone market in indonesia</vt:lpstr>
      <vt:lpstr>PowerPoint Presentation</vt:lpstr>
      <vt:lpstr>FACTS AND FIGURE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BRANDED CELLPHONE</vt:lpstr>
      <vt:lpstr>PowerPoint Presentation</vt:lpstr>
      <vt:lpstr>PowerPoint Presentation</vt:lpstr>
      <vt:lpstr>PowerPoint Presentation</vt:lpstr>
      <vt:lpstr>PowerPoint Presentation</vt:lpstr>
      <vt:lpstr>M2M DAN GPS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Diskusi teknologi mobile </vt:lpstr>
      <vt:lpstr>PowerPoint Presentation</vt:lpstr>
      <vt:lpstr>Perkembangan teknologi mobile</vt:lpstr>
      <vt:lpstr>PowerPoint Presentation</vt:lpstr>
      <vt:lpstr>PowerPoint Presentation</vt:lpstr>
      <vt:lpstr>Pengaturan hukum</vt:lpstr>
      <vt:lpstr>Perlindungan keamanan</vt:lpstr>
      <vt:lpstr>Kemudahan penggunaan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computing</dc:title>
  <dc:creator>adhi</dc:creator>
  <cp:lastModifiedBy>adhi</cp:lastModifiedBy>
  <cp:revision>66</cp:revision>
  <dcterms:created xsi:type="dcterms:W3CDTF">2014-01-02T08:34:25Z</dcterms:created>
  <dcterms:modified xsi:type="dcterms:W3CDTF">2014-04-12T00:55:17Z</dcterms:modified>
</cp:coreProperties>
</file>