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86" r:id="rId6"/>
    <p:sldId id="283" r:id="rId7"/>
    <p:sldId id="284" r:id="rId8"/>
    <p:sldId id="285" r:id="rId9"/>
    <p:sldId id="261" r:id="rId10"/>
    <p:sldId id="262" r:id="rId11"/>
    <p:sldId id="288" r:id="rId12"/>
    <p:sldId id="287" r:id="rId13"/>
    <p:sldId id="263" r:id="rId14"/>
    <p:sldId id="289" r:id="rId15"/>
    <p:sldId id="290" r:id="rId16"/>
    <p:sldId id="291" r:id="rId17"/>
    <p:sldId id="278" r:id="rId18"/>
  </p:sldIdLst>
  <p:sldSz cx="9144000" cy="5143500" type="screen16x9"/>
  <p:notesSz cx="6858000" cy="9144000"/>
  <p:embeddedFontLst>
    <p:embeddedFont>
      <p:font typeface="Poppins Light" charset="0"/>
      <p:regular r:id="rId20"/>
      <p:bold r:id="rId21"/>
      <p:italic r:id="rId22"/>
      <p:boldItalic r:id="rId23"/>
    </p:embeddedFont>
    <p:embeddedFont>
      <p:font typeface="Poppins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F450C14-6E76-4028-8041-AB2FA37CC4E6}">
  <a:tblStyle styleId="{EF450C14-6E76-4028-8041-AB2FA37CC4E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7" d="100"/>
          <a:sy n="97" d="100"/>
        </p:scale>
        <p:origin x="-510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72830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92400" y="-407850"/>
            <a:ext cx="5959200" cy="5959200"/>
          </a:xfrm>
          <a:prstGeom prst="ellipse">
            <a:avLst/>
          </a:prstGeom>
          <a:solidFill>
            <a:srgbClr val="000000">
              <a:alpha val="26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501210" y="175873"/>
            <a:ext cx="2451351" cy="2451351"/>
            <a:chOff x="6680825" y="2549350"/>
            <a:chExt cx="1539600" cy="1539600"/>
          </a:xfrm>
        </p:grpSpPr>
        <p:sp>
          <p:nvSpPr>
            <p:cNvPr id="12" name="Google Shape;12;p2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000000">
                <a:alpha val="18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495"/>
              </a:avLst>
            </a:prstGeom>
            <a:solidFill>
              <a:srgbClr val="000000">
                <a:alpha val="65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15;p2"/>
          <p:cNvGrpSpPr/>
          <p:nvPr/>
        </p:nvGrpSpPr>
        <p:grpSpPr>
          <a:xfrm>
            <a:off x="6427669" y="2502633"/>
            <a:ext cx="2324700" cy="2324700"/>
            <a:chOff x="-474900" y="321200"/>
            <a:chExt cx="2324700" cy="2324700"/>
          </a:xfrm>
        </p:grpSpPr>
        <p:sp>
          <p:nvSpPr>
            <p:cNvPr id="16" name="Google Shape;16;p2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2211600" y="1991850"/>
            <a:ext cx="4720800" cy="1159800"/>
          </a:xfrm>
          <a:prstGeom prst="rect">
            <a:avLst/>
          </a:prstGeom>
          <a:effectLst>
            <a:outerShdw blurRad="857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000000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1592400" y="-407850"/>
            <a:ext cx="5959200" cy="5959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" name="Google Shape;23;p3"/>
          <p:cNvGrpSpPr/>
          <p:nvPr/>
        </p:nvGrpSpPr>
        <p:grpSpPr>
          <a:xfrm>
            <a:off x="6427669" y="2502633"/>
            <a:ext cx="2324700" cy="2324700"/>
            <a:chOff x="-474900" y="321200"/>
            <a:chExt cx="2324700" cy="2324700"/>
          </a:xfrm>
        </p:grpSpPr>
        <p:sp>
          <p:nvSpPr>
            <p:cNvPr id="24" name="Google Shape;24;p3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3"/>
          <p:cNvSpPr txBox="1">
            <a:spLocks noGrp="1"/>
          </p:cNvSpPr>
          <p:nvPr>
            <p:ph type="ctrTitle"/>
          </p:nvPr>
        </p:nvSpPr>
        <p:spPr>
          <a:xfrm>
            <a:off x="2569800" y="2236800"/>
            <a:ext cx="4004400" cy="95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2569800" y="3188701"/>
            <a:ext cx="400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764825" y="439375"/>
            <a:ext cx="1924500" cy="1924500"/>
            <a:chOff x="6680825" y="2549350"/>
            <a:chExt cx="1539600" cy="1539600"/>
          </a:xfrm>
        </p:grpSpPr>
        <p:sp>
          <p:nvSpPr>
            <p:cNvPr id="31" name="Google Shape;31;p3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495"/>
              </a:avLst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4"/>
          <p:cNvGrpSpPr/>
          <p:nvPr/>
        </p:nvGrpSpPr>
        <p:grpSpPr>
          <a:xfrm>
            <a:off x="818844" y="502333"/>
            <a:ext cx="2324700" cy="2324700"/>
            <a:chOff x="-474900" y="321200"/>
            <a:chExt cx="2324700" cy="2324700"/>
          </a:xfrm>
        </p:grpSpPr>
        <p:sp>
          <p:nvSpPr>
            <p:cNvPr id="36" name="Google Shape;36;p4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p4"/>
          <p:cNvSpPr/>
          <p:nvPr/>
        </p:nvSpPr>
        <p:spPr>
          <a:xfrm>
            <a:off x="1794525" y="-407900"/>
            <a:ext cx="5959200" cy="59592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4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2385525" y="1310550"/>
            <a:ext cx="4777200" cy="32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rtl="0">
              <a:spcBef>
                <a:spcPts val="600"/>
              </a:spcBef>
              <a:spcAft>
                <a:spcPts val="0"/>
              </a:spcAft>
              <a:buSzPts val="2600"/>
              <a:buFont typeface="Poppins"/>
              <a:buChar char="￮"/>
              <a:defRPr sz="2600" b="1"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￮"/>
              <a:defRPr sz="2600" b="1"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￮"/>
              <a:defRPr sz="2600" b="1"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●"/>
              <a:defRPr sz="2600" b="1"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○"/>
              <a:defRPr sz="2600" b="1"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■"/>
              <a:defRPr sz="2600" b="1"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●"/>
              <a:defRPr sz="2600" b="1"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937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○"/>
              <a:defRPr sz="2600" b="1"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■"/>
              <a:defRPr sz="2600" b="1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43" name="Google Shape;43;p4"/>
          <p:cNvSpPr txBox="1"/>
          <p:nvPr/>
        </p:nvSpPr>
        <p:spPr>
          <a:xfrm>
            <a:off x="1599200" y="1326625"/>
            <a:ext cx="7641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latin typeface="Poppins"/>
                <a:ea typeface="Poppins"/>
                <a:cs typeface="Poppins"/>
                <a:sym typeface="Poppins"/>
              </a:rPr>
              <a:t>“</a:t>
            </a:r>
            <a:endParaRPr sz="7200" b="1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" name="Google Shape;44;p4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/>
          <p:nvPr/>
        </p:nvSpPr>
        <p:spPr>
          <a:xfrm>
            <a:off x="6081700" y="764000"/>
            <a:ext cx="3615600" cy="36156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" name="Google Shape;47;p5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48" name="Google Shape;48;p5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5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1"/>
          </p:nvPr>
        </p:nvSpPr>
        <p:spPr>
          <a:xfrm>
            <a:off x="1069625" y="1958050"/>
            <a:ext cx="46080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SzPts val="1600"/>
              <a:buChar char="￮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6" name="Google Shape;56;p5"/>
          <p:cNvSpPr/>
          <p:nvPr/>
        </p:nvSpPr>
        <p:spPr>
          <a:xfrm>
            <a:off x="6272900" y="955200"/>
            <a:ext cx="3233100" cy="32331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7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71" name="Google Shape;71;p7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7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7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7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Google Shape;75;p7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069625" y="1958050"/>
            <a:ext cx="22368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Char char="￮"/>
              <a:defRPr sz="14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78" name="Google Shape;78;p7"/>
          <p:cNvSpPr txBox="1">
            <a:spLocks noGrp="1"/>
          </p:cNvSpPr>
          <p:nvPr>
            <p:ph type="body" idx="2"/>
          </p:nvPr>
        </p:nvSpPr>
        <p:spPr>
          <a:xfrm>
            <a:off x="3440857" y="1958050"/>
            <a:ext cx="22368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Char char="￮"/>
              <a:defRPr sz="14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0" name="Google Shape;80;p7"/>
          <p:cNvSpPr/>
          <p:nvPr/>
        </p:nvSpPr>
        <p:spPr>
          <a:xfrm>
            <a:off x="6081700" y="764000"/>
            <a:ext cx="3615600" cy="36156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7"/>
          <p:cNvSpPr/>
          <p:nvPr/>
        </p:nvSpPr>
        <p:spPr>
          <a:xfrm>
            <a:off x="6272900" y="955200"/>
            <a:ext cx="3233100" cy="32331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oogle Shape;83;p8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84" name="Google Shape;84;p8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8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body" idx="1"/>
          </p:nvPr>
        </p:nvSpPr>
        <p:spPr>
          <a:xfrm>
            <a:off x="1069625" y="1958050"/>
            <a:ext cx="14853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600"/>
              </a:spcBef>
              <a:spcAft>
                <a:spcPts val="0"/>
              </a:spcAft>
              <a:buSzPts val="1100"/>
              <a:buChar char="￮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  <p:sp>
        <p:nvSpPr>
          <p:cNvPr id="91" name="Google Shape;91;p8"/>
          <p:cNvSpPr txBox="1">
            <a:spLocks noGrp="1"/>
          </p:cNvSpPr>
          <p:nvPr>
            <p:ph type="body" idx="2"/>
          </p:nvPr>
        </p:nvSpPr>
        <p:spPr>
          <a:xfrm>
            <a:off x="2630936" y="1958050"/>
            <a:ext cx="14853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600"/>
              </a:spcBef>
              <a:spcAft>
                <a:spcPts val="0"/>
              </a:spcAft>
              <a:buSzPts val="1100"/>
              <a:buChar char="￮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  <p:sp>
        <p:nvSpPr>
          <p:cNvPr id="92" name="Google Shape;92;p8"/>
          <p:cNvSpPr txBox="1">
            <a:spLocks noGrp="1"/>
          </p:cNvSpPr>
          <p:nvPr>
            <p:ph type="body" idx="3"/>
          </p:nvPr>
        </p:nvSpPr>
        <p:spPr>
          <a:xfrm>
            <a:off x="4192246" y="1958050"/>
            <a:ext cx="14853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600"/>
              </a:spcBef>
              <a:spcAft>
                <a:spcPts val="0"/>
              </a:spcAft>
              <a:buSzPts val="1100"/>
              <a:buChar char="￮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  <p:sp>
        <p:nvSpPr>
          <p:cNvPr id="93" name="Google Shape;93;p8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Google Shape;94;p8"/>
          <p:cNvSpPr/>
          <p:nvPr/>
        </p:nvSpPr>
        <p:spPr>
          <a:xfrm>
            <a:off x="6081700" y="764000"/>
            <a:ext cx="3615600" cy="36156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8"/>
          <p:cNvSpPr/>
          <p:nvPr/>
        </p:nvSpPr>
        <p:spPr>
          <a:xfrm>
            <a:off x="6272900" y="955200"/>
            <a:ext cx="3233100" cy="32331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0"/>
          <p:cNvGrpSpPr/>
          <p:nvPr/>
        </p:nvGrpSpPr>
        <p:grpSpPr>
          <a:xfrm>
            <a:off x="308378" y="3811995"/>
            <a:ext cx="1844185" cy="1844185"/>
            <a:chOff x="-474900" y="321200"/>
            <a:chExt cx="2324700" cy="2324700"/>
          </a:xfrm>
        </p:grpSpPr>
        <p:sp>
          <p:nvSpPr>
            <p:cNvPr id="107" name="Google Shape;107;p10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0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0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0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10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0"/>
          <p:cNvSpPr txBox="1">
            <a:spLocks noGrp="1"/>
          </p:cNvSpPr>
          <p:nvPr>
            <p:ph type="body" idx="1"/>
          </p:nvPr>
        </p:nvSpPr>
        <p:spPr>
          <a:xfrm>
            <a:off x="1069625" y="4406300"/>
            <a:ext cx="46080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>
            <a:endParaRPr/>
          </a:p>
        </p:txBody>
      </p:sp>
      <p:sp>
        <p:nvSpPr>
          <p:cNvPr id="113" name="Google Shape;113;p10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type A" type="blank">
  <p:cSld name="BLANK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"/>
          <p:cNvSpPr/>
          <p:nvPr/>
        </p:nvSpPr>
        <p:spPr>
          <a:xfrm>
            <a:off x="764000" y="-1236275"/>
            <a:ext cx="7616100" cy="76161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1"/>
          <p:cNvSpPr/>
          <p:nvPr/>
        </p:nvSpPr>
        <p:spPr>
          <a:xfrm>
            <a:off x="1198300" y="-801975"/>
            <a:ext cx="6747000" cy="67470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1"/>
          <p:cNvSpPr/>
          <p:nvPr/>
        </p:nvSpPr>
        <p:spPr>
          <a:xfrm>
            <a:off x="2267900" y="267625"/>
            <a:ext cx="4608300" cy="4608300"/>
          </a:xfrm>
          <a:prstGeom prst="ellipse">
            <a:avLst/>
          </a:prstGeom>
          <a:noFill/>
          <a:ln w="9525" cap="flat" cmpd="sng">
            <a:solidFill>
              <a:srgbClr val="E8E8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1"/>
          <p:cNvSpPr/>
          <p:nvPr/>
        </p:nvSpPr>
        <p:spPr>
          <a:xfrm>
            <a:off x="-704850" y="-2705100"/>
            <a:ext cx="10553700" cy="10553700"/>
          </a:xfrm>
          <a:prstGeom prst="donut">
            <a:avLst>
              <a:gd name="adj" fmla="val 10467"/>
            </a:avLst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1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1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type B">
  <p:cSld name="BLANK_2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4" name="Google Shape;124;p12"/>
          <p:cNvGrpSpPr/>
          <p:nvPr/>
        </p:nvGrpSpPr>
        <p:grpSpPr>
          <a:xfrm>
            <a:off x="818844" y="502333"/>
            <a:ext cx="2324700" cy="2324700"/>
            <a:chOff x="-474900" y="321200"/>
            <a:chExt cx="2324700" cy="2324700"/>
          </a:xfrm>
        </p:grpSpPr>
        <p:sp>
          <p:nvSpPr>
            <p:cNvPr id="125" name="Google Shape;125;p12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2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2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2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E8E8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Google Shape;129;p12"/>
          <p:cNvSpPr/>
          <p:nvPr/>
        </p:nvSpPr>
        <p:spPr>
          <a:xfrm>
            <a:off x="1794525" y="-407900"/>
            <a:ext cx="5959200" cy="59592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buNone/>
              <a:defRPr sz="1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sz="3600" b="1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069625" y="1958050"/>
            <a:ext cx="4608300" cy="26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Poppins Light"/>
              <a:buChar char="￮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Poppins Light"/>
              <a:buChar char="￮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Poppins Light"/>
              <a:buChar char="￮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6" r:id="rId7"/>
    <p:sldLayoutId id="2147483657" r:id="rId8"/>
    <p:sldLayoutId id="2147483658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>
            <a:spLocks noGrp="1"/>
          </p:cNvSpPr>
          <p:nvPr>
            <p:ph type="ctrTitle"/>
          </p:nvPr>
        </p:nvSpPr>
        <p:spPr>
          <a:xfrm>
            <a:off x="2211600" y="1584014"/>
            <a:ext cx="4720800" cy="15676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Komunikasi </a:t>
            </a:r>
            <a:r>
              <a:rPr lang="en" dirty="0" smtClean="0"/>
              <a:t>Massa</a:t>
            </a:r>
            <a:br>
              <a:rPr lang="en" dirty="0" smtClean="0"/>
            </a:br>
            <a:endParaRPr sz="2000" dirty="0"/>
          </a:p>
        </p:txBody>
      </p:sp>
      <p:grpSp>
        <p:nvGrpSpPr>
          <p:cNvPr id="142" name="Google Shape;142;p14"/>
          <p:cNvGrpSpPr/>
          <p:nvPr/>
        </p:nvGrpSpPr>
        <p:grpSpPr>
          <a:xfrm>
            <a:off x="1311079" y="985525"/>
            <a:ext cx="832106" cy="832102"/>
            <a:chOff x="1923675" y="1633650"/>
            <a:chExt cx="436000" cy="435975"/>
          </a:xfrm>
        </p:grpSpPr>
        <p:sp>
          <p:nvSpPr>
            <p:cNvPr id="143" name="Google Shape;143;p14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4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4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4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0"/>
          <p:cNvSpPr txBox="1">
            <a:spLocks noGrp="1"/>
          </p:cNvSpPr>
          <p:nvPr>
            <p:ph type="ctrTitle" idx="4294967295"/>
          </p:nvPr>
        </p:nvSpPr>
        <p:spPr>
          <a:xfrm>
            <a:off x="2092625" y="2954950"/>
            <a:ext cx="4958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/>
              <a:t>INTERNET</a:t>
            </a:r>
            <a:endParaRPr sz="6000" dirty="0"/>
          </a:p>
        </p:txBody>
      </p:sp>
      <p:sp>
        <p:nvSpPr>
          <p:cNvPr id="206" name="Google Shape;206;p20"/>
          <p:cNvSpPr txBox="1">
            <a:spLocks noGrp="1"/>
          </p:cNvSpPr>
          <p:nvPr>
            <p:ph type="subTitle" idx="4294967295"/>
          </p:nvPr>
        </p:nvSpPr>
        <p:spPr>
          <a:xfrm>
            <a:off x="2092625" y="4097352"/>
            <a:ext cx="4958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id-ID" sz="1400" dirty="0" smtClean="0"/>
              <a:t>Menjadi</a:t>
            </a:r>
            <a:r>
              <a:rPr lang="en" sz="1400" dirty="0" smtClean="0"/>
              <a:t> kebutuhan </a:t>
            </a:r>
            <a:r>
              <a:rPr lang="en" sz="1400" dirty="0" smtClean="0">
                <a:sym typeface="Wingdings" pitchFamily="2" charset="2"/>
              </a:rPr>
              <a:t> Media massa berkembang pula menjadi media sosial</a:t>
            </a:r>
            <a:endParaRPr sz="1400" dirty="0"/>
          </a:p>
        </p:txBody>
      </p:sp>
      <p:grpSp>
        <p:nvGrpSpPr>
          <p:cNvPr id="207" name="Google Shape;207;p20"/>
          <p:cNvGrpSpPr/>
          <p:nvPr/>
        </p:nvGrpSpPr>
        <p:grpSpPr>
          <a:xfrm>
            <a:off x="3952298" y="309004"/>
            <a:ext cx="1738561" cy="1738545"/>
            <a:chOff x="6643075" y="3664250"/>
            <a:chExt cx="407950" cy="407975"/>
          </a:xfrm>
        </p:grpSpPr>
        <p:sp>
          <p:nvSpPr>
            <p:cNvPr id="208" name="Google Shape;208;p20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0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0" name="Google Shape;210;p20"/>
          <p:cNvGrpSpPr/>
          <p:nvPr/>
        </p:nvGrpSpPr>
        <p:grpSpPr>
          <a:xfrm rot="-587313">
            <a:off x="3850121" y="2274317"/>
            <a:ext cx="714809" cy="714768"/>
            <a:chOff x="576250" y="4319400"/>
            <a:chExt cx="442075" cy="442050"/>
          </a:xfrm>
        </p:grpSpPr>
        <p:sp>
          <p:nvSpPr>
            <p:cNvPr id="211" name="Google Shape;211;p20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0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0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0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5" name="Google Shape;215;p20"/>
          <p:cNvSpPr/>
          <p:nvPr/>
        </p:nvSpPr>
        <p:spPr>
          <a:xfrm>
            <a:off x="3536507" y="710554"/>
            <a:ext cx="271742" cy="25947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0"/>
          <p:cNvSpPr/>
          <p:nvPr/>
        </p:nvSpPr>
        <p:spPr>
          <a:xfrm rot="2697553">
            <a:off x="5327282" y="2038984"/>
            <a:ext cx="412519" cy="39388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0"/>
          <p:cNvSpPr/>
          <p:nvPr/>
        </p:nvSpPr>
        <p:spPr>
          <a:xfrm>
            <a:off x="5653628" y="1814107"/>
            <a:ext cx="165205" cy="157816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0"/>
          <p:cNvSpPr/>
          <p:nvPr/>
        </p:nvSpPr>
        <p:spPr>
          <a:xfrm rot="1280074">
            <a:off x="3348230" y="1493219"/>
            <a:ext cx="165200" cy="157799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0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 smtClean="0"/>
              <a:t>Digital</a:t>
            </a:r>
            <a:endParaRPr lang="id-ID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grpSp>
        <p:nvGrpSpPr>
          <p:cNvPr id="4" name="Google Shape;663;p39"/>
          <p:cNvGrpSpPr/>
          <p:nvPr/>
        </p:nvGrpSpPr>
        <p:grpSpPr>
          <a:xfrm>
            <a:off x="631364" y="1483223"/>
            <a:ext cx="1584176" cy="1394075"/>
            <a:chOff x="5292575" y="3681900"/>
            <a:chExt cx="420150" cy="373275"/>
          </a:xfrm>
          <a:solidFill>
            <a:schemeClr val="tx1"/>
          </a:solidFill>
        </p:grpSpPr>
        <p:sp>
          <p:nvSpPr>
            <p:cNvPr id="5" name="Google Shape;664;p39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665;p39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grp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666;p39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grp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667;p39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grp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668;p39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669;p39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grp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70;p39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grp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699;p39"/>
          <p:cNvGrpSpPr/>
          <p:nvPr/>
        </p:nvGrpSpPr>
        <p:grpSpPr>
          <a:xfrm>
            <a:off x="5871223" y="1811328"/>
            <a:ext cx="1080120" cy="1025959"/>
            <a:chOff x="5964175" y="4329750"/>
            <a:chExt cx="421350" cy="421350"/>
          </a:xfrm>
        </p:grpSpPr>
        <p:sp>
          <p:nvSpPr>
            <p:cNvPr id="13" name="Google Shape;700;p39"/>
            <p:cNvSpPr/>
            <p:nvPr/>
          </p:nvSpPr>
          <p:spPr>
            <a:xfrm>
              <a:off x="5964175" y="4329750"/>
              <a:ext cx="421350" cy="421350"/>
            </a:xfrm>
            <a:custGeom>
              <a:avLst/>
              <a:gdLst/>
              <a:ahLst/>
              <a:cxnLst/>
              <a:rect l="l" t="t" r="r" b="b"/>
              <a:pathLst>
                <a:path w="16854" h="16854" fill="none" extrusionOk="0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701;p39"/>
            <p:cNvSpPr/>
            <p:nvPr/>
          </p:nvSpPr>
          <p:spPr>
            <a:xfrm>
              <a:off x="6322800" y="4360800"/>
              <a:ext cx="31675" cy="30475"/>
            </a:xfrm>
            <a:custGeom>
              <a:avLst/>
              <a:gdLst/>
              <a:ahLst/>
              <a:cxnLst/>
              <a:rect l="l" t="t" r="r" b="b"/>
              <a:pathLst>
                <a:path w="1267" h="1219" fill="none" extrusionOk="0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876;p39"/>
          <p:cNvGrpSpPr/>
          <p:nvPr/>
        </p:nvGrpSpPr>
        <p:grpSpPr>
          <a:xfrm>
            <a:off x="3362240" y="1576591"/>
            <a:ext cx="1569799" cy="1300707"/>
            <a:chOff x="4556450" y="4963575"/>
            <a:chExt cx="548025" cy="498100"/>
          </a:xfrm>
        </p:grpSpPr>
        <p:sp>
          <p:nvSpPr>
            <p:cNvPr id="16" name="Google Shape;877;p39"/>
            <p:cNvSpPr/>
            <p:nvPr/>
          </p:nvSpPr>
          <p:spPr>
            <a:xfrm>
              <a:off x="4611850" y="5222350"/>
              <a:ext cx="436600" cy="239325"/>
            </a:xfrm>
            <a:custGeom>
              <a:avLst/>
              <a:gdLst/>
              <a:ahLst/>
              <a:cxnLst/>
              <a:rect l="l" t="t" r="r" b="b"/>
              <a:pathLst>
                <a:path w="17464" h="9573" fill="none" extrusionOk="0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878;p39"/>
            <p:cNvSpPr/>
            <p:nvPr/>
          </p:nvSpPr>
          <p:spPr>
            <a:xfrm>
              <a:off x="4612475" y="4963575"/>
              <a:ext cx="435975" cy="125450"/>
            </a:xfrm>
            <a:custGeom>
              <a:avLst/>
              <a:gdLst/>
              <a:ahLst/>
              <a:cxnLst/>
              <a:rect l="l" t="t" r="r" b="b"/>
              <a:pathLst>
                <a:path w="17439" h="5018" fill="none" extrusionOk="0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879;p39"/>
            <p:cNvSpPr/>
            <p:nvPr/>
          </p:nvSpPr>
          <p:spPr>
            <a:xfrm>
              <a:off x="4556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880;p39"/>
            <p:cNvSpPr/>
            <p:nvPr/>
          </p:nvSpPr>
          <p:spPr>
            <a:xfrm>
              <a:off x="4830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881;p39"/>
            <p:cNvSpPr/>
            <p:nvPr/>
          </p:nvSpPr>
          <p:spPr>
            <a:xfrm>
              <a:off x="4830450" y="5213225"/>
              <a:ext cx="25" cy="248450"/>
            </a:xfrm>
            <a:custGeom>
              <a:avLst/>
              <a:gdLst/>
              <a:ahLst/>
              <a:cxnLst/>
              <a:rect l="l" t="t" r="r" b="b"/>
              <a:pathLst>
                <a:path w="1" h="9938" fill="none" extrusionOk="0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Text Placeholder 1"/>
          <p:cNvSpPr txBox="1">
            <a:spLocks/>
          </p:cNvSpPr>
          <p:nvPr/>
        </p:nvSpPr>
        <p:spPr>
          <a:xfrm>
            <a:off x="467544" y="3003798"/>
            <a:ext cx="2016224" cy="43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None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Poppins Light"/>
              <a:buChar char="￮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Poppins Light"/>
              <a:buChar char="￮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indent="0" algn="ctr"/>
            <a:r>
              <a:rPr lang="en-US" sz="2000" dirty="0" err="1" smtClean="0"/>
              <a:t>Manipulasi</a:t>
            </a:r>
            <a:endParaRPr lang="id-ID" sz="2000" dirty="0"/>
          </a:p>
        </p:txBody>
      </p:sp>
      <p:sp>
        <p:nvSpPr>
          <p:cNvPr id="22" name="Text Placeholder 1"/>
          <p:cNvSpPr txBox="1">
            <a:spLocks/>
          </p:cNvSpPr>
          <p:nvPr/>
        </p:nvSpPr>
        <p:spPr>
          <a:xfrm>
            <a:off x="3139064" y="3205160"/>
            <a:ext cx="2016224" cy="43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None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Poppins Light"/>
              <a:buChar char="￮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Poppins Light"/>
              <a:buChar char="￮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indent="0" algn="ctr"/>
            <a:r>
              <a:rPr lang="en-US" sz="1800" dirty="0" err="1" smtClean="0"/>
              <a:t>Konvergensi</a:t>
            </a:r>
            <a:r>
              <a:rPr lang="en-US" sz="1800" dirty="0" smtClean="0"/>
              <a:t>/ </a:t>
            </a:r>
            <a:r>
              <a:rPr lang="en-US" sz="1800" dirty="0" err="1" smtClean="0"/>
              <a:t>Penggabungan</a:t>
            </a:r>
            <a:endParaRPr lang="id-ID" sz="1800" dirty="0"/>
          </a:p>
        </p:txBody>
      </p:sp>
      <p:sp>
        <p:nvSpPr>
          <p:cNvPr id="23" name="Text Placeholder 1"/>
          <p:cNvSpPr txBox="1">
            <a:spLocks/>
          </p:cNvSpPr>
          <p:nvPr/>
        </p:nvSpPr>
        <p:spPr>
          <a:xfrm>
            <a:off x="5508104" y="3003798"/>
            <a:ext cx="2016224" cy="43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None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Poppins Light"/>
              <a:buChar char="￮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Poppins Light"/>
              <a:buChar char="￮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indent="0"/>
            <a:r>
              <a:rPr lang="en-US" sz="2000" dirty="0" err="1" smtClean="0"/>
              <a:t>Instan</a:t>
            </a:r>
            <a:r>
              <a:rPr lang="en-US" sz="2000" dirty="0" smtClean="0"/>
              <a:t>/ </a:t>
            </a:r>
            <a:r>
              <a:rPr lang="en-US" sz="2000" dirty="0" err="1" smtClean="0"/>
              <a:t>Cepat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4230440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</a:t>
            </a:r>
            <a:r>
              <a:rPr lang="en-US" dirty="0" err="1" smtClean="0"/>
              <a:t>Sosial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</a:p>
          <a:p>
            <a:pPr>
              <a:buClrTx/>
            </a:pPr>
            <a:r>
              <a:rPr lang="en-US" dirty="0" err="1" smtClean="0"/>
              <a:t>Khalayak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(</a:t>
            </a:r>
            <a:r>
              <a:rPr lang="en-US" dirty="0" err="1" smtClean="0"/>
              <a:t>prosumer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0213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1"/>
          <p:cNvSpPr txBox="1">
            <a:spLocks noGrp="1"/>
          </p:cNvSpPr>
          <p:nvPr>
            <p:ph type="body" idx="1"/>
          </p:nvPr>
        </p:nvSpPr>
        <p:spPr>
          <a:xfrm>
            <a:off x="323528" y="1067488"/>
            <a:ext cx="1944216" cy="17119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id-ID" b="1" u="sng" dirty="0"/>
              <a:t>Mengaburkan Produksi dan Konsumsi</a:t>
            </a:r>
          </a:p>
          <a:p>
            <a:pPr marL="0" lvl="0" indent="0">
              <a:buNone/>
            </a:pPr>
            <a:r>
              <a:rPr lang="en-US" dirty="0" smtClean="0"/>
              <a:t>D</a:t>
            </a:r>
            <a:r>
              <a:rPr lang="id-ID" dirty="0" smtClean="0"/>
              <a:t>apat </a:t>
            </a:r>
            <a:r>
              <a:rPr lang="id-ID" dirty="0"/>
              <a:t>diproduksi </a:t>
            </a:r>
            <a:r>
              <a:rPr lang="en-US" dirty="0" smtClean="0"/>
              <a:t>&amp;</a:t>
            </a:r>
            <a:r>
              <a:rPr lang="id-ID" dirty="0" smtClean="0"/>
              <a:t> </a:t>
            </a:r>
            <a:r>
              <a:rPr lang="id-ID" dirty="0"/>
              <a:t>dikonsumsi oleh orang yang sama</a:t>
            </a:r>
          </a:p>
        </p:txBody>
      </p:sp>
      <p:sp>
        <p:nvSpPr>
          <p:cNvPr id="225" name="Google Shape;225;p21"/>
          <p:cNvSpPr txBox="1">
            <a:spLocks noGrp="1"/>
          </p:cNvSpPr>
          <p:nvPr>
            <p:ph type="title"/>
          </p:nvPr>
        </p:nvSpPr>
        <p:spPr>
          <a:xfrm>
            <a:off x="467544" y="371350"/>
            <a:ext cx="52203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Karakter Media Sosial yang Mengubah Hidup Manusia</a:t>
            </a:r>
            <a:endParaRPr sz="2800" dirty="0"/>
          </a:p>
        </p:txBody>
      </p:sp>
      <p:sp>
        <p:nvSpPr>
          <p:cNvPr id="226" name="Google Shape;226;p21"/>
          <p:cNvSpPr txBox="1">
            <a:spLocks noGrp="1"/>
          </p:cNvSpPr>
          <p:nvPr>
            <p:ph type="body" idx="2"/>
          </p:nvPr>
        </p:nvSpPr>
        <p:spPr>
          <a:xfrm>
            <a:off x="2267744" y="1219825"/>
            <a:ext cx="22368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id-ID" b="1" u="sng" dirty="0" smtClean="0"/>
              <a:t>Me</a:t>
            </a:r>
            <a:r>
              <a:rPr lang="en-US" b="1" u="sng" dirty="0" err="1" smtClean="0"/>
              <a:t>ng</a:t>
            </a:r>
            <a:r>
              <a:rPr lang="id-ID" b="1" u="sng" dirty="0" smtClean="0"/>
              <a:t>ubah Konsep</a:t>
            </a:r>
            <a:r>
              <a:rPr lang="en-US" b="1" u="sng" dirty="0" smtClean="0"/>
              <a:t> </a:t>
            </a:r>
            <a:r>
              <a:rPr lang="id-ID" b="1" u="sng" dirty="0" smtClean="0"/>
              <a:t>Ruang</a:t>
            </a:r>
            <a:endParaRPr lang="id-ID" b="1" u="sng" dirty="0"/>
          </a:p>
          <a:p>
            <a:pPr marL="0" lvl="0" indent="0">
              <a:buNone/>
            </a:pPr>
            <a:r>
              <a:rPr lang="en-US" dirty="0" smtClean="0"/>
              <a:t>M</a:t>
            </a:r>
            <a:r>
              <a:rPr lang="id-ID" dirty="0" smtClean="0"/>
              <a:t>engubah </a:t>
            </a:r>
            <a:r>
              <a:rPr lang="id-ID" dirty="0"/>
              <a:t>cara kita menciptakan dan berpartisipasi dalam komunitas.</a:t>
            </a:r>
          </a:p>
          <a:p>
            <a:pPr marL="0" lvl="0" indent="0">
              <a:buNone/>
            </a:pPr>
            <a:r>
              <a:rPr lang="id-ID" dirty="0"/>
              <a:t>Ruang cyber adalah ruang sosial dimana tindakan dinamis dan interaksi membentuk lingkungan.</a:t>
            </a:r>
          </a:p>
        </p:txBody>
      </p:sp>
      <p:sp>
        <p:nvSpPr>
          <p:cNvPr id="227" name="Google Shape;227;p21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pic>
        <p:nvPicPr>
          <p:cNvPr id="228" name="Google Shape;228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72150" y="1054450"/>
            <a:ext cx="3034500" cy="30345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229" name="Google Shape;229;p21"/>
          <p:cNvGrpSpPr/>
          <p:nvPr/>
        </p:nvGrpSpPr>
        <p:grpSpPr>
          <a:xfrm>
            <a:off x="5853100" y="3068600"/>
            <a:ext cx="1539600" cy="1539600"/>
            <a:chOff x="6680825" y="2549350"/>
            <a:chExt cx="1539600" cy="1539600"/>
          </a:xfrm>
        </p:grpSpPr>
        <p:sp>
          <p:nvSpPr>
            <p:cNvPr id="230" name="Google Shape;230;p21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000000">
                <a:alpha val="18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1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1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675"/>
              </a:avLst>
            </a:prstGeom>
            <a:solidFill>
              <a:srgbClr val="000000">
                <a:alpha val="65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3" name="Google Shape;233;p21"/>
          <p:cNvSpPr/>
          <p:nvPr/>
        </p:nvSpPr>
        <p:spPr>
          <a:xfrm>
            <a:off x="6454511" y="367001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224;p21"/>
          <p:cNvSpPr txBox="1">
            <a:spLocks/>
          </p:cNvSpPr>
          <p:nvPr/>
        </p:nvSpPr>
        <p:spPr>
          <a:xfrm>
            <a:off x="323528" y="2805338"/>
            <a:ext cx="1944216" cy="158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●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○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■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●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○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■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indent="0">
              <a:buNone/>
            </a:pPr>
            <a:r>
              <a:rPr lang="id-ID" b="1" u="sng" dirty="0"/>
              <a:t>Mengundang Kejenuhan </a:t>
            </a:r>
          </a:p>
          <a:p>
            <a:pPr marL="0" indent="0">
              <a:buNone/>
            </a:pP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deras</a:t>
            </a:r>
            <a:r>
              <a:rPr lang="en-US" dirty="0"/>
              <a:t> media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/>
              <a:t>kejenuhan</a:t>
            </a:r>
            <a:r>
              <a:rPr lang="en-US" dirty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/>
              <a:t>biasa</a:t>
            </a:r>
            <a:endParaRPr lang="en-US" dirty="0"/>
          </a:p>
        </p:txBody>
      </p:sp>
      <p:sp>
        <p:nvSpPr>
          <p:cNvPr id="13" name="Google Shape;226;p21"/>
          <p:cNvSpPr txBox="1">
            <a:spLocks/>
          </p:cNvSpPr>
          <p:nvPr/>
        </p:nvSpPr>
        <p:spPr>
          <a:xfrm>
            <a:off x="4411126" y="1073725"/>
            <a:ext cx="2236800" cy="1731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●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○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■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●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○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■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indent="0">
              <a:buFont typeface="Poppins Light"/>
              <a:buNone/>
            </a:pPr>
            <a:r>
              <a:rPr lang="en-US" b="1" u="sng" dirty="0" err="1" smtClean="0"/>
              <a:t>Mendorong</a:t>
            </a:r>
            <a:r>
              <a:rPr lang="en-US" b="1" u="sng" dirty="0" smtClean="0"/>
              <a:t> Multitasking</a:t>
            </a:r>
            <a:endParaRPr lang="id-ID" b="1" u="sng" dirty="0" smtClean="0"/>
          </a:p>
          <a:p>
            <a:pPr marL="1588" lvl="0" indent="0">
              <a:buNone/>
            </a:pP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/>
              <a:t>multitasking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 smtClean="0"/>
              <a:t>bersamaan</a:t>
            </a:r>
            <a:endParaRPr lang="id-ID" dirty="0"/>
          </a:p>
        </p:txBody>
      </p:sp>
      <p:sp>
        <p:nvSpPr>
          <p:cNvPr id="14" name="Google Shape;224;p21"/>
          <p:cNvSpPr txBox="1">
            <a:spLocks/>
          </p:cNvSpPr>
          <p:nvPr/>
        </p:nvSpPr>
        <p:spPr>
          <a:xfrm>
            <a:off x="4444662" y="2888186"/>
            <a:ext cx="1944216" cy="158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oppins Light"/>
              <a:buChar char="￮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●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○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■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●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○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Poppins Light"/>
              <a:buChar char="■"/>
              <a:defRPr sz="1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indent="0">
              <a:buNone/>
            </a:pPr>
            <a:r>
              <a:rPr lang="en-US" b="1" u="sng" dirty="0" err="1" smtClean="0"/>
              <a:t>Mempromosikan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Pemikiran</a:t>
            </a:r>
            <a:r>
              <a:rPr lang="en-US" b="1" u="sng" dirty="0" smtClean="0"/>
              <a:t> Visual</a:t>
            </a:r>
            <a:endParaRPr lang="id-ID" b="1" u="sng" dirty="0"/>
          </a:p>
          <a:p>
            <a:pPr marL="0" indent="0">
              <a:buNone/>
            </a:pPr>
            <a:r>
              <a:rPr lang="en-US" dirty="0" err="1"/>
              <a:t>Stimulasi</a:t>
            </a:r>
            <a:r>
              <a:rPr lang="en-US" dirty="0"/>
              <a:t> visual </a:t>
            </a:r>
            <a:r>
              <a:rPr lang="en-US" dirty="0" err="1"/>
              <a:t>konstan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berfikir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"/>
          <p:cNvSpPr txBox="1">
            <a:spLocks noGrp="1"/>
          </p:cNvSpPr>
          <p:nvPr>
            <p:ph type="ctrTitle"/>
          </p:nvPr>
        </p:nvSpPr>
        <p:spPr>
          <a:xfrm>
            <a:off x="2569800" y="2236800"/>
            <a:ext cx="4004400" cy="95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/>
              <a:t>Literasi Media</a:t>
            </a:r>
            <a:endParaRPr sz="4400" dirty="0"/>
          </a:p>
        </p:txBody>
      </p:sp>
      <p:sp>
        <p:nvSpPr>
          <p:cNvPr id="177" name="Google Shape;177;p17"/>
          <p:cNvSpPr txBox="1"/>
          <p:nvPr/>
        </p:nvSpPr>
        <p:spPr>
          <a:xfrm>
            <a:off x="1030925" y="710500"/>
            <a:ext cx="1392600" cy="13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0" b="1" dirty="0" smtClean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4</a:t>
            </a:r>
            <a:endParaRPr sz="6000" dirty="0">
              <a:solidFill>
                <a:srgbClr val="FFFFFF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53321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411760" y="627534"/>
            <a:ext cx="4777200" cy="3265800"/>
          </a:xfrm>
        </p:spPr>
        <p:txBody>
          <a:bodyPr/>
          <a:lstStyle/>
          <a:p>
            <a:r>
              <a:rPr lang="id-ID" dirty="0"/>
              <a:t>McCannon mengartikan literasi media </a:t>
            </a:r>
            <a:r>
              <a:rPr lang="id-ID" dirty="0">
                <a:solidFill>
                  <a:srgbClr val="FF0000"/>
                </a:solidFill>
              </a:rPr>
              <a:t>sebagai kemampuan secara efektif dan secara efesien memahami dan menggunakan komunikasi massa </a:t>
            </a:r>
            <a:r>
              <a:rPr lang="id-ID" dirty="0"/>
              <a:t>(Strasburger &amp; Wilson, 2002).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00381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43558"/>
            <a:ext cx="5220300" cy="683100"/>
          </a:xfrm>
        </p:spPr>
        <p:txBody>
          <a:bodyPr/>
          <a:lstStyle/>
          <a:p>
            <a:r>
              <a:rPr lang="en-US" dirty="0" smtClean="0"/>
              <a:t>7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Literasi</a:t>
            </a:r>
            <a:r>
              <a:rPr lang="en-US" dirty="0" smtClean="0"/>
              <a:t> Media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08" y="1491630"/>
            <a:ext cx="6022655" cy="2618400"/>
          </a:xfrm>
        </p:spPr>
        <p:txBody>
          <a:bodyPr/>
          <a:lstStyle/>
          <a:p>
            <a:pPr marL="469900" indent="-342900">
              <a:buClrTx/>
              <a:buFont typeface="+mj-lt"/>
              <a:buAutoNum type="arabicPeriod"/>
            </a:pPr>
            <a:r>
              <a:rPr lang="en-US" dirty="0" smtClean="0"/>
              <a:t>A</a:t>
            </a:r>
            <a:r>
              <a:rPr lang="id-ID" dirty="0" smtClean="0"/>
              <a:t>nalisis</a:t>
            </a:r>
            <a:r>
              <a:rPr lang="en-US" dirty="0" smtClean="0"/>
              <a:t> (</a:t>
            </a:r>
            <a:r>
              <a:rPr lang="id-ID" dirty="0"/>
              <a:t>mengurai pesan </a:t>
            </a:r>
            <a:r>
              <a:rPr lang="en-US" dirty="0" smtClean="0"/>
              <a:t>)</a:t>
            </a:r>
            <a:endParaRPr lang="en-US" dirty="0"/>
          </a:p>
          <a:p>
            <a:pPr marL="469900" indent="-342900">
              <a:buClrTx/>
              <a:buFont typeface="+mj-lt"/>
              <a:buAutoNum type="arabicPeriod"/>
            </a:pPr>
            <a:r>
              <a:rPr lang="en-US" dirty="0"/>
              <a:t>E</a:t>
            </a:r>
            <a:r>
              <a:rPr lang="id-ID" dirty="0" smtClean="0"/>
              <a:t>valuasi</a:t>
            </a:r>
            <a:r>
              <a:rPr lang="en-US" dirty="0" smtClean="0"/>
              <a:t> (</a:t>
            </a:r>
            <a:r>
              <a:rPr lang="en-US" dirty="0" err="1" smtClean="0"/>
              <a:t>penilaian</a:t>
            </a:r>
            <a:r>
              <a:rPr lang="en-US" dirty="0" smtClean="0"/>
              <a:t>)</a:t>
            </a:r>
          </a:p>
          <a:p>
            <a:pPr marL="469900" indent="-342900">
              <a:buClrTx/>
              <a:buFont typeface="+mj-lt"/>
              <a:buAutoNum type="arabicPeriod"/>
            </a:pPr>
            <a:r>
              <a:rPr lang="en-US" dirty="0"/>
              <a:t>P</a:t>
            </a:r>
            <a:r>
              <a:rPr lang="id-ID" dirty="0" smtClean="0"/>
              <a:t>engelompokan</a:t>
            </a:r>
            <a:r>
              <a:rPr lang="en-US" dirty="0" smtClean="0"/>
              <a:t> (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yang </a:t>
            </a:r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beda</a:t>
            </a:r>
            <a:r>
              <a:rPr lang="en-US" dirty="0" smtClean="0"/>
              <a:t>)</a:t>
            </a:r>
          </a:p>
          <a:p>
            <a:pPr marL="469900" indent="-342900">
              <a:buClrTx/>
              <a:buFont typeface="+mj-lt"/>
              <a:buAutoNum type="arabicPeriod"/>
            </a:pPr>
            <a:r>
              <a:rPr lang="en-US" dirty="0"/>
              <a:t>I</a:t>
            </a:r>
            <a:r>
              <a:rPr lang="id-ID" dirty="0" smtClean="0"/>
              <a:t>nduksi </a:t>
            </a:r>
            <a:r>
              <a:rPr lang="en-US" dirty="0" smtClean="0"/>
              <a:t>(</a:t>
            </a:r>
            <a:r>
              <a:rPr lang="id-ID" dirty="0"/>
              <a:t>mengambil </a:t>
            </a:r>
            <a:r>
              <a:rPr lang="id-ID" dirty="0" smtClean="0"/>
              <a:t>kesimpulan</a:t>
            </a:r>
            <a:r>
              <a:rPr lang="en-US" dirty="0" smtClean="0"/>
              <a:t>)</a:t>
            </a:r>
          </a:p>
          <a:p>
            <a:pPr marL="469900" indent="-342900">
              <a:buClrTx/>
              <a:buFont typeface="+mj-lt"/>
              <a:buAutoNum type="arabicPeriod"/>
            </a:pPr>
            <a:r>
              <a:rPr lang="en-US" dirty="0" smtClean="0"/>
              <a:t>D</a:t>
            </a:r>
            <a:r>
              <a:rPr lang="id-ID" dirty="0" smtClean="0"/>
              <a:t>eduksi</a:t>
            </a:r>
            <a:r>
              <a:rPr lang="en-US" dirty="0" smtClean="0"/>
              <a:t> (</a:t>
            </a:r>
            <a:r>
              <a:rPr lang="id-ID" dirty="0" smtClean="0"/>
              <a:t>menjelaskan</a:t>
            </a:r>
            <a:r>
              <a:rPr lang="en-US" dirty="0" smtClean="0"/>
              <a:t>)</a:t>
            </a:r>
            <a:endParaRPr lang="en-US" dirty="0"/>
          </a:p>
          <a:p>
            <a:pPr marL="469900" indent="-342900">
              <a:buClrTx/>
              <a:buFont typeface="+mj-lt"/>
              <a:buAutoNum type="arabicPeriod"/>
            </a:pPr>
            <a:r>
              <a:rPr lang="en-US" dirty="0"/>
              <a:t>S</a:t>
            </a:r>
            <a:r>
              <a:rPr lang="id-ID" dirty="0" smtClean="0"/>
              <a:t>intesis </a:t>
            </a:r>
            <a:r>
              <a:rPr lang="en-US" dirty="0" smtClean="0"/>
              <a:t>(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</a:p>
          <a:p>
            <a:pPr marL="469900" indent="-342900">
              <a:buClrTx/>
              <a:buFont typeface="+mj-lt"/>
              <a:buAutoNum type="arabicPeriod"/>
            </a:pPr>
            <a:r>
              <a:rPr lang="en-US" i="1" dirty="0" smtClean="0"/>
              <a:t>A</a:t>
            </a:r>
            <a:r>
              <a:rPr lang="id-ID" i="1" dirty="0" smtClean="0"/>
              <a:t>bstracting</a:t>
            </a:r>
            <a:r>
              <a:rPr lang="en-US" i="1" dirty="0"/>
              <a:t> </a:t>
            </a:r>
            <a:r>
              <a:rPr lang="en-US" dirty="0" smtClean="0"/>
              <a:t>(</a:t>
            </a:r>
            <a:r>
              <a:rPr lang="id-ID" dirty="0"/>
              <a:t>menciptakan deskripsi </a:t>
            </a:r>
            <a:r>
              <a:rPr lang="id-ID" dirty="0" smtClean="0"/>
              <a:t>singkat</a:t>
            </a:r>
            <a:r>
              <a:rPr lang="id-ID" dirty="0"/>
              <a:t>, jelas, </a:t>
            </a:r>
            <a:r>
              <a:rPr lang="en-US" dirty="0"/>
              <a:t>&amp;</a:t>
            </a:r>
            <a:r>
              <a:rPr lang="id-ID" dirty="0" smtClean="0"/>
              <a:t> </a:t>
            </a:r>
            <a:r>
              <a:rPr lang="id-ID" dirty="0"/>
              <a:t>akurat </a:t>
            </a:r>
            <a:r>
              <a:rPr lang="id-ID" dirty="0" smtClean="0"/>
              <a:t>u</a:t>
            </a:r>
            <a:r>
              <a:rPr lang="en-US" dirty="0"/>
              <a:t>/</a:t>
            </a:r>
            <a:r>
              <a:rPr lang="id-ID" dirty="0" smtClean="0"/>
              <a:t> </a:t>
            </a:r>
            <a:r>
              <a:rPr lang="id-ID" dirty="0"/>
              <a:t>menggambarkan esensi pesan </a:t>
            </a:r>
            <a:r>
              <a:rPr lang="id-ID" dirty="0" smtClean="0"/>
              <a:t>lebih </a:t>
            </a:r>
            <a:r>
              <a:rPr lang="id-ID" dirty="0"/>
              <a:t>singkat dari pesan </a:t>
            </a:r>
            <a:r>
              <a:rPr lang="id-ID" dirty="0" smtClean="0"/>
              <a:t>aslinya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3387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36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421" name="Google Shape;421;p36"/>
          <p:cNvSpPr txBox="1">
            <a:spLocks noGrp="1"/>
          </p:cNvSpPr>
          <p:nvPr>
            <p:ph type="ctrTitle" idx="4294967295"/>
          </p:nvPr>
        </p:nvSpPr>
        <p:spPr>
          <a:xfrm>
            <a:off x="2555776" y="2715766"/>
            <a:ext cx="4608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/>
              <a:t>Thanks!</a:t>
            </a:r>
            <a:endParaRPr sz="8000" dirty="0"/>
          </a:p>
        </p:txBody>
      </p:sp>
      <p:grpSp>
        <p:nvGrpSpPr>
          <p:cNvPr id="423" name="Google Shape;423;p36"/>
          <p:cNvGrpSpPr/>
          <p:nvPr/>
        </p:nvGrpSpPr>
        <p:grpSpPr>
          <a:xfrm>
            <a:off x="1812552" y="1460659"/>
            <a:ext cx="345971" cy="325505"/>
            <a:chOff x="5972700" y="2330200"/>
            <a:chExt cx="411625" cy="387275"/>
          </a:xfrm>
        </p:grpSpPr>
        <p:sp>
          <p:nvSpPr>
            <p:cNvPr id="424" name="Google Shape;424;p3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5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ini membahas</a:t>
            </a:r>
            <a:endParaRPr dirty="0"/>
          </a:p>
        </p:txBody>
      </p:sp>
      <p:sp>
        <p:nvSpPr>
          <p:cNvPr id="155" name="Google Shape;155;p15"/>
          <p:cNvSpPr txBox="1">
            <a:spLocks noGrp="1"/>
          </p:cNvSpPr>
          <p:nvPr>
            <p:ph type="body" idx="1"/>
          </p:nvPr>
        </p:nvSpPr>
        <p:spPr>
          <a:xfrm>
            <a:off x="1069624" y="1958050"/>
            <a:ext cx="5302576" cy="224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Tx/>
            </a:pPr>
            <a:r>
              <a:rPr lang="en-US" sz="1600" dirty="0" err="1"/>
              <a:t>Komunikasi</a:t>
            </a:r>
            <a:r>
              <a:rPr lang="en-US" sz="1600" dirty="0"/>
              <a:t> Massa</a:t>
            </a:r>
            <a:endParaRPr lang="id-ID" sz="1600" dirty="0"/>
          </a:p>
          <a:p>
            <a:pPr lvl="0">
              <a:buClrTx/>
            </a:pPr>
            <a:r>
              <a:rPr lang="en-US" sz="1600" dirty="0" err="1" smtClean="0"/>
              <a:t>Teori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/>
              <a:t>komunikasi</a:t>
            </a:r>
            <a:r>
              <a:rPr lang="en-US" sz="1600" dirty="0"/>
              <a:t> </a:t>
            </a:r>
            <a:r>
              <a:rPr lang="en-US" sz="1600" dirty="0" err="1"/>
              <a:t>massa</a:t>
            </a:r>
            <a:endParaRPr lang="id-ID" sz="1600" dirty="0"/>
          </a:p>
          <a:p>
            <a:pPr lvl="0">
              <a:buClrTx/>
            </a:pPr>
            <a:r>
              <a:rPr lang="en-US" sz="1600" dirty="0" err="1"/>
              <a:t>Komunikasi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media </a:t>
            </a:r>
            <a:r>
              <a:rPr lang="en-US" sz="1600" dirty="0" err="1" smtClean="0"/>
              <a:t>baru</a:t>
            </a:r>
            <a:endParaRPr lang="en-US" sz="1600" dirty="0" smtClean="0"/>
          </a:p>
          <a:p>
            <a:pPr lvl="0">
              <a:buClrTx/>
            </a:pPr>
            <a:r>
              <a:rPr lang="en-US" sz="1600" b="1" dirty="0" err="1" smtClean="0"/>
              <a:t>Literasi</a:t>
            </a:r>
            <a:r>
              <a:rPr lang="en-US" sz="1600" b="1" dirty="0" smtClean="0"/>
              <a:t> media</a:t>
            </a:r>
            <a:endParaRPr lang="id-ID" sz="1600" dirty="0"/>
          </a:p>
        </p:txBody>
      </p:sp>
      <p:sp>
        <p:nvSpPr>
          <p:cNvPr id="157" name="Google Shape;157;p15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158" name="Google Shape;158;p15"/>
          <p:cNvGrpSpPr/>
          <p:nvPr/>
        </p:nvGrpSpPr>
        <p:grpSpPr>
          <a:xfrm>
            <a:off x="7227977" y="2052723"/>
            <a:ext cx="1212302" cy="1038068"/>
            <a:chOff x="1934025" y="1001650"/>
            <a:chExt cx="415300" cy="355600"/>
          </a:xfrm>
        </p:grpSpPr>
        <p:sp>
          <p:nvSpPr>
            <p:cNvPr id="159" name="Google Shape;159;p15"/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l" t="t" r="r" b="b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w="9525" cap="rnd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5"/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l" t="t" r="r" b="b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w="9525" cap="rnd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5"/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l" t="t" r="r" b="b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w="9525" cap="rnd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5"/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l" t="t" r="r" b="b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w="9525" cap="rnd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"/>
          <p:cNvSpPr txBox="1">
            <a:spLocks noGrp="1"/>
          </p:cNvSpPr>
          <p:nvPr>
            <p:ph type="ctrTitle"/>
          </p:nvPr>
        </p:nvSpPr>
        <p:spPr>
          <a:xfrm>
            <a:off x="2569800" y="2236800"/>
            <a:ext cx="4004400" cy="95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/>
              <a:t>Komunikasi </a:t>
            </a:r>
            <a:br>
              <a:rPr lang="en" sz="4400" dirty="0" smtClean="0"/>
            </a:br>
            <a:r>
              <a:rPr lang="en" sz="4400" dirty="0" smtClean="0"/>
              <a:t>Massa</a:t>
            </a:r>
            <a:endParaRPr sz="4400" dirty="0"/>
          </a:p>
        </p:txBody>
      </p:sp>
      <p:sp>
        <p:nvSpPr>
          <p:cNvPr id="177" name="Google Shape;177;p17"/>
          <p:cNvSpPr txBox="1"/>
          <p:nvPr/>
        </p:nvSpPr>
        <p:spPr>
          <a:xfrm>
            <a:off x="1030925" y="710500"/>
            <a:ext cx="1392600" cy="13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0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  <a:endParaRPr sz="6000">
              <a:solidFill>
                <a:srgbClr val="FFFFFF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"/>
          <p:cNvSpPr txBox="1">
            <a:spLocks noGrp="1"/>
          </p:cNvSpPr>
          <p:nvPr>
            <p:ph type="body" idx="1"/>
          </p:nvPr>
        </p:nvSpPr>
        <p:spPr>
          <a:xfrm>
            <a:off x="2385525" y="1310550"/>
            <a:ext cx="4777200" cy="32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id-ID" dirty="0" smtClean="0"/>
              <a:t>Komunikasi </a:t>
            </a:r>
            <a:r>
              <a:rPr lang="id-ID" dirty="0"/>
              <a:t>massa </a:t>
            </a:r>
          </a:p>
          <a:p>
            <a:pPr marL="0" lvl="0" indent="0">
              <a:buNone/>
            </a:pPr>
            <a:r>
              <a:rPr lang="id-ID" dirty="0"/>
              <a:t>menciptakan pengaruh secara luas dalam waktu singkat kepada banyak orang serentak </a:t>
            </a:r>
          </a:p>
          <a:p>
            <a:pPr marL="0" lvl="0" indent="0">
              <a:buNone/>
            </a:pPr>
            <a:r>
              <a:rPr lang="id-ID" dirty="0"/>
              <a:t>(Denis McQuail, 2011:32). </a:t>
            </a:r>
            <a:endParaRPr dirty="0"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Massa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id-ID" dirty="0"/>
              <a:t>Saluran </a:t>
            </a:r>
            <a:r>
              <a:rPr lang="id-ID" dirty="0" smtClean="0"/>
              <a:t>elektronik</a:t>
            </a:r>
            <a:r>
              <a:rPr lang="en-US" dirty="0" smtClean="0"/>
              <a:t>/</a:t>
            </a:r>
            <a:r>
              <a:rPr lang="id-ID" dirty="0" smtClean="0"/>
              <a:t>mekanik </a:t>
            </a:r>
            <a:r>
              <a:rPr lang="id-ID" dirty="0"/>
              <a:t>yang mengantarkan komunikasi dari satu ke banyak (audiens luas</a:t>
            </a:r>
            <a:r>
              <a:rPr lang="id-ID" dirty="0" smtClean="0"/>
              <a:t>).</a:t>
            </a:r>
            <a:endParaRPr lang="id-ID" dirty="0"/>
          </a:p>
          <a:p>
            <a:pPr>
              <a:buClrTx/>
            </a:pPr>
            <a:r>
              <a:rPr lang="id-ID" dirty="0"/>
              <a:t>Tidak memiliki kontak langsung dengan sumber pesan</a:t>
            </a:r>
            <a:r>
              <a:rPr lang="id-ID" dirty="0" smtClean="0"/>
              <a:t>.</a:t>
            </a:r>
            <a:endParaRPr lang="en-US" dirty="0" smtClean="0"/>
          </a:p>
          <a:p>
            <a:pPr>
              <a:buClrTx/>
            </a:pPr>
            <a:r>
              <a:rPr lang="en-US" dirty="0" smtClean="0"/>
              <a:t>Koran, TV, Radio, Billboard.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16050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"/>
          <p:cNvSpPr txBox="1">
            <a:spLocks noGrp="1"/>
          </p:cNvSpPr>
          <p:nvPr>
            <p:ph type="ctrTitle"/>
          </p:nvPr>
        </p:nvSpPr>
        <p:spPr>
          <a:xfrm>
            <a:off x="2569800" y="2236800"/>
            <a:ext cx="4004400" cy="95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/>
              <a:t>Teori dalam</a:t>
            </a:r>
            <a:br>
              <a:rPr lang="en" sz="4400" dirty="0" smtClean="0"/>
            </a:br>
            <a:r>
              <a:rPr lang="en" sz="4400" dirty="0" smtClean="0"/>
              <a:t>Komunikasi </a:t>
            </a:r>
            <a:br>
              <a:rPr lang="en" sz="4400" dirty="0" smtClean="0"/>
            </a:br>
            <a:r>
              <a:rPr lang="en" sz="4400" dirty="0" smtClean="0"/>
              <a:t>Massa</a:t>
            </a:r>
            <a:endParaRPr sz="4400" dirty="0"/>
          </a:p>
        </p:txBody>
      </p:sp>
      <p:sp>
        <p:nvSpPr>
          <p:cNvPr id="177" name="Google Shape;177;p17"/>
          <p:cNvSpPr txBox="1"/>
          <p:nvPr/>
        </p:nvSpPr>
        <p:spPr>
          <a:xfrm>
            <a:off x="1030925" y="710500"/>
            <a:ext cx="1392600" cy="13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0" b="1" dirty="0" smtClean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  <a:endParaRPr sz="6000" dirty="0">
              <a:solidFill>
                <a:srgbClr val="FFFFFF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5709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11510"/>
            <a:ext cx="5220300" cy="683100"/>
          </a:xfrm>
        </p:spPr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…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167" y="987574"/>
            <a:ext cx="1485300" cy="18002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/>
            <a:r>
              <a:rPr lang="en-US" u="sng" dirty="0" smtClean="0"/>
              <a:t>Agenda Setting</a:t>
            </a:r>
          </a:p>
          <a:p>
            <a:pPr marL="0" indent="0">
              <a:buNone/>
            </a:pPr>
            <a:r>
              <a:rPr lang="nl-NL" dirty="0" smtClean="0"/>
              <a:t>Pembentukan kepedulian&amp; perhatian </a:t>
            </a:r>
            <a:r>
              <a:rPr lang="nl-NL" dirty="0"/>
              <a:t>publik terhadap beberapa isu yang ditampilkan oleh media </a:t>
            </a:r>
            <a:r>
              <a:rPr lang="nl-NL" dirty="0" smtClean="0"/>
              <a:t>berita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2317478" y="987574"/>
            <a:ext cx="1485300" cy="18002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/>
            <a:r>
              <a:rPr lang="en-US" u="sng" dirty="0" smtClean="0"/>
              <a:t>Spiral of Silence</a:t>
            </a:r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id-ID" dirty="0" smtClean="0"/>
              <a:t>agaimana orang</a:t>
            </a:r>
            <a:r>
              <a:rPr lang="en-US" dirty="0" smtClean="0"/>
              <a:t> </a:t>
            </a:r>
            <a:r>
              <a:rPr lang="id-ID" dirty="0" smtClean="0"/>
              <a:t>cenderung u</a:t>
            </a:r>
            <a:r>
              <a:rPr lang="en-US" dirty="0" smtClean="0"/>
              <a:t>/</a:t>
            </a:r>
            <a:r>
              <a:rPr lang="id-ID" dirty="0" smtClean="0"/>
              <a:t> </a:t>
            </a:r>
            <a:r>
              <a:rPr lang="id-ID" dirty="0"/>
              <a:t>tetap diam ketika mereka merasa pandangannya merupakan minoritas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>
          <a:xfrm>
            <a:off x="3878788" y="987574"/>
            <a:ext cx="1557308" cy="18002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/>
            <a:r>
              <a:rPr lang="en-US" u="sng" dirty="0" smtClean="0"/>
              <a:t>Social Cognitive</a:t>
            </a:r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id-ID" dirty="0" smtClean="0"/>
              <a:t>agaimana </a:t>
            </a:r>
            <a:r>
              <a:rPr lang="en-US" dirty="0" smtClean="0"/>
              <a:t>&amp; </a:t>
            </a:r>
            <a:r>
              <a:rPr lang="id-ID" dirty="0" smtClean="0"/>
              <a:t>mengapa orang cenderung </a:t>
            </a:r>
            <a:r>
              <a:rPr lang="id-ID" dirty="0"/>
              <a:t>meniru apa yang dilihat melalui media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782444" y="2859782"/>
            <a:ext cx="148530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Poppins Light"/>
              <a:buChar char="￮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Poppins Light"/>
              <a:buChar char="￮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Poppins Light"/>
              <a:buChar char="￮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●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○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■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●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○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■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indent="0"/>
            <a:r>
              <a:rPr lang="en-US" u="sng" dirty="0" smtClean="0"/>
              <a:t>Cultivation</a:t>
            </a:r>
          </a:p>
          <a:p>
            <a:pPr marL="0" indent="0">
              <a:buNone/>
            </a:pPr>
            <a:r>
              <a:rPr lang="nl-NL" dirty="0" smtClean="0"/>
              <a:t>Apakah </a:t>
            </a:r>
            <a:r>
              <a:rPr lang="nl-NL" dirty="0"/>
              <a:t>dan bagaimana menonton televisi dapat mempengaruhi </a:t>
            </a:r>
            <a:r>
              <a:rPr lang="nl-NL" dirty="0" smtClean="0"/>
              <a:t>ide/gagasan </a:t>
            </a:r>
            <a:r>
              <a:rPr lang="nl-NL" dirty="0"/>
              <a:t>pemirsa mengenai dunia</a:t>
            </a:r>
            <a:endParaRPr lang="nl-NL" dirty="0" smtClean="0"/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2321480" y="2859782"/>
            <a:ext cx="148530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Poppins Light"/>
              <a:buChar char="￮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Poppins Light"/>
              <a:buChar char="￮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Poppins Light"/>
              <a:buChar char="￮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●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○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■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●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○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■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indent="0" algn="ctr"/>
            <a:r>
              <a:rPr lang="en-US" u="sng" dirty="0" smtClean="0"/>
              <a:t>Hypodermic Needle</a:t>
            </a:r>
          </a:p>
          <a:p>
            <a:pPr marL="0" indent="0">
              <a:buNone/>
            </a:pPr>
            <a:r>
              <a:rPr lang="en-US" dirty="0" smtClean="0"/>
              <a:t>Media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,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khalayak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endParaRPr lang="id-ID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3878788" y="2859782"/>
            <a:ext cx="1557308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Poppins Light"/>
              <a:buChar char="￮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Poppins Light"/>
              <a:buChar char="￮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Poppins Light"/>
              <a:buChar char="￮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●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○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■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●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○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100"/>
              <a:buFont typeface="Poppins Light"/>
              <a:buChar char="■"/>
              <a:defRPr sz="11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indent="0" algn="ctr"/>
            <a:r>
              <a:rPr lang="en-US" u="sng" dirty="0" smtClean="0"/>
              <a:t>Uses &amp; </a:t>
            </a:r>
            <a:r>
              <a:rPr lang="en-US" u="sng" dirty="0" err="1" smtClean="0"/>
              <a:t>Gratifiction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, </a:t>
            </a:r>
            <a:r>
              <a:rPr lang="en-US" dirty="0" err="1"/>
              <a:t>motivasi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media </a:t>
            </a:r>
            <a:r>
              <a:rPr lang="en-US" dirty="0" err="1"/>
              <a:t>massa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25901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"/>
          <p:cNvSpPr txBox="1">
            <a:spLocks noGrp="1"/>
          </p:cNvSpPr>
          <p:nvPr>
            <p:ph type="ctrTitle"/>
          </p:nvPr>
        </p:nvSpPr>
        <p:spPr>
          <a:xfrm>
            <a:off x="2569800" y="2236800"/>
            <a:ext cx="4004400" cy="95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/>
              <a:t>Komunikasi dalam </a:t>
            </a:r>
            <a:br>
              <a:rPr lang="en" sz="4400" dirty="0" smtClean="0"/>
            </a:br>
            <a:r>
              <a:rPr lang="en" sz="4400" dirty="0" smtClean="0"/>
              <a:t>Media Baru</a:t>
            </a:r>
            <a:endParaRPr sz="4400" dirty="0"/>
          </a:p>
        </p:txBody>
      </p:sp>
      <p:sp>
        <p:nvSpPr>
          <p:cNvPr id="177" name="Google Shape;177;p17"/>
          <p:cNvSpPr txBox="1"/>
          <p:nvPr/>
        </p:nvSpPr>
        <p:spPr>
          <a:xfrm>
            <a:off x="1030925" y="710500"/>
            <a:ext cx="1392600" cy="13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0" b="1" dirty="0" smtClean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3</a:t>
            </a:r>
            <a:endParaRPr sz="6000" dirty="0">
              <a:solidFill>
                <a:srgbClr val="FFFFFF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96178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72150" y="1054450"/>
            <a:ext cx="3034500" cy="30345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89" name="Google Shape;189;p19"/>
          <p:cNvGrpSpPr/>
          <p:nvPr/>
        </p:nvGrpSpPr>
        <p:grpSpPr>
          <a:xfrm>
            <a:off x="5853100" y="3068600"/>
            <a:ext cx="1539600" cy="1539600"/>
            <a:chOff x="6680825" y="2549350"/>
            <a:chExt cx="1539600" cy="1539600"/>
          </a:xfrm>
        </p:grpSpPr>
        <p:sp>
          <p:nvSpPr>
            <p:cNvPr id="190" name="Google Shape;190;p19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000000">
                <a:alpha val="188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9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9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675"/>
              </a:avLst>
            </a:prstGeom>
            <a:solidFill>
              <a:srgbClr val="000000">
                <a:alpha val="65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19"/>
          <p:cNvSpPr txBox="1">
            <a:spLocks noGrp="1"/>
          </p:cNvSpPr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M</a:t>
            </a:r>
            <a:r>
              <a:rPr lang="en" dirty="0" smtClean="0"/>
              <a:t>edia Baru </a:t>
            </a:r>
            <a:endParaRPr dirty="0"/>
          </a:p>
        </p:txBody>
      </p:sp>
      <p:sp>
        <p:nvSpPr>
          <p:cNvPr id="194" name="Google Shape;194;p19"/>
          <p:cNvSpPr txBox="1">
            <a:spLocks noGrp="1"/>
          </p:cNvSpPr>
          <p:nvPr>
            <p:ph type="body" idx="1"/>
          </p:nvPr>
        </p:nvSpPr>
        <p:spPr>
          <a:xfrm>
            <a:off x="1069625" y="1958050"/>
            <a:ext cx="46080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 smtClean="0"/>
              <a:t>I</a:t>
            </a:r>
            <a:r>
              <a:rPr lang="id-ID" dirty="0" smtClean="0"/>
              <a:t>stilah </a:t>
            </a:r>
            <a:r>
              <a:rPr lang="id-ID" dirty="0"/>
              <a:t>yang dimaksudkan  untuk mencakup kemunculan digital, komputer, atau jaringan teknologi informasi dan komunikasi di akhir  abad ke-20</a:t>
            </a:r>
            <a:r>
              <a:rPr lang="id-ID" dirty="0" smtClean="0"/>
              <a:t>.</a:t>
            </a:r>
            <a:endParaRPr lang="en-US" dirty="0" smtClean="0"/>
          </a:p>
          <a:p>
            <a:pPr lvl="0"/>
            <a:endParaRPr dirty="0"/>
          </a:p>
        </p:txBody>
      </p:sp>
      <p:sp>
        <p:nvSpPr>
          <p:cNvPr id="195" name="Google Shape;195;p19"/>
          <p:cNvSpPr txBox="1">
            <a:spLocks noGrp="1"/>
          </p:cNvSpPr>
          <p:nvPr>
            <p:ph type="sldNum" idx="12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196" name="Google Shape;196;p19"/>
          <p:cNvGrpSpPr/>
          <p:nvPr/>
        </p:nvGrpSpPr>
        <p:grpSpPr>
          <a:xfrm>
            <a:off x="6438110" y="3653462"/>
            <a:ext cx="369505" cy="369505"/>
            <a:chOff x="2594050" y="1631825"/>
            <a:chExt cx="439625" cy="439625"/>
          </a:xfrm>
        </p:grpSpPr>
        <p:sp>
          <p:nvSpPr>
            <p:cNvPr id="197" name="Google Shape;197;p19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9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ymbelin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EFEFEF"/>
      </a:lt2>
      <a:accent1>
        <a:srgbClr val="485364"/>
      </a:accent1>
      <a:accent2>
        <a:srgbClr val="63728A"/>
      </a:accent2>
      <a:accent3>
        <a:srgbClr val="8B9AB3"/>
      </a:accent3>
      <a:accent4>
        <a:srgbClr val="9E8473"/>
      </a:accent4>
      <a:accent5>
        <a:srgbClr val="CAAE9C"/>
      </a:accent5>
      <a:accent6>
        <a:srgbClr val="DFCEC3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365</Words>
  <Application>Microsoft Office PowerPoint</Application>
  <PresentationFormat>On-screen Show (16:9)</PresentationFormat>
  <Paragraphs>79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Wingdings</vt:lpstr>
      <vt:lpstr>Poppins Light</vt:lpstr>
      <vt:lpstr>Poppins</vt:lpstr>
      <vt:lpstr>Cymbeline template</vt:lpstr>
      <vt:lpstr>Komunikasi Massa </vt:lpstr>
      <vt:lpstr>Pertemuan ini membahas</vt:lpstr>
      <vt:lpstr>Komunikasi  Massa</vt:lpstr>
      <vt:lpstr>PowerPoint Presentation</vt:lpstr>
      <vt:lpstr>Media Massa</vt:lpstr>
      <vt:lpstr>Teori dalam Komunikasi  Massa</vt:lpstr>
      <vt:lpstr>Beberapa…</vt:lpstr>
      <vt:lpstr>Komunikasi dalam  Media Baru</vt:lpstr>
      <vt:lpstr>Media Baru </vt:lpstr>
      <vt:lpstr>INTERNET</vt:lpstr>
      <vt:lpstr>PowerPoint Presentation</vt:lpstr>
      <vt:lpstr>Media Sosial</vt:lpstr>
      <vt:lpstr>Karakter Media Sosial yang Mengubah Hidup Manusia</vt:lpstr>
      <vt:lpstr>Literasi Media</vt:lpstr>
      <vt:lpstr>PowerPoint Presentation</vt:lpstr>
      <vt:lpstr>7 Keterampilan Literasi Media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Massa</dc:title>
  <dc:creator>suxi</dc:creator>
  <cp:lastModifiedBy>Suci Marini</cp:lastModifiedBy>
  <cp:revision>10</cp:revision>
  <dcterms:modified xsi:type="dcterms:W3CDTF">2019-12-02T03:23:11Z</dcterms:modified>
</cp:coreProperties>
</file>