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6" r:id="rId16"/>
    <p:sldId id="297" r:id="rId17"/>
    <p:sldId id="261" r:id="rId18"/>
    <p:sldId id="279" r:id="rId19"/>
  </p:sldIdLst>
  <p:sldSz cx="9144000" cy="5143500" type="screen16x9"/>
  <p:notesSz cx="6858000" cy="9144000"/>
  <p:embeddedFontLst>
    <p:embeddedFont>
      <p:font typeface="Poppins" charset="0"/>
      <p:regular r:id="rId21"/>
      <p:bold r:id="rId22"/>
      <p:italic r:id="rId23"/>
      <p:boldItalic r:id="rId24"/>
    </p:embeddedFont>
    <p:embeddedFont>
      <p:font typeface="Muli Light" charset="0"/>
      <p:regular r:id="rId25"/>
      <p:bold r:id="rId26"/>
      <p:italic r:id="rId27"/>
      <p:boldItalic r:id="rId28"/>
    </p:embeddedFont>
    <p:embeddedFont>
      <p:font typeface="Poppins Light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FD9C4CD-EC4A-4E92-B923-63AB82811866}">
  <a:tblStyle styleId="{CFD9C4CD-EC4A-4E92-B923-63AB828118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2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91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087ACD-0AA1-453E-8EA6-A307DDE2E02A}" type="datetimeFigureOut">
              <a:rPr lang="id-ID" smtClean="0"/>
              <a:t>26/11/2019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877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087ACD-0AA1-453E-8EA6-A307DDE2E02A}" type="datetimeFigureOut">
              <a:rPr lang="id-ID" smtClean="0"/>
              <a:t>26/11/2019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2BFF-84DC-4A52-88DF-F4E65B3483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007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8" r:id="rId5"/>
    <p:sldLayoutId id="2147483661" r:id="rId6"/>
    <p:sldLayoutId id="2147483662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Komunikasi</a:t>
            </a:r>
            <a:br>
              <a:rPr lang="en" dirty="0" smtClean="0"/>
            </a:br>
            <a:r>
              <a:rPr lang="en" dirty="0" smtClean="0"/>
              <a:t>Interpersonal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40" y="252863"/>
            <a:ext cx="6300300" cy="553961"/>
          </a:xfrm>
        </p:spPr>
        <p:txBody>
          <a:bodyPr/>
          <a:lstStyle/>
          <a:p>
            <a:r>
              <a:rPr lang="id-ID" sz="2800" dirty="0"/>
              <a:t>MENGATASI TEKANAN DIALEKTIKA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096" y="908065"/>
            <a:ext cx="3096344" cy="3895933"/>
          </a:xfrm>
        </p:spPr>
        <p:txBody>
          <a:bodyPr/>
          <a:lstStyle/>
          <a:p>
            <a:r>
              <a:rPr lang="en-US" sz="1400" dirty="0" err="1" smtClean="0"/>
              <a:t>Netralisasi</a:t>
            </a:r>
            <a:endParaRPr lang="en-US" sz="1400" dirty="0" smtClean="0"/>
          </a:p>
          <a:p>
            <a:pPr lvl="1"/>
            <a:r>
              <a:rPr lang="en-US" sz="1400" dirty="0" err="1" smtClean="0"/>
              <a:t>Negosiasi</a:t>
            </a:r>
            <a:r>
              <a:rPr lang="en-US" sz="1400" dirty="0" smtClean="0"/>
              <a:t>/</a:t>
            </a:r>
            <a:r>
              <a:rPr lang="en-US" sz="1400" dirty="0" err="1" smtClean="0"/>
              <a:t>Kompromi</a:t>
            </a:r>
            <a:r>
              <a:rPr lang="en-US" sz="1400" dirty="0" smtClean="0"/>
              <a:t> </a:t>
            </a:r>
            <a:r>
              <a:rPr lang="en-US" sz="1400" dirty="0" err="1" smtClean="0"/>
              <a:t>dialektika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batas</a:t>
            </a:r>
            <a:r>
              <a:rPr lang="en-US" sz="1400" dirty="0" smtClean="0"/>
              <a:t> </a:t>
            </a:r>
            <a:r>
              <a:rPr lang="en-US" sz="1400" dirty="0" err="1" smtClean="0"/>
              <a:t>waktu</a:t>
            </a:r>
            <a:r>
              <a:rPr lang="en-US" sz="1400" dirty="0" smtClean="0"/>
              <a:t> </a:t>
            </a:r>
            <a:r>
              <a:rPr lang="en-US" sz="1400" dirty="0" err="1" smtClean="0"/>
              <a:t>tertentu</a:t>
            </a:r>
            <a:r>
              <a:rPr lang="en-US" sz="1400" dirty="0" smtClean="0"/>
              <a:t> (</a:t>
            </a:r>
            <a:r>
              <a:rPr lang="en-US" sz="1400" dirty="0" err="1" smtClean="0"/>
              <a:t>Mengikuti</a:t>
            </a:r>
            <a:r>
              <a:rPr lang="en-US" sz="1400" dirty="0" smtClean="0"/>
              <a:t> </a:t>
            </a:r>
            <a:r>
              <a:rPr lang="en-US" sz="1400" dirty="0" err="1" smtClean="0"/>
              <a:t>keinginan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waktu</a:t>
            </a:r>
            <a:r>
              <a:rPr lang="en-US" sz="1400" dirty="0" smtClean="0"/>
              <a:t> </a:t>
            </a:r>
            <a:r>
              <a:rPr lang="en-US" sz="1400" dirty="0" err="1" smtClean="0"/>
              <a:t>tertentu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Segmentasi</a:t>
            </a:r>
            <a:endParaRPr lang="en-US" sz="1400" dirty="0" smtClean="0"/>
          </a:p>
          <a:p>
            <a:pPr lvl="1"/>
            <a:r>
              <a:rPr lang="en-US" sz="1400" dirty="0" err="1"/>
              <a:t>Meletakan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bidang</a:t>
            </a:r>
            <a:r>
              <a:rPr lang="en-US" sz="1400" dirty="0"/>
              <a:t>, </a:t>
            </a:r>
            <a:r>
              <a:rPr lang="en-US" sz="1400" dirty="0" err="1"/>
              <a:t>isu</a:t>
            </a:r>
            <a:r>
              <a:rPr lang="en-US" sz="1400" dirty="0"/>
              <a:t>, </a:t>
            </a:r>
            <a:r>
              <a:rPr lang="en-US" sz="1400" dirty="0" err="1"/>
              <a:t>aktivitas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 smtClean="0"/>
              <a:t>tertentu</a:t>
            </a:r>
            <a:endParaRPr lang="en-US" sz="1400" dirty="0" smtClean="0"/>
          </a:p>
          <a:p>
            <a:pPr lvl="1"/>
            <a:r>
              <a:rPr lang="en-US" sz="1400" dirty="0" smtClean="0"/>
              <a:t>Terbuka u/ </a:t>
            </a:r>
            <a:r>
              <a:rPr lang="en-US" sz="1400" dirty="0" err="1" smtClean="0"/>
              <a:t>sesuatu</a:t>
            </a:r>
            <a:r>
              <a:rPr lang="en-US" sz="1400" dirty="0" smtClean="0"/>
              <a:t>, </a:t>
            </a:r>
            <a:r>
              <a:rPr lang="en-US" sz="1400" dirty="0" err="1" smtClean="0"/>
              <a:t>tertutup</a:t>
            </a:r>
            <a:r>
              <a:rPr lang="en-US" sz="1400" dirty="0" smtClean="0"/>
              <a:t> u/ yang lain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563888" y="915566"/>
            <a:ext cx="3096344" cy="2088232"/>
          </a:xfrm>
        </p:spPr>
        <p:txBody>
          <a:bodyPr/>
          <a:lstStyle/>
          <a:p>
            <a:r>
              <a:rPr lang="en-US" sz="1400" dirty="0" err="1" smtClean="0"/>
              <a:t>Separasi</a:t>
            </a:r>
            <a:endParaRPr lang="en-US" sz="1400" dirty="0" smtClean="0"/>
          </a:p>
          <a:p>
            <a:pPr lvl="1"/>
            <a:r>
              <a:rPr lang="en-US" sz="1400" dirty="0" err="1" smtClean="0"/>
              <a:t>Memenuhi</a:t>
            </a:r>
            <a:r>
              <a:rPr lang="en-US" sz="1400" dirty="0" smtClean="0"/>
              <a:t> 1/</a:t>
            </a:r>
            <a:r>
              <a:rPr lang="en-US" sz="1400" dirty="0" err="1" smtClean="0"/>
              <a:t>Abaikan</a:t>
            </a:r>
            <a:r>
              <a:rPr lang="en-US" sz="1400" dirty="0" smtClean="0"/>
              <a:t> yang lain (</a:t>
            </a:r>
            <a:r>
              <a:rPr lang="en-US" sz="1400" dirty="0" err="1"/>
              <a:t>Otonomi</a:t>
            </a:r>
            <a:r>
              <a:rPr lang="en-US" sz="1400" dirty="0"/>
              <a:t>: </a:t>
            </a:r>
            <a:r>
              <a:rPr lang="en-US" sz="1400" dirty="0" err="1"/>
              <a:t>pasangan</a:t>
            </a:r>
            <a:r>
              <a:rPr lang="en-US" sz="1400" dirty="0"/>
              <a:t> </a:t>
            </a:r>
            <a:r>
              <a:rPr lang="en-US" sz="1400" dirty="0" err="1"/>
              <a:t>membatasi</a:t>
            </a:r>
            <a:r>
              <a:rPr lang="en-US" sz="1400" dirty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</a:t>
            </a:r>
            <a:r>
              <a:rPr lang="en-US" sz="1400" dirty="0" err="1"/>
              <a:t>dihari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. </a:t>
            </a:r>
            <a:r>
              <a:rPr lang="en-US" sz="1400" dirty="0" err="1"/>
              <a:t>Koneksi</a:t>
            </a:r>
            <a:r>
              <a:rPr lang="en-US" sz="1400" dirty="0"/>
              <a:t>: </a:t>
            </a:r>
            <a:r>
              <a:rPr lang="en-US" sz="1400" dirty="0" err="1"/>
              <a:t>pasangan</a:t>
            </a:r>
            <a:r>
              <a:rPr lang="en-US" sz="1400" dirty="0"/>
              <a:t> </a:t>
            </a:r>
            <a:r>
              <a:rPr lang="en-US" sz="1400" dirty="0" err="1"/>
              <a:t>menghabiskan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di </a:t>
            </a:r>
            <a:r>
              <a:rPr lang="en-US" sz="1400" dirty="0" err="1"/>
              <a:t>akhir</a:t>
            </a:r>
            <a:r>
              <a:rPr lang="en-US" sz="1400" dirty="0"/>
              <a:t> </a:t>
            </a:r>
            <a:r>
              <a:rPr lang="en-US" sz="1400" dirty="0" err="1" smtClean="0"/>
              <a:t>pekan</a:t>
            </a:r>
            <a:r>
              <a:rPr lang="en-US" sz="1400" dirty="0"/>
              <a:t>)</a:t>
            </a:r>
            <a:endParaRPr lang="en-US" sz="1400" dirty="0" smtClean="0"/>
          </a:p>
          <a:p>
            <a:pPr lvl="1"/>
            <a:endParaRPr lang="id-ID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6557910" y="195486"/>
            <a:ext cx="2448272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>
              <a:lnSpc>
                <a:spcPct val="115000"/>
              </a:lnSpc>
              <a:spcBef>
                <a:spcPts val="600"/>
              </a:spcBef>
              <a:buClr>
                <a:srgbClr val="A7D86D"/>
              </a:buClr>
              <a:buSzPts val="1600"/>
              <a:buFont typeface="Muli Light"/>
              <a:buChar char="●"/>
            </a:pPr>
            <a:r>
              <a:rPr lang="en-US" dirty="0">
                <a:solidFill>
                  <a:srgbClr val="65617D"/>
                </a:solidFill>
                <a:latin typeface="Muli Light"/>
                <a:sym typeface="Muli Light"/>
              </a:rPr>
              <a:t>Reframing</a:t>
            </a:r>
          </a:p>
          <a:p>
            <a:pPr marL="914400" lvl="1" indent="-330200">
              <a:lnSpc>
                <a:spcPct val="115000"/>
              </a:lnSpc>
              <a:buClr>
                <a:srgbClr val="A7A4BC"/>
              </a:buClr>
              <a:buSzPts val="1600"/>
              <a:buFont typeface="Muli Light"/>
              <a:buChar char="○"/>
            </a:pPr>
            <a:r>
              <a:rPr lang="id-ID" dirty="0">
                <a:solidFill>
                  <a:srgbClr val="65617D"/>
                </a:solidFill>
                <a:latin typeface="Muli Light"/>
                <a:sym typeface="Muli Light"/>
              </a:rPr>
              <a:t>Strategi kompleks </a:t>
            </a:r>
            <a:endParaRPr lang="en-US" dirty="0">
              <a:solidFill>
                <a:srgbClr val="65617D"/>
              </a:solidFill>
              <a:latin typeface="Muli Light"/>
              <a:sym typeface="Muli Light"/>
            </a:endParaRPr>
          </a:p>
          <a:p>
            <a:pPr marL="914400" lvl="1" indent="-330200">
              <a:lnSpc>
                <a:spcPct val="115000"/>
              </a:lnSpc>
              <a:buClr>
                <a:srgbClr val="A7A4BC"/>
              </a:buClr>
              <a:buSzPts val="1600"/>
              <a:buFont typeface="Muli Light"/>
              <a:buChar char="○"/>
            </a:pPr>
            <a:r>
              <a:rPr lang="en-US" dirty="0">
                <a:solidFill>
                  <a:srgbClr val="65617D"/>
                </a:solidFill>
                <a:latin typeface="Muli Light"/>
                <a:sym typeface="Muli Light"/>
              </a:rPr>
              <a:t>M</a:t>
            </a:r>
            <a:r>
              <a:rPr lang="id-ID" dirty="0">
                <a:solidFill>
                  <a:srgbClr val="65617D"/>
                </a:solidFill>
                <a:latin typeface="Muli Light"/>
                <a:sym typeface="Muli Light"/>
              </a:rPr>
              <a:t>endefinisi</a:t>
            </a:r>
            <a:r>
              <a:rPr lang="en-US" dirty="0" err="1">
                <a:solidFill>
                  <a:srgbClr val="65617D"/>
                </a:solidFill>
                <a:latin typeface="Muli Light"/>
                <a:sym typeface="Muli Light"/>
              </a:rPr>
              <a:t>kan</a:t>
            </a:r>
            <a:r>
              <a:rPr lang="id-ID" dirty="0">
                <a:solidFill>
                  <a:srgbClr val="65617D"/>
                </a:solidFill>
                <a:latin typeface="Muli Light"/>
                <a:sym typeface="Muli Light"/>
              </a:rPr>
              <a:t> ulang kebutuhan yang kelihatannnya kontradiktif menjadi tidak terlalu menantang.</a:t>
            </a:r>
            <a:endParaRPr lang="id-ID" dirty="0">
              <a:solidFill>
                <a:srgbClr val="65617D"/>
              </a:solidFill>
              <a:latin typeface="Muli Light"/>
              <a:sym typeface="Mul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630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7342584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3.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Arah Evolusi</a:t>
            </a:r>
            <a:br>
              <a:rPr lang="en" sz="4400" dirty="0" smtClean="0"/>
            </a:br>
            <a:r>
              <a:rPr lang="en" sz="4400" dirty="0" smtClean="0"/>
              <a:t> Hubungan Personal</a:t>
            </a:r>
            <a:endParaRPr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597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Persahabatan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602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727706" y="627534"/>
            <a:ext cx="1915473" cy="1033728"/>
            <a:chOff x="6799" y="406272"/>
            <a:chExt cx="2032158" cy="1219295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6799" y="406272"/>
              <a:ext cx="2032158" cy="1219295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2511" y="441984"/>
              <a:ext cx="1960734" cy="114787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Interaksi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Muli Light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Peran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Muli Light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Terbatas</a:t>
              </a:r>
              <a:endParaRPr lang="en-US" sz="1800" b="1" kern="1200" dirty="0">
                <a:solidFill>
                  <a:schemeClr val="tx1"/>
                </a:solidFill>
                <a:latin typeface="Muli Light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72728" y="627534"/>
            <a:ext cx="1915473" cy="1033728"/>
            <a:chOff x="2851821" y="406272"/>
            <a:chExt cx="2032158" cy="1219295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2851821" y="406272"/>
              <a:ext cx="2032158" cy="1219295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6"/>
            <p:cNvSpPr/>
            <p:nvPr/>
          </p:nvSpPr>
          <p:spPr>
            <a:xfrm>
              <a:off x="2887533" y="441984"/>
              <a:ext cx="1960734" cy="114787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Hubungan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Muli Light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Akrab</a:t>
              </a:r>
              <a:endParaRPr lang="en-US" sz="1800" b="1" kern="1200" dirty="0">
                <a:solidFill>
                  <a:schemeClr val="tx1"/>
                </a:solidFill>
                <a:latin typeface="Muli Light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17751" y="627534"/>
            <a:ext cx="1915473" cy="1033728"/>
            <a:chOff x="5696844" y="406272"/>
            <a:chExt cx="2032158" cy="1219295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5696844" y="406272"/>
              <a:ext cx="2032158" cy="1219295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8"/>
            <p:cNvSpPr/>
            <p:nvPr/>
          </p:nvSpPr>
          <p:spPr>
            <a:xfrm>
              <a:off x="5732556" y="441984"/>
              <a:ext cx="1960734" cy="114787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Pergerakan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Muli Light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Menuju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Muli Light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Persahabatan</a:t>
              </a:r>
              <a:endParaRPr lang="en-US" sz="1800" b="1" kern="1200" dirty="0">
                <a:solidFill>
                  <a:schemeClr val="tx1"/>
                </a:solidFill>
                <a:latin typeface="Muli Light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17751" y="2659693"/>
            <a:ext cx="1915473" cy="1033728"/>
            <a:chOff x="5696844" y="2438431"/>
            <a:chExt cx="2032158" cy="1219295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5696844" y="2438431"/>
              <a:ext cx="2032158" cy="1219295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0"/>
            <p:cNvSpPr/>
            <p:nvPr/>
          </p:nvSpPr>
          <p:spPr>
            <a:xfrm>
              <a:off x="5732556" y="2474143"/>
              <a:ext cx="1960734" cy="114787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Persahabatan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Muli Light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Baru</a:t>
              </a:r>
              <a:endParaRPr lang="en-US" sz="1800" b="1" kern="1200" dirty="0">
                <a:solidFill>
                  <a:schemeClr val="tx1"/>
                </a:solidFill>
                <a:latin typeface="Muli Light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72728" y="2659693"/>
            <a:ext cx="1915473" cy="1033728"/>
            <a:chOff x="2851821" y="2438431"/>
            <a:chExt cx="2032158" cy="1219295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2851821" y="2438431"/>
              <a:ext cx="2032158" cy="1219295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2"/>
            <p:cNvSpPr/>
            <p:nvPr/>
          </p:nvSpPr>
          <p:spPr>
            <a:xfrm>
              <a:off x="2887533" y="2474143"/>
              <a:ext cx="1960734" cy="114787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Persahabatan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Muli Light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Stabil</a:t>
              </a:r>
              <a:endParaRPr lang="en-US" sz="1800" b="1" kern="1200" dirty="0">
                <a:solidFill>
                  <a:schemeClr val="tx1"/>
                </a:solidFill>
                <a:latin typeface="Muli Light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7706" y="2659693"/>
            <a:ext cx="1915473" cy="1033728"/>
            <a:chOff x="6799" y="2438431"/>
            <a:chExt cx="2032158" cy="1219295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6799" y="2438431"/>
              <a:ext cx="2032158" cy="1219295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14"/>
            <p:cNvSpPr/>
            <p:nvPr/>
          </p:nvSpPr>
          <p:spPr>
            <a:xfrm>
              <a:off x="42511" y="2474143"/>
              <a:ext cx="1960734" cy="114787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Persahabatan</a:t>
              </a:r>
              <a:r>
                <a:rPr lang="en-US" sz="1800" b="1" kern="1200" dirty="0" smtClean="0">
                  <a:solidFill>
                    <a:schemeClr val="tx1"/>
                  </a:solidFill>
                  <a:latin typeface="Muli Light" charset="0"/>
                </a:rPr>
                <a:t> </a:t>
              </a:r>
              <a:r>
                <a:rPr lang="en-US" sz="1800" b="1" kern="1200" dirty="0" err="1" smtClean="0">
                  <a:solidFill>
                    <a:schemeClr val="tx1"/>
                  </a:solidFill>
                  <a:latin typeface="Muli Light" charset="0"/>
                </a:rPr>
                <a:t>Memudar</a:t>
              </a:r>
              <a:endParaRPr lang="en-US" sz="1800" b="1" kern="1200" dirty="0">
                <a:solidFill>
                  <a:schemeClr val="tx1"/>
                </a:solidFill>
                <a:latin typeface="Muli Light" charset="0"/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2771800" y="1144398"/>
            <a:ext cx="720080" cy="20321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>
            <a:off x="5652120" y="1087630"/>
            <a:ext cx="720080" cy="20321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ight Arrow 22"/>
          <p:cNvSpPr/>
          <p:nvPr/>
        </p:nvSpPr>
        <p:spPr>
          <a:xfrm flipH="1">
            <a:off x="5561630" y="3074949"/>
            <a:ext cx="720080" cy="20321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ight Arrow 24"/>
          <p:cNvSpPr/>
          <p:nvPr/>
        </p:nvSpPr>
        <p:spPr>
          <a:xfrm flipH="1">
            <a:off x="2771800" y="3064224"/>
            <a:ext cx="720080" cy="20321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ight Arrow 25"/>
          <p:cNvSpPr/>
          <p:nvPr/>
        </p:nvSpPr>
        <p:spPr>
          <a:xfrm rot="16200000" flipH="1">
            <a:off x="7015447" y="2110102"/>
            <a:ext cx="720080" cy="20321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61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Romantis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7601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192" y="2463738"/>
            <a:ext cx="2818656" cy="2412268"/>
          </a:xfr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en-US" sz="1400" dirty="0" err="1" smtClean="0">
                <a:solidFill>
                  <a:schemeClr val="tx1"/>
                </a:solidFill>
              </a:rPr>
              <a:t>Individualitas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 err="1">
                <a:solidFill>
                  <a:schemeClr val="tx1"/>
                </a:solidFill>
              </a:rPr>
              <a:t>Komunikasi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mengundang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 err="1">
                <a:solidFill>
                  <a:schemeClr val="tx1"/>
                </a:solidFill>
              </a:rPr>
              <a:t>Komunikasi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mengeksplorasi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 err="1">
                <a:solidFill>
                  <a:schemeClr val="tx1"/>
                </a:solidFill>
              </a:rPr>
              <a:t>Mengintensifikasikan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komunikasi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 err="1">
                <a:solidFill>
                  <a:schemeClr val="tx1"/>
                </a:solidFill>
              </a:rPr>
              <a:t>Merevisi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Komunikasi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 err="1">
                <a:solidFill>
                  <a:schemeClr val="tx1"/>
                </a:solidFill>
              </a:rPr>
              <a:t>Komitmen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193504" y="617079"/>
            <a:ext cx="2818656" cy="3055615"/>
          </a:xfr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Navigasi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Proses yang </a:t>
            </a:r>
            <a:r>
              <a:rPr lang="en-US" sz="1400" b="0" dirty="0" err="1">
                <a:solidFill>
                  <a:schemeClr val="tx1"/>
                </a:solidFill>
              </a:rPr>
              <a:t>berjalan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pada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komitmen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untuk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hidup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bersama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melewati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kondisi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naik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dan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turun</a:t>
            </a:r>
            <a:r>
              <a:rPr lang="en-US" sz="1400" b="0" dirty="0">
                <a:solidFill>
                  <a:schemeClr val="tx1"/>
                </a:solidFill>
              </a:rPr>
              <a:t>, </a:t>
            </a:r>
            <a:r>
              <a:rPr lang="en-US" sz="1400" b="0" dirty="0" err="1">
                <a:solidFill>
                  <a:schemeClr val="tx1"/>
                </a:solidFill>
              </a:rPr>
              <a:t>suka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dan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duka</a:t>
            </a:r>
            <a:r>
              <a:rPr lang="en-US" sz="1400" b="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err="1">
                <a:solidFill>
                  <a:schemeClr val="tx1"/>
                </a:solidFill>
              </a:rPr>
              <a:t>Tujuan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navigasi</a:t>
            </a:r>
            <a:r>
              <a:rPr lang="en-US" sz="1400" b="0" dirty="0">
                <a:solidFill>
                  <a:schemeClr val="tx1"/>
                </a:solidFill>
              </a:rPr>
              <a:t>; </a:t>
            </a:r>
            <a:r>
              <a:rPr lang="en-US" sz="1400" b="0" dirty="0" err="1">
                <a:solidFill>
                  <a:schemeClr val="tx1"/>
                </a:solidFill>
              </a:rPr>
              <a:t>menjaga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keintiman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tetap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memuaskan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dan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sehat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serta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siap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menghadapi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masalah</a:t>
            </a:r>
            <a:r>
              <a:rPr lang="en-US" sz="1400" b="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 err="1" smtClean="0">
                <a:solidFill>
                  <a:schemeClr val="tx1"/>
                </a:solidFill>
              </a:rPr>
              <a:t>Mengelola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dialektika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interaksional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001816" y="955922"/>
            <a:ext cx="2818656" cy="2544515"/>
          </a:xfr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</a:rPr>
              <a:t>Proses </a:t>
            </a:r>
            <a:r>
              <a:rPr lang="en-US" sz="1600" dirty="0" err="1">
                <a:solidFill>
                  <a:schemeClr val="tx1"/>
                </a:solidFill>
              </a:rPr>
              <a:t>intrafisik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Proses </a:t>
            </a:r>
            <a:r>
              <a:rPr lang="en-US" sz="1600" dirty="0" err="1" smtClean="0">
                <a:solidFill>
                  <a:schemeClr val="tx1"/>
                </a:solidFill>
              </a:rPr>
              <a:t>Diad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Proses </a:t>
            </a:r>
            <a:r>
              <a:rPr lang="en-US" sz="1600" dirty="0" err="1" smtClean="0">
                <a:solidFill>
                  <a:schemeClr val="tx1"/>
                </a:solidFill>
              </a:rPr>
              <a:t>Dukungan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Sosial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Proses </a:t>
            </a:r>
            <a:r>
              <a:rPr lang="en-US" sz="1600" dirty="0" err="1" smtClean="0">
                <a:solidFill>
                  <a:schemeClr val="tx1"/>
                </a:solidFill>
              </a:rPr>
              <a:t>Berkabung</a:t>
            </a:r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Proses </a:t>
            </a:r>
            <a:r>
              <a:rPr lang="en-US" sz="1600" dirty="0" err="1" smtClean="0">
                <a:solidFill>
                  <a:schemeClr val="tx1"/>
                </a:solidFill>
              </a:rPr>
              <a:t>Pemulihan</a:t>
            </a:r>
            <a:endParaRPr lang="en-US" sz="1600" dirty="0">
              <a:solidFill>
                <a:schemeClr val="tx1"/>
              </a:solidFill>
            </a:endParaRPr>
          </a:p>
          <a:p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192" y="617079"/>
            <a:ext cx="2808312" cy="18466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Muli Light" charset="0"/>
              </a:rPr>
              <a:t>Pertumbuhan</a:t>
            </a:r>
            <a:endParaRPr lang="en-US" sz="1600" b="1" dirty="0">
              <a:solidFill>
                <a:schemeClr val="tx1"/>
              </a:solidFill>
              <a:latin typeface="Muli Light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Tahapan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interaksi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mendorong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ke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titik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komitmen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prosesnya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dimungkinkan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keduanya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mengakhiri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uli Light" charset="0"/>
              </a:rPr>
              <a:t>hubungan</a:t>
            </a:r>
            <a:r>
              <a:rPr lang="en-US" dirty="0">
                <a:solidFill>
                  <a:schemeClr val="tx1"/>
                </a:solidFill>
                <a:latin typeface="Muli Light" charset="0"/>
              </a:rPr>
              <a:t>.</a:t>
            </a:r>
            <a:endParaRPr lang="en-US" dirty="0">
              <a:solidFill>
                <a:schemeClr val="tx1"/>
              </a:solidFill>
              <a:latin typeface="Muli Ligh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8023" y="617368"/>
            <a:ext cx="280831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tx1"/>
                </a:solidFill>
                <a:latin typeface="Muli Light" charset="0"/>
              </a:rPr>
              <a:t>Kemunduran</a:t>
            </a:r>
            <a:endParaRPr lang="en-US" sz="1600" b="1" dirty="0">
              <a:solidFill>
                <a:schemeClr val="tx1"/>
              </a:solidFill>
              <a:latin typeface="Mul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7342584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4.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Tantangan</a:t>
            </a:r>
            <a:br>
              <a:rPr lang="en" sz="4400" dirty="0" smtClean="0"/>
            </a:br>
            <a:r>
              <a:rPr lang="en" sz="4400" dirty="0" smtClean="0"/>
              <a:t> Hubungan Personal</a:t>
            </a:r>
            <a:endParaRPr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910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539552" y="555526"/>
            <a:ext cx="6408712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d-ID" sz="1400" b="1" dirty="0"/>
              <a:t>Beradaptasi dengan Ragam Gaya </a:t>
            </a:r>
            <a:r>
              <a:rPr lang="id-ID" sz="1400" b="1" dirty="0" smtClean="0"/>
              <a:t>Komunikasi</a:t>
            </a:r>
            <a:endParaRPr lang="id-ID" sz="1400" b="1" dirty="0"/>
          </a:p>
          <a:p>
            <a:pPr lvl="0"/>
            <a:r>
              <a:rPr lang="id-ID" sz="1400" b="1" dirty="0"/>
              <a:t>Mengatasi Jarak</a:t>
            </a:r>
          </a:p>
          <a:p>
            <a:pPr marL="88900" lvl="0" indent="0">
              <a:buNone/>
            </a:pPr>
            <a:r>
              <a:rPr lang="id-ID" sz="1400" dirty="0" smtClean="0"/>
              <a:t>Realistis </a:t>
            </a:r>
            <a:r>
              <a:rPr lang="id-ID" sz="1400" dirty="0"/>
              <a:t>dan mentolerir idealisasi.</a:t>
            </a:r>
          </a:p>
          <a:p>
            <a:pPr lvl="0"/>
            <a:r>
              <a:rPr lang="id-ID" sz="1400" b="1" dirty="0"/>
              <a:t>Menciptakan Hubungan Romantis yang Adil</a:t>
            </a:r>
          </a:p>
          <a:p>
            <a:pPr marL="88900" lvl="0" indent="0">
              <a:buNone/>
            </a:pPr>
            <a:r>
              <a:rPr lang="id-ID" sz="1400" dirty="0" smtClean="0"/>
              <a:t>Berinventasi </a:t>
            </a:r>
            <a:r>
              <a:rPr lang="id-ID" sz="1400" dirty="0"/>
              <a:t>sama</a:t>
            </a:r>
            <a:r>
              <a:rPr lang="id-ID" sz="1400" dirty="0" smtClean="0"/>
              <a:t>.</a:t>
            </a:r>
            <a:endParaRPr lang="en-US" sz="1400" dirty="0" smtClean="0"/>
          </a:p>
          <a:p>
            <a:pPr lvl="0"/>
            <a:r>
              <a:rPr lang="id-ID" sz="1400" b="1" dirty="0"/>
              <a:t>Menahan Kekerasan dan Penyiksaan Antara Pasangan</a:t>
            </a:r>
          </a:p>
          <a:p>
            <a:pPr marL="88900" lvl="0" indent="0">
              <a:buNone/>
            </a:pPr>
            <a:r>
              <a:rPr lang="id-ID" sz="1400" dirty="0" smtClean="0"/>
              <a:t>Siklus </a:t>
            </a:r>
            <a:r>
              <a:rPr lang="id-ID" sz="1400" dirty="0"/>
              <a:t>Kekerasan: Ketegangan, Ledakan, Penyesalan, Bulan Madu.</a:t>
            </a:r>
          </a:p>
          <a:p>
            <a:pPr lvl="0"/>
            <a:r>
              <a:rPr lang="id-ID" sz="1400" b="1" dirty="0"/>
              <a:t>Menegosiasikan Seks Aman</a:t>
            </a:r>
          </a:p>
          <a:p>
            <a:pPr marL="88900" lvl="0" indent="0">
              <a:buNone/>
            </a:pP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Pengayaan</a:t>
            </a:r>
            <a:endParaRPr dirty="0"/>
          </a:p>
        </p:txBody>
      </p:sp>
      <p:sp>
        <p:nvSpPr>
          <p:cNvPr id="311" name="Google Shape;311;p37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err="1" smtClean="0"/>
              <a:t>Analisislah</a:t>
            </a:r>
            <a:r>
              <a:rPr lang="en-US" sz="1800" dirty="0" smtClean="0"/>
              <a:t> </a:t>
            </a:r>
            <a:r>
              <a:rPr lang="en-US" sz="1800" dirty="0" err="1" smtClean="0"/>
              <a:t>arah</a:t>
            </a:r>
            <a:r>
              <a:rPr lang="en-US" sz="1800" dirty="0" smtClean="0"/>
              <a:t> </a:t>
            </a:r>
            <a:r>
              <a:rPr lang="en-US" sz="1800" dirty="0" err="1" smtClean="0"/>
              <a:t>evolusi</a:t>
            </a:r>
            <a:r>
              <a:rPr lang="en-US" sz="1800" dirty="0" smtClean="0"/>
              <a:t>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persahabatan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romantis</a:t>
            </a:r>
            <a:r>
              <a:rPr lang="en-US" sz="1800" dirty="0" smtClean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. </a:t>
            </a:r>
            <a:r>
              <a:rPr lang="en-US" sz="1800" dirty="0" err="1" smtClean="0"/>
              <a:t>Ambil</a:t>
            </a:r>
            <a:r>
              <a:rPr lang="en-US" sz="1800" dirty="0" smtClean="0"/>
              <a:t> 1 </a:t>
            </a:r>
            <a:r>
              <a:rPr lang="en-US" sz="1800" dirty="0" err="1" smtClean="0"/>
              <a:t>contoh</a:t>
            </a:r>
            <a:r>
              <a:rPr lang="en-US" sz="1800" dirty="0" smtClean="0"/>
              <a:t> </a:t>
            </a:r>
            <a:r>
              <a:rPr lang="en-US" sz="1800" dirty="0" err="1" smtClean="0"/>
              <a:t>kasus</a:t>
            </a:r>
            <a:r>
              <a:rPr lang="en-US" sz="1800" dirty="0" smtClean="0"/>
              <a:t> </a:t>
            </a:r>
            <a:r>
              <a:rPr lang="en-US" sz="1800" dirty="0" err="1" smtClean="0"/>
              <a:t>saja</a:t>
            </a:r>
            <a:r>
              <a:rPr lang="en-US" sz="1800" dirty="0" smtClean="0"/>
              <a:t>!</a:t>
            </a:r>
            <a:endParaRPr sz="1800" dirty="0">
              <a:solidFill>
                <a:srgbClr val="52A551"/>
              </a:solidFill>
            </a:endParaRPr>
          </a:p>
        </p:txBody>
      </p:sp>
      <p:sp>
        <p:nvSpPr>
          <p:cNvPr id="312" name="Google Shape;312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57200" y="282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/>
              <a:t>P</a:t>
            </a:r>
            <a:r>
              <a:rPr lang="en" sz="3600" dirty="0" smtClean="0"/>
              <a:t>ertemuan ini membahas</a:t>
            </a:r>
            <a:endParaRPr sz="3600"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57200" y="1320325"/>
            <a:ext cx="6347048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 err="1" smtClean="0"/>
              <a:t>Definisi</a:t>
            </a:r>
            <a:r>
              <a:rPr lang="en-US" dirty="0" smtClean="0"/>
              <a:t>: </a:t>
            </a:r>
            <a:r>
              <a:rPr lang="en-US" dirty="0" err="1" smtClean="0"/>
              <a:t>Komunikasi</a:t>
            </a:r>
            <a:r>
              <a:rPr lang="en-US" dirty="0" smtClean="0"/>
              <a:t> Interpersonal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Personal</a:t>
            </a:r>
            <a:endParaRPr lang="id-ID" dirty="0"/>
          </a:p>
          <a:p>
            <a:pPr lvl="0"/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Personal</a:t>
            </a:r>
          </a:p>
          <a:p>
            <a:pPr lvl="0"/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Personal</a:t>
            </a:r>
          </a:p>
          <a:p>
            <a:pPr lvl="0"/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Personal</a:t>
            </a:r>
            <a:endParaRPr lang="id-ID"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Definisi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6694512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Definisi </a:t>
            </a:r>
            <a:br>
              <a:rPr lang="en" sz="3600" dirty="0" smtClean="0"/>
            </a:br>
            <a:r>
              <a:rPr lang="en" sz="3600" dirty="0" smtClean="0"/>
              <a:t>Komunikasi Interpersonal</a:t>
            </a:r>
            <a:endParaRPr sz="3600"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66"/>
            <a:ext cx="47913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d-ID" sz="1600" b="1" dirty="0"/>
              <a:t>Proses </a:t>
            </a:r>
            <a:r>
              <a:rPr lang="id-ID" sz="1600" b="1" dirty="0">
                <a:solidFill>
                  <a:srgbClr val="FF0000"/>
                </a:solidFill>
              </a:rPr>
              <a:t>transaksi </a:t>
            </a:r>
            <a:r>
              <a:rPr lang="id-ID" sz="1600" b="1" dirty="0"/>
              <a:t>berkelanjutan yang </a:t>
            </a:r>
            <a:r>
              <a:rPr lang="id-ID" sz="1600" b="1" dirty="0">
                <a:solidFill>
                  <a:srgbClr val="FF0000"/>
                </a:solidFill>
              </a:rPr>
              <a:t>selektif</a:t>
            </a:r>
            <a:r>
              <a:rPr lang="id-ID" sz="1600" b="1" dirty="0"/>
              <a:t>, </a:t>
            </a:r>
            <a:r>
              <a:rPr lang="id-ID" sz="1600" b="1" dirty="0">
                <a:solidFill>
                  <a:srgbClr val="FF0000"/>
                </a:solidFill>
              </a:rPr>
              <a:t>sistemis</a:t>
            </a:r>
            <a:r>
              <a:rPr lang="id-ID" sz="1600" b="1" dirty="0"/>
              <a:t>, dan </a:t>
            </a:r>
            <a:r>
              <a:rPr lang="id-ID" sz="1600" b="1" dirty="0">
                <a:solidFill>
                  <a:srgbClr val="FF0000"/>
                </a:solidFill>
              </a:rPr>
              <a:t>unik</a:t>
            </a:r>
            <a:r>
              <a:rPr lang="id-ID" sz="1600" b="1" dirty="0"/>
              <a:t> yang </a:t>
            </a:r>
            <a:r>
              <a:rPr lang="id-ID" sz="1600" b="1" dirty="0">
                <a:solidFill>
                  <a:srgbClr val="FF0000"/>
                </a:solidFill>
              </a:rPr>
              <a:t>membuat kita mampu merefleksikan dan mampu membangun pengetahuan bersama orang </a:t>
            </a:r>
            <a:r>
              <a:rPr lang="id-ID" sz="1600" b="1" dirty="0" smtClean="0">
                <a:solidFill>
                  <a:srgbClr val="FF0000"/>
                </a:solidFill>
              </a:rPr>
              <a:t>lain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/>
              <a:t>- Wood</a:t>
            </a:r>
            <a:endParaRPr sz="1600" b="1"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6694512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Definisi </a:t>
            </a:r>
            <a:br>
              <a:rPr lang="en" sz="3600" dirty="0" smtClean="0"/>
            </a:br>
            <a:r>
              <a:rPr lang="en" sz="3600" dirty="0" smtClean="0"/>
              <a:t>Hubungan Personal</a:t>
            </a:r>
            <a:endParaRPr sz="3600"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66"/>
            <a:ext cx="47913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d-ID" sz="1600" b="1" dirty="0">
                <a:solidFill>
                  <a:srgbClr val="FF0000"/>
                </a:solidFill>
              </a:rPr>
              <a:t>Komitmen unik </a:t>
            </a:r>
            <a:r>
              <a:rPr lang="id-ID" sz="1600" b="1" dirty="0"/>
              <a:t>antara individu yang </a:t>
            </a:r>
            <a:r>
              <a:rPr lang="id-ID" sz="1600" b="1" dirty="0">
                <a:solidFill>
                  <a:srgbClr val="FF0000"/>
                </a:solidFill>
              </a:rPr>
              <a:t>tak tergantikan,</a:t>
            </a:r>
            <a:r>
              <a:rPr lang="id-ID" sz="1600" b="1" dirty="0"/>
              <a:t> yang </a:t>
            </a:r>
            <a:r>
              <a:rPr lang="id-ID" sz="1600" b="1" dirty="0">
                <a:solidFill>
                  <a:srgbClr val="FF0000"/>
                </a:solidFill>
              </a:rPr>
              <a:t>dipengaruhi oleh aturan, dialektika relasional, dan konteks sekeliling</a:t>
            </a:r>
            <a:r>
              <a:rPr lang="id-ID" sz="1600" b="1" dirty="0" smtClean="0"/>
              <a:t>.</a:t>
            </a:r>
            <a:r>
              <a:rPr lang="en-US" sz="1600" b="1" dirty="0" smtClean="0"/>
              <a:t> - Wood</a:t>
            </a:r>
            <a:endParaRPr lang="id-ID" sz="1600" b="1"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73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7342584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2.</a:t>
            </a:r>
            <a:endParaRPr sz="4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Fitur Hubungan Personal</a:t>
            </a:r>
            <a:endParaRPr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18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3518"/>
            <a:ext cx="4978896" cy="4176464"/>
          </a:xfrm>
        </p:spPr>
        <p:txBody>
          <a:bodyPr/>
          <a:lstStyle/>
          <a:p>
            <a:r>
              <a:rPr lang="id-ID" sz="1400" dirty="0"/>
              <a:t>Keunikan </a:t>
            </a:r>
          </a:p>
          <a:p>
            <a:pPr lvl="1"/>
            <a:r>
              <a:rPr lang="id-ID" sz="1400" dirty="0" smtClean="0"/>
              <a:t>Peran </a:t>
            </a:r>
            <a:r>
              <a:rPr lang="id-ID" sz="1400" dirty="0"/>
              <a:t>orang yang tidak dapat </a:t>
            </a:r>
            <a:r>
              <a:rPr lang="id-ID" sz="1400" dirty="0" smtClean="0"/>
              <a:t>tergantikan</a:t>
            </a:r>
            <a:endParaRPr lang="en-US" sz="1400" dirty="0" smtClean="0"/>
          </a:p>
          <a:p>
            <a:pPr lvl="1"/>
            <a:r>
              <a:rPr lang="en-US" sz="1400" dirty="0" smtClean="0"/>
              <a:t>M</a:t>
            </a:r>
            <a:r>
              <a:rPr lang="id-ID" sz="1400" dirty="0" smtClean="0"/>
              <a:t>endefinisikan </a:t>
            </a:r>
            <a:r>
              <a:rPr lang="id-ID" sz="1400" dirty="0"/>
              <a:t>siapa orang tersebut, apa yang orang tersebut pikirkan, rasakan, dan </a:t>
            </a:r>
            <a:r>
              <a:rPr lang="id-ID" sz="1400" dirty="0" smtClean="0"/>
              <a:t>lakukan</a:t>
            </a:r>
            <a:endParaRPr lang="en-US" sz="1400" dirty="0" smtClean="0"/>
          </a:p>
          <a:p>
            <a:pPr lvl="1"/>
            <a:r>
              <a:rPr lang="en-US" sz="1400" dirty="0"/>
              <a:t>M</a:t>
            </a:r>
            <a:r>
              <a:rPr lang="id-ID" sz="1400" dirty="0" smtClean="0"/>
              <a:t>endefinisikan </a:t>
            </a:r>
            <a:r>
              <a:rPr lang="id-ID" sz="1400" dirty="0"/>
              <a:t>hubungan tersebut.</a:t>
            </a:r>
          </a:p>
          <a:p>
            <a:r>
              <a:rPr lang="id-ID" sz="1400" dirty="0"/>
              <a:t>Komitmen</a:t>
            </a:r>
          </a:p>
          <a:p>
            <a:pPr lvl="1"/>
            <a:r>
              <a:rPr lang="id-ID" sz="1400" dirty="0" smtClean="0"/>
              <a:t>Keputusan </a:t>
            </a:r>
            <a:r>
              <a:rPr lang="id-ID" sz="1400" dirty="0"/>
              <a:t>untuk tetap berada dalam hubungan walaupun ada masalah, kekecewaan, kebosanan, dan gairah yang menurun. </a:t>
            </a:r>
          </a:p>
          <a:p>
            <a:pPr lvl="1"/>
            <a:r>
              <a:rPr lang="id-ID" sz="1400" dirty="0" smtClean="0"/>
              <a:t>Komitmen </a:t>
            </a:r>
            <a:r>
              <a:rPr lang="id-ID" sz="1400" dirty="0"/>
              <a:t>tumbuh dari </a:t>
            </a:r>
            <a:r>
              <a:rPr lang="id-ID" sz="1400" dirty="0" smtClean="0"/>
              <a:t>investasi</a:t>
            </a:r>
            <a:endParaRPr lang="en-US" sz="1400" dirty="0" smtClean="0"/>
          </a:p>
          <a:p>
            <a:pPr lvl="1"/>
            <a:r>
              <a:rPr lang="en-US" sz="1400" dirty="0" err="1" smtClean="0"/>
              <a:t>Investasi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sesuatu</a:t>
            </a:r>
            <a:r>
              <a:rPr lang="id-ID" sz="1400" dirty="0" smtClean="0"/>
              <a:t> </a:t>
            </a:r>
            <a:r>
              <a:rPr lang="id-ID" sz="1400" dirty="0"/>
              <a:t>yang kita letakan di dalam hubungan yang tidak dapat kita nikmati jika hubungan berakhir. </a:t>
            </a:r>
            <a:endParaRPr lang="en-US" sz="1400" dirty="0" smtClean="0"/>
          </a:p>
          <a:p>
            <a:pPr lvl="1"/>
            <a:r>
              <a:rPr lang="en-US" sz="1400" dirty="0" err="1" smtClean="0"/>
              <a:t>Berupa</a:t>
            </a:r>
            <a:r>
              <a:rPr lang="en-US" sz="1400" dirty="0" smtClean="0"/>
              <a:t> </a:t>
            </a:r>
            <a:r>
              <a:rPr lang="id-ID" sz="1400" dirty="0" smtClean="0"/>
              <a:t>uang</a:t>
            </a:r>
            <a:r>
              <a:rPr lang="id-ID" sz="1400" dirty="0"/>
              <a:t>, barang, waktu, energi, kepercayaan, dan </a:t>
            </a:r>
            <a:r>
              <a:rPr lang="id-ID" sz="1400" dirty="0" smtClean="0"/>
              <a:t>perasaan</a:t>
            </a:r>
            <a:endParaRPr lang="id-ID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616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3518"/>
            <a:ext cx="4978896" cy="4176464"/>
          </a:xfrm>
        </p:spPr>
        <p:txBody>
          <a:bodyPr/>
          <a:lstStyle/>
          <a:p>
            <a:r>
              <a:rPr lang="id-ID" sz="1400" dirty="0" smtClean="0"/>
              <a:t>Aturan </a:t>
            </a:r>
            <a:r>
              <a:rPr lang="id-ID" sz="1400" dirty="0"/>
              <a:t>Hubungan</a:t>
            </a:r>
          </a:p>
          <a:p>
            <a:pPr lvl="1"/>
            <a:r>
              <a:rPr lang="id-ID" sz="1400" dirty="0" smtClean="0"/>
              <a:t>Pemandu </a:t>
            </a:r>
            <a:r>
              <a:rPr lang="id-ID" sz="1400" dirty="0"/>
              <a:t>bagaimana berinteraksi dalam hubungan.</a:t>
            </a:r>
          </a:p>
          <a:p>
            <a:pPr lvl="1"/>
            <a:r>
              <a:rPr lang="en-US" sz="1400" dirty="0" smtClean="0"/>
              <a:t>M</a:t>
            </a:r>
            <a:r>
              <a:rPr lang="id-ID" sz="1400" dirty="0" smtClean="0"/>
              <a:t>endefinisikan</a:t>
            </a:r>
            <a:r>
              <a:rPr lang="id-ID" sz="1400" dirty="0"/>
              <a:t>/ menilai makna berbagai tipe </a:t>
            </a:r>
            <a:r>
              <a:rPr lang="id-ID" sz="1400" dirty="0" smtClean="0"/>
              <a:t>komunikasi.</a:t>
            </a:r>
            <a:endParaRPr lang="en-US" sz="1400" dirty="0" smtClean="0"/>
          </a:p>
          <a:p>
            <a:pPr lvl="1"/>
            <a:r>
              <a:rPr lang="id-ID" sz="1400" dirty="0" smtClean="0"/>
              <a:t>Aturan </a:t>
            </a:r>
            <a:r>
              <a:rPr lang="id-ID" sz="1400" dirty="0"/>
              <a:t>regulatif mempengaruhi interaksi dengan mengkhususkan kapan dan dengan siapa kita terlibat dalam berbagai jenis komunikasi.</a:t>
            </a:r>
          </a:p>
          <a:p>
            <a:r>
              <a:rPr lang="id-ID" sz="1400" dirty="0"/>
              <a:t>Terpengaruh Konteks</a:t>
            </a:r>
          </a:p>
          <a:p>
            <a:pPr lvl="1"/>
            <a:r>
              <a:rPr lang="id-ID" sz="1400" dirty="0" smtClean="0"/>
              <a:t>Dunia </a:t>
            </a:r>
            <a:r>
              <a:rPr lang="id-ID" sz="1400" dirty="0"/>
              <a:t>sosial, lingkungan sekitar hubungan mempengaruhi interaksi hubungan personal. (keluarga, masyarakat</a:t>
            </a:r>
            <a:r>
              <a:rPr lang="id-ID" sz="1400" dirty="0" smtClean="0"/>
              <a:t>)</a:t>
            </a:r>
            <a:endParaRPr lang="en-US" sz="1400" dirty="0" smtClean="0"/>
          </a:p>
          <a:p>
            <a:pPr lvl="1"/>
            <a:endParaRPr lang="id-ID" sz="1400" dirty="0"/>
          </a:p>
          <a:p>
            <a:endParaRPr lang="id-ID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761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3518"/>
            <a:ext cx="4978896" cy="4176464"/>
          </a:xfrm>
        </p:spPr>
        <p:txBody>
          <a:bodyPr/>
          <a:lstStyle/>
          <a:p>
            <a:r>
              <a:rPr lang="id-ID" sz="1400" dirty="0"/>
              <a:t>Dialektika Relasional</a:t>
            </a:r>
          </a:p>
          <a:p>
            <a:pPr marL="88900" indent="0">
              <a:buNone/>
            </a:pPr>
            <a:r>
              <a:rPr lang="id-ID" sz="1400" dirty="0" smtClean="0"/>
              <a:t>Saling </a:t>
            </a:r>
            <a:r>
              <a:rPr lang="id-ID" sz="1400" dirty="0"/>
              <a:t>berlawanan &amp; ketegangan (keinginan kontradiktif) yang berkelanjutan, yang lazim dalam hubungan personal.</a:t>
            </a:r>
          </a:p>
          <a:p>
            <a:pPr lvl="1"/>
            <a:r>
              <a:rPr lang="id-ID" sz="1400" dirty="0" smtClean="0"/>
              <a:t>Otonomi</a:t>
            </a:r>
            <a:r>
              <a:rPr lang="id-ID" sz="1400" dirty="0"/>
              <a:t>/ Koneksi: dalam hubungan dibutuhkan koneksi yang baik namun ada kalanya anggota dalam hubungan membutuhkan otonomi.</a:t>
            </a:r>
          </a:p>
          <a:p>
            <a:pPr lvl="1"/>
            <a:r>
              <a:rPr lang="id-ID" sz="1400" dirty="0" smtClean="0"/>
              <a:t>Kebaruan</a:t>
            </a:r>
            <a:r>
              <a:rPr lang="id-ID" sz="1400" dirty="0"/>
              <a:t>/ Prediktabilitas: Hubungan membutuhkan sesuatu yang rutin (terprediksi) namun ada kalanya dalam hubungan membutuhkan sesuatu yang </a:t>
            </a:r>
            <a:r>
              <a:rPr lang="id-ID" sz="1400" dirty="0" smtClean="0"/>
              <a:t>baru.</a:t>
            </a:r>
          </a:p>
          <a:p>
            <a:pPr lvl="1"/>
            <a:r>
              <a:rPr lang="id-ID" sz="1400" dirty="0" smtClean="0"/>
              <a:t>Keterbukaan/ Ketertutupan</a:t>
            </a:r>
          </a:p>
          <a:p>
            <a:pPr lvl="1"/>
            <a:endParaRPr lang="id-ID" sz="1400" dirty="0"/>
          </a:p>
          <a:p>
            <a:endParaRPr lang="id-ID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0986963"/>
      </p:ext>
    </p:extLst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530</Words>
  <Application>Microsoft Office PowerPoint</Application>
  <PresentationFormat>On-screen Show (16:9)</PresentationFormat>
  <Paragraphs>98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Poppins</vt:lpstr>
      <vt:lpstr>Muli Light</vt:lpstr>
      <vt:lpstr>Poppins Light</vt:lpstr>
      <vt:lpstr>Gower template</vt:lpstr>
      <vt:lpstr>Komunikasi Interpersonal</vt:lpstr>
      <vt:lpstr>Pertemuan ini membahas</vt:lpstr>
      <vt:lpstr>1. Definisi</vt:lpstr>
      <vt:lpstr>Definisi  Komunikasi Interpersonal</vt:lpstr>
      <vt:lpstr>Definisi  Hubungan Personal</vt:lpstr>
      <vt:lpstr>2. Fitur Hubungan Personal</vt:lpstr>
      <vt:lpstr>PowerPoint Presentation</vt:lpstr>
      <vt:lpstr>PowerPoint Presentation</vt:lpstr>
      <vt:lpstr>PowerPoint Presentation</vt:lpstr>
      <vt:lpstr>MENGATASI TEKANAN DIALEKTIKA</vt:lpstr>
      <vt:lpstr>3. Arah Evolusi  Hubungan Personal</vt:lpstr>
      <vt:lpstr>Hubungan Persahabatan</vt:lpstr>
      <vt:lpstr>PowerPoint Presentation</vt:lpstr>
      <vt:lpstr>Hubungan Romantis</vt:lpstr>
      <vt:lpstr>PowerPoint Presentation</vt:lpstr>
      <vt:lpstr>4. Tantangan  Hubungan Personal</vt:lpstr>
      <vt:lpstr>PowerPoint Presentation</vt:lpstr>
      <vt:lpstr>Pengayaan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Interpersonal</dc:title>
  <dc:creator>suxi</dc:creator>
  <cp:lastModifiedBy>Suci Marini</cp:lastModifiedBy>
  <cp:revision>8</cp:revision>
  <dcterms:modified xsi:type="dcterms:W3CDTF">2019-11-26T10:07:15Z</dcterms:modified>
</cp:coreProperties>
</file>