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8"/>
  </p:notesMasterIdLst>
  <p:sldIdLst>
    <p:sldId id="256" r:id="rId2"/>
    <p:sldId id="257" r:id="rId3"/>
    <p:sldId id="260" r:id="rId4"/>
    <p:sldId id="283" r:id="rId5"/>
    <p:sldId id="291" r:id="rId6"/>
    <p:sldId id="259" r:id="rId7"/>
    <p:sldId id="292" r:id="rId8"/>
    <p:sldId id="284" r:id="rId9"/>
    <p:sldId id="285" r:id="rId10"/>
    <p:sldId id="286" r:id="rId11"/>
    <p:sldId id="288" r:id="rId12"/>
    <p:sldId id="287" r:id="rId13"/>
    <p:sldId id="289" r:id="rId14"/>
    <p:sldId id="293" r:id="rId15"/>
    <p:sldId id="290" r:id="rId16"/>
    <p:sldId id="294" r:id="rId17"/>
  </p:sldIdLst>
  <p:sldSz cx="9144000" cy="5143500" type="screen16x9"/>
  <p:notesSz cx="6858000" cy="9144000"/>
  <p:embeddedFontLst>
    <p:embeddedFont>
      <p:font typeface="Caveat" charset="0"/>
      <p:regular r:id="rId19"/>
      <p:bold r:id="rId20"/>
    </p:embeddedFont>
    <p:embeddedFont>
      <p:font typeface="Amatic SC" charset="-79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EF63C4-45D1-4EE1-97F6-E6798BB04323}">
  <a:tblStyle styleId="{B3EF63C4-45D1-4EE1-97F6-E6798BB043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81" autoAdjust="0"/>
  </p:normalViewPr>
  <p:slideViewPr>
    <p:cSldViewPr>
      <p:cViewPr>
        <p:scale>
          <a:sx n="97" d="100"/>
          <a:sy n="97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38809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00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0825" y="972913"/>
            <a:ext cx="5051951" cy="319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765775" y="1645750"/>
            <a:ext cx="4227000" cy="14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1519100" y="1142662"/>
            <a:ext cx="69390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519100" y="2279990"/>
            <a:ext cx="69390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412975" y="1287950"/>
            <a:ext cx="3530700" cy="323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5156126" y="1287950"/>
            <a:ext cx="3530700" cy="323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411775" y="1287950"/>
            <a:ext cx="2238000" cy="363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929671" y="1287950"/>
            <a:ext cx="2238000" cy="363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3"/>
          </p:nvPr>
        </p:nvSpPr>
        <p:spPr>
          <a:xfrm>
            <a:off x="6447566" y="1287950"/>
            <a:ext cx="2238000" cy="363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914400" lvl="1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1371600" lvl="2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1828800" lvl="3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2286000" lvl="4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2743200" lvl="5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3200400" lvl="6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3657600" lvl="7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4114800" lvl="8" indent="-3683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lvl="2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lvl="3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lvl="4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lvl="5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lvl="6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lvl="7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lvl="8" algn="r">
              <a:buNone/>
              <a:defRPr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ctrTitle"/>
          </p:nvPr>
        </p:nvSpPr>
        <p:spPr>
          <a:xfrm>
            <a:off x="2765775" y="1645750"/>
            <a:ext cx="4227000" cy="14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KOMUNIKASI </a:t>
            </a:r>
            <a:br>
              <a:rPr lang="en" dirty="0" smtClean="0"/>
            </a:br>
            <a:r>
              <a:rPr lang="en" dirty="0" smtClean="0"/>
              <a:t>ORGANISASI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3563888" y="300379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aveat" charset="0"/>
              </a:rPr>
              <a:t>Oleh</a:t>
            </a:r>
            <a:r>
              <a:rPr lang="en-US" dirty="0" smtClean="0">
                <a:latin typeface="Caveat" charset="0"/>
              </a:rPr>
              <a:t> Suci Marini </a:t>
            </a:r>
            <a:r>
              <a:rPr lang="en-US" dirty="0" err="1" smtClean="0">
                <a:latin typeface="Caveat" charset="0"/>
              </a:rPr>
              <a:t>Novianty</a:t>
            </a:r>
            <a:endParaRPr lang="id-ID" dirty="0">
              <a:latin typeface="Cavea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Bentuk Komunikasi Yang Membangun</a:t>
            </a:r>
            <a:r>
              <a:rPr lang="en-US" dirty="0" smtClean="0"/>
              <a:t>/</a:t>
            </a:r>
            <a:r>
              <a:rPr lang="id-ID" dirty="0" smtClean="0"/>
              <a:t>Menyampaikan Budaya Organisasi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err="1" smtClean="0"/>
              <a:t>Kosakata</a:t>
            </a:r>
            <a:endParaRPr lang="en-US" dirty="0" smtClean="0"/>
          </a:p>
          <a:p>
            <a:pPr lvl="0"/>
            <a:r>
              <a:rPr lang="en-US" sz="1800" dirty="0" err="1" smtClean="0"/>
              <a:t>Kosakata</a:t>
            </a:r>
            <a:r>
              <a:rPr lang="en-US" sz="1800" dirty="0" smtClean="0"/>
              <a:t>/ </a:t>
            </a:r>
            <a:r>
              <a:rPr lang="en-US" sz="1800" dirty="0" err="1"/>
              <a:t>bahasa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yang </a:t>
            </a:r>
            <a:r>
              <a:rPr lang="en-US" sz="1800" dirty="0" err="1"/>
              <a:t>mencerminkan</a:t>
            </a:r>
            <a:r>
              <a:rPr lang="en-US" sz="1800" dirty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/>
              <a:t>mengapresiasikan</a:t>
            </a:r>
            <a:r>
              <a:rPr lang="en-US" sz="1800" dirty="0"/>
              <a:t> </a:t>
            </a:r>
            <a:r>
              <a:rPr lang="en-US" sz="1800" dirty="0" err="1"/>
              <a:t>norma</a:t>
            </a:r>
            <a:r>
              <a:rPr lang="en-US" sz="1800" dirty="0"/>
              <a:t>, </a:t>
            </a:r>
            <a:r>
              <a:rPr lang="en-US" sz="1800" dirty="0" err="1"/>
              <a:t>nilai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identitasnya</a:t>
            </a:r>
            <a:r>
              <a:rPr lang="en-US" sz="1800" dirty="0"/>
              <a:t>.</a:t>
            </a:r>
          </a:p>
          <a:p>
            <a:pPr lvl="1"/>
            <a:r>
              <a:rPr lang="en-US" sz="1800" b="1" dirty="0" err="1" smtClean="0"/>
              <a:t>Bahasa</a:t>
            </a:r>
            <a:r>
              <a:rPr lang="en-US" sz="1800" b="1" dirty="0" smtClean="0"/>
              <a:t> </a:t>
            </a:r>
            <a:r>
              <a:rPr lang="en-US" sz="1800" b="1" dirty="0" err="1"/>
              <a:t>Hierarki</a:t>
            </a:r>
            <a:r>
              <a:rPr lang="en-US" sz="1800" b="1" dirty="0"/>
              <a:t>; </a:t>
            </a:r>
            <a:r>
              <a:rPr lang="en-US" sz="1800" b="1" dirty="0" err="1"/>
              <a:t>kosakata</a:t>
            </a:r>
            <a:r>
              <a:rPr lang="en-US" sz="1800" b="1" dirty="0"/>
              <a:t> yang </a:t>
            </a:r>
            <a:r>
              <a:rPr lang="en-US" sz="1800" b="1" dirty="0" err="1"/>
              <a:t>membedakan</a:t>
            </a:r>
            <a:r>
              <a:rPr lang="en-US" sz="1800" b="1" dirty="0"/>
              <a:t> </a:t>
            </a:r>
            <a:r>
              <a:rPr lang="en-US" sz="1800" b="1" dirty="0" err="1"/>
              <a:t>tingkatan</a:t>
            </a:r>
            <a:r>
              <a:rPr lang="en-US" sz="1800" b="1" dirty="0"/>
              <a:t> status.</a:t>
            </a:r>
          </a:p>
          <a:p>
            <a:pPr lvl="1"/>
            <a:r>
              <a:rPr lang="en-US" sz="1800" b="1" dirty="0" err="1"/>
              <a:t>Bahasa</a:t>
            </a:r>
            <a:r>
              <a:rPr lang="en-US" sz="1800" b="1" dirty="0"/>
              <a:t> </a:t>
            </a:r>
            <a:r>
              <a:rPr lang="en-US" sz="1800" b="1" dirty="0" err="1" smtClean="0"/>
              <a:t>Maskulin</a:t>
            </a:r>
            <a:r>
              <a:rPr lang="en-US" sz="1800" b="1" dirty="0"/>
              <a:t>; </a:t>
            </a:r>
            <a:r>
              <a:rPr lang="en-US" sz="1800" b="1" dirty="0" err="1"/>
              <a:t>organisasi</a:t>
            </a:r>
            <a:r>
              <a:rPr lang="en-US" sz="1800" b="1" dirty="0"/>
              <a:t> </a:t>
            </a:r>
            <a:r>
              <a:rPr lang="en-US" sz="1800" b="1" dirty="0" err="1"/>
              <a:t>mengembangkan</a:t>
            </a:r>
            <a:r>
              <a:rPr lang="en-US" sz="1800" b="1" dirty="0"/>
              <a:t> &amp; </a:t>
            </a:r>
            <a:r>
              <a:rPr lang="en-US" sz="1800" b="1" dirty="0" err="1"/>
              <a:t>menggunakan</a:t>
            </a:r>
            <a:r>
              <a:rPr lang="en-US" sz="1800" b="1" dirty="0"/>
              <a:t> </a:t>
            </a:r>
            <a:r>
              <a:rPr lang="en-US" sz="1800" b="1" dirty="0" err="1"/>
              <a:t>bahasa</a:t>
            </a:r>
            <a:r>
              <a:rPr lang="en-US" sz="1800" b="1" dirty="0"/>
              <a:t> yang </a:t>
            </a:r>
            <a:r>
              <a:rPr lang="en-US" sz="1800" b="1" dirty="0" err="1"/>
              <a:t>kebanyakan</a:t>
            </a:r>
            <a:r>
              <a:rPr lang="en-US" sz="1800" b="1" dirty="0"/>
              <a:t> </a:t>
            </a:r>
            <a:r>
              <a:rPr lang="en-US" sz="1800" b="1" dirty="0" err="1"/>
              <a:t>berhubungan</a:t>
            </a:r>
            <a:r>
              <a:rPr lang="en-US" sz="1800" b="1" dirty="0"/>
              <a:t> </a:t>
            </a:r>
            <a:r>
              <a:rPr lang="en-US" sz="1800" b="1" dirty="0" err="1"/>
              <a:t>dengan</a:t>
            </a:r>
            <a:r>
              <a:rPr lang="en-US" sz="1800" b="1" dirty="0"/>
              <a:t> </a:t>
            </a:r>
            <a:r>
              <a:rPr lang="en-US" sz="1800" b="1" dirty="0" err="1"/>
              <a:t>laki-laki</a:t>
            </a:r>
            <a:r>
              <a:rPr lang="en-US" sz="1800" b="1" dirty="0" smtClean="0"/>
              <a:t>.</a:t>
            </a:r>
            <a:endParaRPr lang="en-US" sz="1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err="1" smtClean="0"/>
              <a:t>Cerita</a:t>
            </a:r>
            <a:endParaRPr lang="en-US" dirty="0" smtClean="0"/>
          </a:p>
          <a:p>
            <a:pPr lvl="0"/>
            <a:r>
              <a:rPr lang="en-US" sz="1600" dirty="0" err="1" smtClean="0"/>
              <a:t>Diceritakan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/>
              <a:t>salah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lain </a:t>
            </a:r>
            <a:r>
              <a:rPr lang="en-US" sz="1600" dirty="0" err="1"/>
              <a:t>berperan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mempertahankan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</a:t>
            </a:r>
          </a:p>
          <a:p>
            <a:pPr lvl="1"/>
            <a:r>
              <a:rPr lang="en-US" sz="1600" b="1" dirty="0" err="1"/>
              <a:t>Cerita</a:t>
            </a:r>
            <a:r>
              <a:rPr lang="en-US" sz="1600" b="1" dirty="0"/>
              <a:t> Perusahaan; </a:t>
            </a:r>
            <a:r>
              <a:rPr lang="en-US" sz="1600" b="1" dirty="0" err="1"/>
              <a:t>menyampaikan</a:t>
            </a:r>
            <a:r>
              <a:rPr lang="en-US" sz="1600" b="1" dirty="0"/>
              <a:t> </a:t>
            </a:r>
            <a:r>
              <a:rPr lang="en-US" sz="1600" b="1" dirty="0" err="1"/>
              <a:t>nilai</a:t>
            </a:r>
            <a:r>
              <a:rPr lang="en-US" sz="1600" b="1" dirty="0"/>
              <a:t> </a:t>
            </a:r>
            <a:r>
              <a:rPr lang="en-US" sz="1600" b="1" dirty="0" err="1"/>
              <a:t>gaya</a:t>
            </a:r>
            <a:r>
              <a:rPr lang="en-US" sz="1600" b="1" dirty="0"/>
              <a:t>, &amp; </a:t>
            </a:r>
            <a:r>
              <a:rPr lang="en-US" sz="1600" b="1" dirty="0" err="1"/>
              <a:t>sejarah</a:t>
            </a:r>
            <a:r>
              <a:rPr lang="en-US" sz="1600" b="1" dirty="0"/>
              <a:t> </a:t>
            </a:r>
            <a:r>
              <a:rPr lang="en-US" sz="1600" b="1" dirty="0" err="1"/>
              <a:t>organisasi</a:t>
            </a:r>
            <a:r>
              <a:rPr lang="en-US" sz="1600" b="1" dirty="0"/>
              <a:t>.</a:t>
            </a:r>
          </a:p>
          <a:p>
            <a:pPr lvl="1"/>
            <a:r>
              <a:rPr lang="en-US" sz="1600" b="1" dirty="0" err="1"/>
              <a:t>Cerita</a:t>
            </a:r>
            <a:r>
              <a:rPr lang="en-US" sz="1600" b="1" dirty="0"/>
              <a:t> Personal; </a:t>
            </a:r>
            <a:r>
              <a:rPr lang="en-US" sz="1600" b="1" dirty="0" err="1"/>
              <a:t>mengumumkan</a:t>
            </a:r>
            <a:r>
              <a:rPr lang="en-US" sz="1600" b="1" dirty="0"/>
              <a:t> </a:t>
            </a:r>
            <a:r>
              <a:rPr lang="en-US" sz="1600" b="1" dirty="0" err="1"/>
              <a:t>bagaimana</a:t>
            </a:r>
            <a:r>
              <a:rPr lang="en-US" sz="1600" b="1" dirty="0"/>
              <a:t> </a:t>
            </a:r>
            <a:r>
              <a:rPr lang="en-US" sz="1600" b="1" dirty="0" err="1"/>
              <a:t>seseorang</a:t>
            </a:r>
            <a:r>
              <a:rPr lang="en-US" sz="1600" b="1" dirty="0"/>
              <a:t> </a:t>
            </a:r>
            <a:r>
              <a:rPr lang="en-US" sz="1600" b="1" dirty="0" err="1"/>
              <a:t>melihat</a:t>
            </a:r>
            <a:r>
              <a:rPr lang="en-US" sz="1600" b="1" dirty="0"/>
              <a:t> </a:t>
            </a:r>
            <a:r>
              <a:rPr lang="en-US" sz="1600" b="1" dirty="0" err="1"/>
              <a:t>diri</a:t>
            </a:r>
            <a:r>
              <a:rPr lang="en-US" sz="1600" b="1" dirty="0"/>
              <a:t> </a:t>
            </a:r>
            <a:r>
              <a:rPr lang="en-US" sz="1600" b="1" dirty="0" err="1"/>
              <a:t>sendiri</a:t>
            </a:r>
            <a:r>
              <a:rPr lang="en-US" sz="1600" b="1" dirty="0"/>
              <a:t> </a:t>
            </a:r>
            <a:r>
              <a:rPr lang="en-US" sz="1600" b="1" dirty="0" smtClean="0"/>
              <a:t>&amp; </a:t>
            </a:r>
            <a:r>
              <a:rPr lang="en-US" sz="1600" b="1" dirty="0" err="1" smtClean="0"/>
              <a:t>bagaimana</a:t>
            </a:r>
            <a:r>
              <a:rPr lang="en-US" sz="1600" b="1" dirty="0" smtClean="0"/>
              <a:t> </a:t>
            </a:r>
            <a:r>
              <a:rPr lang="en-US" sz="1600" b="1" dirty="0" err="1"/>
              <a:t>dia</a:t>
            </a:r>
            <a:r>
              <a:rPr lang="en-US" sz="1600" b="1" dirty="0"/>
              <a:t> </a:t>
            </a:r>
            <a:r>
              <a:rPr lang="en-US" sz="1600" b="1" dirty="0" err="1"/>
              <a:t>ingin</a:t>
            </a:r>
            <a:r>
              <a:rPr lang="en-US" sz="1600" b="1" dirty="0"/>
              <a:t> </a:t>
            </a:r>
            <a:r>
              <a:rPr lang="en-US" sz="1600" b="1" dirty="0" err="1"/>
              <a:t>dilihat</a:t>
            </a:r>
            <a:r>
              <a:rPr lang="en-US" sz="1600" b="1" dirty="0"/>
              <a:t> </a:t>
            </a:r>
            <a:r>
              <a:rPr lang="en-US" sz="1600" b="1" dirty="0" err="1"/>
              <a:t>oleh</a:t>
            </a:r>
            <a:r>
              <a:rPr lang="en-US" sz="1600" b="1" dirty="0"/>
              <a:t> orang lain.</a:t>
            </a:r>
          </a:p>
          <a:p>
            <a:pPr lvl="1"/>
            <a:r>
              <a:rPr lang="en-US" sz="1600" b="1" dirty="0" err="1"/>
              <a:t>Cerita</a:t>
            </a:r>
            <a:r>
              <a:rPr lang="en-US" sz="1600" b="1" dirty="0"/>
              <a:t> </a:t>
            </a:r>
            <a:r>
              <a:rPr lang="en-US" sz="1600" b="1" dirty="0" err="1" smtClean="0"/>
              <a:t>Kolegial</a:t>
            </a:r>
            <a:r>
              <a:rPr lang="en-US" sz="1600" b="1" dirty="0"/>
              <a:t>; </a:t>
            </a:r>
            <a:r>
              <a:rPr lang="en-US" sz="1600" b="1" dirty="0" err="1"/>
              <a:t>sudut</a:t>
            </a:r>
            <a:r>
              <a:rPr lang="en-US" sz="1600" b="1" dirty="0"/>
              <a:t> </a:t>
            </a:r>
            <a:r>
              <a:rPr lang="en-US" sz="1600" b="1" dirty="0" err="1"/>
              <a:t>pandang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 </a:t>
            </a:r>
            <a:r>
              <a:rPr lang="en-US" sz="1600" b="1" dirty="0" smtClean="0"/>
              <a:t>lain</a:t>
            </a:r>
            <a:r>
              <a:rPr lang="en-US" sz="1600" b="1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029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BENTUK KOMUNIKASI YANG </a:t>
            </a:r>
            <a:r>
              <a:rPr lang="id-ID" dirty="0" smtClean="0"/>
              <a:t>MEMBANGUN</a:t>
            </a:r>
            <a:r>
              <a:rPr lang="en-US" dirty="0" smtClean="0"/>
              <a:t>/</a:t>
            </a:r>
            <a:r>
              <a:rPr lang="id-ID" dirty="0" smtClean="0"/>
              <a:t>MENYAMPAIKAN </a:t>
            </a:r>
            <a:r>
              <a:rPr lang="id-ID" dirty="0"/>
              <a:t>BUDAYA ORGANISASI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987574"/>
            <a:ext cx="3900067" cy="4032448"/>
          </a:xfrm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err="1" smtClean="0"/>
              <a:t>Upacara</a:t>
            </a:r>
            <a:r>
              <a:rPr lang="en-US" dirty="0" smtClean="0"/>
              <a:t> </a:t>
            </a:r>
          </a:p>
          <a:p>
            <a:r>
              <a:rPr lang="en-US" sz="1600" b="1" dirty="0" err="1"/>
              <a:t>A</a:t>
            </a:r>
            <a:r>
              <a:rPr lang="en-US" sz="1600" b="1" dirty="0" err="1" smtClean="0"/>
              <a:t>ktivitas</a:t>
            </a:r>
            <a:r>
              <a:rPr lang="en-US" sz="1600" b="1" dirty="0" smtClean="0"/>
              <a:t> </a:t>
            </a:r>
            <a:r>
              <a:rPr lang="en-US" sz="1600" b="1" dirty="0" err="1"/>
              <a:t>terencana</a:t>
            </a:r>
            <a:r>
              <a:rPr lang="en-US" sz="1600" b="1" dirty="0"/>
              <a:t> </a:t>
            </a:r>
            <a:r>
              <a:rPr lang="en-US" sz="1600" dirty="0"/>
              <a:t>yang </a:t>
            </a:r>
            <a:r>
              <a:rPr lang="en-US" sz="1600" b="1" dirty="0" err="1"/>
              <a:t>menyatukan</a:t>
            </a:r>
            <a:r>
              <a:rPr lang="en-US" sz="1600" b="1" dirty="0"/>
              <a:t> </a:t>
            </a:r>
            <a:r>
              <a:rPr lang="en-US" sz="1600" b="1" dirty="0" err="1"/>
              <a:t>aspek</a:t>
            </a:r>
            <a:r>
              <a:rPr lang="en-US" sz="1600" b="1" dirty="0"/>
              <a:t> </a:t>
            </a:r>
            <a:r>
              <a:rPr lang="en-US" sz="1600" b="1" dirty="0" err="1"/>
              <a:t>budaya</a:t>
            </a:r>
            <a:r>
              <a:rPr lang="en-US" sz="1600" b="1" dirty="0"/>
              <a:t> </a:t>
            </a:r>
            <a:r>
              <a:rPr lang="en-US" sz="1600" b="1" dirty="0" err="1" smtClean="0"/>
              <a:t>organisasi</a:t>
            </a:r>
            <a:r>
              <a:rPr lang="en-US" sz="1600" dirty="0" smtClean="0"/>
              <a:t>. </a:t>
            </a:r>
            <a:r>
              <a:rPr lang="en-US" sz="1600" dirty="0" err="1"/>
              <a:t>Enam</a:t>
            </a:r>
            <a:r>
              <a:rPr lang="en-US" sz="1600" dirty="0"/>
              <a:t> </a:t>
            </a:r>
            <a:r>
              <a:rPr lang="en-US" sz="1600" dirty="0" err="1"/>
              <a:t>jenis</a:t>
            </a:r>
            <a:r>
              <a:rPr lang="en-US" sz="1600" dirty="0"/>
              <a:t> </a:t>
            </a:r>
            <a:r>
              <a:rPr lang="en-US" sz="1600" dirty="0" err="1"/>
              <a:t>upacara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;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menandai</a:t>
            </a:r>
            <a:r>
              <a:rPr lang="en-US" sz="1600" b="1" dirty="0"/>
              <a:t> </a:t>
            </a:r>
            <a:r>
              <a:rPr lang="en-US" sz="1600" b="1" dirty="0" err="1"/>
              <a:t>tingkatan</a:t>
            </a:r>
            <a:r>
              <a:rPr lang="en-US" sz="1600" b="1" dirty="0"/>
              <a:t> </a:t>
            </a:r>
            <a:r>
              <a:rPr lang="en-US" sz="1600" b="1" dirty="0" err="1"/>
              <a:t>keanggotaan</a:t>
            </a:r>
            <a:r>
              <a:rPr lang="en-US" sz="1600" b="1" dirty="0"/>
              <a:t>; </a:t>
            </a:r>
            <a:r>
              <a:rPr lang="en-US" sz="1600" b="1" dirty="0" err="1"/>
              <a:t>naik</a:t>
            </a:r>
            <a:r>
              <a:rPr lang="en-US" sz="1600" b="1" dirty="0"/>
              <a:t> </a:t>
            </a:r>
            <a:r>
              <a:rPr lang="en-US" sz="1600" b="1" dirty="0" err="1"/>
              <a:t>jabatan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menghargai</a:t>
            </a:r>
            <a:r>
              <a:rPr lang="en-US" sz="1600" b="1" dirty="0"/>
              <a:t> </a:t>
            </a:r>
            <a:r>
              <a:rPr lang="en-US" sz="1600" b="1" dirty="0" err="1"/>
              <a:t>perubahan</a:t>
            </a:r>
            <a:r>
              <a:rPr lang="en-US" sz="1600" b="1" dirty="0"/>
              <a:t> </a:t>
            </a:r>
            <a:r>
              <a:rPr lang="en-US" sz="1600" b="1" dirty="0" err="1"/>
              <a:t>identitas</a:t>
            </a:r>
            <a:r>
              <a:rPr lang="en-US" sz="1600" b="1" dirty="0"/>
              <a:t>; </a:t>
            </a:r>
            <a:r>
              <a:rPr lang="en-US" sz="1600" b="1" dirty="0" err="1"/>
              <a:t>papan</a:t>
            </a:r>
            <a:r>
              <a:rPr lang="en-US" sz="1600" b="1" dirty="0"/>
              <a:t> </a:t>
            </a:r>
            <a:r>
              <a:rPr lang="en-US" sz="1600" b="1" dirty="0" err="1"/>
              <a:t>nama</a:t>
            </a:r>
            <a:r>
              <a:rPr lang="en-US" sz="1600" b="1" dirty="0"/>
              <a:t> &amp; </a:t>
            </a:r>
            <a:r>
              <a:rPr lang="en-US" sz="1600" b="1" dirty="0" err="1"/>
              <a:t>jabatan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integrasi</a:t>
            </a:r>
            <a:r>
              <a:rPr lang="en-US" sz="1600" b="1" dirty="0"/>
              <a:t>; </a:t>
            </a:r>
            <a:r>
              <a:rPr lang="en-US" sz="1600" b="1" dirty="0" err="1"/>
              <a:t>pesta</a:t>
            </a:r>
            <a:r>
              <a:rPr lang="en-US" sz="1600" b="1" dirty="0"/>
              <a:t> </a:t>
            </a:r>
            <a:r>
              <a:rPr lang="en-US" sz="1600" b="1" dirty="0" err="1"/>
              <a:t>hari</a:t>
            </a:r>
            <a:r>
              <a:rPr lang="en-US" sz="1600" b="1" dirty="0"/>
              <a:t> </a:t>
            </a:r>
            <a:r>
              <a:rPr lang="en-US" sz="1600" b="1" dirty="0" err="1"/>
              <a:t>besar</a:t>
            </a:r>
            <a:r>
              <a:rPr lang="en-US" sz="1600" b="1" dirty="0"/>
              <a:t>/ </a:t>
            </a:r>
            <a:r>
              <a:rPr lang="en-US" sz="1600" b="1" dirty="0" err="1"/>
              <a:t>piknik</a:t>
            </a:r>
            <a:r>
              <a:rPr lang="en-US" sz="1600" b="1" dirty="0"/>
              <a:t>/ gathering.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menyalahkan</a:t>
            </a:r>
            <a:r>
              <a:rPr lang="en-US" sz="1600" b="1" dirty="0"/>
              <a:t>/ </a:t>
            </a:r>
            <a:r>
              <a:rPr lang="en-US" sz="1600" b="1" dirty="0" err="1"/>
              <a:t>memuji</a:t>
            </a:r>
            <a:r>
              <a:rPr lang="en-US" sz="1600" b="1" dirty="0"/>
              <a:t> orang; </a:t>
            </a:r>
            <a:r>
              <a:rPr lang="en-US" sz="1600" b="1" dirty="0" err="1"/>
              <a:t>pemmecatan</a:t>
            </a:r>
            <a:r>
              <a:rPr lang="en-US" sz="1600" b="1" dirty="0"/>
              <a:t>/ best employee.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mengelola</a:t>
            </a:r>
            <a:r>
              <a:rPr lang="en-US" sz="1600" b="1" dirty="0"/>
              <a:t> </a:t>
            </a:r>
            <a:r>
              <a:rPr lang="en-US" sz="1600" b="1" dirty="0" err="1"/>
              <a:t>perubahan</a:t>
            </a:r>
            <a:r>
              <a:rPr lang="en-US" sz="1600" b="1" dirty="0"/>
              <a:t>; </a:t>
            </a:r>
            <a:r>
              <a:rPr lang="en-US" sz="1600" b="1" dirty="0" err="1"/>
              <a:t>pelatihan</a:t>
            </a:r>
            <a:r>
              <a:rPr lang="en-US" sz="1600" b="1" dirty="0"/>
              <a:t>/ </a:t>
            </a:r>
            <a:r>
              <a:rPr lang="en-US" sz="1600" b="1" dirty="0" err="1"/>
              <a:t>sosialisasi</a:t>
            </a:r>
            <a:r>
              <a:rPr lang="en-US" sz="1600" b="1" dirty="0"/>
              <a:t> program </a:t>
            </a:r>
            <a:r>
              <a:rPr lang="en-US" sz="1600" b="1" dirty="0" err="1"/>
              <a:t>terbaru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resolusi</a:t>
            </a:r>
            <a:r>
              <a:rPr lang="en-US" sz="1600" b="1" dirty="0"/>
              <a:t> </a:t>
            </a:r>
            <a:r>
              <a:rPr lang="en-US" sz="1600" b="1" dirty="0" err="1"/>
              <a:t>konflik</a:t>
            </a:r>
            <a:r>
              <a:rPr lang="en-US" sz="1600" b="1" dirty="0"/>
              <a:t>; </a:t>
            </a:r>
            <a:r>
              <a:rPr lang="en-US" sz="1600" b="1" dirty="0" err="1"/>
              <a:t>mediasi</a:t>
            </a:r>
            <a:r>
              <a:rPr lang="en-US" sz="1600" b="1" dirty="0"/>
              <a:t>/ </a:t>
            </a:r>
            <a:r>
              <a:rPr lang="en-US" sz="1600" b="1" dirty="0" err="1"/>
              <a:t>sidang</a:t>
            </a:r>
            <a:r>
              <a:rPr lang="en-US" sz="1600" b="1" dirty="0"/>
              <a:t> </a:t>
            </a:r>
            <a:r>
              <a:rPr lang="en-US" sz="1600" b="1" dirty="0" err="1"/>
              <a:t>tertutup</a:t>
            </a:r>
            <a:r>
              <a:rPr lang="en-US" sz="1600" b="1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148064" y="843558"/>
            <a:ext cx="3736354" cy="3960440"/>
          </a:xfrm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smtClean="0"/>
              <a:t>Ritual</a:t>
            </a:r>
          </a:p>
          <a:p>
            <a:pPr lvl="0"/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err="1"/>
              <a:t>teratur</a:t>
            </a:r>
            <a:r>
              <a:rPr lang="en-US" sz="1600" dirty="0"/>
              <a:t> yang </a:t>
            </a:r>
            <a:r>
              <a:rPr lang="en-US" sz="1600" dirty="0" err="1"/>
              <a:t>dipandang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rutin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kehidupan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yang </a:t>
            </a:r>
            <a:r>
              <a:rPr lang="en-US" sz="1600" dirty="0" err="1"/>
              <a:t>berulang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mengkomunikasikan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definisi</a:t>
            </a:r>
            <a:r>
              <a:rPr lang="en-US" sz="1600" dirty="0"/>
              <a:t> </a:t>
            </a:r>
            <a:r>
              <a:rPr lang="en-US" sz="1600" dirty="0" err="1"/>
              <a:t>peran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 (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menyatukan</a:t>
            </a:r>
            <a:r>
              <a:rPr lang="en-US" sz="1600" dirty="0"/>
              <a:t> </a:t>
            </a:r>
            <a:r>
              <a:rPr lang="en-US" sz="1600" dirty="0" err="1"/>
              <a:t>aspek</a:t>
            </a:r>
            <a:r>
              <a:rPr lang="en-US" sz="1600" dirty="0"/>
              <a:t> </a:t>
            </a:r>
            <a:r>
              <a:rPr lang="en-US" sz="1600" dirty="0" err="1"/>
              <a:t>ideologi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)</a:t>
            </a:r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/>
              <a:t>personal; </a:t>
            </a:r>
            <a:r>
              <a:rPr lang="en-US" sz="1600" b="1" dirty="0" err="1"/>
              <a:t>perilaku</a:t>
            </a:r>
            <a:r>
              <a:rPr lang="en-US" sz="1600" b="1" dirty="0"/>
              <a:t> </a:t>
            </a:r>
            <a:r>
              <a:rPr lang="en-US" sz="1600" b="1" dirty="0" err="1"/>
              <a:t>rutin</a:t>
            </a:r>
            <a:r>
              <a:rPr lang="en-US" sz="1600" b="1" dirty="0"/>
              <a:t> yang </a:t>
            </a:r>
            <a:r>
              <a:rPr lang="en-US" sz="1600" b="1" dirty="0" err="1"/>
              <a:t>digunakan</a:t>
            </a:r>
            <a:r>
              <a:rPr lang="en-US" sz="1600" b="1" dirty="0"/>
              <a:t> </a:t>
            </a:r>
            <a:r>
              <a:rPr lang="en-US" sz="1600" b="1" dirty="0" err="1"/>
              <a:t>individu</a:t>
            </a:r>
            <a:r>
              <a:rPr lang="en-US" sz="1600" b="1" dirty="0"/>
              <a:t> </a:t>
            </a:r>
            <a:r>
              <a:rPr lang="en-US" sz="1600" b="1" dirty="0" err="1"/>
              <a:t>untuk</a:t>
            </a:r>
            <a:r>
              <a:rPr lang="en-US" sz="1600" b="1" dirty="0"/>
              <a:t> </a:t>
            </a:r>
            <a:r>
              <a:rPr lang="en-US" sz="1600" b="1" dirty="0" err="1"/>
              <a:t>mengekspresikan</a:t>
            </a:r>
            <a:r>
              <a:rPr lang="en-US" sz="1600" b="1" dirty="0"/>
              <a:t> </a:t>
            </a:r>
            <a:r>
              <a:rPr lang="en-US" sz="1600" b="1" dirty="0" err="1"/>
              <a:t>identitas</a:t>
            </a:r>
            <a:r>
              <a:rPr lang="en-US" sz="1600" b="1" dirty="0"/>
              <a:t> </a:t>
            </a:r>
            <a:r>
              <a:rPr lang="en-US" sz="1600" b="1" dirty="0" err="1"/>
              <a:t>organisasinya</a:t>
            </a:r>
            <a:endParaRPr lang="en-US" sz="1600" b="1" dirty="0"/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 err="1"/>
              <a:t>sosial</a:t>
            </a:r>
            <a:r>
              <a:rPr lang="en-US" sz="1600" b="1" dirty="0"/>
              <a:t>; </a:t>
            </a:r>
            <a:r>
              <a:rPr lang="en-US" sz="1600" b="1" dirty="0" err="1"/>
              <a:t>penampilan</a:t>
            </a:r>
            <a:r>
              <a:rPr lang="en-US" sz="1600" b="1" dirty="0"/>
              <a:t> </a:t>
            </a:r>
            <a:r>
              <a:rPr lang="en-US" sz="1600" b="1" dirty="0" err="1"/>
              <a:t>standar</a:t>
            </a:r>
            <a:r>
              <a:rPr lang="en-US" sz="1600" b="1" dirty="0"/>
              <a:t> yang </a:t>
            </a:r>
            <a:r>
              <a:rPr lang="en-US" sz="1600" b="1" dirty="0" err="1"/>
              <a:t>menegaskan</a:t>
            </a:r>
            <a:r>
              <a:rPr lang="en-US" sz="1600" b="1" dirty="0"/>
              <a:t> </a:t>
            </a:r>
            <a:r>
              <a:rPr lang="en-US" sz="1600" b="1" dirty="0" err="1"/>
              <a:t>hubungan</a:t>
            </a:r>
            <a:r>
              <a:rPr lang="en-US" sz="1600" b="1" dirty="0"/>
              <a:t> </a:t>
            </a:r>
            <a:r>
              <a:rPr lang="en-US" sz="1600" b="1" dirty="0" err="1"/>
              <a:t>antar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.</a:t>
            </a:r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 err="1"/>
              <a:t>tugas</a:t>
            </a:r>
            <a:r>
              <a:rPr lang="en-US" sz="1600" b="1" dirty="0"/>
              <a:t>; </a:t>
            </a:r>
            <a:r>
              <a:rPr lang="en-US" sz="1600" b="1" dirty="0" err="1"/>
              <a:t>aktivitas</a:t>
            </a:r>
            <a:r>
              <a:rPr lang="en-US" sz="1600" b="1" dirty="0"/>
              <a:t> </a:t>
            </a:r>
            <a:r>
              <a:rPr lang="en-US" sz="1600" b="1" dirty="0" err="1"/>
              <a:t>berulang</a:t>
            </a:r>
            <a:r>
              <a:rPr lang="en-US" sz="1600" b="1" dirty="0"/>
              <a:t> yang </a:t>
            </a:r>
            <a:r>
              <a:rPr lang="en-US" sz="1600" b="1" dirty="0" err="1"/>
              <a:t>membantu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 </a:t>
            </a:r>
            <a:endParaRPr lang="en-US" sz="16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6" name="TextBox 5"/>
          <p:cNvSpPr txBox="1"/>
          <p:nvPr/>
        </p:nvSpPr>
        <p:spPr>
          <a:xfrm>
            <a:off x="1907704" y="2276460"/>
            <a:ext cx="648072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400" dirty="0" err="1" smtClean="0">
                <a:solidFill>
                  <a:schemeClr val="bg1"/>
                </a:solidFill>
                <a:latin typeface="Caveat" charset="0"/>
              </a:rPr>
              <a:t>Upacara</a:t>
            </a:r>
            <a:r>
              <a:rPr lang="en-US" sz="2400" dirty="0" smtClean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veat" charset="0"/>
              </a:rPr>
              <a:t>dan</a:t>
            </a:r>
            <a:r>
              <a:rPr lang="en-US" sz="2400" dirty="0" smtClean="0">
                <a:solidFill>
                  <a:schemeClr val="bg1"/>
                </a:solidFill>
                <a:latin typeface="Caveat" charset="0"/>
              </a:rPr>
              <a:t> Ritual </a:t>
            </a:r>
            <a:r>
              <a:rPr lang="en-US" sz="2400" dirty="0" smtClean="0">
                <a:solidFill>
                  <a:schemeClr val="bg1"/>
                </a:solidFill>
                <a:latin typeface="Caveat" charset="0"/>
                <a:sym typeface="Wingdings" pitchFamily="2" charset="2"/>
              </a:rPr>
              <a:t>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Praktik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verbal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non verbal yang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mengekspresikan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mereproduksi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budaya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organisasi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dengan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cara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terstandarisasi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untuk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mengekspresikan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nilai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identitas</a:t>
            </a:r>
            <a:r>
              <a:rPr lang="en-US" sz="2400" dirty="0">
                <a:solidFill>
                  <a:schemeClr val="bg1"/>
                </a:solidFill>
                <a:latin typeface="Caveat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veat" charset="0"/>
              </a:rPr>
              <a:t>organisasi</a:t>
            </a:r>
            <a:r>
              <a:rPr lang="en-US" sz="2400" dirty="0" smtClean="0">
                <a:solidFill>
                  <a:schemeClr val="bg1"/>
                </a:solidFill>
                <a:latin typeface="Caveat" charset="0"/>
              </a:rPr>
              <a:t>.</a:t>
            </a:r>
            <a:endParaRPr lang="en-US" sz="2400" dirty="0">
              <a:solidFill>
                <a:schemeClr val="bg1"/>
              </a:solidFill>
              <a:latin typeface="Cave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7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BENTUK KOMUNIKASI YANG </a:t>
            </a:r>
            <a:r>
              <a:rPr lang="id-ID" dirty="0" smtClean="0"/>
              <a:t>MEMBANGUN</a:t>
            </a:r>
            <a:r>
              <a:rPr lang="en-US" dirty="0" smtClean="0"/>
              <a:t>/</a:t>
            </a:r>
            <a:r>
              <a:rPr lang="id-ID" dirty="0" smtClean="0"/>
              <a:t>MENYAMPAIKAN </a:t>
            </a:r>
            <a:r>
              <a:rPr lang="id-ID" dirty="0"/>
              <a:t>BUDAYA ORGANISASI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987574"/>
            <a:ext cx="3900067" cy="4032448"/>
          </a:xfrm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err="1" smtClean="0"/>
              <a:t>Upacara</a:t>
            </a:r>
            <a:r>
              <a:rPr lang="en-US" dirty="0" smtClean="0"/>
              <a:t> </a:t>
            </a:r>
          </a:p>
          <a:p>
            <a:r>
              <a:rPr lang="en-US" sz="1600" b="1" dirty="0" err="1"/>
              <a:t>A</a:t>
            </a:r>
            <a:r>
              <a:rPr lang="en-US" sz="1600" b="1" dirty="0" err="1" smtClean="0"/>
              <a:t>ktivitas</a:t>
            </a:r>
            <a:r>
              <a:rPr lang="en-US" sz="1600" b="1" dirty="0" smtClean="0"/>
              <a:t> </a:t>
            </a:r>
            <a:r>
              <a:rPr lang="en-US" sz="1600" b="1" dirty="0" err="1"/>
              <a:t>terencana</a:t>
            </a:r>
            <a:r>
              <a:rPr lang="en-US" sz="1600" b="1" dirty="0"/>
              <a:t> </a:t>
            </a:r>
            <a:r>
              <a:rPr lang="en-US" sz="1600" dirty="0"/>
              <a:t>yang </a:t>
            </a:r>
            <a:r>
              <a:rPr lang="en-US" sz="1600" b="1" dirty="0" err="1"/>
              <a:t>menyatukan</a:t>
            </a:r>
            <a:r>
              <a:rPr lang="en-US" sz="1600" b="1" dirty="0"/>
              <a:t> </a:t>
            </a:r>
            <a:r>
              <a:rPr lang="en-US" sz="1600" b="1" dirty="0" err="1"/>
              <a:t>aspek</a:t>
            </a:r>
            <a:r>
              <a:rPr lang="en-US" sz="1600" b="1" dirty="0"/>
              <a:t> </a:t>
            </a:r>
            <a:r>
              <a:rPr lang="en-US" sz="1600" b="1" dirty="0" err="1"/>
              <a:t>budaya</a:t>
            </a:r>
            <a:r>
              <a:rPr lang="en-US" sz="1600" b="1" dirty="0"/>
              <a:t> </a:t>
            </a:r>
            <a:r>
              <a:rPr lang="en-US" sz="1600" b="1" dirty="0" err="1" smtClean="0"/>
              <a:t>organisasi</a:t>
            </a:r>
            <a:r>
              <a:rPr lang="en-US" sz="1600" dirty="0" smtClean="0"/>
              <a:t>. </a:t>
            </a:r>
            <a:r>
              <a:rPr lang="en-US" sz="1600" dirty="0" err="1"/>
              <a:t>Enam</a:t>
            </a:r>
            <a:r>
              <a:rPr lang="en-US" sz="1600" dirty="0"/>
              <a:t> </a:t>
            </a:r>
            <a:r>
              <a:rPr lang="en-US" sz="1600" dirty="0" err="1"/>
              <a:t>jenis</a:t>
            </a:r>
            <a:r>
              <a:rPr lang="en-US" sz="1600" dirty="0"/>
              <a:t> </a:t>
            </a:r>
            <a:r>
              <a:rPr lang="en-US" sz="1600" dirty="0" err="1"/>
              <a:t>upacara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;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menandai</a:t>
            </a:r>
            <a:r>
              <a:rPr lang="en-US" sz="1600" b="1" dirty="0"/>
              <a:t> </a:t>
            </a:r>
            <a:r>
              <a:rPr lang="en-US" sz="1600" b="1" dirty="0" err="1"/>
              <a:t>tingkatan</a:t>
            </a:r>
            <a:r>
              <a:rPr lang="en-US" sz="1600" b="1" dirty="0"/>
              <a:t> </a:t>
            </a:r>
            <a:r>
              <a:rPr lang="en-US" sz="1600" b="1" dirty="0" err="1"/>
              <a:t>keanggotaan</a:t>
            </a:r>
            <a:r>
              <a:rPr lang="en-US" sz="1600" b="1" dirty="0"/>
              <a:t>; </a:t>
            </a:r>
            <a:r>
              <a:rPr lang="en-US" sz="1600" b="1" dirty="0" err="1"/>
              <a:t>naik</a:t>
            </a:r>
            <a:r>
              <a:rPr lang="en-US" sz="1600" b="1" dirty="0"/>
              <a:t> </a:t>
            </a:r>
            <a:r>
              <a:rPr lang="en-US" sz="1600" b="1" dirty="0" err="1"/>
              <a:t>jabatan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menghargai</a:t>
            </a:r>
            <a:r>
              <a:rPr lang="en-US" sz="1600" b="1" dirty="0"/>
              <a:t> </a:t>
            </a:r>
            <a:r>
              <a:rPr lang="en-US" sz="1600" b="1" dirty="0" err="1"/>
              <a:t>perubahan</a:t>
            </a:r>
            <a:r>
              <a:rPr lang="en-US" sz="1600" b="1" dirty="0"/>
              <a:t> </a:t>
            </a:r>
            <a:r>
              <a:rPr lang="en-US" sz="1600" b="1" dirty="0" err="1"/>
              <a:t>identitas</a:t>
            </a:r>
            <a:r>
              <a:rPr lang="en-US" sz="1600" b="1" dirty="0"/>
              <a:t>; </a:t>
            </a:r>
            <a:r>
              <a:rPr lang="en-US" sz="1600" b="1" dirty="0" err="1"/>
              <a:t>papan</a:t>
            </a:r>
            <a:r>
              <a:rPr lang="en-US" sz="1600" b="1" dirty="0"/>
              <a:t> </a:t>
            </a:r>
            <a:r>
              <a:rPr lang="en-US" sz="1600" b="1" dirty="0" err="1"/>
              <a:t>nama</a:t>
            </a:r>
            <a:r>
              <a:rPr lang="en-US" sz="1600" b="1" dirty="0"/>
              <a:t> &amp; </a:t>
            </a:r>
            <a:r>
              <a:rPr lang="en-US" sz="1600" b="1" dirty="0" err="1"/>
              <a:t>jabatan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integrasi</a:t>
            </a:r>
            <a:r>
              <a:rPr lang="en-US" sz="1600" b="1" dirty="0"/>
              <a:t>; </a:t>
            </a:r>
            <a:r>
              <a:rPr lang="en-US" sz="1600" b="1" dirty="0" err="1"/>
              <a:t>pesta</a:t>
            </a:r>
            <a:r>
              <a:rPr lang="en-US" sz="1600" b="1" dirty="0"/>
              <a:t> </a:t>
            </a:r>
            <a:r>
              <a:rPr lang="en-US" sz="1600" b="1" dirty="0" err="1"/>
              <a:t>hari</a:t>
            </a:r>
            <a:r>
              <a:rPr lang="en-US" sz="1600" b="1" dirty="0"/>
              <a:t> </a:t>
            </a:r>
            <a:r>
              <a:rPr lang="en-US" sz="1600" b="1" dirty="0" err="1"/>
              <a:t>besar</a:t>
            </a:r>
            <a:r>
              <a:rPr lang="en-US" sz="1600" b="1" dirty="0"/>
              <a:t>/ </a:t>
            </a:r>
            <a:r>
              <a:rPr lang="en-US" sz="1600" b="1" dirty="0" err="1"/>
              <a:t>piknik</a:t>
            </a:r>
            <a:r>
              <a:rPr lang="en-US" sz="1600" b="1" dirty="0"/>
              <a:t>/ gathering.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menyalahkan</a:t>
            </a:r>
            <a:r>
              <a:rPr lang="en-US" sz="1600" b="1" dirty="0"/>
              <a:t>/ </a:t>
            </a:r>
            <a:r>
              <a:rPr lang="en-US" sz="1600" b="1" dirty="0" err="1"/>
              <a:t>memuji</a:t>
            </a:r>
            <a:r>
              <a:rPr lang="en-US" sz="1600" b="1" dirty="0"/>
              <a:t> orang; </a:t>
            </a:r>
            <a:r>
              <a:rPr lang="en-US" sz="1600" b="1" dirty="0" err="1"/>
              <a:t>pemmecatan</a:t>
            </a:r>
            <a:r>
              <a:rPr lang="en-US" sz="1600" b="1" dirty="0"/>
              <a:t>/ best employee.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mengelola</a:t>
            </a:r>
            <a:r>
              <a:rPr lang="en-US" sz="1600" b="1" dirty="0"/>
              <a:t> </a:t>
            </a:r>
            <a:r>
              <a:rPr lang="en-US" sz="1600" b="1" dirty="0" err="1"/>
              <a:t>perubahan</a:t>
            </a:r>
            <a:r>
              <a:rPr lang="en-US" sz="1600" b="1" dirty="0"/>
              <a:t>; </a:t>
            </a:r>
            <a:r>
              <a:rPr lang="en-US" sz="1600" b="1" dirty="0" err="1"/>
              <a:t>pelatihan</a:t>
            </a:r>
            <a:r>
              <a:rPr lang="en-US" sz="1600" b="1" dirty="0"/>
              <a:t>/ </a:t>
            </a:r>
            <a:r>
              <a:rPr lang="en-US" sz="1600" b="1" dirty="0" err="1"/>
              <a:t>sosialisasi</a:t>
            </a:r>
            <a:r>
              <a:rPr lang="en-US" sz="1600" b="1" dirty="0"/>
              <a:t> program </a:t>
            </a:r>
            <a:r>
              <a:rPr lang="en-US" sz="1600" b="1" dirty="0" err="1"/>
              <a:t>terbaru</a:t>
            </a:r>
            <a:r>
              <a:rPr lang="en-US" sz="1600" b="1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en-US" sz="1600" b="1" dirty="0" err="1"/>
              <a:t>Upacara</a:t>
            </a:r>
            <a:r>
              <a:rPr lang="en-US" sz="1600" b="1" dirty="0"/>
              <a:t> </a:t>
            </a:r>
            <a:r>
              <a:rPr lang="en-US" sz="1600" b="1" dirty="0" err="1"/>
              <a:t>resolusi</a:t>
            </a:r>
            <a:r>
              <a:rPr lang="en-US" sz="1600" b="1" dirty="0"/>
              <a:t> </a:t>
            </a:r>
            <a:r>
              <a:rPr lang="en-US" sz="1600" b="1" dirty="0" err="1"/>
              <a:t>konflik</a:t>
            </a:r>
            <a:r>
              <a:rPr lang="en-US" sz="1600" b="1" dirty="0"/>
              <a:t>; </a:t>
            </a:r>
            <a:r>
              <a:rPr lang="en-US" sz="1600" b="1" dirty="0" err="1"/>
              <a:t>mediasi</a:t>
            </a:r>
            <a:r>
              <a:rPr lang="en-US" sz="1600" b="1" dirty="0"/>
              <a:t>/ </a:t>
            </a:r>
            <a:r>
              <a:rPr lang="en-US" sz="1600" b="1" dirty="0" err="1"/>
              <a:t>sidang</a:t>
            </a:r>
            <a:r>
              <a:rPr lang="en-US" sz="1600" b="1" dirty="0"/>
              <a:t> </a:t>
            </a:r>
            <a:r>
              <a:rPr lang="en-US" sz="1600" b="1" dirty="0" err="1"/>
              <a:t>tertutup</a:t>
            </a:r>
            <a:r>
              <a:rPr lang="en-US" sz="1600" b="1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148064" y="843558"/>
            <a:ext cx="3736354" cy="3960440"/>
          </a:xfrm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smtClean="0"/>
              <a:t>Ritual</a:t>
            </a:r>
          </a:p>
          <a:p>
            <a:pPr lvl="0"/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</a:t>
            </a:r>
            <a:r>
              <a:rPr lang="en-US" sz="1600" dirty="0" err="1"/>
              <a:t>teratur</a:t>
            </a:r>
            <a:r>
              <a:rPr lang="en-US" sz="1600" dirty="0"/>
              <a:t> yang </a:t>
            </a:r>
            <a:r>
              <a:rPr lang="en-US" sz="1600" dirty="0" err="1"/>
              <a:t>dipandang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bagian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rutin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kehidupan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 </a:t>
            </a:r>
            <a:endParaRPr lang="en-US" sz="1600" dirty="0" smtClean="0"/>
          </a:p>
          <a:p>
            <a:pPr lvl="0"/>
            <a:r>
              <a:rPr lang="en-US" sz="1600" dirty="0" err="1" smtClean="0"/>
              <a:t>B</a:t>
            </a:r>
            <a:r>
              <a:rPr lang="en-US" sz="1600" dirty="0" err="1" smtClean="0"/>
              <a:t>erulang</a:t>
            </a:r>
            <a:r>
              <a:rPr lang="en-US" sz="1600" dirty="0" smtClean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mengkomunikasikan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definisi</a:t>
            </a:r>
            <a:r>
              <a:rPr lang="en-US" sz="1600" dirty="0"/>
              <a:t> </a:t>
            </a:r>
            <a:r>
              <a:rPr lang="en-US" sz="1600" dirty="0" err="1"/>
              <a:t>peran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 (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menyatukan</a:t>
            </a:r>
            <a:r>
              <a:rPr lang="en-US" sz="1600" dirty="0"/>
              <a:t> </a:t>
            </a:r>
            <a:r>
              <a:rPr lang="en-US" sz="1600" dirty="0" err="1"/>
              <a:t>aspek</a:t>
            </a:r>
            <a:r>
              <a:rPr lang="en-US" sz="1600" dirty="0"/>
              <a:t> </a:t>
            </a:r>
            <a:r>
              <a:rPr lang="en-US" sz="1600" dirty="0" err="1"/>
              <a:t>ideologi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)</a:t>
            </a:r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/>
              <a:t>personal; </a:t>
            </a:r>
            <a:r>
              <a:rPr lang="en-US" sz="1600" b="1" dirty="0" err="1"/>
              <a:t>perilaku</a:t>
            </a:r>
            <a:r>
              <a:rPr lang="en-US" sz="1600" b="1" dirty="0"/>
              <a:t> </a:t>
            </a:r>
            <a:r>
              <a:rPr lang="en-US" sz="1600" b="1" dirty="0" err="1"/>
              <a:t>rutin</a:t>
            </a:r>
            <a:r>
              <a:rPr lang="en-US" sz="1600" b="1" dirty="0"/>
              <a:t> yang </a:t>
            </a:r>
            <a:r>
              <a:rPr lang="en-US" sz="1600" b="1" dirty="0" err="1"/>
              <a:t>digunakan</a:t>
            </a:r>
            <a:r>
              <a:rPr lang="en-US" sz="1600" b="1" dirty="0"/>
              <a:t> </a:t>
            </a:r>
            <a:r>
              <a:rPr lang="en-US" sz="1600" b="1" dirty="0" err="1"/>
              <a:t>individu</a:t>
            </a:r>
            <a:r>
              <a:rPr lang="en-US" sz="1600" b="1" dirty="0"/>
              <a:t> </a:t>
            </a:r>
            <a:r>
              <a:rPr lang="en-US" sz="1600" b="1" dirty="0" err="1"/>
              <a:t>untuk</a:t>
            </a:r>
            <a:r>
              <a:rPr lang="en-US" sz="1600" b="1" dirty="0"/>
              <a:t> </a:t>
            </a:r>
            <a:r>
              <a:rPr lang="en-US" sz="1600" b="1" dirty="0" err="1"/>
              <a:t>mengekspresikan</a:t>
            </a:r>
            <a:r>
              <a:rPr lang="en-US" sz="1600" b="1" dirty="0"/>
              <a:t> </a:t>
            </a:r>
            <a:r>
              <a:rPr lang="en-US" sz="1600" b="1" dirty="0" err="1"/>
              <a:t>identitas</a:t>
            </a:r>
            <a:r>
              <a:rPr lang="en-US" sz="1600" b="1" dirty="0"/>
              <a:t> </a:t>
            </a:r>
            <a:r>
              <a:rPr lang="en-US" sz="1600" b="1" dirty="0" err="1"/>
              <a:t>organisasinya</a:t>
            </a:r>
            <a:endParaRPr lang="en-US" sz="1600" b="1" dirty="0"/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 err="1"/>
              <a:t>sosial</a:t>
            </a:r>
            <a:r>
              <a:rPr lang="en-US" sz="1600" b="1" dirty="0"/>
              <a:t>; </a:t>
            </a:r>
            <a:r>
              <a:rPr lang="en-US" sz="1600" b="1" dirty="0" err="1"/>
              <a:t>penampilan</a:t>
            </a:r>
            <a:r>
              <a:rPr lang="en-US" sz="1600" b="1" dirty="0"/>
              <a:t> </a:t>
            </a:r>
            <a:r>
              <a:rPr lang="en-US" sz="1600" b="1" dirty="0" err="1"/>
              <a:t>standar</a:t>
            </a:r>
            <a:r>
              <a:rPr lang="en-US" sz="1600" b="1" dirty="0"/>
              <a:t> yang </a:t>
            </a:r>
            <a:r>
              <a:rPr lang="en-US" sz="1600" b="1" dirty="0" err="1"/>
              <a:t>menegaskan</a:t>
            </a:r>
            <a:r>
              <a:rPr lang="en-US" sz="1600" b="1" dirty="0"/>
              <a:t> </a:t>
            </a:r>
            <a:r>
              <a:rPr lang="en-US" sz="1600" b="1" dirty="0" err="1"/>
              <a:t>hubungan</a:t>
            </a:r>
            <a:r>
              <a:rPr lang="en-US" sz="1600" b="1" dirty="0"/>
              <a:t> </a:t>
            </a:r>
            <a:r>
              <a:rPr lang="en-US" sz="1600" b="1" dirty="0" err="1"/>
              <a:t>antar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.</a:t>
            </a:r>
          </a:p>
          <a:p>
            <a:pPr lvl="1"/>
            <a:r>
              <a:rPr lang="en-US" sz="1600" b="1" dirty="0" smtClean="0"/>
              <a:t>Ritual </a:t>
            </a:r>
            <a:r>
              <a:rPr lang="en-US" sz="1600" b="1" dirty="0" err="1"/>
              <a:t>tugas</a:t>
            </a:r>
            <a:r>
              <a:rPr lang="en-US" sz="1600" b="1" dirty="0"/>
              <a:t>; </a:t>
            </a:r>
            <a:r>
              <a:rPr lang="en-US" sz="1600" b="1" dirty="0" err="1"/>
              <a:t>aktivitas</a:t>
            </a:r>
            <a:r>
              <a:rPr lang="en-US" sz="1600" b="1" dirty="0"/>
              <a:t> </a:t>
            </a:r>
            <a:r>
              <a:rPr lang="en-US" sz="1600" b="1" dirty="0" err="1"/>
              <a:t>berulang</a:t>
            </a:r>
            <a:r>
              <a:rPr lang="en-US" sz="1600" b="1" dirty="0"/>
              <a:t> yang </a:t>
            </a:r>
            <a:r>
              <a:rPr lang="en-US" sz="1600" b="1" dirty="0" err="1"/>
              <a:t>membantu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 </a:t>
            </a:r>
            <a:endParaRPr lang="en-US" sz="16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2575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BENTUK KOMUNIKASI YANG </a:t>
            </a:r>
            <a:r>
              <a:rPr lang="id-ID" dirty="0" smtClean="0"/>
              <a:t>MEMBANGUN</a:t>
            </a:r>
            <a:r>
              <a:rPr lang="en-US" dirty="0" smtClean="0"/>
              <a:t>/</a:t>
            </a:r>
            <a:r>
              <a:rPr lang="id-ID" dirty="0" smtClean="0"/>
              <a:t>MENYAMPAIKAN </a:t>
            </a:r>
            <a:r>
              <a:rPr lang="id-ID" dirty="0"/>
              <a:t>BUDAYA ORGANISASI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974" y="1287950"/>
            <a:ext cx="7479505" cy="3660064"/>
          </a:xfrm>
          <a:solidFill>
            <a:schemeClr val="bg1"/>
          </a:solidFill>
        </p:spPr>
        <p:txBody>
          <a:bodyPr/>
          <a:lstStyle/>
          <a:p>
            <a:pPr marL="88900" indent="0">
              <a:buNone/>
            </a:pPr>
            <a:r>
              <a:rPr lang="en-US" dirty="0" err="1" smtClean="0"/>
              <a:t>Struktur</a:t>
            </a:r>
            <a:endParaRPr lang="en-US" dirty="0" smtClean="0"/>
          </a:p>
          <a:p>
            <a:pPr lvl="0"/>
            <a:r>
              <a:rPr lang="en-US" sz="1600" b="1" dirty="0" err="1" smtClean="0"/>
              <a:t>Mengatur</a:t>
            </a:r>
            <a:r>
              <a:rPr lang="en-US" sz="1600" b="1" dirty="0" smtClean="0"/>
              <a:t> </a:t>
            </a:r>
            <a:r>
              <a:rPr lang="en-US" sz="1600" b="1" dirty="0" err="1"/>
              <a:t>hubungan</a:t>
            </a:r>
            <a:r>
              <a:rPr lang="en-US" sz="1600" b="1" dirty="0"/>
              <a:t> </a:t>
            </a:r>
            <a:r>
              <a:rPr lang="en-US" sz="1600" b="1" dirty="0" err="1"/>
              <a:t>dan</a:t>
            </a:r>
            <a:r>
              <a:rPr lang="en-US" sz="1600" b="1" dirty="0"/>
              <a:t> </a:t>
            </a:r>
            <a:r>
              <a:rPr lang="en-US" sz="1600" b="1" dirty="0" err="1"/>
              <a:t>interaksi</a:t>
            </a:r>
            <a:r>
              <a:rPr lang="en-US" sz="1600" b="1" dirty="0"/>
              <a:t> </a:t>
            </a:r>
            <a:r>
              <a:rPr lang="en-US" sz="1600" dirty="0" err="1"/>
              <a:t>antara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 </a:t>
            </a:r>
            <a:r>
              <a:rPr lang="en-US" sz="1600" dirty="0" smtClean="0"/>
              <a:t>4 </a:t>
            </a:r>
            <a:r>
              <a:rPr lang="en-US" sz="1600" dirty="0" err="1"/>
              <a:t>struktur</a:t>
            </a:r>
            <a:r>
              <a:rPr lang="en-US" sz="1600" dirty="0"/>
              <a:t> yang </a:t>
            </a:r>
            <a:r>
              <a:rPr lang="en-US" sz="1600" dirty="0" err="1"/>
              <a:t>mengekspresikan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 smtClean="0"/>
              <a:t>;</a:t>
            </a:r>
            <a:endParaRPr lang="en-US" sz="1600" dirty="0"/>
          </a:p>
          <a:p>
            <a:pPr lvl="1"/>
            <a:r>
              <a:rPr lang="en-US" sz="1600" dirty="0" err="1"/>
              <a:t>Peran</a:t>
            </a:r>
            <a:r>
              <a:rPr lang="en-US" sz="1600" dirty="0"/>
              <a:t>; </a:t>
            </a:r>
            <a:r>
              <a:rPr lang="en-US" sz="1600" b="1" dirty="0" err="1"/>
              <a:t>tanggung</a:t>
            </a:r>
            <a:r>
              <a:rPr lang="en-US" sz="1600" b="1" dirty="0"/>
              <a:t> </a:t>
            </a:r>
            <a:r>
              <a:rPr lang="en-US" sz="1600" b="1" dirty="0" err="1"/>
              <a:t>jawab</a:t>
            </a:r>
            <a:r>
              <a:rPr lang="en-US" sz="1600" b="1" dirty="0"/>
              <a:t> &amp; </a:t>
            </a:r>
            <a:r>
              <a:rPr lang="en-US" sz="1600" b="1" dirty="0" err="1"/>
              <a:t>perilaku</a:t>
            </a:r>
            <a:r>
              <a:rPr lang="en-US" sz="1600" b="1" dirty="0"/>
              <a:t> yang </a:t>
            </a:r>
            <a:r>
              <a:rPr lang="en-US" sz="1600" b="1" dirty="0" err="1"/>
              <a:t>diharapkan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orang </a:t>
            </a:r>
            <a:r>
              <a:rPr lang="en-US" sz="1600" b="1" dirty="0" err="1"/>
              <a:t>karena</a:t>
            </a:r>
            <a:r>
              <a:rPr lang="en-US" sz="1600" b="1" dirty="0"/>
              <a:t> </a:t>
            </a:r>
            <a:r>
              <a:rPr lang="en-US" sz="1600" b="1" dirty="0" err="1"/>
              <a:t>posisi</a:t>
            </a:r>
            <a:r>
              <a:rPr lang="en-US" sz="1600" b="1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 </a:t>
            </a:r>
            <a:r>
              <a:rPr lang="en-US" sz="1600" b="1" dirty="0" err="1" smtClean="0"/>
              <a:t>E.g</a:t>
            </a:r>
            <a:r>
              <a:rPr lang="en-US" sz="1600" b="1" dirty="0" smtClean="0"/>
              <a:t>: </a:t>
            </a:r>
            <a:r>
              <a:rPr lang="en-US" sz="1600" b="1" dirty="0" err="1"/>
              <a:t>Manajer</a:t>
            </a:r>
            <a:r>
              <a:rPr lang="en-US" sz="1600" b="1" dirty="0"/>
              <a:t> </a:t>
            </a:r>
            <a:r>
              <a:rPr lang="en-US" sz="1600" b="1" dirty="0" smtClean="0"/>
              <a:t>marketing</a:t>
            </a:r>
            <a:endParaRPr lang="en-US" sz="1600" b="1" dirty="0"/>
          </a:p>
          <a:p>
            <a:pPr lvl="1"/>
            <a:r>
              <a:rPr lang="en-US" sz="1600" dirty="0" err="1"/>
              <a:t>Aturan</a:t>
            </a:r>
            <a:r>
              <a:rPr lang="en-US" sz="1600" dirty="0"/>
              <a:t>; </a:t>
            </a:r>
            <a:r>
              <a:rPr lang="en-US" sz="1600" b="1" dirty="0" err="1"/>
              <a:t>cara</a:t>
            </a:r>
            <a:r>
              <a:rPr lang="en-US" sz="1600" b="1" dirty="0"/>
              <a:t> </a:t>
            </a:r>
            <a:r>
              <a:rPr lang="en-US" sz="1600" b="1" dirty="0" err="1"/>
              <a:t>berpola</a:t>
            </a:r>
            <a:r>
              <a:rPr lang="en-US" sz="1600" b="1" dirty="0"/>
              <a:t> </a:t>
            </a:r>
            <a:r>
              <a:rPr lang="en-US" sz="1600" b="1" dirty="0" err="1"/>
              <a:t>dalam</a:t>
            </a:r>
            <a:r>
              <a:rPr lang="en-US" sz="1600" b="1" dirty="0"/>
              <a:t> </a:t>
            </a:r>
            <a:r>
              <a:rPr lang="en-US" sz="1600" b="1" dirty="0" err="1"/>
              <a:t>berinteraksi</a:t>
            </a:r>
            <a:r>
              <a:rPr lang="en-US" sz="1600" dirty="0"/>
              <a:t>, </a:t>
            </a:r>
            <a:r>
              <a:rPr lang="en-US" sz="1600" dirty="0" err="1"/>
              <a:t>baik</a:t>
            </a:r>
            <a:r>
              <a:rPr lang="en-US" sz="1600" dirty="0"/>
              <a:t> formal (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bagan</a:t>
            </a:r>
            <a:r>
              <a:rPr lang="en-US" sz="1600" dirty="0"/>
              <a:t> </a:t>
            </a:r>
            <a:r>
              <a:rPr lang="en-US" sz="1600" dirty="0" err="1"/>
              <a:t>kontrak</a:t>
            </a:r>
            <a:r>
              <a:rPr lang="en-US" sz="1600" dirty="0"/>
              <a:t>/ </a:t>
            </a:r>
            <a:r>
              <a:rPr lang="en-US" sz="1600" dirty="0" err="1"/>
              <a:t>organisasi</a:t>
            </a:r>
            <a:r>
              <a:rPr lang="en-US" sz="1600" dirty="0"/>
              <a:t>), </a:t>
            </a:r>
            <a:r>
              <a:rPr lang="en-US" sz="1600" dirty="0" err="1"/>
              <a:t>maupun</a:t>
            </a:r>
            <a:r>
              <a:rPr lang="en-US" sz="1600" dirty="0"/>
              <a:t> non formal (</a:t>
            </a:r>
            <a:r>
              <a:rPr lang="en-US" sz="1600" dirty="0" err="1"/>
              <a:t>norma</a:t>
            </a:r>
            <a:r>
              <a:rPr lang="en-US" sz="1600" dirty="0"/>
              <a:t>) yang </a:t>
            </a:r>
            <a:r>
              <a:rPr lang="en-US" sz="1600" dirty="0" err="1"/>
              <a:t>membatasi</a:t>
            </a:r>
            <a:r>
              <a:rPr lang="en-US" sz="1600" dirty="0"/>
              <a:t> </a:t>
            </a:r>
            <a:r>
              <a:rPr lang="en-US" sz="1600" dirty="0" err="1"/>
              <a:t>seseorang</a:t>
            </a:r>
            <a:r>
              <a:rPr lang="en-US" sz="1600" dirty="0"/>
              <a:t>. </a:t>
            </a:r>
            <a:endParaRPr lang="en-US" sz="1600" dirty="0" smtClean="0"/>
          </a:p>
          <a:p>
            <a:pPr marL="895350" lvl="1" indent="-349250">
              <a:buNone/>
            </a:pPr>
            <a:r>
              <a:rPr lang="en-US" sz="1600" dirty="0" smtClean="0"/>
              <a:t>	</a:t>
            </a:r>
            <a:r>
              <a:rPr lang="en-US" sz="1600" b="1" dirty="0" err="1" smtClean="0"/>
              <a:t>E.g</a:t>
            </a:r>
            <a:r>
              <a:rPr lang="en-US" sz="1600" b="1" dirty="0" smtClean="0"/>
              <a:t> : Formal</a:t>
            </a:r>
            <a:r>
              <a:rPr lang="en-US" sz="1600" b="1" dirty="0"/>
              <a:t>: </a:t>
            </a:r>
            <a:r>
              <a:rPr lang="en-US" sz="1600" b="1" dirty="0" err="1" smtClean="0"/>
              <a:t>Dilarang</a:t>
            </a:r>
            <a:r>
              <a:rPr lang="en-US" sz="1600" b="1" dirty="0" smtClean="0"/>
              <a:t> </a:t>
            </a:r>
            <a:r>
              <a:rPr lang="en-US" sz="1600" b="1" dirty="0" err="1"/>
              <a:t>menggunakan</a:t>
            </a:r>
            <a:r>
              <a:rPr lang="en-US" sz="1600" b="1" dirty="0"/>
              <a:t> </a:t>
            </a:r>
            <a:r>
              <a:rPr lang="en-US" sz="1600" b="1" dirty="0" err="1"/>
              <a:t>fasilitas</a:t>
            </a:r>
            <a:r>
              <a:rPr lang="en-US" sz="1600" b="1" dirty="0"/>
              <a:t> internet </a:t>
            </a:r>
            <a:r>
              <a:rPr lang="en-US" sz="1600" b="1" dirty="0" err="1"/>
              <a:t>kantor</a:t>
            </a:r>
            <a:r>
              <a:rPr lang="en-US" sz="1600" b="1" dirty="0"/>
              <a:t> </a:t>
            </a:r>
            <a:r>
              <a:rPr lang="en-US" sz="1600" b="1" dirty="0" err="1"/>
              <a:t>untuk</a:t>
            </a:r>
            <a:r>
              <a:rPr lang="en-US" sz="1600" b="1" dirty="0"/>
              <a:t> </a:t>
            </a:r>
            <a:r>
              <a:rPr lang="en-US" sz="1600" b="1" dirty="0" err="1"/>
              <a:t>kepentingan</a:t>
            </a:r>
            <a:r>
              <a:rPr lang="en-US" sz="1600" b="1" dirty="0"/>
              <a:t> </a:t>
            </a:r>
            <a:r>
              <a:rPr lang="en-US" sz="1600" b="1" dirty="0" err="1"/>
              <a:t>komunikasi</a:t>
            </a:r>
            <a:r>
              <a:rPr lang="en-US" sz="1600" b="1" dirty="0"/>
              <a:t> </a:t>
            </a:r>
            <a:r>
              <a:rPr lang="en-US" sz="1600" b="1" dirty="0" err="1" smtClean="0"/>
              <a:t>pribadi</a:t>
            </a:r>
            <a:r>
              <a:rPr lang="en-US" sz="1600" b="1" dirty="0" smtClean="0"/>
              <a:t>. - Non </a:t>
            </a:r>
            <a:r>
              <a:rPr lang="en-US" sz="1600" b="1" dirty="0"/>
              <a:t>formal: </a:t>
            </a:r>
            <a:r>
              <a:rPr lang="en-US" sz="1600" b="1" dirty="0" err="1"/>
              <a:t>Bersosialisasi</a:t>
            </a:r>
            <a:r>
              <a:rPr lang="en-US" sz="1600" b="1" dirty="0"/>
              <a:t> </a:t>
            </a:r>
            <a:r>
              <a:rPr lang="en-US" sz="1600" b="1" dirty="0" err="1"/>
              <a:t>dengan</a:t>
            </a:r>
            <a:r>
              <a:rPr lang="en-US" sz="1600" b="1" dirty="0"/>
              <a:t> </a:t>
            </a:r>
            <a:r>
              <a:rPr lang="en-US" sz="1600" b="1" dirty="0" err="1"/>
              <a:t>kolega</a:t>
            </a:r>
            <a:r>
              <a:rPr lang="en-US" sz="1600" b="1" dirty="0"/>
              <a:t> </a:t>
            </a:r>
            <a:r>
              <a:rPr lang="en-US" sz="1600" b="1" dirty="0" err="1"/>
              <a:t>setelah</a:t>
            </a:r>
            <a:r>
              <a:rPr lang="en-US" sz="1600" b="1" dirty="0"/>
              <a:t> jam </a:t>
            </a:r>
            <a:r>
              <a:rPr lang="en-US" sz="1600" b="1" dirty="0" err="1"/>
              <a:t>kantor</a:t>
            </a:r>
            <a:r>
              <a:rPr lang="en-US" sz="1600" b="1" dirty="0"/>
              <a:t>.</a:t>
            </a:r>
          </a:p>
          <a:p>
            <a:pPr lvl="1"/>
            <a:r>
              <a:rPr lang="en-US" sz="1600" dirty="0" err="1"/>
              <a:t>Kebijakan</a:t>
            </a:r>
            <a:r>
              <a:rPr lang="en-US" sz="1600" dirty="0"/>
              <a:t>; </a:t>
            </a:r>
            <a:r>
              <a:rPr lang="en-US" sz="1600" b="1" dirty="0" err="1"/>
              <a:t>pernyataan</a:t>
            </a:r>
            <a:r>
              <a:rPr lang="en-US" sz="1600" b="1" dirty="0"/>
              <a:t> </a:t>
            </a:r>
            <a:r>
              <a:rPr lang="en-US" sz="1600" b="1" dirty="0" err="1"/>
              <a:t>praktik</a:t>
            </a:r>
            <a:r>
              <a:rPr lang="en-US" sz="1600" b="1" dirty="0"/>
              <a:t> formal </a:t>
            </a:r>
            <a:r>
              <a:rPr lang="en-US" sz="1600" dirty="0"/>
              <a:t>yang </a:t>
            </a:r>
            <a:r>
              <a:rPr lang="en-US" sz="1600" dirty="0" err="1"/>
              <a:t>mencerminkan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menjunjung</a:t>
            </a:r>
            <a:r>
              <a:rPr lang="en-US" sz="1600" dirty="0"/>
              <a:t> </a:t>
            </a:r>
            <a:r>
              <a:rPr lang="en-US" sz="1600" dirty="0" err="1"/>
              <a:t>tinggi</a:t>
            </a:r>
            <a:r>
              <a:rPr lang="en-US" sz="1600" dirty="0"/>
              <a:t> </a:t>
            </a:r>
            <a:r>
              <a:rPr lang="en-US" sz="1600" dirty="0" err="1"/>
              <a:t>keseluruhan</a:t>
            </a:r>
            <a:r>
              <a:rPr lang="en-US" sz="1600" dirty="0"/>
              <a:t> </a:t>
            </a:r>
            <a:r>
              <a:rPr lang="en-US" sz="1600" dirty="0" err="1"/>
              <a:t>budaya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. </a:t>
            </a:r>
            <a:r>
              <a:rPr lang="en-US" sz="1600" b="1" dirty="0" err="1" smtClean="0"/>
              <a:t>E.g</a:t>
            </a:r>
            <a:r>
              <a:rPr lang="en-US" sz="1600" b="1" dirty="0" smtClean="0"/>
              <a:t>: </a:t>
            </a:r>
            <a:r>
              <a:rPr lang="en-US" sz="1600" b="1" dirty="0"/>
              <a:t>Performa </a:t>
            </a:r>
            <a:r>
              <a:rPr lang="en-US" sz="1600" b="1" dirty="0" err="1"/>
              <a:t>mengajar</a:t>
            </a:r>
            <a:r>
              <a:rPr lang="en-US" sz="1600" b="1" dirty="0"/>
              <a:t>, </a:t>
            </a:r>
            <a:r>
              <a:rPr lang="en-US" sz="1600" b="1" dirty="0" err="1"/>
              <a:t>promosi</a:t>
            </a:r>
            <a:r>
              <a:rPr lang="en-US" sz="1600" b="1" dirty="0"/>
              <a:t> </a:t>
            </a:r>
            <a:r>
              <a:rPr lang="en-US" sz="1600" b="1" dirty="0" err="1"/>
              <a:t>jabatan</a:t>
            </a:r>
            <a:r>
              <a:rPr lang="en-US" sz="1600" b="1" dirty="0"/>
              <a:t>, </a:t>
            </a:r>
            <a:r>
              <a:rPr lang="en-US" sz="1600" b="1" dirty="0" err="1"/>
              <a:t>cuti</a:t>
            </a:r>
            <a:r>
              <a:rPr lang="en-US" sz="1600" b="1" dirty="0"/>
              <a:t> </a:t>
            </a:r>
            <a:r>
              <a:rPr lang="en-US" sz="1600" b="1" dirty="0" err="1" smtClean="0"/>
              <a:t>sakit</a:t>
            </a:r>
            <a:r>
              <a:rPr lang="en-US" sz="1600" b="1" dirty="0" smtClean="0"/>
              <a:t>.</a:t>
            </a:r>
          </a:p>
          <a:p>
            <a:pPr lvl="1"/>
            <a:r>
              <a:rPr lang="en-US" sz="1600" dirty="0" err="1" smtClean="0"/>
              <a:t>Jaringan</a:t>
            </a:r>
            <a:r>
              <a:rPr lang="en-US" sz="1600" dirty="0" smtClean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; </a:t>
            </a:r>
            <a:r>
              <a:rPr lang="en-US" sz="1600" b="1" dirty="0" err="1"/>
              <a:t>menautkan</a:t>
            </a:r>
            <a:r>
              <a:rPr lang="en-US" sz="1600" b="1" dirty="0"/>
              <a:t> </a:t>
            </a:r>
            <a:r>
              <a:rPr lang="en-US" sz="1600" b="1" dirty="0" err="1"/>
              <a:t>anggota</a:t>
            </a:r>
            <a:r>
              <a:rPr lang="en-US" sz="1600" b="1" dirty="0"/>
              <a:t> </a:t>
            </a:r>
            <a:r>
              <a:rPr lang="en-US" sz="1600" b="1" dirty="0" err="1"/>
              <a:t>melalui</a:t>
            </a:r>
            <a:r>
              <a:rPr lang="en-US" sz="1600" b="1" dirty="0"/>
              <a:t> </a:t>
            </a:r>
            <a:r>
              <a:rPr lang="en-US" sz="1600" b="1" dirty="0" err="1"/>
              <a:t>bentuk</a:t>
            </a:r>
            <a:r>
              <a:rPr lang="en-US" sz="1600" b="1" dirty="0"/>
              <a:t> </a:t>
            </a:r>
            <a:r>
              <a:rPr lang="en-US" sz="1600" b="1" dirty="0" err="1"/>
              <a:t>interaksi</a:t>
            </a:r>
            <a:r>
              <a:rPr lang="en-US" sz="1600" b="1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formal </a:t>
            </a:r>
            <a:r>
              <a:rPr lang="en-US" sz="1600" dirty="0" err="1"/>
              <a:t>dan</a:t>
            </a:r>
            <a:r>
              <a:rPr lang="en-US" sz="1600" dirty="0"/>
              <a:t> informal. </a:t>
            </a:r>
            <a:r>
              <a:rPr lang="en-US" sz="1600" b="1" dirty="0" err="1" smtClean="0"/>
              <a:t>E.g</a:t>
            </a:r>
            <a:r>
              <a:rPr lang="en-US" sz="1600" b="1" dirty="0" smtClean="0"/>
              <a:t>: </a:t>
            </a:r>
            <a:r>
              <a:rPr lang="en-US" sz="1600" b="1" dirty="0" err="1" smtClean="0"/>
              <a:t>lini</a:t>
            </a:r>
            <a:r>
              <a:rPr lang="en-US" sz="1600" b="1" dirty="0" smtClean="0"/>
              <a:t> </a:t>
            </a:r>
            <a:r>
              <a:rPr lang="en-US" sz="1600" b="1" dirty="0" err="1"/>
              <a:t>komunikasi</a:t>
            </a:r>
            <a:r>
              <a:rPr lang="en-US" sz="1600" b="1" dirty="0"/>
              <a:t> </a:t>
            </a:r>
            <a:r>
              <a:rPr lang="en-US" sz="1600" b="1" dirty="0" err="1"/>
              <a:t>atasan</a:t>
            </a:r>
            <a:r>
              <a:rPr lang="en-US" sz="1600" b="1" dirty="0"/>
              <a:t> </a:t>
            </a:r>
            <a:r>
              <a:rPr lang="en-US" sz="1600" b="1" dirty="0" err="1"/>
              <a:t>kepada</a:t>
            </a:r>
            <a:r>
              <a:rPr lang="en-US" sz="1600" b="1" dirty="0"/>
              <a:t> </a:t>
            </a:r>
            <a:r>
              <a:rPr lang="en-US" sz="1600" b="1" dirty="0" err="1"/>
              <a:t>bawahan</a:t>
            </a:r>
            <a:r>
              <a:rPr lang="en-US" sz="1600" b="1" dirty="0"/>
              <a:t>, </a:t>
            </a:r>
            <a:r>
              <a:rPr lang="en-US" sz="1600" b="1" dirty="0" err="1"/>
              <a:t>lini</a:t>
            </a:r>
            <a:r>
              <a:rPr lang="en-US" sz="1600" b="1" dirty="0"/>
              <a:t> </a:t>
            </a:r>
            <a:r>
              <a:rPr lang="en-US" sz="1600" b="1" dirty="0" err="1"/>
              <a:t>komunikasi</a:t>
            </a:r>
            <a:r>
              <a:rPr lang="en-US" sz="1600" b="1" dirty="0"/>
              <a:t> </a:t>
            </a:r>
            <a:r>
              <a:rPr lang="en-US" sz="1600" b="1" dirty="0" err="1"/>
              <a:t>rekan</a:t>
            </a:r>
            <a:r>
              <a:rPr lang="en-US" sz="1600" b="1" dirty="0"/>
              <a:t> </a:t>
            </a:r>
            <a:r>
              <a:rPr lang="en-US" sz="1600" b="1" dirty="0" err="1"/>
              <a:t>kerja</a:t>
            </a:r>
            <a:r>
              <a:rPr lang="en-US" sz="1600" b="1" dirty="0"/>
              <a:t>/ horizontal.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038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92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PANDUAN BERKOMUNIKASI DALAM ORGANISASI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err="1"/>
              <a:t>Beradaptasi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Orang yang </a:t>
            </a:r>
            <a:r>
              <a:rPr lang="en-US" dirty="0" err="1" smtClean="0"/>
              <a:t>Berbeda-beda</a:t>
            </a:r>
            <a:endParaRPr lang="en-US" dirty="0" smtClean="0"/>
          </a:p>
          <a:p>
            <a:pPr lvl="1"/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bertahan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maju</a:t>
            </a:r>
            <a:r>
              <a:rPr lang="en-US" sz="2000" dirty="0"/>
              <a:t> di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keberagaman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beradaptasi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</a:p>
          <a:p>
            <a:pPr lvl="0"/>
            <a:r>
              <a:rPr lang="en-US" dirty="0" err="1" smtClean="0"/>
              <a:t>Luwes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endParaRPr lang="en-US" dirty="0" smtClean="0"/>
          </a:p>
          <a:p>
            <a:pPr lvl="1"/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 </a:t>
            </a:r>
            <a:r>
              <a:rPr lang="en-US" sz="2000" dirty="0" err="1" smtClean="0"/>
              <a:t>keterampi</a:t>
            </a:r>
            <a:r>
              <a:rPr lang="en-US" sz="2000" dirty="0" err="1"/>
              <a:t>l</a:t>
            </a:r>
            <a:r>
              <a:rPr lang="en-US" sz="2000" dirty="0" err="1" smtClean="0"/>
              <a:t>an</a:t>
            </a:r>
            <a:r>
              <a:rPr lang="en-US" sz="2000" dirty="0" smtClean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,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keluar</a:t>
            </a:r>
            <a:r>
              <a:rPr lang="en-US" sz="2000" dirty="0"/>
              <a:t> </a:t>
            </a:r>
            <a:r>
              <a:rPr lang="en-US" sz="2000" dirty="0" err="1"/>
              <a:t>masuk</a:t>
            </a:r>
            <a:r>
              <a:rPr lang="en-US" sz="2000" dirty="0"/>
              <a:t> </a:t>
            </a:r>
            <a:r>
              <a:rPr lang="en-US" sz="2000" dirty="0" err="1"/>
              <a:t>tim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 smtClean="0"/>
              <a:t>.</a:t>
            </a:r>
            <a:endParaRPr lang="en-US" sz="2000" dirty="0"/>
          </a:p>
          <a:p>
            <a:pPr lvl="0"/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Personal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 lvl="1"/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pertemanan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memperkuat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 smtClean="0"/>
              <a:t>tahu</a:t>
            </a:r>
            <a:r>
              <a:rPr lang="en-US" sz="2000" dirty="0" smtClean="0"/>
              <a:t> </a:t>
            </a:r>
            <a:r>
              <a:rPr lang="en-US" sz="2000" dirty="0" err="1"/>
              <a:t>batasan</a:t>
            </a:r>
            <a:r>
              <a:rPr lang="en-US" sz="2000" dirty="0"/>
              <a:t> personal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profesional</a:t>
            </a:r>
            <a:r>
              <a:rPr lang="en-US" sz="2000" dirty="0"/>
              <a:t>.</a:t>
            </a:r>
          </a:p>
          <a:p>
            <a:pPr lvl="1"/>
            <a:endParaRPr lang="en-US" dirty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04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Pengayaan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Pilih</a:t>
            </a:r>
            <a:r>
              <a:rPr lang="en-US" dirty="0" smtClean="0"/>
              <a:t> 1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profilnya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, “</a:t>
            </a:r>
            <a:r>
              <a:rPr lang="id-ID" dirty="0" smtClean="0"/>
              <a:t>Bentuk komunikasi yang membangun</a:t>
            </a:r>
            <a:r>
              <a:rPr lang="en-US" dirty="0" smtClean="0"/>
              <a:t>/</a:t>
            </a:r>
            <a:r>
              <a:rPr lang="id-ID" dirty="0" smtClean="0"/>
              <a:t>menyampaikan budaya organisasi</a:t>
            </a:r>
            <a:r>
              <a:rPr lang="en-US" dirty="0" smtClean="0"/>
              <a:t>”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302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INI MEMBAHAS</a:t>
            </a:r>
            <a:endParaRPr dirty="0"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1412974" y="987574"/>
            <a:ext cx="6615409" cy="323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US" sz="2000" dirty="0" err="1"/>
              <a:t>Definisi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id-ID" sz="2000" dirty="0"/>
          </a:p>
          <a:p>
            <a:pPr lvl="0"/>
            <a:r>
              <a:rPr lang="en-US" sz="2000" dirty="0" err="1" smtClean="0"/>
              <a:t>Fitur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/>
              <a:t>organisasi</a:t>
            </a:r>
            <a:endParaRPr lang="id-ID" sz="2000" dirty="0"/>
          </a:p>
          <a:p>
            <a:pPr lvl="0"/>
            <a:r>
              <a:rPr lang="en-US" sz="2000" dirty="0" err="1"/>
              <a:t>B</a:t>
            </a:r>
            <a:r>
              <a:rPr lang="en-US" sz="2000" dirty="0" err="1" smtClean="0"/>
              <a:t>udaya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endParaRPr lang="en-US" sz="2000" dirty="0" smtClean="0"/>
          </a:p>
          <a:p>
            <a:pPr lvl="0"/>
            <a:r>
              <a:rPr lang="en-US" sz="2000" dirty="0" err="1" smtClean="0"/>
              <a:t>Panduan</a:t>
            </a:r>
            <a:r>
              <a:rPr lang="en-US" sz="2000" dirty="0" smtClean="0"/>
              <a:t> </a:t>
            </a:r>
            <a:r>
              <a:rPr lang="en-US" sz="2000" dirty="0" err="1" smtClean="0"/>
              <a:t>berkomunikasi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endParaRPr lang="id-ID" sz="2000" dirty="0"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ctrTitle"/>
          </p:nvPr>
        </p:nvSpPr>
        <p:spPr>
          <a:xfrm>
            <a:off x="1519100" y="1142662"/>
            <a:ext cx="69390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1.Definisi Komunikasi Organisasi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Pace &amp; </a:t>
            </a:r>
            <a:r>
              <a:rPr lang="en-US" b="1" dirty="0" err="1" smtClean="0"/>
              <a:t>Faules</a:t>
            </a:r>
            <a:r>
              <a:rPr lang="en-US" b="1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Perilaku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pengorganisasian</a:t>
            </a:r>
            <a:r>
              <a:rPr lang="en-US" dirty="0" smtClean="0">
                <a:sym typeface="Wingdings" pitchFamily="2" charset="2"/>
              </a:rPr>
              <a:t> di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organisasi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dimana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terlibat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saling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bertransaksi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memberi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makna</a:t>
            </a:r>
            <a:endParaRPr lang="en-US" dirty="0" smtClean="0">
              <a:sym typeface="Wingdings" pitchFamily="2" charset="2"/>
            </a:endParaRPr>
          </a:p>
          <a:p>
            <a:pPr marL="88900" indent="0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b="1" dirty="0" err="1" smtClean="0">
                <a:sym typeface="Wingdings" pitchFamily="2" charset="2"/>
              </a:rPr>
              <a:t>Devito</a:t>
            </a:r>
            <a:r>
              <a:rPr lang="en-US" dirty="0" smtClean="0">
                <a:sym typeface="Wingdings" pitchFamily="2" charset="2"/>
              </a:rPr>
              <a:t>  Usaha </a:t>
            </a:r>
            <a:r>
              <a:rPr lang="en-US" dirty="0" err="1" smtClean="0">
                <a:sym typeface="Wingdings" pitchFamily="2" charset="2"/>
              </a:rPr>
              <a:t>pengiriman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penerimaan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pesan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baik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kelompok</a:t>
            </a:r>
            <a:r>
              <a:rPr lang="en-US" dirty="0" smtClean="0">
                <a:sym typeface="Wingdings" pitchFamily="2" charset="2"/>
              </a:rPr>
              <a:t> formal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informal </a:t>
            </a:r>
            <a:r>
              <a:rPr lang="en-US" dirty="0" err="1" smtClean="0">
                <a:sym typeface="Wingdings" pitchFamily="2" charset="2"/>
              </a:rPr>
              <a:t>organisasi</a:t>
            </a:r>
            <a:endParaRPr lang="en-US" dirty="0" smtClean="0">
              <a:sym typeface="Wingdings" pitchFamily="2" charset="2"/>
            </a:endParaRPr>
          </a:p>
          <a:p>
            <a:pPr marL="88900" indent="0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b="1" dirty="0" err="1" smtClean="0">
                <a:sym typeface="Wingdings" pitchFamily="2" charset="2"/>
              </a:rPr>
              <a:t>Goldhaber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 Proses </a:t>
            </a:r>
            <a:r>
              <a:rPr lang="en-US" dirty="0" err="1" smtClean="0">
                <a:sym typeface="Wingdings" pitchFamily="2" charset="2"/>
              </a:rPr>
              <a:t>tukar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menukar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pesan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sebuah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jaringan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hubungan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saling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berkaitan</a:t>
            </a:r>
            <a:r>
              <a:rPr lang="en-US" dirty="0" smtClean="0">
                <a:sym typeface="Wingdings" pitchFamily="2" charset="2"/>
              </a:rPr>
              <a:t> (di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organisasi</a:t>
            </a:r>
            <a:r>
              <a:rPr lang="en-US" dirty="0" smtClean="0">
                <a:sym typeface="Wingdings" pitchFamily="2" charset="2"/>
              </a:rPr>
              <a:t>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4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ctrTitle"/>
          </p:nvPr>
        </p:nvSpPr>
        <p:spPr>
          <a:xfrm>
            <a:off x="1519100" y="1142662"/>
            <a:ext cx="69390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2. Fitur Komunikasi Organisasi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02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Fitur Komunikasi Organisasi</a:t>
            </a:r>
            <a:endParaRPr dirty="0"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88900" lvl="0" indent="0" algn="l" rtl="0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 sz="1800" dirty="0" smtClean="0"/>
              <a:t>Struktur</a:t>
            </a:r>
          </a:p>
          <a:p>
            <a:pPr lvl="0"/>
            <a:r>
              <a:rPr lang="en-US" sz="1800" b="1" dirty="0" smtClean="0"/>
              <a:t>Kumpulan </a:t>
            </a:r>
            <a:r>
              <a:rPr lang="en-US" sz="1800" b="1" dirty="0" err="1"/>
              <a:t>prosedur</a:t>
            </a:r>
            <a:r>
              <a:rPr lang="en-US" sz="1800" b="1" dirty="0"/>
              <a:t>, </a:t>
            </a:r>
            <a:r>
              <a:rPr lang="en-US" sz="1800" b="1" dirty="0" err="1"/>
              <a:t>hubungan</a:t>
            </a:r>
            <a:r>
              <a:rPr lang="en-US" sz="1800" b="1" dirty="0"/>
              <a:t>, &amp;</a:t>
            </a:r>
            <a:r>
              <a:rPr lang="en-US" sz="1800" b="1" dirty="0" smtClean="0"/>
              <a:t> </a:t>
            </a:r>
            <a:r>
              <a:rPr lang="en-US" sz="1800" b="1" dirty="0" err="1"/>
              <a:t>praktik</a:t>
            </a:r>
            <a:r>
              <a:rPr lang="en-US" sz="1800" b="1" dirty="0"/>
              <a:t> </a:t>
            </a:r>
            <a:endParaRPr lang="en-US" sz="1800" dirty="0" smtClean="0"/>
          </a:p>
          <a:p>
            <a:pPr lvl="0"/>
            <a:r>
              <a:rPr lang="en-US" sz="1800" dirty="0" err="1" smtClean="0"/>
              <a:t>Memberi</a:t>
            </a:r>
            <a:r>
              <a:rPr lang="en-US" sz="1800" dirty="0" smtClean="0"/>
              <a:t> </a:t>
            </a:r>
            <a:r>
              <a:rPr lang="en-US" sz="1800" b="1" dirty="0" err="1" smtClean="0"/>
              <a:t>prediksi</a:t>
            </a:r>
            <a:r>
              <a:rPr lang="en-US" sz="1800" dirty="0" smtClean="0"/>
              <a:t> u/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memahami</a:t>
            </a:r>
            <a:r>
              <a:rPr lang="en-US" sz="1800" dirty="0"/>
              <a:t> </a:t>
            </a:r>
            <a:r>
              <a:rPr lang="en-US" sz="1800" dirty="0" err="1"/>
              <a:t>peran</a:t>
            </a:r>
            <a:r>
              <a:rPr lang="en-US" sz="1800" dirty="0"/>
              <a:t>, </a:t>
            </a:r>
            <a:r>
              <a:rPr lang="en-US" sz="1800" dirty="0" err="1"/>
              <a:t>prosedur</a:t>
            </a:r>
            <a:r>
              <a:rPr lang="en-US" sz="1800" dirty="0"/>
              <a:t>, &amp;</a:t>
            </a:r>
            <a:r>
              <a:rPr lang="en-US" sz="1800" dirty="0" smtClean="0"/>
              <a:t> </a:t>
            </a:r>
            <a:r>
              <a:rPr lang="en-US" sz="1800" dirty="0" err="1" smtClean="0"/>
              <a:t>ekspektasi</a:t>
            </a:r>
            <a:r>
              <a:rPr lang="en-US" sz="1800" dirty="0" smtClean="0"/>
              <a:t> agar </a:t>
            </a:r>
            <a:r>
              <a:rPr lang="en-US" sz="1800" dirty="0" err="1"/>
              <a:t>pekerjaan</a:t>
            </a:r>
            <a:r>
              <a:rPr lang="en-US" sz="1800" dirty="0"/>
              <a:t> </a:t>
            </a:r>
            <a:r>
              <a:rPr lang="en-US" sz="1800" dirty="0" err="1"/>
              <a:t>s</a:t>
            </a:r>
            <a:r>
              <a:rPr lang="en-US" sz="1800" dirty="0" err="1" smtClean="0"/>
              <a:t>elesai</a:t>
            </a:r>
            <a:endParaRPr lang="en-US" sz="1800" dirty="0"/>
          </a:p>
          <a:p>
            <a:pPr lvl="0"/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b="1" dirty="0" err="1"/>
              <a:t>rantai</a:t>
            </a:r>
            <a:r>
              <a:rPr lang="en-US" sz="1800" b="1" dirty="0"/>
              <a:t> </a:t>
            </a:r>
            <a:r>
              <a:rPr lang="en-US" sz="1800" b="1" dirty="0" err="1" smtClean="0"/>
              <a:t>komando</a:t>
            </a:r>
            <a:r>
              <a:rPr lang="en-US" sz="1800" b="1" dirty="0" smtClean="0"/>
              <a:t>, </a:t>
            </a:r>
            <a:r>
              <a:rPr lang="en-US" sz="1800" dirty="0" err="1" smtClean="0"/>
              <a:t>menentukan</a:t>
            </a:r>
            <a:r>
              <a:rPr lang="en-US" sz="1800" dirty="0" smtClean="0"/>
              <a:t> </a:t>
            </a:r>
            <a:r>
              <a:rPr lang="en-US" sz="1800" dirty="0" err="1"/>
              <a:t>siapa</a:t>
            </a:r>
            <a:r>
              <a:rPr lang="en-US" sz="1800" dirty="0"/>
              <a:t> </a:t>
            </a:r>
            <a:r>
              <a:rPr lang="en-US" sz="1800" dirty="0" err="1"/>
              <a:t>berkomunikasi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siapa</a:t>
            </a:r>
            <a:r>
              <a:rPr lang="en-US" sz="1800" dirty="0"/>
              <a:t> </a:t>
            </a:r>
            <a:r>
              <a:rPr lang="en-US" sz="1800" dirty="0" err="1"/>
              <a:t>mengenai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88900" indent="0">
              <a:buNone/>
            </a:pP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lvl="0"/>
            <a:r>
              <a:rPr lang="en-US" b="1" dirty="0" err="1" smtClean="0"/>
              <a:t>Hubungan</a:t>
            </a:r>
            <a:r>
              <a:rPr lang="en-US" b="1" dirty="0" smtClean="0"/>
              <a:t> </a:t>
            </a:r>
            <a:r>
              <a:rPr lang="en-US" b="1" dirty="0"/>
              <a:t>formal </a:t>
            </a:r>
            <a:r>
              <a:rPr lang="en-US" b="1" dirty="0" err="1"/>
              <a:t>dan</a:t>
            </a:r>
            <a:r>
              <a:rPr lang="en-US" b="1" dirty="0"/>
              <a:t> informal </a:t>
            </a:r>
            <a:r>
              <a:rPr lang="en-US" dirty="0" err="1"/>
              <a:t>antara</a:t>
            </a:r>
            <a:r>
              <a:rPr lang="en-US" dirty="0"/>
              <a:t> orang-orang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b="1" dirty="0" err="1"/>
              <a:t>terhubung</a:t>
            </a:r>
            <a:r>
              <a:rPr lang="en-US" b="1" dirty="0"/>
              <a:t> </a:t>
            </a:r>
            <a:r>
              <a:rPr lang="en-US" b="1" dirty="0" err="1"/>
              <a:t>nyata</a:t>
            </a:r>
            <a:r>
              <a:rPr lang="en-US" b="1" dirty="0"/>
              <a:t>/ </a:t>
            </a:r>
            <a:r>
              <a:rPr lang="en-US" b="1" dirty="0" err="1"/>
              <a:t>fisik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virtual.</a:t>
            </a:r>
          </a:p>
          <a:p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88900" lvl="0" indent="0">
              <a:buNone/>
            </a:pP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Eksternal</a:t>
            </a:r>
            <a:endParaRPr lang="en-US" dirty="0"/>
          </a:p>
          <a:p>
            <a:pPr lvl="0"/>
            <a:r>
              <a:rPr lang="en-US" b="1" dirty="0" err="1" smtClean="0"/>
              <a:t>Konteks</a:t>
            </a:r>
            <a:r>
              <a:rPr lang="en-US" b="1" dirty="0" smtClean="0"/>
              <a:t>- </a:t>
            </a:r>
            <a:r>
              <a:rPr lang="en-US" b="1" dirty="0" err="1" smtClean="0"/>
              <a:t>konteks</a:t>
            </a:r>
            <a:r>
              <a:rPr lang="en-US" b="1" dirty="0"/>
              <a:t> </a:t>
            </a:r>
            <a:r>
              <a:rPr lang="en-US" b="1" dirty="0" err="1" smtClean="0"/>
              <a:t>mempengaruhi</a:t>
            </a:r>
            <a:r>
              <a:rPr lang="en-US" b="1" dirty="0" smtClean="0"/>
              <a:t> </a:t>
            </a:r>
            <a:r>
              <a:rPr lang="en-US" b="1" dirty="0" err="1"/>
              <a:t>organisasi</a:t>
            </a:r>
            <a:r>
              <a:rPr lang="en-US" dirty="0"/>
              <a:t>/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/>
              <a:t>sukses</a:t>
            </a:r>
            <a:r>
              <a:rPr lang="en-US" dirty="0"/>
              <a:t>/ </a:t>
            </a:r>
            <a:r>
              <a:rPr lang="en-US" dirty="0" err="1"/>
              <a:t>gagal</a:t>
            </a:r>
            <a:r>
              <a:rPr lang="en-US" dirty="0"/>
              <a:t>.</a:t>
            </a:r>
          </a:p>
          <a:p>
            <a:endParaRPr lang="id-ID" dirty="0"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72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;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berpikir</a:t>
            </a:r>
            <a:r>
              <a:rPr lang="en-US" b="1" dirty="0"/>
              <a:t>, </a:t>
            </a:r>
            <a:r>
              <a:rPr lang="en-US" b="1" dirty="0" err="1"/>
              <a:t>bertindak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memahami</a:t>
            </a:r>
            <a:r>
              <a:rPr lang="en-US" b="1" dirty="0"/>
              <a:t> </a:t>
            </a:r>
            <a:r>
              <a:rPr lang="en-US" b="1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 err="1"/>
              <a:t>makna</a:t>
            </a:r>
            <a:r>
              <a:rPr lang="en-US" b="1" dirty="0"/>
              <a:t> yang </a:t>
            </a:r>
            <a:r>
              <a:rPr lang="en-US" b="1" dirty="0" err="1"/>
              <a:t>dipahami</a:t>
            </a:r>
            <a:r>
              <a:rPr lang="en-US" b="1" dirty="0"/>
              <a:t> </a:t>
            </a:r>
            <a:r>
              <a:rPr lang="en-US" b="1" dirty="0" err="1"/>
              <a:t>bersama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terus</a:t>
            </a:r>
            <a:r>
              <a:rPr lang="en-US" b="1" dirty="0"/>
              <a:t> </a:t>
            </a:r>
            <a:r>
              <a:rPr lang="en-US" b="1" dirty="0" err="1"/>
              <a:t>menerus</a:t>
            </a:r>
            <a:r>
              <a:rPr lang="en-US" dirty="0"/>
              <a:t>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0870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/>
              <a:t>timbal</a:t>
            </a:r>
            <a:r>
              <a:rPr lang="en-US" sz="2400" dirty="0"/>
              <a:t> </a:t>
            </a:r>
            <a:r>
              <a:rPr lang="en-US" sz="2400" dirty="0" err="1" smtClean="0"/>
              <a:t>balik</a:t>
            </a:r>
            <a:endParaRPr lang="en-US" sz="2400" dirty="0" smtClean="0"/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Komunikasi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menciptakan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mempertahankan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kadang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mengubah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budaya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546100" lvl="1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Budaya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mempengaruhi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pola-pola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komunikasi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antar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id-ID" dirty="0"/>
          </a:p>
          <a:p>
            <a:pPr lvl="1"/>
            <a:endParaRPr lang="id-ID" dirty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t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823</Words>
  <Application>Microsoft Office PowerPoint</Application>
  <PresentationFormat>On-screen Show (16:9)</PresentationFormat>
  <Paragraphs>106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Wingdings</vt:lpstr>
      <vt:lpstr>Caveat</vt:lpstr>
      <vt:lpstr>Amatic SC</vt:lpstr>
      <vt:lpstr>Kate template</vt:lpstr>
      <vt:lpstr>KOMUNIKASI  ORGANISASI</vt:lpstr>
      <vt:lpstr>PERTEMUAN INI MEMBAHAS</vt:lpstr>
      <vt:lpstr>1.Definisi Komunikasi Organisasi</vt:lpstr>
      <vt:lpstr>Definisi</vt:lpstr>
      <vt:lpstr>2. Fitur Komunikasi Organisasi</vt:lpstr>
      <vt:lpstr>Fitur Komunikasi Organisasi</vt:lpstr>
      <vt:lpstr>3. Budaya Organisasi</vt:lpstr>
      <vt:lpstr>Budaya Organisasi</vt:lpstr>
      <vt:lpstr>Budaya Organisasi</vt:lpstr>
      <vt:lpstr>Bentuk Komunikasi Yang Membangun/Menyampaikan Budaya Organisasi</vt:lpstr>
      <vt:lpstr>BENTUK KOMUNIKASI YANG MEMBANGUN/MENYAMPAIKAN BUDAYA ORGANISASI</vt:lpstr>
      <vt:lpstr>BENTUK KOMUNIKASI YANG MEMBANGUN/MENYAMPAIKAN BUDAYA ORGANISASI</vt:lpstr>
      <vt:lpstr>BENTUK KOMUNIKASI YANG MEMBANGUN/MENYAMPAIKAN BUDAYA ORGANISASI</vt:lpstr>
      <vt:lpstr>4. Panduan Berkomunikasi dalam Organisasi</vt:lpstr>
      <vt:lpstr>PANDUAN BERKOMUNIKASI DALAM ORGANISASI</vt:lpstr>
      <vt:lpstr>Pengayaan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 ORGANISASI</dc:title>
  <dc:creator>suxi</dc:creator>
  <cp:lastModifiedBy>Suci Marini</cp:lastModifiedBy>
  <cp:revision>18</cp:revision>
  <dcterms:modified xsi:type="dcterms:W3CDTF">2019-11-25T05:39:53Z</dcterms:modified>
</cp:coreProperties>
</file>