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57" r:id="rId3"/>
    <p:sldId id="259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5143500" type="screen16x9"/>
  <p:notesSz cx="6858000" cy="9144000"/>
  <p:embeddedFontLst>
    <p:embeddedFont>
      <p:font typeface="Roboto Slab Light" charset="0"/>
      <p:regular r:id="rId35"/>
      <p:bold r:id="rId36"/>
    </p:embeddedFont>
    <p:embeddedFont>
      <p:font typeface="Pacifico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631CD25-63F5-48D4-B4A4-870A4D7E0DD2}">
  <a:tblStyle styleId="{0631CD25-63F5-48D4-B4A4-870A4D7E0D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42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566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E659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8209639" y="2765967"/>
            <a:ext cx="397991" cy="318909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7979525" y="2356054"/>
            <a:ext cx="860638" cy="35484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B77C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8209639" y="2765967"/>
            <a:ext cx="397991" cy="318909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0800000" flipH="1">
            <a:off x="7979525" y="2356054"/>
            <a:ext cx="860638" cy="35484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2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2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3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FE6594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pacific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ntsquirrel.com/fonts/roboto-slab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>
            <a:spLocks noGrp="1"/>
          </p:cNvSpPr>
          <p:nvPr>
            <p:ph type="ctrTitle"/>
          </p:nvPr>
        </p:nvSpPr>
        <p:spPr>
          <a:xfrm>
            <a:off x="1835696" y="1923678"/>
            <a:ext cx="5688222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Pertemuan 2</a:t>
            </a:r>
            <a:br>
              <a:rPr lang="en" sz="4000" dirty="0" smtClean="0"/>
            </a:br>
            <a:r>
              <a:rPr lang="en" sz="3600" dirty="0" smtClean="0"/>
              <a:t>Pengantar Ilmu Komunikasi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Tindakan komunikasi berada dalam norma yang berlaku dalam masyarakat.</a:t>
            </a:r>
          </a:p>
          <a:p>
            <a:r>
              <a:rPr lang="sv-SE" dirty="0" smtClean="0"/>
              <a:t>Contoh</a:t>
            </a:r>
            <a:r>
              <a:rPr lang="sv-SE" dirty="0"/>
              <a:t>: Jika kita tersenyum, maka kita bisa memprediksi bahwa pihak penerima akan senang.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339502"/>
            <a:ext cx="6129900" cy="857400"/>
          </a:xfrm>
        </p:spPr>
        <p:txBody>
          <a:bodyPr/>
          <a:lstStyle/>
          <a:p>
            <a:pPr algn="l"/>
            <a:r>
              <a:rPr lang="fi-FI" sz="2400" dirty="0"/>
              <a:t>Komunikasi melibatkan prediksi peserta komunikasi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43856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85" name="Google Shape;385;p17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86" name="Google Shape;386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>
            <a:spLocks noGrp="1"/>
          </p:cNvSpPr>
          <p:nvPr>
            <p:ph type="ctrTitle" idx="4294967295"/>
          </p:nvPr>
        </p:nvSpPr>
        <p:spPr>
          <a:xfrm>
            <a:off x="1566225" y="2269150"/>
            <a:ext cx="60117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DB5C"/>
                </a:solidFill>
              </a:rPr>
              <a:t>Big concept</a:t>
            </a:r>
            <a:endParaRPr sz="9600">
              <a:solidFill>
                <a:srgbClr val="FFDB5C"/>
              </a:solidFill>
            </a:endParaRPr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4294967295"/>
          </p:nvPr>
        </p:nvSpPr>
        <p:spPr>
          <a:xfrm>
            <a:off x="1566225" y="3487751"/>
            <a:ext cx="6011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E6594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4661192" y="550683"/>
            <a:ext cx="1650040" cy="167196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4" name="Google Shape;394;p18"/>
          <p:cNvSpPr/>
          <p:nvPr/>
        </p:nvSpPr>
        <p:spPr>
          <a:xfrm rot="1473020">
            <a:off x="3160942" y="1385502"/>
            <a:ext cx="964714" cy="93970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4342058" y="390900"/>
            <a:ext cx="422363" cy="41042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6" name="Google Shape;396;p18"/>
          <p:cNvSpPr/>
          <p:nvPr/>
        </p:nvSpPr>
        <p:spPr>
          <a:xfrm rot="2487004">
            <a:off x="4070451" y="2253159"/>
            <a:ext cx="300493" cy="2920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7" name="Google Shape;397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>
            <a:spLocks noGrp="1"/>
          </p:cNvSpPr>
          <p:nvPr>
            <p:ph type="body" idx="1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body" idx="2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11" name="Google Shape;411;p20"/>
          <p:cNvSpPr txBox="1">
            <a:spLocks noGrp="1"/>
          </p:cNvSpPr>
          <p:nvPr>
            <p:ph type="body" idx="1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12" name="Google Shape;412;p20"/>
          <p:cNvSpPr txBox="1">
            <a:spLocks noGrp="1"/>
          </p:cNvSpPr>
          <p:nvPr>
            <p:ph type="body" idx="2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13" name="Google Shape;413;p20"/>
          <p:cNvSpPr txBox="1">
            <a:spLocks noGrp="1"/>
          </p:cNvSpPr>
          <p:nvPr>
            <p:ph type="body" idx="3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20" name="Google Shape;420;p21"/>
          <p:cNvSpPr txBox="1">
            <a:spLocks noGrp="1"/>
          </p:cNvSpPr>
          <p:nvPr>
            <p:ph type="body" idx="1"/>
          </p:nvPr>
        </p:nvSpPr>
        <p:spPr>
          <a:xfrm>
            <a:off x="1408675" y="1559250"/>
            <a:ext cx="2733900" cy="202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421" name="Google Shape;4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8150" y="1191499"/>
            <a:ext cx="3203700" cy="320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2" name="Google Shape;422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 txBox="1">
            <a:spLocks noGrp="1"/>
          </p:cNvSpPr>
          <p:nvPr>
            <p:ph type="title" idx="4294967295"/>
          </p:nvPr>
        </p:nvSpPr>
        <p:spPr>
          <a:xfrm>
            <a:off x="324375" y="1881750"/>
            <a:ext cx="3474300" cy="13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434" name="Google Shape;434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3007704" y="1536455"/>
            <a:ext cx="3091500" cy="30915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23"/>
          <p:cNvGrpSpPr/>
          <p:nvPr/>
        </p:nvGrpSpPr>
        <p:grpSpPr>
          <a:xfrm>
            <a:off x="3597358" y="1185287"/>
            <a:ext cx="1912578" cy="1912578"/>
            <a:chOff x="3611776" y="414352"/>
            <a:chExt cx="2166000" cy="2166000"/>
          </a:xfrm>
        </p:grpSpPr>
        <p:sp>
          <p:nvSpPr>
            <p:cNvPr id="437" name="Google Shape;437;p23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FE6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  <p:sp>
          <p:nvSpPr>
            <p:cNvPr id="438" name="Google Shape;438;p23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4436634" y="2614434"/>
            <a:ext cx="1912578" cy="1912578"/>
            <a:chOff x="4562258" y="2032864"/>
            <a:chExt cx="2166000" cy="2166000"/>
          </a:xfrm>
        </p:grpSpPr>
        <p:sp>
          <p:nvSpPr>
            <p:cNvPr id="440" name="Google Shape;440;p23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4CC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  <p:sp>
          <p:nvSpPr>
            <p:cNvPr id="441" name="Google Shape;441;p23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>
            <a:off x="2794800" y="2614434"/>
            <a:ext cx="1912578" cy="1912578"/>
            <a:chOff x="2702876" y="2032864"/>
            <a:chExt cx="2166000" cy="2166000"/>
          </a:xfrm>
        </p:grpSpPr>
        <p:sp>
          <p:nvSpPr>
            <p:cNvPr id="443" name="Google Shape;443;p23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FFD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  <p:sp>
          <p:nvSpPr>
            <p:cNvPr id="444" name="Google Shape;444;p23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</p:grpSp>
      <p:sp>
        <p:nvSpPr>
          <p:cNvPr id="445" name="Google Shape;445;p23"/>
          <p:cNvSpPr/>
          <p:nvPr/>
        </p:nvSpPr>
        <p:spPr>
          <a:xfrm>
            <a:off x="4014818" y="2537888"/>
            <a:ext cx="1082400" cy="10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51" name="Google Shape;451;p24"/>
          <p:cNvGraphicFramePr/>
          <p:nvPr/>
        </p:nvGraphicFramePr>
        <p:xfrm>
          <a:off x="1774250" y="1232150"/>
          <a:ext cx="5595500" cy="2679200"/>
        </p:xfrm>
        <a:graphic>
          <a:graphicData uri="http://schemas.openxmlformats.org/drawingml/2006/table">
            <a:tbl>
              <a:tblPr>
                <a:noFill/>
                <a:tableStyleId>{0631CD25-63F5-48D4-B4A4-870A4D7E0DD2}</a:tableStyleId>
              </a:tblPr>
              <a:tblGrid>
                <a:gridCol w="1398875"/>
                <a:gridCol w="1398875"/>
                <a:gridCol w="1398875"/>
                <a:gridCol w="1398875"/>
              </a:tblGrid>
              <a:tr h="66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A</a:t>
                      </a:r>
                      <a:endParaRPr sz="11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B</a:t>
                      </a:r>
                      <a:endParaRPr sz="11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C</a:t>
                      </a:r>
                      <a:endParaRPr sz="11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Yellow</a:t>
                      </a:r>
                      <a:endParaRPr sz="11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10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20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7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Blue</a:t>
                      </a:r>
                      <a:endParaRPr sz="11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30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15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10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Orange</a:t>
                      </a:r>
                      <a:endParaRPr sz="11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5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24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Light"/>
                          <a:ea typeface="Roboto Slab Light"/>
                          <a:cs typeface="Roboto Slab Light"/>
                          <a:sym typeface="Roboto Slab Light"/>
                        </a:rPr>
                        <a:t>16</a:t>
                      </a:r>
                      <a:endParaRPr sz="1800">
                        <a:solidFill>
                          <a:srgbClr val="627281"/>
                        </a:solidFill>
                        <a:latin typeface="Roboto Slab Light"/>
                        <a:ea typeface="Roboto Slab Light"/>
                        <a:cs typeface="Roboto Slab Light"/>
                        <a:sym typeface="Roboto Slab Ligh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CC3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F1ED"/>
                    </a:solidFill>
                  </a:tcPr>
                </a:tc>
              </a:tr>
            </a:tbl>
          </a:graphicData>
        </a:graphic>
      </p:graphicFrame>
      <p:sp>
        <p:nvSpPr>
          <p:cNvPr id="452" name="Google Shape;452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C3F8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5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B5C"/>
                </a:solidFill>
              </a:rPr>
              <a:t>Maps</a:t>
            </a:r>
            <a:endParaRPr>
              <a:solidFill>
                <a:srgbClr val="FFDB5C"/>
              </a:solidFill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1991725" y="1815300"/>
            <a:ext cx="7644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our office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460" name="Google Shape;460;p2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61" name="Google Shape;461;p25"/>
          <p:cNvSpPr/>
          <p:nvPr/>
        </p:nvSpPr>
        <p:spPr>
          <a:xfrm>
            <a:off x="1182575" y="2234775"/>
            <a:ext cx="120900" cy="120900"/>
          </a:xfrm>
          <a:prstGeom prst="ellipse">
            <a:avLst/>
          </a:prstGeom>
          <a:solidFill>
            <a:srgbClr val="7B77C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2955175" y="3737350"/>
            <a:ext cx="120900" cy="120900"/>
          </a:xfrm>
          <a:prstGeom prst="ellipse">
            <a:avLst/>
          </a:prstGeom>
          <a:solidFill>
            <a:srgbClr val="7B77C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3908375" y="2017800"/>
            <a:ext cx="120900" cy="120900"/>
          </a:xfrm>
          <a:prstGeom prst="ellipse">
            <a:avLst/>
          </a:prstGeom>
          <a:solidFill>
            <a:srgbClr val="7B77C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6789100" y="2511300"/>
            <a:ext cx="120900" cy="120900"/>
          </a:xfrm>
          <a:prstGeom prst="ellipse">
            <a:avLst/>
          </a:prstGeom>
          <a:solidFill>
            <a:srgbClr val="7B77C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4622900" y="4148000"/>
            <a:ext cx="120900" cy="120900"/>
          </a:xfrm>
          <a:prstGeom prst="ellipse">
            <a:avLst/>
          </a:prstGeom>
          <a:solidFill>
            <a:srgbClr val="7B77C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7391850" y="4207300"/>
            <a:ext cx="120900" cy="120900"/>
          </a:xfrm>
          <a:prstGeom prst="ellipse">
            <a:avLst/>
          </a:prstGeom>
          <a:solidFill>
            <a:srgbClr val="7B77C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059"/>
            <a:ext cx="3730255" cy="48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2987824" y="2571750"/>
            <a:ext cx="2952328" cy="1656184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Prinsip</a:t>
            </a:r>
            <a:r>
              <a:rPr lang="en-US" sz="2200" dirty="0" smtClean="0">
                <a:solidFill>
                  <a:schemeClr val="bg1"/>
                </a:solidFill>
                <a:latin typeface="Pacifico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en-US" sz="2200" dirty="0" smtClean="0">
              <a:solidFill>
                <a:schemeClr val="bg1"/>
              </a:solidFill>
              <a:latin typeface="Pacifico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Pacifico" charset="0"/>
              </a:rPr>
              <a:t>Model </a:t>
            </a: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id-ID" sz="2200" dirty="0" smtClean="0">
              <a:solidFill>
                <a:schemeClr val="bg1"/>
              </a:solidFill>
              <a:latin typeface="Pacifico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Bidang</a:t>
            </a:r>
            <a:r>
              <a:rPr lang="en-US" sz="2200" dirty="0" smtClean="0">
                <a:solidFill>
                  <a:schemeClr val="bg1"/>
                </a:solidFill>
                <a:latin typeface="Pacifico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id-ID" sz="2200" dirty="0" smtClean="0">
              <a:solidFill>
                <a:schemeClr val="bg1"/>
              </a:solidFill>
              <a:latin typeface="Pacifico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Nilai</a:t>
            </a:r>
            <a:r>
              <a:rPr lang="en-US" sz="2200" dirty="0" smtClean="0">
                <a:solidFill>
                  <a:schemeClr val="bg1"/>
                </a:solidFill>
                <a:latin typeface="Pacifico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id-ID" sz="2200" dirty="0">
              <a:solidFill>
                <a:schemeClr val="bg1"/>
              </a:solidFill>
              <a:latin typeface="Pacifico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3" b="92844" l="10000" r="93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1590"/>
            <a:ext cx="3239128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744" l="10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548">
            <a:off x="2243647" y="-31512"/>
            <a:ext cx="936104" cy="60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5C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B77C8"/>
                </a:solidFill>
              </a:rPr>
              <a:t>89,526,124</a:t>
            </a:r>
            <a:endParaRPr sz="9600">
              <a:solidFill>
                <a:srgbClr val="7B77C8"/>
              </a:solidFill>
            </a:endParaRPr>
          </a:p>
        </p:txBody>
      </p:sp>
      <p:sp>
        <p:nvSpPr>
          <p:cNvPr id="472" name="Google Shape;472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E6594"/>
                </a:solidFill>
              </a:rPr>
              <a:t>Whoa! That’s a big number, aren’t you proud?</a:t>
            </a:r>
            <a:endParaRPr>
              <a:solidFill>
                <a:srgbClr val="FE6594"/>
              </a:solidFill>
            </a:endParaRPr>
          </a:p>
        </p:txBody>
      </p:sp>
      <p:sp>
        <p:nvSpPr>
          <p:cNvPr id="473" name="Google Shape;473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ctrTitle" idx="4294967295"/>
          </p:nvPr>
        </p:nvSpPr>
        <p:spPr>
          <a:xfrm>
            <a:off x="1878225" y="495600"/>
            <a:ext cx="53877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8FF1ED"/>
                </a:solidFill>
              </a:rPr>
              <a:t>89,526,124$</a:t>
            </a:r>
            <a:endParaRPr sz="4800">
              <a:solidFill>
                <a:srgbClr val="8FF1ED"/>
              </a:solidFill>
            </a:endParaRPr>
          </a:p>
        </p:txBody>
      </p:sp>
      <p:sp>
        <p:nvSpPr>
          <p:cNvPr id="479" name="Google Shape;479;p27"/>
          <p:cNvSpPr txBox="1">
            <a:spLocks noGrp="1"/>
          </p:cNvSpPr>
          <p:nvPr>
            <p:ph type="subTitle" idx="4294967295"/>
          </p:nvPr>
        </p:nvSpPr>
        <p:spPr>
          <a:xfrm>
            <a:off x="1878225" y="1182708"/>
            <a:ext cx="5387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80" name="Google Shape;480;p27"/>
          <p:cNvSpPr txBox="1">
            <a:spLocks noGrp="1"/>
          </p:cNvSpPr>
          <p:nvPr>
            <p:ph type="ctrTitle" idx="4294967295"/>
          </p:nvPr>
        </p:nvSpPr>
        <p:spPr>
          <a:xfrm>
            <a:off x="1878225" y="3124493"/>
            <a:ext cx="53877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7B77C8"/>
                </a:solidFill>
              </a:rPr>
              <a:t>100%</a:t>
            </a:r>
            <a:endParaRPr sz="4800">
              <a:solidFill>
                <a:srgbClr val="7B77C8"/>
              </a:solidFill>
            </a:endParaRPr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4294967295"/>
          </p:nvPr>
        </p:nvSpPr>
        <p:spPr>
          <a:xfrm>
            <a:off x="1878225" y="3811601"/>
            <a:ext cx="5387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82" name="Google Shape;482;p27"/>
          <p:cNvSpPr txBox="1">
            <a:spLocks noGrp="1"/>
          </p:cNvSpPr>
          <p:nvPr>
            <p:ph type="ctrTitle" idx="4294967295"/>
          </p:nvPr>
        </p:nvSpPr>
        <p:spPr>
          <a:xfrm>
            <a:off x="1878225" y="1810047"/>
            <a:ext cx="53877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CC3F8"/>
                </a:solidFill>
              </a:rPr>
              <a:t>185,244 users</a:t>
            </a:r>
            <a:endParaRPr sz="4800">
              <a:solidFill>
                <a:srgbClr val="4CC3F8"/>
              </a:solidFill>
            </a:endParaRPr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4294967295"/>
          </p:nvPr>
        </p:nvSpPr>
        <p:spPr>
          <a:xfrm>
            <a:off x="1878225" y="2497155"/>
            <a:ext cx="53877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84" name="Google Shape;484;p2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90" name="Google Shape;490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91" name="Google Shape;491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92" name="Google Shape;492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  <p:cxnSp>
          <p:nvCxnSpPr>
            <p:cNvPr id="493" name="Google Shape;493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FFDB5C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94" name="Google Shape;494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95" name="Google Shape;495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  <p:cxnSp>
          <p:nvCxnSpPr>
            <p:cNvPr id="496" name="Google Shape;496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FE659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97" name="Google Shape;497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98" name="Google Shape;498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  <p:cxnSp>
          <p:nvCxnSpPr>
            <p:cNvPr id="499" name="Google Shape;499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FEB79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00" name="Google Shape;500;p28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501" name="Google Shape;501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FE6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FEB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FFD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505" name="Google Shape;505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FFDB5C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FFD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508" name="Google Shape;508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FE659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FE6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511" name="Google Shape;511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FEB79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FEB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03 </a:t>
              </a:r>
              <a:endParaRPr sz="1600" b="1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14" name="Google Shape;514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01 </a:t>
              </a:r>
              <a:endParaRPr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15" name="Google Shape;515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02 </a:t>
              </a:r>
              <a:endParaRPr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9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21" name="Google Shape;521;p29"/>
          <p:cNvSpPr txBox="1">
            <a:spLocks noGrp="1"/>
          </p:cNvSpPr>
          <p:nvPr>
            <p:ph type="body" idx="1"/>
          </p:nvPr>
        </p:nvSpPr>
        <p:spPr>
          <a:xfrm>
            <a:off x="1507075" y="1200150"/>
            <a:ext cx="1955100" cy="148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22" name="Google Shape;522;p29"/>
          <p:cNvSpPr txBox="1">
            <a:spLocks noGrp="1"/>
          </p:cNvSpPr>
          <p:nvPr>
            <p:ph type="body" idx="2"/>
          </p:nvPr>
        </p:nvSpPr>
        <p:spPr>
          <a:xfrm>
            <a:off x="3562362" y="1200150"/>
            <a:ext cx="1955100" cy="148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23" name="Google Shape;523;p29"/>
          <p:cNvSpPr txBox="1">
            <a:spLocks noGrp="1"/>
          </p:cNvSpPr>
          <p:nvPr>
            <p:ph type="body" idx="3"/>
          </p:nvPr>
        </p:nvSpPr>
        <p:spPr>
          <a:xfrm>
            <a:off x="5617649" y="1200150"/>
            <a:ext cx="1955100" cy="148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24" name="Google Shape;524;p2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25" name="Google Shape;525;p29"/>
          <p:cNvSpPr txBox="1">
            <a:spLocks noGrp="1"/>
          </p:cNvSpPr>
          <p:nvPr>
            <p:ph type="body" idx="1"/>
          </p:nvPr>
        </p:nvSpPr>
        <p:spPr>
          <a:xfrm>
            <a:off x="1507075" y="2822600"/>
            <a:ext cx="1955100" cy="148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26" name="Google Shape;526;p29"/>
          <p:cNvSpPr txBox="1">
            <a:spLocks noGrp="1"/>
          </p:cNvSpPr>
          <p:nvPr>
            <p:ph type="body" idx="2"/>
          </p:nvPr>
        </p:nvSpPr>
        <p:spPr>
          <a:xfrm>
            <a:off x="3562362" y="2822600"/>
            <a:ext cx="1955100" cy="148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27" name="Google Shape;527;p29"/>
          <p:cNvSpPr txBox="1">
            <a:spLocks noGrp="1"/>
          </p:cNvSpPr>
          <p:nvPr>
            <p:ph type="body" idx="3"/>
          </p:nvPr>
        </p:nvSpPr>
        <p:spPr>
          <a:xfrm>
            <a:off x="5617649" y="2822600"/>
            <a:ext cx="1955100" cy="148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533" name="Google Shape;533;p3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534" name="Google Shape;534;p30" title="Chart"/>
          <p:cNvPicPr preferRelativeResize="0"/>
          <p:nvPr/>
        </p:nvPicPr>
        <p:blipFill rotWithShape="1">
          <a:blip r:embed="rId4">
            <a:alphaModFix/>
          </a:blip>
          <a:srcRect t="9249" b="9037"/>
          <a:stretch/>
        </p:blipFill>
        <p:spPr>
          <a:xfrm>
            <a:off x="1980175" y="278025"/>
            <a:ext cx="5183650" cy="370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7C8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1"/>
          <p:cNvSpPr txBox="1">
            <a:spLocks noGrp="1"/>
          </p:cNvSpPr>
          <p:nvPr>
            <p:ph type="body" idx="4294967295"/>
          </p:nvPr>
        </p:nvSpPr>
        <p:spPr>
          <a:xfrm>
            <a:off x="1084300" y="444300"/>
            <a:ext cx="3280800" cy="425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Mobile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41" name="Google Shape;541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42" name="Google Shape;542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43" name="Google Shape;543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794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52" name="Google Shape;552;p3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26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53" name="Google Shape;553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54" name="Google Shape;554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32"/>
          <p:cNvSpPr txBox="1">
            <a:spLocks noGrp="1"/>
          </p:cNvSpPr>
          <p:nvPr>
            <p:ph type="body" idx="4294967295"/>
          </p:nvPr>
        </p:nvSpPr>
        <p:spPr>
          <a:xfrm>
            <a:off x="1084300" y="444300"/>
            <a:ext cx="3280800" cy="425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Tablet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3"/>
          <p:cNvSpPr/>
          <p:nvPr/>
        </p:nvSpPr>
        <p:spPr>
          <a:xfrm>
            <a:off x="3873825" y="859801"/>
            <a:ext cx="4398045" cy="342392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3"/>
          <p:cNvSpPr/>
          <p:nvPr/>
        </p:nvSpPr>
        <p:spPr>
          <a:xfrm>
            <a:off x="4057867" y="1041625"/>
            <a:ext cx="4029900" cy="2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65" name="Google Shape;565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66" name="Google Shape;566;p33"/>
          <p:cNvSpPr txBox="1">
            <a:spLocks noGrp="1"/>
          </p:cNvSpPr>
          <p:nvPr>
            <p:ph type="body" idx="4294967295"/>
          </p:nvPr>
        </p:nvSpPr>
        <p:spPr>
          <a:xfrm>
            <a:off x="1084300" y="444300"/>
            <a:ext cx="2307600" cy="425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Desktop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"/>
          <p:cNvSpPr txBox="1">
            <a:spLocks noGrp="1"/>
          </p:cNvSpPr>
          <p:nvPr>
            <p:ph type="ctrTitle" idx="4294967295"/>
          </p:nvPr>
        </p:nvSpPr>
        <p:spPr>
          <a:xfrm>
            <a:off x="2140050" y="97375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572" name="Google Shape;572;p34"/>
          <p:cNvSpPr txBox="1">
            <a:spLocks noGrp="1"/>
          </p:cNvSpPr>
          <p:nvPr>
            <p:ph type="subTitle" idx="4294967295"/>
          </p:nvPr>
        </p:nvSpPr>
        <p:spPr>
          <a:xfrm>
            <a:off x="2140050" y="2173325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573" name="Google Shape;573;p34"/>
          <p:cNvSpPr txBox="1">
            <a:spLocks noGrp="1"/>
          </p:cNvSpPr>
          <p:nvPr>
            <p:ph type="body" idx="4294967295"/>
          </p:nvPr>
        </p:nvSpPr>
        <p:spPr>
          <a:xfrm>
            <a:off x="2140050" y="2997802"/>
            <a:ext cx="4863900" cy="16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574" name="Google Shape;574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5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80" name="Google Shape;580;p35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4CC3F8"/>
                </a:solidFill>
                <a:hlinkClick r:id="rId3"/>
              </a:rPr>
              <a:t>SlidesCarnival</a:t>
            </a:r>
            <a:endParaRPr sz="2400">
              <a:solidFill>
                <a:srgbClr val="4CC3F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 sz="2400"/>
              <a:t>Photographs by </a:t>
            </a:r>
            <a:r>
              <a:rPr lang="en" sz="2400" u="sng">
                <a:solidFill>
                  <a:srgbClr val="4CC3F8"/>
                </a:solidFill>
                <a:hlinkClick r:id="rId4"/>
              </a:rPr>
              <a:t>Unsplash</a:t>
            </a:r>
            <a:endParaRPr sz="2400">
              <a:solidFill>
                <a:srgbClr val="4CC3F8"/>
              </a:solidFill>
            </a:endParaRPr>
          </a:p>
        </p:txBody>
      </p:sp>
      <p:sp>
        <p:nvSpPr>
          <p:cNvPr id="581" name="Google Shape;581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>
            <a:spLocks noGrp="1"/>
          </p:cNvSpPr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</a:t>
            </a:r>
            <a:r>
              <a:rPr lang="en" dirty="0"/>
              <a:t> </a:t>
            </a:r>
            <a:r>
              <a:rPr lang="en" dirty="0" smtClean="0"/>
              <a:t>Prinsip </a:t>
            </a:r>
            <a:r>
              <a:rPr lang="en" dirty="0" smtClean="0"/>
              <a:t>Komunikasi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87" name="Google Shape;587;p36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﹡"/>
            </a:pPr>
            <a:r>
              <a:rPr lang="en" sz="1400"/>
              <a:t>Titles: Pacifico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﹡"/>
            </a:pPr>
            <a:r>
              <a:rPr lang="en" sz="1400"/>
              <a:t>Body copy: Roboto Slab Light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CC3F8"/>
                </a:solidFill>
                <a:hlinkClick r:id="rId3"/>
              </a:rPr>
              <a:t>https://www.fontsquirrel.com/fonts/pacifico</a:t>
            </a:r>
            <a:endParaRPr sz="1400">
              <a:solidFill>
                <a:srgbClr val="4CC3F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CC3F8"/>
                </a:solidFill>
                <a:hlinkClick r:id="rId4"/>
              </a:rPr>
              <a:t>https://www.fontsquirrel.com/fonts/roboto-slab</a:t>
            </a:r>
            <a:endParaRPr sz="1400">
              <a:solidFill>
                <a:srgbClr val="4CC3F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Fucsia </a:t>
            </a:r>
            <a:r>
              <a:rPr lang="en" sz="1400" b="1">
                <a:solidFill>
                  <a:srgbClr val="FE6594"/>
                </a:solidFill>
              </a:rPr>
              <a:t>#fe6594</a:t>
            </a:r>
            <a:r>
              <a:rPr lang="en" sz="1400" b="1"/>
              <a:t> · </a:t>
            </a:r>
            <a:r>
              <a:rPr lang="en" sz="1400"/>
              <a:t>Purple </a:t>
            </a:r>
            <a:r>
              <a:rPr lang="en" sz="1400" b="1">
                <a:solidFill>
                  <a:srgbClr val="7B77C8"/>
                </a:solidFill>
              </a:rPr>
              <a:t>#7b77c8</a:t>
            </a:r>
            <a:r>
              <a:rPr lang="en" sz="1400" b="1"/>
              <a:t> · </a:t>
            </a:r>
            <a:r>
              <a:rPr lang="en" sz="1400"/>
              <a:t>Sky blue </a:t>
            </a:r>
            <a:r>
              <a:rPr lang="en" sz="1400" b="1">
                <a:solidFill>
                  <a:srgbClr val="4CC3F8"/>
                </a:solidFill>
              </a:rPr>
              <a:t>#4cc3f8</a:t>
            </a:r>
            <a:r>
              <a:rPr lang="en" sz="1400" b="1"/>
              <a:t> · </a:t>
            </a:r>
            <a:r>
              <a:rPr lang="en" sz="1400"/>
              <a:t>Aqua </a:t>
            </a:r>
            <a:r>
              <a:rPr lang="en" sz="1400" b="1">
                <a:solidFill>
                  <a:srgbClr val="8FF1ED"/>
                </a:solidFill>
              </a:rPr>
              <a:t>#8ff1ed</a:t>
            </a:r>
            <a:r>
              <a:rPr lang="en" sz="1400" b="1"/>
              <a:t> · </a:t>
            </a:r>
            <a:r>
              <a:rPr lang="en" sz="1400"/>
              <a:t>Salmon </a:t>
            </a:r>
            <a:r>
              <a:rPr lang="en" sz="1400" b="1">
                <a:solidFill>
                  <a:srgbClr val="FEB794"/>
                </a:solidFill>
              </a:rPr>
              <a:t>#feb794</a:t>
            </a:r>
            <a:r>
              <a:rPr lang="en" sz="1400" b="1"/>
              <a:t> · </a:t>
            </a:r>
            <a:r>
              <a:rPr lang="en" sz="1400"/>
              <a:t>Sun yellow </a:t>
            </a:r>
            <a:r>
              <a:rPr lang="en" sz="1400" b="1">
                <a:solidFill>
                  <a:srgbClr val="FFDB5C"/>
                </a:solidFill>
              </a:rPr>
              <a:t>#ffdb5c</a:t>
            </a:r>
            <a:r>
              <a:rPr lang="en" sz="1400" b="1"/>
              <a:t> · </a:t>
            </a:r>
            <a:r>
              <a:rPr lang="en" sz="1400"/>
              <a:t>Gray </a:t>
            </a:r>
            <a:r>
              <a:rPr lang="en" sz="1400" b="1"/>
              <a:t>#627281</a:t>
            </a:r>
            <a:endParaRPr sz="1400" b="1"/>
          </a:p>
        </p:txBody>
      </p:sp>
      <p:sp>
        <p:nvSpPr>
          <p:cNvPr id="588" name="Google Shape;588;p36"/>
          <p:cNvSpPr txBox="1"/>
          <p:nvPr/>
        </p:nvSpPr>
        <p:spPr>
          <a:xfrm>
            <a:off x="1507075" y="4247850"/>
            <a:ext cx="6129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7B77C8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7B77C8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7B77C8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B77C8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89" name="Google Shape;589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7"/>
          <p:cNvSpPr/>
          <p:nvPr/>
        </p:nvSpPr>
        <p:spPr>
          <a:xfrm>
            <a:off x="1183384" y="578325"/>
            <a:ext cx="323836" cy="4154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1681301" y="636364"/>
            <a:ext cx="345491" cy="292506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7"/>
          <p:cNvSpPr/>
          <p:nvPr/>
        </p:nvSpPr>
        <p:spPr>
          <a:xfrm>
            <a:off x="2194439" y="637273"/>
            <a:ext cx="335326" cy="296198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7"/>
          <p:cNvSpPr/>
          <p:nvPr/>
        </p:nvSpPr>
        <p:spPr>
          <a:xfrm>
            <a:off x="2736577" y="629455"/>
            <a:ext cx="273160" cy="306780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7"/>
          <p:cNvSpPr/>
          <p:nvPr/>
        </p:nvSpPr>
        <p:spPr>
          <a:xfrm>
            <a:off x="3262587" y="626691"/>
            <a:ext cx="232631" cy="30954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7"/>
          <p:cNvSpPr/>
          <p:nvPr/>
        </p:nvSpPr>
        <p:spPr>
          <a:xfrm>
            <a:off x="3706610" y="623000"/>
            <a:ext cx="359310" cy="317380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7"/>
          <p:cNvSpPr/>
          <p:nvPr/>
        </p:nvSpPr>
        <p:spPr>
          <a:xfrm>
            <a:off x="4241858" y="604108"/>
            <a:ext cx="308161" cy="35607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7"/>
          <p:cNvSpPr/>
          <p:nvPr/>
        </p:nvSpPr>
        <p:spPr>
          <a:xfrm>
            <a:off x="4725957" y="627146"/>
            <a:ext cx="358837" cy="31368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7"/>
          <p:cNvSpPr/>
          <p:nvPr/>
        </p:nvSpPr>
        <p:spPr>
          <a:xfrm>
            <a:off x="5254276" y="632673"/>
            <a:ext cx="317380" cy="302634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7"/>
          <p:cNvSpPr/>
          <p:nvPr/>
        </p:nvSpPr>
        <p:spPr>
          <a:xfrm>
            <a:off x="5768322" y="625309"/>
            <a:ext cx="308161" cy="314617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7"/>
          <p:cNvSpPr/>
          <p:nvPr/>
        </p:nvSpPr>
        <p:spPr>
          <a:xfrm>
            <a:off x="1187075" y="1092371"/>
            <a:ext cx="319217" cy="39522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7"/>
          <p:cNvSpPr/>
          <p:nvPr/>
        </p:nvSpPr>
        <p:spPr>
          <a:xfrm>
            <a:off x="1696048" y="1092371"/>
            <a:ext cx="319217" cy="39522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2196275" y="1151792"/>
            <a:ext cx="329344" cy="283287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7"/>
          <p:cNvSpPr/>
          <p:nvPr/>
        </p:nvSpPr>
        <p:spPr>
          <a:xfrm>
            <a:off x="2704793" y="1123227"/>
            <a:ext cx="328890" cy="33303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3216075" y="1144883"/>
            <a:ext cx="326126" cy="288361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3730576" y="1144883"/>
            <a:ext cx="316453" cy="29157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7"/>
          <p:cNvSpPr/>
          <p:nvPr/>
        </p:nvSpPr>
        <p:spPr>
          <a:xfrm>
            <a:off x="4247840" y="1148101"/>
            <a:ext cx="293434" cy="28514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7"/>
          <p:cNvSpPr/>
          <p:nvPr/>
        </p:nvSpPr>
        <p:spPr>
          <a:xfrm>
            <a:off x="4740703" y="1131973"/>
            <a:ext cx="325198" cy="318762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7"/>
          <p:cNvSpPr/>
          <p:nvPr/>
        </p:nvSpPr>
        <p:spPr>
          <a:xfrm>
            <a:off x="5216510" y="1096971"/>
            <a:ext cx="397057" cy="391075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7"/>
          <p:cNvSpPr/>
          <p:nvPr/>
        </p:nvSpPr>
        <p:spPr>
          <a:xfrm>
            <a:off x="5735156" y="1110790"/>
            <a:ext cx="372183" cy="355619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1161728" y="1675038"/>
            <a:ext cx="364838" cy="258887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7"/>
          <p:cNvSpPr/>
          <p:nvPr/>
        </p:nvSpPr>
        <p:spPr>
          <a:xfrm>
            <a:off x="1672556" y="1626218"/>
            <a:ext cx="362055" cy="350546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2194893" y="1641873"/>
            <a:ext cx="326126" cy="329363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>
            <a:off x="2700648" y="1631745"/>
            <a:ext cx="339945" cy="339017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3220675" y="1642346"/>
            <a:ext cx="316453" cy="31783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3743921" y="1605035"/>
            <a:ext cx="288361" cy="391984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4214674" y="1682875"/>
            <a:ext cx="362055" cy="233539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7"/>
          <p:cNvSpPr/>
          <p:nvPr/>
        </p:nvSpPr>
        <p:spPr>
          <a:xfrm>
            <a:off x="4738848" y="1633127"/>
            <a:ext cx="333509" cy="3371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7"/>
          <p:cNvSpPr/>
          <p:nvPr/>
        </p:nvSpPr>
        <p:spPr>
          <a:xfrm>
            <a:off x="5246912" y="1620236"/>
            <a:ext cx="335345" cy="348691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7"/>
          <p:cNvSpPr/>
          <p:nvPr/>
        </p:nvSpPr>
        <p:spPr>
          <a:xfrm>
            <a:off x="5740229" y="1630363"/>
            <a:ext cx="358837" cy="336254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7"/>
          <p:cNvSpPr/>
          <p:nvPr/>
        </p:nvSpPr>
        <p:spPr>
          <a:xfrm>
            <a:off x="1204112" y="2154991"/>
            <a:ext cx="280997" cy="306799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7"/>
          <p:cNvSpPr/>
          <p:nvPr/>
        </p:nvSpPr>
        <p:spPr>
          <a:xfrm>
            <a:off x="1700648" y="2155464"/>
            <a:ext cx="299889" cy="301706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7"/>
          <p:cNvSpPr/>
          <p:nvPr/>
        </p:nvSpPr>
        <p:spPr>
          <a:xfrm>
            <a:off x="2215621" y="2155464"/>
            <a:ext cx="299870" cy="301706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7"/>
          <p:cNvSpPr/>
          <p:nvPr/>
        </p:nvSpPr>
        <p:spPr>
          <a:xfrm>
            <a:off x="2720448" y="2155464"/>
            <a:ext cx="299416" cy="301706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7"/>
          <p:cNvSpPr/>
          <p:nvPr/>
        </p:nvSpPr>
        <p:spPr>
          <a:xfrm>
            <a:off x="3298970" y="2108480"/>
            <a:ext cx="161700" cy="398912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3817635" y="2111244"/>
            <a:ext cx="140044" cy="394293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7"/>
          <p:cNvSpPr/>
          <p:nvPr/>
        </p:nvSpPr>
        <p:spPr>
          <a:xfrm>
            <a:off x="4331208" y="2154991"/>
            <a:ext cx="127607" cy="302180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7"/>
          <p:cNvSpPr/>
          <p:nvPr/>
        </p:nvSpPr>
        <p:spPr>
          <a:xfrm>
            <a:off x="4755904" y="2150846"/>
            <a:ext cx="297106" cy="314617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7"/>
          <p:cNvSpPr/>
          <p:nvPr/>
        </p:nvSpPr>
        <p:spPr>
          <a:xfrm>
            <a:off x="5252440" y="2159137"/>
            <a:ext cx="325672" cy="30079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7"/>
          <p:cNvSpPr/>
          <p:nvPr/>
        </p:nvSpPr>
        <p:spPr>
          <a:xfrm>
            <a:off x="5767394" y="2108007"/>
            <a:ext cx="299416" cy="35931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7"/>
          <p:cNvSpPr/>
          <p:nvPr/>
        </p:nvSpPr>
        <p:spPr>
          <a:xfrm>
            <a:off x="1289335" y="2631272"/>
            <a:ext cx="110097" cy="372202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7"/>
          <p:cNvSpPr/>
          <p:nvPr/>
        </p:nvSpPr>
        <p:spPr>
          <a:xfrm>
            <a:off x="1733813" y="2617453"/>
            <a:ext cx="238158" cy="398912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7"/>
          <p:cNvSpPr/>
          <p:nvPr/>
        </p:nvSpPr>
        <p:spPr>
          <a:xfrm>
            <a:off x="2208239" y="2617453"/>
            <a:ext cx="311853" cy="398912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7"/>
          <p:cNvSpPr/>
          <p:nvPr/>
        </p:nvSpPr>
        <p:spPr>
          <a:xfrm>
            <a:off x="3187964" y="2685166"/>
            <a:ext cx="376347" cy="210047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7"/>
          <p:cNvSpPr/>
          <p:nvPr/>
        </p:nvSpPr>
        <p:spPr>
          <a:xfrm>
            <a:off x="2686355" y="2641399"/>
            <a:ext cx="365292" cy="345491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7"/>
          <p:cNvSpPr/>
          <p:nvPr/>
        </p:nvSpPr>
        <p:spPr>
          <a:xfrm>
            <a:off x="3723666" y="2650164"/>
            <a:ext cx="323362" cy="326126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7"/>
          <p:cNvSpPr/>
          <p:nvPr/>
        </p:nvSpPr>
        <p:spPr>
          <a:xfrm>
            <a:off x="4231257" y="2652928"/>
            <a:ext cx="327508" cy="326126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7"/>
          <p:cNvSpPr/>
          <p:nvPr/>
        </p:nvSpPr>
        <p:spPr>
          <a:xfrm>
            <a:off x="4695101" y="2652928"/>
            <a:ext cx="426531" cy="345018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7"/>
          <p:cNvSpPr/>
          <p:nvPr/>
        </p:nvSpPr>
        <p:spPr>
          <a:xfrm>
            <a:off x="5284223" y="2639109"/>
            <a:ext cx="256577" cy="35698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7"/>
          <p:cNvSpPr/>
          <p:nvPr/>
        </p:nvSpPr>
        <p:spPr>
          <a:xfrm>
            <a:off x="5795505" y="2657073"/>
            <a:ext cx="250576" cy="343163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7"/>
          <p:cNvSpPr/>
          <p:nvPr/>
        </p:nvSpPr>
        <p:spPr>
          <a:xfrm>
            <a:off x="1171874" y="3184011"/>
            <a:ext cx="362055" cy="286524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7"/>
          <p:cNvSpPr/>
          <p:nvPr/>
        </p:nvSpPr>
        <p:spPr>
          <a:xfrm>
            <a:off x="1677155" y="3205193"/>
            <a:ext cx="352855" cy="239540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7"/>
          <p:cNvSpPr/>
          <p:nvPr/>
        </p:nvSpPr>
        <p:spPr>
          <a:xfrm>
            <a:off x="2196275" y="3195066"/>
            <a:ext cx="334872" cy="26165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7"/>
          <p:cNvSpPr/>
          <p:nvPr/>
        </p:nvSpPr>
        <p:spPr>
          <a:xfrm>
            <a:off x="2702938" y="3188156"/>
            <a:ext cx="337200" cy="274087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7"/>
          <p:cNvSpPr/>
          <p:nvPr/>
        </p:nvSpPr>
        <p:spPr>
          <a:xfrm>
            <a:off x="3229894" y="3166046"/>
            <a:ext cx="304470" cy="307234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7"/>
          <p:cNvSpPr/>
          <p:nvPr/>
        </p:nvSpPr>
        <p:spPr>
          <a:xfrm>
            <a:off x="3711229" y="3204739"/>
            <a:ext cx="344091" cy="253359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7"/>
          <p:cNvSpPr/>
          <p:nvPr/>
        </p:nvSpPr>
        <p:spPr>
          <a:xfrm>
            <a:off x="4221130" y="3204739"/>
            <a:ext cx="343636" cy="253359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7"/>
          <p:cNvSpPr/>
          <p:nvPr/>
        </p:nvSpPr>
        <p:spPr>
          <a:xfrm>
            <a:off x="4739321" y="3179865"/>
            <a:ext cx="331180" cy="29019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7"/>
          <p:cNvSpPr/>
          <p:nvPr/>
        </p:nvSpPr>
        <p:spPr>
          <a:xfrm>
            <a:off x="5231238" y="3144863"/>
            <a:ext cx="363456" cy="366201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7"/>
          <p:cNvSpPr/>
          <p:nvPr/>
        </p:nvSpPr>
        <p:spPr>
          <a:xfrm>
            <a:off x="5766486" y="3165592"/>
            <a:ext cx="311380" cy="31552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7"/>
          <p:cNvSpPr/>
          <p:nvPr/>
        </p:nvSpPr>
        <p:spPr>
          <a:xfrm>
            <a:off x="1166801" y="3661200"/>
            <a:ext cx="354691" cy="34547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7"/>
          <p:cNvSpPr/>
          <p:nvPr/>
        </p:nvSpPr>
        <p:spPr>
          <a:xfrm>
            <a:off x="1660118" y="3716930"/>
            <a:ext cx="378184" cy="23124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7"/>
          <p:cNvSpPr/>
          <p:nvPr/>
        </p:nvSpPr>
        <p:spPr>
          <a:xfrm>
            <a:off x="2257987" y="3637707"/>
            <a:ext cx="222049" cy="378638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7"/>
          <p:cNvSpPr/>
          <p:nvPr/>
        </p:nvSpPr>
        <p:spPr>
          <a:xfrm>
            <a:off x="2735195" y="3674091"/>
            <a:ext cx="278687" cy="349637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7"/>
          <p:cNvSpPr/>
          <p:nvPr/>
        </p:nvSpPr>
        <p:spPr>
          <a:xfrm>
            <a:off x="3222985" y="3700820"/>
            <a:ext cx="313689" cy="272687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7"/>
          <p:cNvSpPr/>
          <p:nvPr/>
        </p:nvSpPr>
        <p:spPr>
          <a:xfrm>
            <a:off x="3730102" y="3676400"/>
            <a:ext cx="314617" cy="315071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7"/>
          <p:cNvSpPr/>
          <p:nvPr/>
        </p:nvSpPr>
        <p:spPr>
          <a:xfrm>
            <a:off x="4237712" y="3672255"/>
            <a:ext cx="316907" cy="324290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7"/>
          <p:cNvSpPr/>
          <p:nvPr/>
        </p:nvSpPr>
        <p:spPr>
          <a:xfrm>
            <a:off x="4722265" y="3675473"/>
            <a:ext cx="365747" cy="309089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7"/>
          <p:cNvSpPr/>
          <p:nvPr/>
        </p:nvSpPr>
        <p:spPr>
          <a:xfrm>
            <a:off x="5246912" y="3669037"/>
            <a:ext cx="333035" cy="328890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7"/>
          <p:cNvSpPr/>
          <p:nvPr/>
        </p:nvSpPr>
        <p:spPr>
          <a:xfrm>
            <a:off x="5764176" y="3653363"/>
            <a:ext cx="319217" cy="357001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7"/>
          <p:cNvSpPr/>
          <p:nvPr/>
        </p:nvSpPr>
        <p:spPr>
          <a:xfrm>
            <a:off x="1142400" y="4228685"/>
            <a:ext cx="410876" cy="231703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7"/>
          <p:cNvSpPr/>
          <p:nvPr/>
        </p:nvSpPr>
        <p:spPr>
          <a:xfrm>
            <a:off x="1685920" y="4167409"/>
            <a:ext cx="331199" cy="348710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7"/>
          <p:cNvSpPr/>
          <p:nvPr/>
        </p:nvSpPr>
        <p:spPr>
          <a:xfrm>
            <a:off x="2182001" y="4147608"/>
            <a:ext cx="364346" cy="37587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7"/>
          <p:cNvSpPr/>
          <p:nvPr/>
        </p:nvSpPr>
        <p:spPr>
          <a:xfrm>
            <a:off x="2709393" y="4179391"/>
            <a:ext cx="321526" cy="325672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7"/>
          <p:cNvSpPr/>
          <p:nvPr/>
        </p:nvSpPr>
        <p:spPr>
          <a:xfrm>
            <a:off x="3186128" y="4180319"/>
            <a:ext cx="386475" cy="322435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7"/>
          <p:cNvSpPr/>
          <p:nvPr/>
        </p:nvSpPr>
        <p:spPr>
          <a:xfrm>
            <a:off x="3738394" y="4152681"/>
            <a:ext cx="298034" cy="36067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7"/>
          <p:cNvSpPr/>
          <p:nvPr/>
        </p:nvSpPr>
        <p:spPr>
          <a:xfrm>
            <a:off x="4184273" y="4148535"/>
            <a:ext cx="427932" cy="388311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7"/>
          <p:cNvSpPr/>
          <p:nvPr/>
        </p:nvSpPr>
        <p:spPr>
          <a:xfrm>
            <a:off x="4698773" y="4142535"/>
            <a:ext cx="420095" cy="40213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7"/>
          <p:cNvSpPr/>
          <p:nvPr/>
        </p:nvSpPr>
        <p:spPr>
          <a:xfrm>
            <a:off x="5227092" y="4238813"/>
            <a:ext cx="373584" cy="216502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7"/>
          <p:cNvSpPr/>
          <p:nvPr/>
        </p:nvSpPr>
        <p:spPr>
          <a:xfrm>
            <a:off x="5786286" y="4199192"/>
            <a:ext cx="278687" cy="305871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7"/>
          <p:cNvSpPr/>
          <p:nvPr/>
        </p:nvSpPr>
        <p:spPr>
          <a:xfrm>
            <a:off x="6350992" y="2778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7"/>
          <p:cNvSpPr/>
          <p:nvPr/>
        </p:nvSpPr>
        <p:spPr>
          <a:xfrm>
            <a:off x="7244612" y="2778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7"/>
          <p:cNvSpPr/>
          <p:nvPr/>
        </p:nvSpPr>
        <p:spPr>
          <a:xfrm>
            <a:off x="6535708" y="2989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7"/>
          <p:cNvSpPr/>
          <p:nvPr/>
        </p:nvSpPr>
        <p:spPr>
          <a:xfrm>
            <a:off x="7689847" y="3286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679" name="Google Shape;679;p37"/>
          <p:cNvSpPr txBox="1">
            <a:spLocks noGrp="1"/>
          </p:cNvSpPr>
          <p:nvPr>
            <p:ph type="body" idx="1"/>
          </p:nvPr>
        </p:nvSpPr>
        <p:spPr>
          <a:xfrm>
            <a:off x="6248575" y="1213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endParaRPr sz="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CC3F8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CC3F8"/>
                </a:solidFill>
                <a:highlight>
                  <a:srgbClr val="FFDB5C"/>
                </a:highlight>
                <a:latin typeface="Roboto Slab Light"/>
                <a:ea typeface="Roboto Slab Light"/>
                <a:cs typeface="Roboto Slab Light"/>
                <a:sym typeface="Roboto Slab Light"/>
              </a:rPr>
              <a:t> and many more...</a:t>
            </a:r>
            <a:endParaRPr sz="2400">
              <a:solidFill>
                <a:srgbClr val="4CC3F8"/>
              </a:solidFill>
              <a:highlight>
                <a:srgbClr val="FFDB5C"/>
              </a:highlight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685" name="Google Shape;685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E6594"/>
                </a:solidFill>
              </a:rPr>
              <a:t>😉</a:t>
            </a:r>
            <a:endParaRPr sz="9600">
              <a:solidFill>
                <a:srgbClr val="FE6594"/>
              </a:solidFill>
            </a:endParaRPr>
          </a:p>
        </p:txBody>
      </p:sp>
      <p:sp>
        <p:nvSpPr>
          <p:cNvPr id="686" name="Google Shape;686;p3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687" name="Google Shape;687;p38"/>
          <p:cNvSpPr txBox="1">
            <a:spLocks noGrp="1"/>
          </p:cNvSpPr>
          <p:nvPr>
            <p:ph type="body" idx="1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Now you can use any emoji as an icon!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Komunikasi tidak berakhir pada satu titik, melainkan jalan terus secara berkesinambungan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339502"/>
            <a:ext cx="6129900" cy="857400"/>
          </a:xfrm>
        </p:spPr>
        <p:txBody>
          <a:bodyPr/>
          <a:lstStyle/>
          <a:p>
            <a:pPr algn="l"/>
            <a:r>
              <a:rPr lang="en-US" sz="3200" dirty="0" err="1" smtClean="0"/>
              <a:t>Sebuah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Simbolik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32690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417800"/>
            <a:ext cx="6129900" cy="3725700"/>
          </a:xfrm>
        </p:spPr>
        <p:txBody>
          <a:bodyPr/>
          <a:lstStyle/>
          <a:p>
            <a:r>
              <a:rPr lang="sv-SE" dirty="0"/>
              <a:t>Gerak tubuh, ekspresi wajah dan komunikasi nonverbal lainnya bisa dimaknai sebagai suatu stimulus.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5656" y="411510"/>
            <a:ext cx="6129900" cy="857400"/>
          </a:xfrm>
        </p:spPr>
        <p:txBody>
          <a:bodyPr/>
          <a:lstStyle/>
          <a:p>
            <a:pPr algn="l"/>
            <a:r>
              <a:rPr lang="id-ID" sz="2400" dirty="0" smtClean="0"/>
              <a:t>Setiap Perilaku Memiliki Potensi Komunikasi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8850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Setiap </a:t>
            </a:r>
            <a:r>
              <a:rPr lang="sv-SE" dirty="0"/>
              <a:t>pesan komunikasi memiliki dimensi  isi yang bisa memprediksi hubungan pihak yang berkomunikasi.</a:t>
            </a:r>
          </a:p>
          <a:p>
            <a:r>
              <a:rPr lang="sv-SE" dirty="0" smtClean="0"/>
              <a:t>Contoh</a:t>
            </a:r>
            <a:r>
              <a:rPr lang="sv-SE" dirty="0"/>
              <a:t>: Percakapan antara dua orang sahabat dan antara dosen dan mahasiswa di kelas memiliki dimensi isi yang berbeda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339502"/>
            <a:ext cx="6129900" cy="857400"/>
          </a:xfrm>
        </p:spPr>
        <p:txBody>
          <a:bodyPr/>
          <a:lstStyle/>
          <a:p>
            <a:pPr algn="l"/>
            <a:r>
              <a:rPr lang="it-IT" sz="2400" dirty="0"/>
              <a:t>Komunikasi memiliki dimensi isi dan hubungan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7492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Setiap tindakan komunikasi bisa terjadi mulai dari kesengajaan yang rendah (kebetulan) sampai pada tindakan komunikasi yang benar-benar direncanakan.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339502"/>
            <a:ext cx="6129900" cy="857400"/>
          </a:xfrm>
        </p:spPr>
        <p:txBody>
          <a:bodyPr/>
          <a:lstStyle/>
          <a:p>
            <a:pPr algn="l"/>
            <a:r>
              <a:rPr lang="it-IT" sz="2400" dirty="0"/>
              <a:t>Komunikasi berlangsung dalam berbagai tingkat kesengajaan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7239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Pesan komunikasi disesuaikan dengan tempat proses komunikasi berlangsung, kepada siapa dikirimkan dan kapan komunikasi berlangsung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339502"/>
            <a:ext cx="6129900" cy="857400"/>
          </a:xfrm>
        </p:spPr>
        <p:txBody>
          <a:bodyPr/>
          <a:lstStyle/>
          <a:p>
            <a:pPr algn="l"/>
            <a:r>
              <a:rPr lang="it-IT" sz="2400" dirty="0"/>
              <a:t>Komunikasi terjadi dalam konteks ruang dan waktu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2832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Tindakan komunikasi berada dalam norma yang berlaku dalam masyarakat.</a:t>
            </a:r>
          </a:p>
          <a:p>
            <a:r>
              <a:rPr lang="sv-SE" dirty="0" smtClean="0"/>
              <a:t>Contoh</a:t>
            </a:r>
            <a:r>
              <a:rPr lang="sv-SE" dirty="0"/>
              <a:t>: Jika kita tersenyum, maka kita bisa memprediksi bahwa pihak penerima akan senang.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339502"/>
            <a:ext cx="6129900" cy="857400"/>
          </a:xfrm>
        </p:spPr>
        <p:txBody>
          <a:bodyPr/>
          <a:lstStyle/>
          <a:p>
            <a:pPr algn="l"/>
            <a:r>
              <a:rPr lang="fi-FI" sz="2400" dirty="0"/>
              <a:t>Komunikasi melibatkan prediksi peserta komunikasi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040427876"/>
      </p:ext>
    </p:extLst>
  </p:cSld>
  <p:clrMapOvr>
    <a:masterClrMapping/>
  </p:clrMapOvr>
</p:sld>
</file>

<file path=ppt/theme/theme1.xml><?xml version="1.0" encoding="utf-8"?>
<a:theme xmlns:a="http://schemas.openxmlformats.org/drawingml/2006/main" name="Hortens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5601625</TotalTime>
  <Words>1004</Words>
  <Application>Microsoft Office PowerPoint</Application>
  <PresentationFormat>On-screen Show (16:9)</PresentationFormat>
  <Paragraphs>170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Courier New</vt:lpstr>
      <vt:lpstr>Roboto Slab Light</vt:lpstr>
      <vt:lpstr>Pacifico</vt:lpstr>
      <vt:lpstr>Hortensius template</vt:lpstr>
      <vt:lpstr>Pertemuan 2 Pengantar Ilmu Komunikasi</vt:lpstr>
      <vt:lpstr>PowerPoint Presentation</vt:lpstr>
      <vt:lpstr>1. Prinsip Komunikasi</vt:lpstr>
      <vt:lpstr>Sebuah Proses Simbolik</vt:lpstr>
      <vt:lpstr>Setiap Perilaku Memiliki Potensi Komunikasi</vt:lpstr>
      <vt:lpstr>Komunikasi memiliki dimensi isi dan hubungan</vt:lpstr>
      <vt:lpstr>Komunikasi berlangsung dalam berbagai tingkat kesengajaan</vt:lpstr>
      <vt:lpstr>Komunikasi terjadi dalam konteks ruang dan waktu</vt:lpstr>
      <vt:lpstr>Komunikasi melibatkan prediksi peserta komunikasi</vt:lpstr>
      <vt:lpstr>Komunikasi melibatkan prediksi peserta komunikasi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Model, Bidang, dan Nilai Komunikasi</dc:title>
  <dc:creator>suxi</dc:creator>
  <cp:lastModifiedBy>Suci Marini</cp:lastModifiedBy>
  <cp:revision>13</cp:revision>
  <dcterms:modified xsi:type="dcterms:W3CDTF">2019-08-27T09:53:30Z</dcterms:modified>
</cp:coreProperties>
</file>