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32"/>
  </p:notesMasterIdLst>
  <p:sldIdLst>
    <p:sldId id="310" r:id="rId2"/>
    <p:sldId id="410" r:id="rId3"/>
    <p:sldId id="313" r:id="rId4"/>
    <p:sldId id="351" r:id="rId5"/>
    <p:sldId id="384" r:id="rId6"/>
    <p:sldId id="385" r:id="rId7"/>
    <p:sldId id="411" r:id="rId8"/>
    <p:sldId id="412" r:id="rId9"/>
    <p:sldId id="413" r:id="rId10"/>
    <p:sldId id="414" r:id="rId11"/>
    <p:sldId id="386" r:id="rId12"/>
    <p:sldId id="387" r:id="rId13"/>
    <p:sldId id="388" r:id="rId14"/>
    <p:sldId id="389" r:id="rId15"/>
    <p:sldId id="395" r:id="rId16"/>
    <p:sldId id="396" r:id="rId17"/>
    <p:sldId id="390" r:id="rId18"/>
    <p:sldId id="397" r:id="rId19"/>
    <p:sldId id="398" r:id="rId20"/>
    <p:sldId id="399" r:id="rId21"/>
    <p:sldId id="400" r:id="rId22"/>
    <p:sldId id="402" r:id="rId23"/>
    <p:sldId id="403" r:id="rId24"/>
    <p:sldId id="404" r:id="rId25"/>
    <p:sldId id="405" r:id="rId26"/>
    <p:sldId id="401" r:id="rId27"/>
    <p:sldId id="406" r:id="rId28"/>
    <p:sldId id="407" r:id="rId29"/>
    <p:sldId id="408" r:id="rId30"/>
    <p:sldId id="40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48C"/>
    <a:srgbClr val="3333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8046" autoAdjust="0"/>
  </p:normalViewPr>
  <p:slideViewPr>
    <p:cSldViewPr>
      <p:cViewPr>
        <p:scale>
          <a:sx n="90" d="100"/>
          <a:sy n="90" d="100"/>
        </p:scale>
        <p:origin x="-714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8E1EC-6F2B-4712-8264-F36B98E37397}" type="datetimeFigureOut">
              <a:rPr lang="id-ID" smtClean="0"/>
              <a:t>07/04/2016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7F6B-57E6-44BA-96ED-147405387AA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1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05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15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1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4/7/2016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67544" y="404664"/>
            <a:ext cx="17621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78" r:id="rId13"/>
    <p:sldLayoutId id="2147483679" r:id="rId14"/>
    <p:sldLayoutId id="2147483683" r:id="rId15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</a:t>
            </a:r>
            <a:r>
              <a:rPr lang="en-US" sz="2800" noProof="1" smtClean="0"/>
              <a:t>14</a:t>
            </a:r>
            <a:endParaRPr lang="id-ID" sz="2800" noProof="1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11560" y="321297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3200" noProof="1" smtClean="0">
                <a:effectLst/>
              </a:rPr>
              <a:t>Peraturan Gempa Indonesia SNI 1726-2012</a:t>
            </a:r>
            <a:endParaRPr lang="id-ID" sz="2400" i="1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>
                <a:latin typeface="Trebuchet MS" pitchFamily="34" charset="0"/>
              </a:rPr>
              <a:t>Dinamika Struktur &amp; Pengantar Rekayasa Kegempaan</a:t>
            </a: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CIV - 308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</a:t>
            </a:r>
            <a:r>
              <a:rPr lang="en-US" noProof="1" smtClean="0">
                <a:latin typeface="Trebuchet MS" pitchFamily="34" charset="0"/>
              </a:rPr>
              <a:t>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30761"/>
            <a:ext cx="7200800" cy="5080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8461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Ketidakberaturan Horizontal</a:t>
            </a:r>
            <a:endParaRPr lang="id-ID" noProof="1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36911"/>
            <a:ext cx="7906325" cy="223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3498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Ketidakberaturan Horizontal</a:t>
            </a:r>
            <a:endParaRPr lang="id-ID" noProof="1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42271"/>
            <a:ext cx="7790686" cy="235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881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Ketidakberaturan Horizontal</a:t>
            </a:r>
            <a:endParaRPr lang="id-ID" noProof="1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7" y="2348880"/>
            <a:ext cx="7702093" cy="2923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411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Ketidakberaturan Horizontal</a:t>
            </a:r>
            <a:endParaRPr lang="id-ID" noProof="1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08920"/>
            <a:ext cx="7996452" cy="207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721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Perbaikan Pada Struktur Tidak Beraturan</a:t>
            </a:r>
            <a:endParaRPr lang="id-ID" noProof="1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88858"/>
            <a:ext cx="7200800" cy="421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817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Perbaikan Pada Struktur Tidak Beraturan</a:t>
            </a:r>
            <a:endParaRPr lang="id-ID" noProof="1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04149"/>
            <a:ext cx="7235688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056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noProof="1" smtClean="0"/>
              <a:t>Contoh 7 </a:t>
            </a:r>
            <a:r>
              <a:rPr lang="en-US" sz="2400" noProof="1" smtClean="0">
                <a:solidFill>
                  <a:srgbClr val="0070C0"/>
                </a:solidFill>
              </a:rPr>
              <a:t>(Irregularitas Horizontal Tipe 1a dan b)</a:t>
            </a:r>
            <a:endParaRPr lang="en-US" noProof="1" smtClean="0">
              <a:solidFill>
                <a:srgbClr val="0070C0"/>
              </a:solidFill>
            </a:endParaRPr>
          </a:p>
          <a:p>
            <a:pPr marL="82296" indent="0">
              <a:buNone/>
            </a:pPr>
            <a:r>
              <a:rPr lang="en-US" sz="2400" noProof="1" smtClean="0"/>
              <a:t>Suatu gedung 3 lantai jenis SMRF dengan rigid floor diaphragm.  Akibat gaya seismik yang bekerja, diketahui displacement elastik </a:t>
            </a:r>
            <a:r>
              <a:rPr lang="en-US" sz="2400" noProof="1" smtClean="0">
                <a:latin typeface="Symbol" panose="05050102010706020507" pitchFamily="18" charset="2"/>
              </a:rPr>
              <a:t>d</a:t>
            </a:r>
            <a:r>
              <a:rPr lang="en-US" sz="2400" baseline="-25000" noProof="1" smtClean="0"/>
              <a:t>xe</a:t>
            </a:r>
            <a:r>
              <a:rPr lang="en-US" sz="2400" noProof="1" smtClean="0"/>
              <a:t> pada lantai </a:t>
            </a:r>
            <a:r>
              <a:rPr lang="en-US" sz="2400" noProof="1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noProof="1" smtClean="0"/>
              <a:t> dan 2 adalah sbb.</a:t>
            </a:r>
            <a:endParaRPr lang="id-ID" sz="2400" noProof="1"/>
          </a:p>
        </p:txBody>
      </p:sp>
      <p:grpSp>
        <p:nvGrpSpPr>
          <p:cNvPr id="22535" name="Group 22534"/>
          <p:cNvGrpSpPr/>
          <p:nvPr/>
        </p:nvGrpSpPr>
        <p:grpSpPr>
          <a:xfrm>
            <a:off x="1079612" y="3780656"/>
            <a:ext cx="4992016" cy="2701331"/>
            <a:chOff x="1079612" y="3780656"/>
            <a:chExt cx="4992016" cy="2701331"/>
          </a:xfrm>
        </p:grpSpPr>
        <p:grpSp>
          <p:nvGrpSpPr>
            <p:cNvPr id="22534" name="Group 22533"/>
            <p:cNvGrpSpPr/>
            <p:nvPr/>
          </p:nvGrpSpPr>
          <p:grpSpPr>
            <a:xfrm>
              <a:off x="1079612" y="3780656"/>
              <a:ext cx="3564396" cy="2701331"/>
              <a:chOff x="1079612" y="3780656"/>
              <a:chExt cx="3564396" cy="2701331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1079612" y="3780656"/>
                <a:ext cx="2905872" cy="2701331"/>
                <a:chOff x="1079612" y="3780656"/>
                <a:chExt cx="2905872" cy="2701331"/>
              </a:xfrm>
            </p:grpSpPr>
            <p:grpSp>
              <p:nvGrpSpPr>
                <p:cNvPr id="16" name="Group 15"/>
                <p:cNvGrpSpPr/>
                <p:nvPr/>
              </p:nvGrpSpPr>
              <p:grpSpPr>
                <a:xfrm>
                  <a:off x="1331640" y="3780656"/>
                  <a:ext cx="2448272" cy="2528664"/>
                  <a:chOff x="1331640" y="3780656"/>
                  <a:chExt cx="2448272" cy="2528664"/>
                </a:xfrm>
              </p:grpSpPr>
              <p:cxnSp>
                <p:nvCxnSpPr>
                  <p:cNvPr id="4" name="Straight Connector 3"/>
                  <p:cNvCxnSpPr/>
                  <p:nvPr/>
                </p:nvCxnSpPr>
                <p:spPr>
                  <a:xfrm>
                    <a:off x="1331640" y="4509120"/>
                    <a:ext cx="0" cy="1800200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" name="Straight Connector 5"/>
                  <p:cNvCxnSpPr/>
                  <p:nvPr/>
                </p:nvCxnSpPr>
                <p:spPr>
                  <a:xfrm>
                    <a:off x="2555776" y="4509120"/>
                    <a:ext cx="0" cy="1800200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Straight Connector 8"/>
                  <p:cNvCxnSpPr/>
                  <p:nvPr/>
                </p:nvCxnSpPr>
                <p:spPr>
                  <a:xfrm flipH="1">
                    <a:off x="1331640" y="4509120"/>
                    <a:ext cx="1224136" cy="0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Straight Connector 11"/>
                  <p:cNvCxnSpPr/>
                  <p:nvPr/>
                </p:nvCxnSpPr>
                <p:spPr>
                  <a:xfrm flipH="1">
                    <a:off x="1331640" y="5085184"/>
                    <a:ext cx="1224136" cy="0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/>
                  <p:nvPr/>
                </p:nvCxnSpPr>
                <p:spPr>
                  <a:xfrm flipH="1">
                    <a:off x="1331640" y="5661248"/>
                    <a:ext cx="1224136" cy="0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Connector 13"/>
                  <p:cNvCxnSpPr/>
                  <p:nvPr/>
                </p:nvCxnSpPr>
                <p:spPr>
                  <a:xfrm flipH="1">
                    <a:off x="2555776" y="3789040"/>
                    <a:ext cx="1224136" cy="0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 flipH="1">
                    <a:off x="1331640" y="3780656"/>
                    <a:ext cx="1224136" cy="728464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/>
                  <p:nvPr/>
                </p:nvCxnSpPr>
                <p:spPr>
                  <a:xfrm flipH="1">
                    <a:off x="2530696" y="3780656"/>
                    <a:ext cx="1224136" cy="728464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Connector 17"/>
                  <p:cNvCxnSpPr/>
                  <p:nvPr/>
                </p:nvCxnSpPr>
                <p:spPr>
                  <a:xfrm>
                    <a:off x="3733456" y="3789040"/>
                    <a:ext cx="0" cy="1800200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8"/>
                  <p:cNvCxnSpPr/>
                  <p:nvPr/>
                </p:nvCxnSpPr>
                <p:spPr>
                  <a:xfrm flipH="1">
                    <a:off x="2532666" y="4932784"/>
                    <a:ext cx="1224136" cy="728464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Connector 19"/>
                  <p:cNvCxnSpPr/>
                  <p:nvPr/>
                </p:nvCxnSpPr>
                <p:spPr>
                  <a:xfrm flipH="1">
                    <a:off x="2509320" y="4373160"/>
                    <a:ext cx="1224136" cy="728464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1079612" y="6276987"/>
                  <a:ext cx="504056" cy="187467"/>
                  <a:chOff x="4355976" y="3745589"/>
                  <a:chExt cx="504056" cy="187467"/>
                </a:xfrm>
              </p:grpSpPr>
              <p:sp>
                <p:nvSpPr>
                  <p:cNvPr id="21" name="Rectangle 20"/>
                  <p:cNvSpPr/>
                  <p:nvPr/>
                </p:nvSpPr>
                <p:spPr>
                  <a:xfrm>
                    <a:off x="4355976" y="3780656"/>
                    <a:ext cx="504056" cy="152400"/>
                  </a:xfrm>
                  <a:prstGeom prst="rect">
                    <a:avLst/>
                  </a:prstGeom>
                  <a:pattFill prst="ltUpDiag">
                    <a:fgClr>
                      <a:schemeClr val="tx1"/>
                    </a:fgClr>
                    <a:bgClr>
                      <a:schemeClr val="bg1"/>
                    </a:bgClr>
                  </a:patt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cxnSp>
                <p:nvCxnSpPr>
                  <p:cNvPr id="23" name="Straight Connector 22"/>
                  <p:cNvCxnSpPr/>
                  <p:nvPr/>
                </p:nvCxnSpPr>
                <p:spPr>
                  <a:xfrm>
                    <a:off x="4355976" y="3745589"/>
                    <a:ext cx="50405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6" name="Group 25"/>
                <p:cNvGrpSpPr/>
                <p:nvPr/>
              </p:nvGrpSpPr>
              <p:grpSpPr>
                <a:xfrm>
                  <a:off x="2257292" y="6294520"/>
                  <a:ext cx="504056" cy="187467"/>
                  <a:chOff x="4355976" y="3745589"/>
                  <a:chExt cx="504056" cy="187467"/>
                </a:xfrm>
              </p:grpSpPr>
              <p:sp>
                <p:nvSpPr>
                  <p:cNvPr id="27" name="Rectangle 26"/>
                  <p:cNvSpPr/>
                  <p:nvPr/>
                </p:nvSpPr>
                <p:spPr>
                  <a:xfrm>
                    <a:off x="4355976" y="3780656"/>
                    <a:ext cx="504056" cy="152400"/>
                  </a:xfrm>
                  <a:prstGeom prst="rect">
                    <a:avLst/>
                  </a:prstGeom>
                  <a:pattFill prst="ltUpDiag">
                    <a:fgClr>
                      <a:schemeClr val="tx1"/>
                    </a:fgClr>
                    <a:bgClr>
                      <a:schemeClr val="bg1"/>
                    </a:bgClr>
                  </a:patt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cxnSp>
                <p:nvCxnSpPr>
                  <p:cNvPr id="28" name="Straight Connector 27"/>
                  <p:cNvCxnSpPr/>
                  <p:nvPr/>
                </p:nvCxnSpPr>
                <p:spPr>
                  <a:xfrm>
                    <a:off x="4355976" y="3745589"/>
                    <a:ext cx="50405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9" name="Group 28"/>
                <p:cNvGrpSpPr/>
                <p:nvPr/>
              </p:nvGrpSpPr>
              <p:grpSpPr>
                <a:xfrm>
                  <a:off x="3481428" y="5589240"/>
                  <a:ext cx="504056" cy="187467"/>
                  <a:chOff x="4355976" y="3745589"/>
                  <a:chExt cx="504056" cy="187467"/>
                </a:xfrm>
              </p:grpSpPr>
              <p:sp>
                <p:nvSpPr>
                  <p:cNvPr id="30" name="Rectangle 29"/>
                  <p:cNvSpPr/>
                  <p:nvPr/>
                </p:nvSpPr>
                <p:spPr>
                  <a:xfrm>
                    <a:off x="4355976" y="3780656"/>
                    <a:ext cx="504056" cy="152400"/>
                  </a:xfrm>
                  <a:prstGeom prst="rect">
                    <a:avLst/>
                  </a:prstGeom>
                  <a:pattFill prst="ltUpDiag">
                    <a:fgClr>
                      <a:schemeClr val="tx1"/>
                    </a:fgClr>
                    <a:bgClr>
                      <a:schemeClr val="bg1"/>
                    </a:bgClr>
                  </a:patt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cxnSp>
                <p:nvCxnSpPr>
                  <p:cNvPr id="31" name="Straight Connector 30"/>
                  <p:cNvCxnSpPr/>
                  <p:nvPr/>
                </p:nvCxnSpPr>
                <p:spPr>
                  <a:xfrm>
                    <a:off x="4355976" y="3745589"/>
                    <a:ext cx="50405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2529" name="Straight Arrow Connector 22528"/>
              <p:cNvCxnSpPr/>
              <p:nvPr/>
            </p:nvCxnSpPr>
            <p:spPr>
              <a:xfrm>
                <a:off x="3754832" y="4373160"/>
                <a:ext cx="889176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prstDash val="lg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>
                <a:off x="3733456" y="4927287"/>
                <a:ext cx="622520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prstDash val="lg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>
                <a:off x="2555776" y="5079687"/>
                <a:ext cx="622520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prstDash val="lg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2555776" y="5661248"/>
                <a:ext cx="432048" cy="0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prstDash val="lg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533" name="TextBox 22532"/>
            <p:cNvSpPr txBox="1"/>
            <p:nvPr/>
          </p:nvSpPr>
          <p:spPr>
            <a:xfrm>
              <a:off x="4199420" y="3960222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Symbol" panose="05050102010706020507" pitchFamily="18" charset="2"/>
                </a:rPr>
                <a:t>d</a:t>
              </a:r>
              <a:r>
                <a:rPr lang="en-US" baseline="-25000" dirty="0" smtClean="0"/>
                <a:t>R,2</a:t>
              </a:r>
              <a:r>
                <a:rPr lang="en-US" dirty="0" smtClean="0"/>
                <a:t> = 48,26 mm</a:t>
              </a:r>
              <a:endParaRPr lang="id-ID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044716" y="4581746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Symbol" panose="05050102010706020507" pitchFamily="18" charset="2"/>
                </a:rPr>
                <a:t>d</a:t>
              </a:r>
              <a:r>
                <a:rPr lang="en-US" baseline="-25000" dirty="0" smtClean="0"/>
                <a:t>R,1</a:t>
              </a:r>
              <a:r>
                <a:rPr lang="en-US" dirty="0" smtClean="0"/>
                <a:t> = 30,48 mm</a:t>
              </a:r>
              <a:endParaRPr lang="id-ID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669930" y="5034457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Symbol" panose="05050102010706020507" pitchFamily="18" charset="2"/>
                </a:rPr>
                <a:t>d</a:t>
              </a:r>
              <a:r>
                <a:rPr lang="en-US" baseline="-25000" dirty="0"/>
                <a:t>L</a:t>
              </a:r>
              <a:r>
                <a:rPr lang="en-US" baseline="-25000" dirty="0" smtClean="0"/>
                <a:t>,2</a:t>
              </a:r>
              <a:r>
                <a:rPr lang="en-US" dirty="0" smtClean="0"/>
                <a:t> = 30,48 mm</a:t>
              </a:r>
              <a:endParaRPr lang="id-ID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599059" y="5700507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Symbol" panose="05050102010706020507" pitchFamily="18" charset="2"/>
                </a:rPr>
                <a:t>d</a:t>
              </a:r>
              <a:r>
                <a:rPr lang="en-US" baseline="-25000" dirty="0" smtClean="0"/>
                <a:t>L,1</a:t>
              </a:r>
              <a:r>
                <a:rPr lang="en-US" dirty="0" smtClean="0"/>
                <a:t> = 25,40 mm</a:t>
              </a:r>
              <a:endParaRPr lang="id-ID" dirty="0"/>
            </a:p>
          </p:txBody>
        </p:sp>
      </p:grpSp>
      <p:sp>
        <p:nvSpPr>
          <p:cNvPr id="22536" name="TextBox 22535"/>
          <p:cNvSpPr txBox="1"/>
          <p:nvPr/>
        </p:nvSpPr>
        <p:spPr>
          <a:xfrm>
            <a:off x="4788024" y="5034457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noProof="1" smtClean="0"/>
              <a:t>Periksa apakah struktur termasuk pada irregularitas horizontal tipe 1a dan 1b pada tingkat 2. Selanjutnya hitung pula besarnya amplifikasi torsi A</a:t>
            </a:r>
            <a:r>
              <a:rPr lang="id-ID" baseline="-25000" noProof="1" smtClean="0"/>
              <a:t>x </a:t>
            </a:r>
            <a:r>
              <a:rPr lang="id-ID" noProof="1" smtClean="0"/>
              <a:t>pada lantai 2</a:t>
            </a:r>
            <a:endParaRPr lang="id-ID" noProof="1"/>
          </a:p>
        </p:txBody>
      </p:sp>
    </p:spTree>
    <p:extLst>
      <p:ext uri="{BB962C8B-B14F-4D97-AF65-F5344CB8AC3E}">
        <p14:creationId xmlns:p14="http://schemas.microsoft.com/office/powerpoint/2010/main" val="2841645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noProof="1" smtClean="0"/>
              <a:t>Contoh 8 </a:t>
            </a:r>
            <a:r>
              <a:rPr lang="en-US" sz="2400" noProof="1" smtClean="0">
                <a:solidFill>
                  <a:srgbClr val="0070C0"/>
                </a:solidFill>
              </a:rPr>
              <a:t>(Irregularitas Horizontal Tipe 2)</a:t>
            </a:r>
            <a:endParaRPr lang="en-US" noProof="1" smtClean="0">
              <a:solidFill>
                <a:srgbClr val="0070C0"/>
              </a:solidFill>
            </a:endParaRPr>
          </a:p>
          <a:p>
            <a:pPr marL="82296" indent="0">
              <a:buNone/>
            </a:pPr>
            <a:r>
              <a:rPr lang="en-US" sz="2400" noProof="1" smtClean="0"/>
              <a:t>Suatu gedung 10 lantai jenis SMRF dengan denah seperti pada Gambar. Periksa apakah struktur termasuk pada irregularitas horizontal tipe 2. (re-entrant corner)</a:t>
            </a:r>
            <a:endParaRPr lang="id-ID" sz="2400" noProof="1"/>
          </a:p>
        </p:txBody>
      </p:sp>
      <p:grpSp>
        <p:nvGrpSpPr>
          <p:cNvPr id="77" name="Group 76"/>
          <p:cNvGrpSpPr/>
          <p:nvPr/>
        </p:nvGrpSpPr>
        <p:grpSpPr>
          <a:xfrm>
            <a:off x="1238685" y="3281762"/>
            <a:ext cx="5809830" cy="3259372"/>
            <a:chOff x="994418" y="3281762"/>
            <a:chExt cx="5809830" cy="3259372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6588224" y="4149080"/>
              <a:ext cx="0" cy="1584176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Group 74"/>
            <p:cNvGrpSpPr/>
            <p:nvPr/>
          </p:nvGrpSpPr>
          <p:grpSpPr>
            <a:xfrm>
              <a:off x="994418" y="3281762"/>
              <a:ext cx="5809830" cy="3259372"/>
              <a:chOff x="994418" y="3281762"/>
              <a:chExt cx="5809830" cy="3259372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2411760" y="4149080"/>
                <a:ext cx="4176464" cy="2232248"/>
                <a:chOff x="2411760" y="4149080"/>
                <a:chExt cx="4176464" cy="2232248"/>
              </a:xfrm>
            </p:grpSpPr>
            <p:cxnSp>
              <p:nvCxnSpPr>
                <p:cNvPr id="5" name="Straight Connector 4"/>
                <p:cNvCxnSpPr/>
                <p:nvPr/>
              </p:nvCxnSpPr>
              <p:spPr>
                <a:xfrm>
                  <a:off x="2411760" y="4149080"/>
                  <a:ext cx="0" cy="2232248"/>
                </a:xfrm>
                <a:prstGeom prst="line">
                  <a:avLst/>
                </a:prstGeom>
                <a:ln w="2540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3419872" y="4149080"/>
                  <a:ext cx="0" cy="2232248"/>
                </a:xfrm>
                <a:prstGeom prst="line">
                  <a:avLst/>
                </a:prstGeom>
                <a:ln w="2540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>
                  <a:off x="4499992" y="4149080"/>
                  <a:ext cx="0" cy="2232248"/>
                </a:xfrm>
                <a:prstGeom prst="line">
                  <a:avLst/>
                </a:prstGeom>
                <a:ln w="2540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5580112" y="4149080"/>
                  <a:ext cx="0" cy="2232248"/>
                </a:xfrm>
                <a:prstGeom prst="line">
                  <a:avLst/>
                </a:prstGeom>
                <a:ln w="2540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411760" y="4149080"/>
                  <a:ext cx="4176464" cy="0"/>
                </a:xfrm>
                <a:prstGeom prst="line">
                  <a:avLst/>
                </a:prstGeom>
                <a:ln w="2540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2411760" y="4941168"/>
                  <a:ext cx="4176464" cy="0"/>
                </a:xfrm>
                <a:prstGeom prst="line">
                  <a:avLst/>
                </a:prstGeom>
                <a:ln w="2540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2411760" y="5749339"/>
                  <a:ext cx="4176464" cy="0"/>
                </a:xfrm>
                <a:prstGeom prst="line">
                  <a:avLst/>
                </a:prstGeom>
                <a:ln w="2540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411760" y="6381328"/>
                  <a:ext cx="3168352" cy="0"/>
                </a:xfrm>
                <a:prstGeom prst="line">
                  <a:avLst/>
                </a:prstGeom>
                <a:ln w="2540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5" name="Group 54"/>
              <p:cNvGrpSpPr/>
              <p:nvPr/>
            </p:nvGrpSpPr>
            <p:grpSpPr>
              <a:xfrm>
                <a:off x="1417476" y="4149080"/>
                <a:ext cx="899775" cy="2249308"/>
                <a:chOff x="1417476" y="4149080"/>
                <a:chExt cx="899775" cy="2249308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1417476" y="4149080"/>
                  <a:ext cx="864096" cy="0"/>
                </a:xfrm>
                <a:prstGeom prst="line">
                  <a:avLst/>
                </a:prstGeom>
                <a:ln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1426466" y="4902660"/>
                  <a:ext cx="553246" cy="0"/>
                </a:xfrm>
                <a:prstGeom prst="line">
                  <a:avLst/>
                </a:prstGeom>
                <a:ln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1453155" y="5711349"/>
                  <a:ext cx="553246" cy="0"/>
                </a:xfrm>
                <a:prstGeom prst="line">
                  <a:avLst/>
                </a:prstGeom>
                <a:ln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1453155" y="6356468"/>
                  <a:ext cx="864096" cy="0"/>
                </a:xfrm>
                <a:prstGeom prst="line">
                  <a:avLst/>
                </a:prstGeom>
                <a:ln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123728" y="4149080"/>
                  <a:ext cx="0" cy="2207388"/>
                </a:xfrm>
                <a:prstGeom prst="line">
                  <a:avLst/>
                </a:prstGeom>
                <a:ln>
                  <a:solidFill>
                    <a:schemeClr val="accent3"/>
                  </a:solidFill>
                  <a:headEnd type="triangle" w="sm" len="lg"/>
                  <a:tailEnd type="triangle" w="sm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TextBox 51"/>
                <p:cNvSpPr txBox="1"/>
                <p:nvPr/>
              </p:nvSpPr>
              <p:spPr>
                <a:xfrm rot="16200000">
                  <a:off x="822938" y="5097598"/>
                  <a:ext cx="22322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3@6.00 m = 18.00 m</a:t>
                  </a:r>
                  <a:endParaRPr lang="id-ID" dirty="0"/>
                </a:p>
              </p:txBody>
            </p:sp>
          </p:grpSp>
          <p:sp>
            <p:nvSpPr>
              <p:cNvPr id="62" name="TextBox 61"/>
              <p:cNvSpPr txBox="1"/>
              <p:nvPr/>
            </p:nvSpPr>
            <p:spPr>
              <a:xfrm>
                <a:off x="3815106" y="3696475"/>
                <a:ext cx="13697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4@7.50 m </a:t>
                </a:r>
                <a:endParaRPr lang="id-ID" dirty="0"/>
              </a:p>
            </p:txBody>
          </p:sp>
          <p:grpSp>
            <p:nvGrpSpPr>
              <p:cNvPr id="73" name="Group 72"/>
              <p:cNvGrpSpPr/>
              <p:nvPr/>
            </p:nvGrpSpPr>
            <p:grpSpPr>
              <a:xfrm>
                <a:off x="2407866" y="3553095"/>
                <a:ext cx="4180358" cy="569361"/>
                <a:chOff x="2407866" y="3553095"/>
                <a:chExt cx="4180358" cy="569361"/>
              </a:xfrm>
            </p:grpSpPr>
            <p:cxnSp>
              <p:nvCxnSpPr>
                <p:cNvPr id="63" name="Straight Connector 62"/>
                <p:cNvCxnSpPr/>
                <p:nvPr/>
              </p:nvCxnSpPr>
              <p:spPr>
                <a:xfrm>
                  <a:off x="2407866" y="3661592"/>
                  <a:ext cx="0" cy="444457"/>
                </a:xfrm>
                <a:prstGeom prst="line">
                  <a:avLst/>
                </a:prstGeom>
                <a:ln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>
                  <a:off x="3419872" y="3585361"/>
                  <a:ext cx="0" cy="222228"/>
                </a:xfrm>
                <a:prstGeom prst="line">
                  <a:avLst/>
                </a:prstGeom>
                <a:ln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4499992" y="3553095"/>
                  <a:ext cx="0" cy="254494"/>
                </a:xfrm>
                <a:prstGeom prst="line">
                  <a:avLst/>
                </a:prstGeom>
                <a:ln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5578493" y="3568332"/>
                  <a:ext cx="1619" cy="239257"/>
                </a:xfrm>
                <a:prstGeom prst="line">
                  <a:avLst/>
                </a:prstGeom>
                <a:ln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6588224" y="3677999"/>
                  <a:ext cx="0" cy="444457"/>
                </a:xfrm>
                <a:prstGeom prst="line">
                  <a:avLst/>
                </a:prstGeom>
                <a:ln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411760" y="3985979"/>
                  <a:ext cx="4176464" cy="0"/>
                </a:xfrm>
                <a:prstGeom prst="line">
                  <a:avLst/>
                </a:prstGeom>
                <a:ln>
                  <a:solidFill>
                    <a:schemeClr val="accent3"/>
                  </a:solidFill>
                  <a:headEnd type="triangle" w="sm" len="lg"/>
                  <a:tailEnd type="triangle" w="sm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4" name="TextBox 73"/>
              <p:cNvSpPr txBox="1"/>
              <p:nvPr/>
            </p:nvSpPr>
            <p:spPr>
              <a:xfrm>
                <a:off x="1021107" y="617180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id-ID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1021107" y="5526683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id-ID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000304" y="475650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endParaRPr lang="id-ID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994418" y="398147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  <a:endParaRPr lang="id-ID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281572" y="332375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endParaRPr lang="id-ID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3203848" y="332375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endParaRPr lang="id-ID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4283968" y="329226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</a:t>
                </a:r>
                <a:endParaRPr lang="id-ID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5364088" y="328176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</a:t>
                </a:r>
                <a:endParaRPr lang="id-ID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372200" y="329226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E</a:t>
                </a:r>
                <a:endParaRPr lang="id-ID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404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noProof="1" smtClean="0"/>
              <a:t>Contoh 9 </a:t>
            </a:r>
            <a:r>
              <a:rPr lang="en-US" sz="2400" noProof="1" smtClean="0">
                <a:solidFill>
                  <a:srgbClr val="0070C0"/>
                </a:solidFill>
              </a:rPr>
              <a:t>(Irregularitas Horizontal Tipe 3)</a:t>
            </a:r>
            <a:endParaRPr lang="en-US" noProof="1" smtClean="0">
              <a:solidFill>
                <a:srgbClr val="0070C0"/>
              </a:solidFill>
            </a:endParaRPr>
          </a:p>
          <a:p>
            <a:pPr marL="82296" indent="0" algn="just">
              <a:buNone/>
            </a:pPr>
            <a:r>
              <a:rPr lang="en-US" sz="2000" noProof="1" smtClean="0"/>
              <a:t>Suatu gedung struktur beton bertulang 5 lantai dengan sistem Bearing Wall yang terletak pada sekeliling perimeter bangunan. Gaya lateral dipikul oleh bearing wall yang berfungsi sebagai shear wall. Gambar di bawah ini merupakan denah lantai 2 dari gedung tsb. Terdapat bukaan dari atrium 12.00 m x 22.50 m. Semua difragma di atasnya tanpa bukaan yang berarti.</a:t>
            </a:r>
            <a:endParaRPr lang="id-ID" sz="2000" noProof="1"/>
          </a:p>
        </p:txBody>
      </p:sp>
      <p:grpSp>
        <p:nvGrpSpPr>
          <p:cNvPr id="20" name="Group 19"/>
          <p:cNvGrpSpPr/>
          <p:nvPr/>
        </p:nvGrpSpPr>
        <p:grpSpPr>
          <a:xfrm>
            <a:off x="1496579" y="3820398"/>
            <a:ext cx="5847716" cy="2889612"/>
            <a:chOff x="1496579" y="3820398"/>
            <a:chExt cx="5847716" cy="2889612"/>
          </a:xfrm>
        </p:grpSpPr>
        <p:grpSp>
          <p:nvGrpSpPr>
            <p:cNvPr id="13" name="Group 12"/>
            <p:cNvGrpSpPr/>
            <p:nvPr/>
          </p:nvGrpSpPr>
          <p:grpSpPr>
            <a:xfrm>
              <a:off x="2843808" y="4522535"/>
              <a:ext cx="3024336" cy="1584176"/>
              <a:chOff x="2843808" y="4522535"/>
              <a:chExt cx="3024336" cy="1584176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2843808" y="4522535"/>
                <a:ext cx="3024336" cy="15841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3275856" y="4853278"/>
                <a:ext cx="2160240" cy="922689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 flipV="1">
                <a:off x="3275856" y="4853279"/>
                <a:ext cx="2160240" cy="9226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3275856" y="4853279"/>
                <a:ext cx="2160240" cy="9226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>
              <a:off x="2843808" y="3980204"/>
              <a:ext cx="2977093" cy="312892"/>
              <a:chOff x="2843808" y="3980204"/>
              <a:chExt cx="2977093" cy="312892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2843808" y="4005064"/>
                <a:ext cx="0" cy="28803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5820901" y="3980204"/>
                <a:ext cx="0" cy="28803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2843808" y="4149080"/>
                <a:ext cx="2977093" cy="0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8"/>
            <p:cNvGrpSpPr/>
            <p:nvPr/>
          </p:nvGrpSpPr>
          <p:grpSpPr>
            <a:xfrm>
              <a:off x="3275857" y="6237312"/>
              <a:ext cx="2160240" cy="312892"/>
              <a:chOff x="2843808" y="3980204"/>
              <a:chExt cx="2977093" cy="312892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2843808" y="4005064"/>
                <a:ext cx="0" cy="28803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5820901" y="3980204"/>
                <a:ext cx="0" cy="28803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2843808" y="4149080"/>
                <a:ext cx="2977093" cy="0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 64"/>
            <p:cNvGrpSpPr/>
            <p:nvPr/>
          </p:nvGrpSpPr>
          <p:grpSpPr>
            <a:xfrm rot="5400000">
              <a:off x="1638323" y="5164399"/>
              <a:ext cx="1571733" cy="312892"/>
              <a:chOff x="2843808" y="3980204"/>
              <a:chExt cx="2977093" cy="312892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>
                <a:off x="2843808" y="4005064"/>
                <a:ext cx="0" cy="28803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5820901" y="3980204"/>
                <a:ext cx="0" cy="28803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2843808" y="4149080"/>
                <a:ext cx="2977093" cy="0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oup 76"/>
            <p:cNvGrpSpPr/>
            <p:nvPr/>
          </p:nvGrpSpPr>
          <p:grpSpPr>
            <a:xfrm rot="5400000">
              <a:off x="5838848" y="5170609"/>
              <a:ext cx="922690" cy="288032"/>
              <a:chOff x="2843808" y="3980204"/>
              <a:chExt cx="2977093" cy="312892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>
                <a:off x="2843808" y="4005064"/>
                <a:ext cx="0" cy="28803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5820901" y="3980204"/>
                <a:ext cx="0" cy="28803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2843808" y="4149080"/>
                <a:ext cx="2977093" cy="0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/>
            <p:cNvSpPr txBox="1"/>
            <p:nvPr/>
          </p:nvSpPr>
          <p:spPr>
            <a:xfrm>
              <a:off x="3774546" y="3820398"/>
              <a:ext cx="11156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37,50 m</a:t>
              </a:r>
              <a:endParaRPr lang="id-ID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774546" y="6340678"/>
              <a:ext cx="11156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22,50 m</a:t>
              </a:r>
              <a:endParaRPr lang="id-ID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228679" y="5136179"/>
              <a:ext cx="11156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12,00 m</a:t>
              </a:r>
              <a:endParaRPr lang="id-ID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496579" y="5136179"/>
              <a:ext cx="11156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24,00 m</a:t>
              </a:r>
              <a:endParaRPr lang="id-ID" dirty="0"/>
            </a:p>
          </p:txBody>
        </p:sp>
      </p:grpSp>
    </p:spTree>
    <p:extLst>
      <p:ext uri="{BB962C8B-B14F-4D97-AF65-F5344CB8AC3E}">
        <p14:creationId xmlns:p14="http://schemas.microsoft.com/office/powerpoint/2010/main" val="200547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TIU :</a:t>
            </a:r>
          </a:p>
          <a:p>
            <a:pPr lvl="0"/>
            <a:r>
              <a:rPr lang="id-ID" sz="2000" dirty="0"/>
              <a:t>Mahasiswa dapat menjelaskan fenomena-fenomena dinamik secara </a:t>
            </a:r>
            <a:r>
              <a:rPr lang="id-ID" sz="2000" dirty="0" smtClean="0"/>
              <a:t>fisik</a:t>
            </a:r>
            <a:endParaRPr lang="en-US" sz="2000" dirty="0" smtClean="0"/>
          </a:p>
          <a:p>
            <a:pPr lvl="0"/>
            <a:r>
              <a:rPr lang="id-ID" sz="2000" dirty="0" smtClean="0"/>
              <a:t>Mahasiswa </a:t>
            </a:r>
            <a:r>
              <a:rPr lang="id-ID" sz="2000" dirty="0"/>
              <a:t>dapat membuat model matematik dari masalah teknis yang ada serta mencari solusinya</a:t>
            </a:r>
            <a:endParaRPr lang="id-ID" sz="2000" noProof="1" smtClean="0"/>
          </a:p>
          <a:p>
            <a:r>
              <a:rPr lang="id-ID" noProof="1" smtClean="0"/>
              <a:t>TIK :</a:t>
            </a:r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dapat </a:t>
            </a:r>
            <a:r>
              <a:rPr lang="id-ID" sz="2000" dirty="0" smtClean="0"/>
              <a:t>me</a:t>
            </a:r>
            <a:r>
              <a:rPr lang="en-US" sz="2000" dirty="0" err="1" smtClean="0"/>
              <a:t>ngaplikasikan</a:t>
            </a:r>
            <a:r>
              <a:rPr lang="en-US" sz="2000" dirty="0" smtClean="0"/>
              <a:t> </a:t>
            </a:r>
            <a:r>
              <a:rPr lang="en-US" sz="2000" dirty="0" err="1" smtClean="0"/>
              <a:t>peraturan</a:t>
            </a:r>
            <a:r>
              <a:rPr lang="en-US" sz="2000" dirty="0" smtClean="0"/>
              <a:t> SNI 1726-2012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perencanaan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gedung</a:t>
            </a:r>
            <a:r>
              <a:rPr lang="en-US" sz="2000" dirty="0" smtClean="0"/>
              <a:t> </a:t>
            </a:r>
            <a:r>
              <a:rPr lang="en-US" sz="2000" dirty="0" err="1" smtClean="0"/>
              <a:t>tahan</a:t>
            </a:r>
            <a:r>
              <a:rPr lang="en-US" sz="2000" dirty="0" smtClean="0"/>
              <a:t> </a:t>
            </a:r>
            <a:r>
              <a:rPr lang="en-US" sz="2000" dirty="0" err="1" smtClean="0"/>
              <a:t>gempa</a:t>
            </a:r>
            <a:r>
              <a:rPr lang="en-US" sz="2000" dirty="0" smtClean="0"/>
              <a:t> di Indonesia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204858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8950" y="1400387"/>
            <a:ext cx="8135938" cy="4824413"/>
          </a:xfrm>
        </p:spPr>
        <p:txBody>
          <a:bodyPr/>
          <a:lstStyle/>
          <a:p>
            <a:r>
              <a:rPr lang="en-US" noProof="1" smtClean="0"/>
              <a:t>Contoh 10 </a:t>
            </a:r>
            <a:r>
              <a:rPr lang="en-US" sz="2400" noProof="1" smtClean="0">
                <a:solidFill>
                  <a:srgbClr val="0070C0"/>
                </a:solidFill>
              </a:rPr>
              <a:t>(Irregularitas Horizontal Tipe 4)</a:t>
            </a:r>
          </a:p>
          <a:p>
            <a:pPr marL="82296" indent="0">
              <a:buNone/>
            </a:pPr>
            <a:r>
              <a:rPr lang="en-US" sz="1800" noProof="1" smtClean="0"/>
              <a:t>Sebuah gedung 4 lantai memiliki dinding geser beton bertulang sebagai sistem pemikul gaya lateral. Denah dinding geser diperlihatkan dalam gambar. Periksa apakah ditemukan ketidakberaturan horizontal type 4.</a:t>
            </a:r>
            <a:endParaRPr lang="en-US" sz="2400" noProof="1" smtClean="0"/>
          </a:p>
        </p:txBody>
      </p:sp>
      <p:grpSp>
        <p:nvGrpSpPr>
          <p:cNvPr id="29" name="Group 28"/>
          <p:cNvGrpSpPr/>
          <p:nvPr/>
        </p:nvGrpSpPr>
        <p:grpSpPr>
          <a:xfrm>
            <a:off x="1608263" y="2959632"/>
            <a:ext cx="5798534" cy="3762743"/>
            <a:chOff x="1384454" y="2123522"/>
            <a:chExt cx="6896683" cy="4699837"/>
          </a:xfrm>
        </p:grpSpPr>
        <p:grpSp>
          <p:nvGrpSpPr>
            <p:cNvPr id="30" name="Group 29"/>
            <p:cNvGrpSpPr/>
            <p:nvPr/>
          </p:nvGrpSpPr>
          <p:grpSpPr>
            <a:xfrm>
              <a:off x="1465323" y="2132856"/>
              <a:ext cx="1494170" cy="2736304"/>
              <a:chOff x="1465323" y="2132856"/>
              <a:chExt cx="1494170" cy="2736304"/>
            </a:xfrm>
          </p:grpSpPr>
          <p:cxnSp>
            <p:nvCxnSpPr>
              <p:cNvPr id="153" name="Straight Connector 152"/>
              <p:cNvCxnSpPr/>
              <p:nvPr/>
            </p:nvCxnSpPr>
            <p:spPr>
              <a:xfrm>
                <a:off x="1475656" y="2132856"/>
                <a:ext cx="0" cy="273630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>
                <a:off x="2959493" y="2132856"/>
                <a:ext cx="0" cy="2736304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1619672" y="4212704"/>
                <a:ext cx="0" cy="656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>
                <a:off x="2123728" y="4212704"/>
                <a:ext cx="0" cy="656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>
                <a:off x="2267744" y="4212704"/>
                <a:ext cx="0" cy="656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2780184" y="4224172"/>
                <a:ext cx="0" cy="6449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flipH="1">
                <a:off x="1619672" y="4212704"/>
                <a:ext cx="504056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flipH="1">
                <a:off x="2276128" y="4224172"/>
                <a:ext cx="504056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flipH="1">
                <a:off x="1475656" y="4077072"/>
                <a:ext cx="1483837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flipH="1">
                <a:off x="1465327" y="3465004"/>
                <a:ext cx="1483837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flipH="1">
                <a:off x="1465326" y="3356992"/>
                <a:ext cx="1483837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flipH="1">
                <a:off x="1465325" y="2848551"/>
                <a:ext cx="1483837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flipH="1">
                <a:off x="1465324" y="2740539"/>
                <a:ext cx="1483837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flipH="1">
                <a:off x="1465323" y="2276872"/>
                <a:ext cx="1483837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flipH="1">
                <a:off x="1465327" y="2132856"/>
                <a:ext cx="1483837" cy="0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/>
            <p:cNvGrpSpPr/>
            <p:nvPr/>
          </p:nvGrpSpPr>
          <p:grpSpPr>
            <a:xfrm>
              <a:off x="1384454" y="2123522"/>
              <a:ext cx="6896683" cy="4699837"/>
              <a:chOff x="1384454" y="2123522"/>
              <a:chExt cx="6896683" cy="4699837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1384454" y="2124351"/>
                <a:ext cx="2712686" cy="3418320"/>
                <a:chOff x="1353478" y="2132856"/>
                <a:chExt cx="2712686" cy="3418320"/>
              </a:xfrm>
            </p:grpSpPr>
            <p:grpSp>
              <p:nvGrpSpPr>
                <p:cNvPr id="125" name="Group 124"/>
                <p:cNvGrpSpPr/>
                <p:nvPr/>
              </p:nvGrpSpPr>
              <p:grpSpPr>
                <a:xfrm>
                  <a:off x="1353478" y="2132856"/>
                  <a:ext cx="2712686" cy="3136680"/>
                  <a:chOff x="1353478" y="2132856"/>
                  <a:chExt cx="2712686" cy="3136680"/>
                </a:xfrm>
              </p:grpSpPr>
              <p:grpSp>
                <p:nvGrpSpPr>
                  <p:cNvPr id="129" name="Group 128"/>
                  <p:cNvGrpSpPr/>
                  <p:nvPr/>
                </p:nvGrpSpPr>
                <p:grpSpPr>
                  <a:xfrm>
                    <a:off x="1353478" y="2132856"/>
                    <a:ext cx="2013689" cy="3136680"/>
                    <a:chOff x="1353478" y="2132856"/>
                    <a:chExt cx="2013689" cy="3136680"/>
                  </a:xfrm>
                </p:grpSpPr>
                <p:grpSp>
                  <p:nvGrpSpPr>
                    <p:cNvPr id="134" name="Group 133"/>
                    <p:cNvGrpSpPr/>
                    <p:nvPr/>
                  </p:nvGrpSpPr>
                  <p:grpSpPr>
                    <a:xfrm>
                      <a:off x="1353478" y="2132856"/>
                      <a:ext cx="2013689" cy="2801845"/>
                      <a:chOff x="1353478" y="2132856"/>
                      <a:chExt cx="2013689" cy="2801845"/>
                    </a:xfrm>
                  </p:grpSpPr>
                  <p:grpSp>
                    <p:nvGrpSpPr>
                      <p:cNvPr id="138" name="Group 137"/>
                      <p:cNvGrpSpPr/>
                      <p:nvPr/>
                    </p:nvGrpSpPr>
                    <p:grpSpPr>
                      <a:xfrm>
                        <a:off x="1353478" y="2168860"/>
                        <a:ext cx="1728192" cy="2765841"/>
                        <a:chOff x="1353478" y="2168860"/>
                        <a:chExt cx="1728192" cy="2765841"/>
                      </a:xfrm>
                    </p:grpSpPr>
                    <p:sp>
                      <p:nvSpPr>
                        <p:cNvPr id="149" name="Rectangle 148"/>
                        <p:cNvSpPr/>
                        <p:nvPr/>
                      </p:nvSpPr>
                      <p:spPr>
                        <a:xfrm>
                          <a:off x="1353478" y="4862693"/>
                          <a:ext cx="1728192" cy="72008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sp>
                      <p:nvSpPr>
                        <p:cNvPr id="150" name="Rectangle 149"/>
                        <p:cNvSpPr/>
                        <p:nvPr/>
                      </p:nvSpPr>
                      <p:spPr>
                        <a:xfrm>
                          <a:off x="1450617" y="2168860"/>
                          <a:ext cx="1473504" cy="2729837"/>
                        </a:xfrm>
                        <a:prstGeom prst="rect">
                          <a:avLst/>
                        </a:prstGeom>
                        <a:solidFill>
                          <a:schemeClr val="accent1">
                            <a:alpha val="23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sp>
                      <p:nvSpPr>
                        <p:cNvPr id="151" name="Rectangle 150"/>
                        <p:cNvSpPr/>
                        <p:nvPr/>
                      </p:nvSpPr>
                      <p:spPr>
                        <a:xfrm>
                          <a:off x="1619672" y="4212704"/>
                          <a:ext cx="504056" cy="64998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sp>
                      <p:nvSpPr>
                        <p:cNvPr id="152" name="Rectangle 151"/>
                        <p:cNvSpPr/>
                        <p:nvPr/>
                      </p:nvSpPr>
                      <p:spPr>
                        <a:xfrm>
                          <a:off x="2276128" y="4207287"/>
                          <a:ext cx="504056" cy="64998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</p:grpSp>
                  <p:grpSp>
                    <p:nvGrpSpPr>
                      <p:cNvPr id="139" name="Group 138"/>
                      <p:cNvGrpSpPr/>
                      <p:nvPr/>
                    </p:nvGrpSpPr>
                    <p:grpSpPr>
                      <a:xfrm>
                        <a:off x="3068971" y="2132856"/>
                        <a:ext cx="298196" cy="2736304"/>
                        <a:chOff x="3068971" y="2132856"/>
                        <a:chExt cx="298196" cy="2736304"/>
                      </a:xfrm>
                    </p:grpSpPr>
                    <p:cxnSp>
                      <p:nvCxnSpPr>
                        <p:cNvPr id="140" name="Straight Connector 139"/>
                        <p:cNvCxnSpPr/>
                        <p:nvPr/>
                      </p:nvCxnSpPr>
                      <p:spPr>
                        <a:xfrm>
                          <a:off x="3081670" y="2132856"/>
                          <a:ext cx="266194" cy="0"/>
                        </a:xfrm>
                        <a:prstGeom prst="line">
                          <a:avLst/>
                        </a:prstGeom>
                        <a:ln>
                          <a:solidFill>
                            <a:srgbClr val="FF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41" name="Straight Connector 140"/>
                        <p:cNvCxnSpPr/>
                        <p:nvPr/>
                      </p:nvCxnSpPr>
                      <p:spPr>
                        <a:xfrm>
                          <a:off x="3081670" y="2740539"/>
                          <a:ext cx="266194" cy="0"/>
                        </a:xfrm>
                        <a:prstGeom prst="line">
                          <a:avLst/>
                        </a:prstGeom>
                        <a:ln>
                          <a:solidFill>
                            <a:srgbClr val="FF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42" name="Straight Connector 141"/>
                        <p:cNvCxnSpPr/>
                        <p:nvPr/>
                      </p:nvCxnSpPr>
                      <p:spPr>
                        <a:xfrm>
                          <a:off x="3081670" y="3345275"/>
                          <a:ext cx="266194" cy="0"/>
                        </a:xfrm>
                        <a:prstGeom prst="line">
                          <a:avLst/>
                        </a:prstGeom>
                        <a:ln>
                          <a:solidFill>
                            <a:srgbClr val="FF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43" name="Straight Connector 142"/>
                        <p:cNvCxnSpPr/>
                        <p:nvPr/>
                      </p:nvCxnSpPr>
                      <p:spPr>
                        <a:xfrm>
                          <a:off x="3100973" y="4077072"/>
                          <a:ext cx="266194" cy="0"/>
                        </a:xfrm>
                        <a:prstGeom prst="line">
                          <a:avLst/>
                        </a:prstGeom>
                        <a:ln>
                          <a:solidFill>
                            <a:srgbClr val="FF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44" name="Straight Connector 143"/>
                        <p:cNvCxnSpPr/>
                        <p:nvPr/>
                      </p:nvCxnSpPr>
                      <p:spPr>
                        <a:xfrm>
                          <a:off x="3068971" y="4862693"/>
                          <a:ext cx="266194" cy="0"/>
                        </a:xfrm>
                        <a:prstGeom prst="line">
                          <a:avLst/>
                        </a:prstGeom>
                        <a:ln>
                          <a:solidFill>
                            <a:srgbClr val="FF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45" name="Straight Connector 144"/>
                        <p:cNvCxnSpPr/>
                        <p:nvPr/>
                      </p:nvCxnSpPr>
                      <p:spPr>
                        <a:xfrm>
                          <a:off x="3237464" y="2137043"/>
                          <a:ext cx="0" cy="603496"/>
                        </a:xfrm>
                        <a:prstGeom prst="line">
                          <a:avLst/>
                        </a:prstGeom>
                        <a:ln>
                          <a:solidFill>
                            <a:srgbClr val="FF0000"/>
                          </a:solidFill>
                          <a:headEnd type="triangle" w="sm" len="lg"/>
                          <a:tailEnd type="triangle" w="sm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46" name="Straight Connector 145"/>
                        <p:cNvCxnSpPr/>
                        <p:nvPr/>
                      </p:nvCxnSpPr>
                      <p:spPr>
                        <a:xfrm>
                          <a:off x="3237464" y="2741779"/>
                          <a:ext cx="0" cy="603496"/>
                        </a:xfrm>
                        <a:prstGeom prst="line">
                          <a:avLst/>
                        </a:prstGeom>
                        <a:ln>
                          <a:solidFill>
                            <a:srgbClr val="FF0000"/>
                          </a:solidFill>
                          <a:headEnd type="triangle" w="sm" len="lg"/>
                          <a:tailEnd type="triangle" w="sm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47" name="Straight Connector 146"/>
                        <p:cNvCxnSpPr/>
                        <p:nvPr/>
                      </p:nvCxnSpPr>
                      <p:spPr>
                        <a:xfrm>
                          <a:off x="3237464" y="3345275"/>
                          <a:ext cx="0" cy="731797"/>
                        </a:xfrm>
                        <a:prstGeom prst="line">
                          <a:avLst/>
                        </a:prstGeom>
                        <a:ln>
                          <a:solidFill>
                            <a:srgbClr val="FF0000"/>
                          </a:solidFill>
                          <a:headEnd type="triangle" w="sm" len="lg"/>
                          <a:tailEnd type="triangle" w="sm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48" name="Straight Connector 147"/>
                        <p:cNvCxnSpPr/>
                        <p:nvPr/>
                      </p:nvCxnSpPr>
                      <p:spPr>
                        <a:xfrm>
                          <a:off x="3237464" y="4077072"/>
                          <a:ext cx="0" cy="792088"/>
                        </a:xfrm>
                        <a:prstGeom prst="line">
                          <a:avLst/>
                        </a:prstGeom>
                        <a:ln>
                          <a:solidFill>
                            <a:srgbClr val="FF0000"/>
                          </a:solidFill>
                          <a:headEnd type="triangle" w="sm" len="lg"/>
                          <a:tailEnd type="triangle" w="sm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135" name="Straight Connector 134"/>
                    <p:cNvCxnSpPr/>
                    <p:nvPr/>
                  </p:nvCxnSpPr>
                  <p:spPr>
                    <a:xfrm>
                      <a:off x="1485989" y="4981504"/>
                      <a:ext cx="0" cy="288032"/>
                    </a:xfrm>
                    <a:prstGeom prst="line">
                      <a:avLst/>
                    </a:prstGeom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Straight Connector 135"/>
                    <p:cNvCxnSpPr/>
                    <p:nvPr/>
                  </p:nvCxnSpPr>
                  <p:spPr>
                    <a:xfrm>
                      <a:off x="2212192" y="4960726"/>
                      <a:ext cx="0" cy="288032"/>
                    </a:xfrm>
                    <a:prstGeom prst="line">
                      <a:avLst/>
                    </a:prstGeom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" name="Straight Connector 136"/>
                    <p:cNvCxnSpPr/>
                    <p:nvPr/>
                  </p:nvCxnSpPr>
                  <p:spPr>
                    <a:xfrm>
                      <a:off x="2947146" y="4973021"/>
                      <a:ext cx="0" cy="288032"/>
                    </a:xfrm>
                    <a:prstGeom prst="line">
                      <a:avLst/>
                    </a:prstGeom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30" name="TextBox 129"/>
                  <p:cNvSpPr txBox="1"/>
                  <p:nvPr/>
                </p:nvSpPr>
                <p:spPr>
                  <a:xfrm>
                    <a:off x="3202068" y="4288450"/>
                    <a:ext cx="86409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smtClean="0"/>
                      <a:t>3,00 m</a:t>
                    </a:r>
                    <a:endParaRPr lang="id-ID" sz="1400" dirty="0"/>
                  </a:p>
                </p:txBody>
              </p:sp>
              <p:sp>
                <p:nvSpPr>
                  <p:cNvPr id="131" name="TextBox 130"/>
                  <p:cNvSpPr txBox="1"/>
                  <p:nvPr/>
                </p:nvSpPr>
                <p:spPr>
                  <a:xfrm>
                    <a:off x="3195345" y="2889638"/>
                    <a:ext cx="86409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smtClean="0"/>
                      <a:t>3,00 m</a:t>
                    </a:r>
                    <a:endParaRPr lang="id-ID" sz="1400" dirty="0"/>
                  </a:p>
                </p:txBody>
              </p:sp>
              <p:sp>
                <p:nvSpPr>
                  <p:cNvPr id="132" name="TextBox 131"/>
                  <p:cNvSpPr txBox="1"/>
                  <p:nvPr/>
                </p:nvSpPr>
                <p:spPr>
                  <a:xfrm>
                    <a:off x="3202068" y="3557284"/>
                    <a:ext cx="86409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smtClean="0"/>
                      <a:t>3,00 m</a:t>
                    </a:r>
                    <a:endParaRPr lang="id-ID" sz="1400" dirty="0"/>
                  </a:p>
                </p:txBody>
              </p:sp>
              <p:sp>
                <p:nvSpPr>
                  <p:cNvPr id="133" name="TextBox 132"/>
                  <p:cNvSpPr txBox="1"/>
                  <p:nvPr/>
                </p:nvSpPr>
                <p:spPr>
                  <a:xfrm>
                    <a:off x="3194334" y="2284902"/>
                    <a:ext cx="86409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smtClean="0"/>
                      <a:t>3,00 m</a:t>
                    </a:r>
                    <a:endParaRPr lang="id-ID" sz="1400" dirty="0"/>
                  </a:p>
                </p:txBody>
              </p:sp>
            </p:grpSp>
            <p:sp>
              <p:nvSpPr>
                <p:cNvPr id="126" name="TextBox 125"/>
                <p:cNvSpPr txBox="1"/>
                <p:nvPr/>
              </p:nvSpPr>
              <p:spPr>
                <a:xfrm>
                  <a:off x="1353478" y="5235156"/>
                  <a:ext cx="3925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id-ID" sz="14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7" name="TextBox 126"/>
                <p:cNvSpPr txBox="1"/>
                <p:nvPr/>
              </p:nvSpPr>
              <p:spPr>
                <a:xfrm>
                  <a:off x="2774371" y="5243399"/>
                  <a:ext cx="3925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</a:t>
                  </a:r>
                  <a:endParaRPr lang="id-ID" sz="14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2049319" y="5218508"/>
                  <a:ext cx="3925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2</a:t>
                  </a:r>
                  <a:endParaRPr lang="id-ID" sz="14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3841811" y="2123522"/>
                <a:ext cx="4439326" cy="4699837"/>
                <a:chOff x="3841811" y="2123522"/>
                <a:chExt cx="4439326" cy="4699837"/>
              </a:xfrm>
            </p:grpSpPr>
            <p:grpSp>
              <p:nvGrpSpPr>
                <p:cNvPr id="37" name="Group 36"/>
                <p:cNvGrpSpPr/>
                <p:nvPr/>
              </p:nvGrpSpPr>
              <p:grpSpPr>
                <a:xfrm>
                  <a:off x="4066164" y="2123522"/>
                  <a:ext cx="3981475" cy="4416535"/>
                  <a:chOff x="4066164" y="2123522"/>
                  <a:chExt cx="3981475" cy="4416535"/>
                </a:xfrm>
              </p:grpSpPr>
              <p:cxnSp>
                <p:nvCxnSpPr>
                  <p:cNvPr id="46" name="Straight Connector 45"/>
                  <p:cNvCxnSpPr/>
                  <p:nvPr/>
                </p:nvCxnSpPr>
                <p:spPr>
                  <a:xfrm>
                    <a:off x="4586906" y="5996289"/>
                    <a:ext cx="3456384" cy="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7" name="Rectangle 46"/>
                  <p:cNvSpPr/>
                  <p:nvPr/>
                </p:nvSpPr>
                <p:spPr>
                  <a:xfrm rot="5400000">
                    <a:off x="3799563" y="5064840"/>
                    <a:ext cx="1704317" cy="118352"/>
                  </a:xfrm>
                  <a:prstGeom prst="rect">
                    <a:avLst/>
                  </a:prstGeom>
                  <a:pattFill prst="ltUpDiag">
                    <a:fgClr>
                      <a:schemeClr val="accent1"/>
                    </a:fgClr>
                    <a:bgClr>
                      <a:schemeClr val="bg1"/>
                    </a:bgClr>
                  </a:patt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grpSp>
                <p:nvGrpSpPr>
                  <p:cNvPr id="48" name="Group 47"/>
                  <p:cNvGrpSpPr/>
                  <p:nvPr/>
                </p:nvGrpSpPr>
                <p:grpSpPr>
                  <a:xfrm>
                    <a:off x="4066164" y="2123522"/>
                    <a:ext cx="3981475" cy="4416535"/>
                    <a:chOff x="4066164" y="2123522"/>
                    <a:chExt cx="3981475" cy="4416535"/>
                  </a:xfrm>
                </p:grpSpPr>
                <p:grpSp>
                  <p:nvGrpSpPr>
                    <p:cNvPr id="49" name="Group 48"/>
                    <p:cNvGrpSpPr/>
                    <p:nvPr/>
                  </p:nvGrpSpPr>
                  <p:grpSpPr>
                    <a:xfrm>
                      <a:off x="4572000" y="2123522"/>
                      <a:ext cx="3458964" cy="1741539"/>
                      <a:chOff x="4858742" y="2733589"/>
                      <a:chExt cx="3458964" cy="1741539"/>
                    </a:xfrm>
                  </p:grpSpPr>
                  <p:cxnSp>
                    <p:nvCxnSpPr>
                      <p:cNvPr id="97" name="Straight Connector 96"/>
                      <p:cNvCxnSpPr/>
                      <p:nvPr/>
                    </p:nvCxnSpPr>
                    <p:spPr>
                      <a:xfrm>
                        <a:off x="4860032" y="4475128"/>
                        <a:ext cx="3456384" cy="0"/>
                      </a:xfrm>
                      <a:prstGeom prst="line">
                        <a:avLst/>
                      </a:prstGeom>
                      <a:ln w="254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98" name="Group 97"/>
                      <p:cNvGrpSpPr/>
                      <p:nvPr/>
                    </p:nvGrpSpPr>
                    <p:grpSpPr>
                      <a:xfrm>
                        <a:off x="4858742" y="2733589"/>
                        <a:ext cx="3458964" cy="1741539"/>
                        <a:chOff x="4858742" y="2733589"/>
                        <a:chExt cx="3458964" cy="1741539"/>
                      </a:xfrm>
                    </p:grpSpPr>
                    <p:sp>
                      <p:nvSpPr>
                        <p:cNvPr id="99" name="Rectangle 98"/>
                        <p:cNvSpPr/>
                        <p:nvPr/>
                      </p:nvSpPr>
                      <p:spPr>
                        <a:xfrm rot="5400000">
                          <a:off x="7402684" y="3545010"/>
                          <a:ext cx="1704317" cy="118352"/>
                        </a:xfrm>
                        <a:prstGeom prst="rect">
                          <a:avLst/>
                        </a:prstGeom>
                        <a:pattFill prst="ltUpDiag">
                          <a:fgClr>
                            <a:schemeClr val="accent1"/>
                          </a:fgClr>
                          <a:bgClr>
                            <a:schemeClr val="bg1"/>
                          </a:bgClr>
                        </a:patt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grpSp>
                      <p:nvGrpSpPr>
                        <p:cNvPr id="100" name="Group 99"/>
                        <p:cNvGrpSpPr/>
                        <p:nvPr/>
                      </p:nvGrpSpPr>
                      <p:grpSpPr>
                        <a:xfrm>
                          <a:off x="4858742" y="2733589"/>
                          <a:ext cx="3458964" cy="1741539"/>
                          <a:chOff x="4858742" y="2733589"/>
                          <a:chExt cx="3458964" cy="1741539"/>
                        </a:xfrm>
                      </p:grpSpPr>
                      <p:grpSp>
                        <p:nvGrpSpPr>
                          <p:cNvPr id="101" name="Group 100"/>
                          <p:cNvGrpSpPr/>
                          <p:nvPr/>
                        </p:nvGrpSpPr>
                        <p:grpSpPr>
                          <a:xfrm>
                            <a:off x="4858742" y="2733589"/>
                            <a:ext cx="3458964" cy="1741539"/>
                            <a:chOff x="4858742" y="2733589"/>
                            <a:chExt cx="3458964" cy="1741539"/>
                          </a:xfrm>
                        </p:grpSpPr>
                        <p:cxnSp>
                          <p:nvCxnSpPr>
                            <p:cNvPr id="108" name="Straight Connector 107"/>
                            <p:cNvCxnSpPr/>
                            <p:nvPr/>
                          </p:nvCxnSpPr>
                          <p:spPr>
                            <a:xfrm>
                              <a:off x="4860032" y="2740539"/>
                              <a:ext cx="3456384" cy="0"/>
                            </a:xfrm>
                            <a:prstGeom prst="line">
                              <a:avLst/>
                            </a:prstGeom>
                            <a:ln w="25400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09" name="Straight Connector 108"/>
                            <p:cNvCxnSpPr/>
                            <p:nvPr/>
                          </p:nvCxnSpPr>
                          <p:spPr>
                            <a:xfrm>
                              <a:off x="4860032" y="2740539"/>
                              <a:ext cx="0" cy="1734589"/>
                            </a:xfrm>
                            <a:prstGeom prst="line">
                              <a:avLst/>
                            </a:prstGeom>
                            <a:ln w="25400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10" name="Straight Connector 109"/>
                            <p:cNvCxnSpPr/>
                            <p:nvPr/>
                          </p:nvCxnSpPr>
                          <p:spPr>
                            <a:xfrm>
                              <a:off x="8316416" y="2740538"/>
                              <a:ext cx="1290" cy="1734590"/>
                            </a:xfrm>
                            <a:prstGeom prst="line">
                              <a:avLst/>
                            </a:prstGeom>
                            <a:ln w="25400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11" name="Straight Connector 110"/>
                            <p:cNvCxnSpPr/>
                            <p:nvPr/>
                          </p:nvCxnSpPr>
                          <p:spPr>
                            <a:xfrm>
                              <a:off x="4984024" y="2740539"/>
                              <a:ext cx="0" cy="1734589"/>
                            </a:xfrm>
                            <a:prstGeom prst="line">
                              <a:avLst/>
                            </a:prstGeom>
                            <a:ln w="12700"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12" name="Straight Connector 111"/>
                            <p:cNvCxnSpPr/>
                            <p:nvPr/>
                          </p:nvCxnSpPr>
                          <p:spPr>
                            <a:xfrm>
                              <a:off x="8195667" y="2741779"/>
                              <a:ext cx="0" cy="1733349"/>
                            </a:xfrm>
                            <a:prstGeom prst="line">
                              <a:avLst/>
                            </a:prstGeom>
                            <a:ln w="12700"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13" name="Straight Connector 112"/>
                            <p:cNvCxnSpPr/>
                            <p:nvPr/>
                          </p:nvCxnSpPr>
                          <p:spPr>
                            <a:xfrm>
                              <a:off x="5724128" y="2741779"/>
                              <a:ext cx="0" cy="1733349"/>
                            </a:xfrm>
                            <a:prstGeom prst="line">
                              <a:avLst/>
                            </a:prstGeom>
                            <a:ln w="12700"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14" name="Straight Connector 113"/>
                            <p:cNvCxnSpPr/>
                            <p:nvPr/>
                          </p:nvCxnSpPr>
                          <p:spPr>
                            <a:xfrm>
                              <a:off x="5796136" y="2741779"/>
                              <a:ext cx="0" cy="1733349"/>
                            </a:xfrm>
                            <a:prstGeom prst="line">
                              <a:avLst/>
                            </a:prstGeom>
                            <a:ln w="12700"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15" name="Straight Connector 114"/>
                            <p:cNvCxnSpPr/>
                            <p:nvPr/>
                          </p:nvCxnSpPr>
                          <p:spPr>
                            <a:xfrm>
                              <a:off x="6588224" y="2733589"/>
                              <a:ext cx="0" cy="1701799"/>
                            </a:xfrm>
                            <a:prstGeom prst="line">
                              <a:avLst/>
                            </a:prstGeom>
                            <a:ln w="12700"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16" name="Straight Connector 115"/>
                            <p:cNvCxnSpPr/>
                            <p:nvPr/>
                          </p:nvCxnSpPr>
                          <p:spPr>
                            <a:xfrm>
                              <a:off x="6660232" y="2733589"/>
                              <a:ext cx="0" cy="1701799"/>
                            </a:xfrm>
                            <a:prstGeom prst="line">
                              <a:avLst/>
                            </a:prstGeom>
                            <a:ln w="12700"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17" name="Straight Connector 116"/>
                            <p:cNvCxnSpPr/>
                            <p:nvPr/>
                          </p:nvCxnSpPr>
                          <p:spPr>
                            <a:xfrm>
                              <a:off x="7380312" y="2741779"/>
                              <a:ext cx="0" cy="1701799"/>
                            </a:xfrm>
                            <a:prstGeom prst="line">
                              <a:avLst/>
                            </a:prstGeom>
                            <a:ln w="12700"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18" name="Straight Connector 117"/>
                            <p:cNvCxnSpPr/>
                            <p:nvPr/>
                          </p:nvCxnSpPr>
                          <p:spPr>
                            <a:xfrm>
                              <a:off x="7452320" y="2741779"/>
                              <a:ext cx="0" cy="1701799"/>
                            </a:xfrm>
                            <a:prstGeom prst="line">
                              <a:avLst/>
                            </a:prstGeom>
                            <a:ln w="12700"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19" name="Straight Connector 118"/>
                            <p:cNvCxnSpPr/>
                            <p:nvPr/>
                          </p:nvCxnSpPr>
                          <p:spPr>
                            <a:xfrm flipH="1">
                              <a:off x="4858742" y="3590792"/>
                              <a:ext cx="3457674" cy="0"/>
                            </a:xfrm>
                            <a:prstGeom prst="line">
                              <a:avLst/>
                            </a:prstGeom>
                            <a:ln w="12700"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20" name="Straight Connector 119"/>
                            <p:cNvCxnSpPr/>
                            <p:nvPr/>
                          </p:nvCxnSpPr>
                          <p:spPr>
                            <a:xfrm flipH="1">
                              <a:off x="4858742" y="3698402"/>
                              <a:ext cx="3457674" cy="0"/>
                            </a:xfrm>
                            <a:prstGeom prst="line">
                              <a:avLst/>
                            </a:prstGeom>
                            <a:ln w="12700"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21" name="Straight Connector 120"/>
                            <p:cNvCxnSpPr/>
                            <p:nvPr/>
                          </p:nvCxnSpPr>
                          <p:spPr>
                            <a:xfrm flipH="1">
                              <a:off x="4858742" y="2854855"/>
                              <a:ext cx="3457674" cy="0"/>
                            </a:xfrm>
                            <a:prstGeom prst="line">
                              <a:avLst/>
                            </a:prstGeom>
                            <a:ln w="12700"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22" name="Straight Connector 121"/>
                            <p:cNvCxnSpPr/>
                            <p:nvPr/>
                          </p:nvCxnSpPr>
                          <p:spPr>
                            <a:xfrm flipH="1">
                              <a:off x="4860032" y="4365104"/>
                              <a:ext cx="3457674" cy="0"/>
                            </a:xfrm>
                            <a:prstGeom prst="line">
                              <a:avLst/>
                            </a:prstGeom>
                            <a:ln w="12700"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123" name="Rectangle 122"/>
                            <p:cNvSpPr/>
                            <p:nvPr/>
                          </p:nvSpPr>
                          <p:spPr>
                            <a:xfrm>
                              <a:off x="5722838" y="2752027"/>
                              <a:ext cx="937394" cy="89910"/>
                            </a:xfrm>
                            <a:prstGeom prst="rect">
                              <a:avLst/>
                            </a:prstGeom>
                            <a:pattFill prst="ltUpDiag">
                              <a:fgClr>
                                <a:schemeClr val="accent1"/>
                              </a:fgClr>
                              <a:bgClr>
                                <a:schemeClr val="bg1"/>
                              </a:bgClr>
                            </a:pattFill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id-ID"/>
                            </a:p>
                          </p:txBody>
                        </p:sp>
                        <p:sp>
                          <p:nvSpPr>
                            <p:cNvPr id="124" name="Rectangle 123"/>
                            <p:cNvSpPr/>
                            <p:nvPr/>
                          </p:nvSpPr>
                          <p:spPr>
                            <a:xfrm>
                              <a:off x="5724128" y="4365104"/>
                              <a:ext cx="937394" cy="89910"/>
                            </a:xfrm>
                            <a:prstGeom prst="rect">
                              <a:avLst/>
                            </a:prstGeom>
                            <a:pattFill prst="ltUpDiag">
                              <a:fgClr>
                                <a:schemeClr val="accent1"/>
                              </a:fgClr>
                              <a:bgClr>
                                <a:schemeClr val="bg1"/>
                              </a:bgClr>
                            </a:pattFill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id-ID"/>
                            </a:p>
                          </p:txBody>
                        </p:sp>
                      </p:grpSp>
                      <p:sp>
                        <p:nvSpPr>
                          <p:cNvPr id="102" name="Rectangle 101"/>
                          <p:cNvSpPr/>
                          <p:nvPr/>
                        </p:nvSpPr>
                        <p:spPr>
                          <a:xfrm rot="5400000">
                            <a:off x="4072689" y="3543679"/>
                            <a:ext cx="1704317" cy="118352"/>
                          </a:xfrm>
                          <a:prstGeom prst="rect">
                            <a:avLst/>
                          </a:prstGeom>
                          <a:pattFill prst="ltUpDiag">
                            <a:fgClr>
                              <a:schemeClr val="accent1"/>
                            </a:fgClr>
                            <a:bgClr>
                              <a:schemeClr val="bg1"/>
                            </a:bgClr>
                          </a:patt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  <p:sp>
                        <p:nvSpPr>
                          <p:cNvPr id="103" name="Rectangle 102"/>
                          <p:cNvSpPr/>
                          <p:nvPr/>
                        </p:nvSpPr>
                        <p:spPr>
                          <a:xfrm>
                            <a:off x="5700173" y="3567039"/>
                            <a:ext cx="142236" cy="1491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  <p:sp>
                        <p:nvSpPr>
                          <p:cNvPr id="104" name="Rectangle 103"/>
                          <p:cNvSpPr/>
                          <p:nvPr/>
                        </p:nvSpPr>
                        <p:spPr>
                          <a:xfrm>
                            <a:off x="6557360" y="3582515"/>
                            <a:ext cx="142236" cy="1491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  <p:sp>
                        <p:nvSpPr>
                          <p:cNvPr id="105" name="Rectangle 104"/>
                          <p:cNvSpPr/>
                          <p:nvPr/>
                        </p:nvSpPr>
                        <p:spPr>
                          <a:xfrm>
                            <a:off x="7357363" y="3570339"/>
                            <a:ext cx="142236" cy="1491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  <p:sp>
                        <p:nvSpPr>
                          <p:cNvPr id="106" name="Rectangle 105"/>
                          <p:cNvSpPr/>
                          <p:nvPr/>
                        </p:nvSpPr>
                        <p:spPr>
                          <a:xfrm>
                            <a:off x="7357363" y="2750696"/>
                            <a:ext cx="142236" cy="1491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  <p:sp>
                        <p:nvSpPr>
                          <p:cNvPr id="107" name="Rectangle 106"/>
                          <p:cNvSpPr/>
                          <p:nvPr/>
                        </p:nvSpPr>
                        <p:spPr>
                          <a:xfrm>
                            <a:off x="7352622" y="4326028"/>
                            <a:ext cx="142236" cy="149100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52" name="Group 51"/>
                    <p:cNvGrpSpPr/>
                    <p:nvPr/>
                  </p:nvGrpSpPr>
                  <p:grpSpPr>
                    <a:xfrm>
                      <a:off x="4066164" y="4254750"/>
                      <a:ext cx="3981475" cy="2285307"/>
                      <a:chOff x="4066164" y="4254750"/>
                      <a:chExt cx="3981475" cy="2285307"/>
                    </a:xfrm>
                  </p:grpSpPr>
                  <p:grpSp>
                    <p:nvGrpSpPr>
                      <p:cNvPr id="53" name="Group 52"/>
                      <p:cNvGrpSpPr/>
                      <p:nvPr/>
                    </p:nvGrpSpPr>
                    <p:grpSpPr>
                      <a:xfrm>
                        <a:off x="4585616" y="4254750"/>
                        <a:ext cx="3458964" cy="1742872"/>
                        <a:chOff x="4585616" y="4254750"/>
                        <a:chExt cx="3458964" cy="1742872"/>
                      </a:xfrm>
                    </p:grpSpPr>
                    <p:sp>
                      <p:nvSpPr>
                        <p:cNvPr id="69" name="Rectangle 68"/>
                        <p:cNvSpPr/>
                        <p:nvPr/>
                      </p:nvSpPr>
                      <p:spPr>
                        <a:xfrm rot="5400000">
                          <a:off x="6282569" y="5072075"/>
                          <a:ext cx="1732743" cy="118351"/>
                        </a:xfrm>
                        <a:prstGeom prst="rect">
                          <a:avLst/>
                        </a:prstGeom>
                        <a:pattFill prst="ltUpDiag">
                          <a:fgClr>
                            <a:schemeClr val="accent1"/>
                          </a:fgClr>
                          <a:bgClr>
                            <a:schemeClr val="bg1"/>
                          </a:bgClr>
                        </a:patt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grpSp>
                      <p:nvGrpSpPr>
                        <p:cNvPr id="70" name="Group 69"/>
                        <p:cNvGrpSpPr/>
                        <p:nvPr/>
                      </p:nvGrpSpPr>
                      <p:grpSpPr>
                        <a:xfrm>
                          <a:off x="4585616" y="4254750"/>
                          <a:ext cx="3458964" cy="1741539"/>
                          <a:chOff x="4858742" y="2733589"/>
                          <a:chExt cx="3458964" cy="1741539"/>
                        </a:xfrm>
                      </p:grpSpPr>
                      <p:cxnSp>
                        <p:nvCxnSpPr>
                          <p:cNvPr id="74" name="Straight Connector 73"/>
                          <p:cNvCxnSpPr/>
                          <p:nvPr/>
                        </p:nvCxnSpPr>
                        <p:spPr>
                          <a:xfrm>
                            <a:off x="4860032" y="2740539"/>
                            <a:ext cx="3456384" cy="0"/>
                          </a:xfrm>
                          <a:prstGeom prst="line">
                            <a:avLst/>
                          </a:prstGeom>
                          <a:ln w="254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75" name="Straight Connector 74"/>
                          <p:cNvCxnSpPr/>
                          <p:nvPr/>
                        </p:nvCxnSpPr>
                        <p:spPr>
                          <a:xfrm>
                            <a:off x="4860032" y="2740539"/>
                            <a:ext cx="0" cy="1734589"/>
                          </a:xfrm>
                          <a:prstGeom prst="line">
                            <a:avLst/>
                          </a:prstGeom>
                          <a:ln w="254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0" name="Straight Connector 79"/>
                          <p:cNvCxnSpPr/>
                          <p:nvPr/>
                        </p:nvCxnSpPr>
                        <p:spPr>
                          <a:xfrm>
                            <a:off x="8316416" y="2740538"/>
                            <a:ext cx="1290" cy="1734590"/>
                          </a:xfrm>
                          <a:prstGeom prst="line">
                            <a:avLst/>
                          </a:prstGeom>
                          <a:ln w="254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1" name="Straight Connector 80"/>
                          <p:cNvCxnSpPr/>
                          <p:nvPr/>
                        </p:nvCxnSpPr>
                        <p:spPr>
                          <a:xfrm>
                            <a:off x="4984024" y="2740539"/>
                            <a:ext cx="0" cy="1734589"/>
                          </a:xfrm>
                          <a:prstGeom prst="line">
                            <a:avLst/>
                          </a:prstGeom>
                          <a:ln w="12700"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2" name="Straight Connector 81"/>
                          <p:cNvCxnSpPr/>
                          <p:nvPr/>
                        </p:nvCxnSpPr>
                        <p:spPr>
                          <a:xfrm>
                            <a:off x="8195667" y="2741779"/>
                            <a:ext cx="0" cy="1733349"/>
                          </a:xfrm>
                          <a:prstGeom prst="line">
                            <a:avLst/>
                          </a:prstGeom>
                          <a:ln w="12700"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3" name="Straight Connector 82"/>
                          <p:cNvCxnSpPr/>
                          <p:nvPr/>
                        </p:nvCxnSpPr>
                        <p:spPr>
                          <a:xfrm>
                            <a:off x="5724128" y="2741779"/>
                            <a:ext cx="0" cy="1733349"/>
                          </a:xfrm>
                          <a:prstGeom prst="line">
                            <a:avLst/>
                          </a:prstGeom>
                          <a:ln w="12700"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4" name="Straight Connector 83"/>
                          <p:cNvCxnSpPr/>
                          <p:nvPr/>
                        </p:nvCxnSpPr>
                        <p:spPr>
                          <a:xfrm>
                            <a:off x="5796136" y="2741779"/>
                            <a:ext cx="0" cy="1733349"/>
                          </a:xfrm>
                          <a:prstGeom prst="line">
                            <a:avLst/>
                          </a:prstGeom>
                          <a:ln w="12700"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5" name="Straight Connector 84"/>
                          <p:cNvCxnSpPr/>
                          <p:nvPr/>
                        </p:nvCxnSpPr>
                        <p:spPr>
                          <a:xfrm>
                            <a:off x="6588224" y="2733589"/>
                            <a:ext cx="0" cy="1701799"/>
                          </a:xfrm>
                          <a:prstGeom prst="line">
                            <a:avLst/>
                          </a:prstGeom>
                          <a:ln w="12700"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6" name="Straight Connector 85"/>
                          <p:cNvCxnSpPr/>
                          <p:nvPr/>
                        </p:nvCxnSpPr>
                        <p:spPr>
                          <a:xfrm>
                            <a:off x="6660232" y="2733589"/>
                            <a:ext cx="0" cy="1701799"/>
                          </a:xfrm>
                          <a:prstGeom prst="line">
                            <a:avLst/>
                          </a:prstGeom>
                          <a:ln w="12700"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7" name="Straight Connector 86"/>
                          <p:cNvCxnSpPr/>
                          <p:nvPr/>
                        </p:nvCxnSpPr>
                        <p:spPr>
                          <a:xfrm flipH="1">
                            <a:off x="4858742" y="3590792"/>
                            <a:ext cx="3457674" cy="0"/>
                          </a:xfrm>
                          <a:prstGeom prst="line">
                            <a:avLst/>
                          </a:prstGeom>
                          <a:ln w="12700"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2" name="Straight Connector 91"/>
                          <p:cNvCxnSpPr/>
                          <p:nvPr/>
                        </p:nvCxnSpPr>
                        <p:spPr>
                          <a:xfrm flipH="1">
                            <a:off x="4858742" y="3698402"/>
                            <a:ext cx="3457674" cy="0"/>
                          </a:xfrm>
                          <a:prstGeom prst="line">
                            <a:avLst/>
                          </a:prstGeom>
                          <a:ln w="12700"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3" name="Straight Connector 92"/>
                          <p:cNvCxnSpPr/>
                          <p:nvPr/>
                        </p:nvCxnSpPr>
                        <p:spPr>
                          <a:xfrm flipH="1">
                            <a:off x="4858742" y="2854855"/>
                            <a:ext cx="3457674" cy="0"/>
                          </a:xfrm>
                          <a:prstGeom prst="line">
                            <a:avLst/>
                          </a:prstGeom>
                          <a:ln w="12700"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4" name="Straight Connector 93"/>
                          <p:cNvCxnSpPr/>
                          <p:nvPr/>
                        </p:nvCxnSpPr>
                        <p:spPr>
                          <a:xfrm flipH="1">
                            <a:off x="4860032" y="4365104"/>
                            <a:ext cx="3457674" cy="0"/>
                          </a:xfrm>
                          <a:prstGeom prst="line">
                            <a:avLst/>
                          </a:prstGeom>
                          <a:ln w="12700"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95" name="Rectangle 94"/>
                          <p:cNvSpPr/>
                          <p:nvPr/>
                        </p:nvSpPr>
                        <p:spPr>
                          <a:xfrm>
                            <a:off x="5722838" y="2752027"/>
                            <a:ext cx="937394" cy="89910"/>
                          </a:xfrm>
                          <a:prstGeom prst="rect">
                            <a:avLst/>
                          </a:prstGeom>
                          <a:pattFill prst="ltUpDiag">
                            <a:fgClr>
                              <a:schemeClr val="accent1"/>
                            </a:fgClr>
                            <a:bgClr>
                              <a:schemeClr val="bg1"/>
                            </a:bgClr>
                          </a:patt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  <p:sp>
                        <p:nvSpPr>
                          <p:cNvPr id="96" name="Rectangle 95"/>
                          <p:cNvSpPr/>
                          <p:nvPr/>
                        </p:nvSpPr>
                        <p:spPr>
                          <a:xfrm>
                            <a:off x="5724128" y="4365104"/>
                            <a:ext cx="937394" cy="89910"/>
                          </a:xfrm>
                          <a:prstGeom prst="rect">
                            <a:avLst/>
                          </a:prstGeom>
                          <a:pattFill prst="ltUpDiag">
                            <a:fgClr>
                              <a:schemeClr val="accent1"/>
                            </a:fgClr>
                            <a:bgClr>
                              <a:schemeClr val="bg1"/>
                            </a:bgClr>
                          </a:patt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</p:grpSp>
                    <p:sp>
                      <p:nvSpPr>
                        <p:cNvPr id="71" name="Rectangle 70"/>
                        <p:cNvSpPr/>
                        <p:nvPr/>
                      </p:nvSpPr>
                      <p:spPr>
                        <a:xfrm>
                          <a:off x="7902344" y="5092831"/>
                          <a:ext cx="142236" cy="1491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sp>
                      <p:nvSpPr>
                        <p:cNvPr id="72" name="Rectangle 71"/>
                        <p:cNvSpPr/>
                        <p:nvPr/>
                      </p:nvSpPr>
                      <p:spPr>
                        <a:xfrm>
                          <a:off x="7902344" y="4273188"/>
                          <a:ext cx="142236" cy="1491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sp>
                      <p:nvSpPr>
                        <p:cNvPr id="73" name="Rectangle 72"/>
                        <p:cNvSpPr/>
                        <p:nvPr/>
                      </p:nvSpPr>
                      <p:spPr>
                        <a:xfrm>
                          <a:off x="7897603" y="5848520"/>
                          <a:ext cx="142236" cy="1491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</p:grpSp>
                  <p:cxnSp>
                    <p:nvCxnSpPr>
                      <p:cNvPr id="54" name="Straight Connector 53"/>
                      <p:cNvCxnSpPr/>
                      <p:nvPr/>
                    </p:nvCxnSpPr>
                    <p:spPr>
                      <a:xfrm>
                        <a:off x="4592545" y="6165304"/>
                        <a:ext cx="0" cy="360040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5" name="Straight Connector 54"/>
                      <p:cNvCxnSpPr/>
                      <p:nvPr/>
                    </p:nvCxnSpPr>
                    <p:spPr>
                      <a:xfrm>
                        <a:off x="5509394" y="6165304"/>
                        <a:ext cx="0" cy="360040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6" name="Straight Connector 55"/>
                      <p:cNvCxnSpPr/>
                      <p:nvPr/>
                    </p:nvCxnSpPr>
                    <p:spPr>
                      <a:xfrm>
                        <a:off x="6391455" y="6180017"/>
                        <a:ext cx="0" cy="360040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7" name="Straight Connector 56"/>
                      <p:cNvCxnSpPr/>
                      <p:nvPr/>
                    </p:nvCxnSpPr>
                    <p:spPr>
                      <a:xfrm>
                        <a:off x="7182988" y="6180017"/>
                        <a:ext cx="0" cy="360040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8" name="Straight Connector 57"/>
                      <p:cNvCxnSpPr/>
                      <p:nvPr/>
                    </p:nvCxnSpPr>
                    <p:spPr>
                      <a:xfrm>
                        <a:off x="8047639" y="6180017"/>
                        <a:ext cx="0" cy="360040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2" name="Straight Connector 61"/>
                      <p:cNvCxnSpPr/>
                      <p:nvPr/>
                    </p:nvCxnSpPr>
                    <p:spPr>
                      <a:xfrm rot="5400000">
                        <a:off x="4246184" y="4081679"/>
                        <a:ext cx="0" cy="360040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" name="Straight Connector 62"/>
                      <p:cNvCxnSpPr/>
                      <p:nvPr/>
                    </p:nvCxnSpPr>
                    <p:spPr>
                      <a:xfrm rot="5400000">
                        <a:off x="4249864" y="4982730"/>
                        <a:ext cx="0" cy="360040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8" name="Straight Connector 67"/>
                      <p:cNvCxnSpPr/>
                      <p:nvPr/>
                    </p:nvCxnSpPr>
                    <p:spPr>
                      <a:xfrm rot="5400000">
                        <a:off x="4277160" y="5794846"/>
                        <a:ext cx="0" cy="360040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sp>
              <p:nvSpPr>
                <p:cNvPr id="38" name="TextBox 37"/>
                <p:cNvSpPr txBox="1"/>
                <p:nvPr/>
              </p:nvSpPr>
              <p:spPr>
                <a:xfrm>
                  <a:off x="3853655" y="4109051"/>
                  <a:ext cx="3925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</a:t>
                  </a:r>
                  <a:endParaRPr lang="id-ID" sz="14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3841811" y="5024337"/>
                  <a:ext cx="3925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2</a:t>
                  </a:r>
                  <a:endParaRPr lang="id-ID" sz="14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3869899" y="5777331"/>
                  <a:ext cx="3925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id-ID" sz="14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4433405" y="6510304"/>
                  <a:ext cx="3925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A</a:t>
                  </a:r>
                  <a:endParaRPr lang="id-ID" sz="14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5359402" y="6515582"/>
                  <a:ext cx="3925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B</a:t>
                  </a:r>
                  <a:endParaRPr lang="id-ID" sz="14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6216589" y="6515582"/>
                  <a:ext cx="3925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</a:t>
                  </a:r>
                  <a:endParaRPr lang="id-ID" sz="14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7011851" y="6508815"/>
                  <a:ext cx="3925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D</a:t>
                  </a:r>
                  <a:endParaRPr lang="id-ID" sz="14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7888608" y="6515582"/>
                  <a:ext cx="3925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E</a:t>
                  </a:r>
                  <a:endParaRPr lang="id-ID" sz="14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34" name="TextBox 33"/>
              <p:cNvSpPr txBox="1"/>
              <p:nvPr/>
            </p:nvSpPr>
            <p:spPr>
              <a:xfrm>
                <a:off x="4951007" y="3254649"/>
                <a:ext cx="2874779" cy="461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typical floor plan</a:t>
                </a:r>
                <a:endParaRPr lang="id-ID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788291" y="5363892"/>
                <a:ext cx="3146830" cy="461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Ground/first floor plan</a:t>
                </a:r>
                <a:endParaRPr lang="id-ID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427967" y="5534428"/>
                <a:ext cx="18177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Elevation - E</a:t>
                </a:r>
                <a:endParaRPr lang="id-ID" b="1" dirty="0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52657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92062" y="1552207"/>
            <a:ext cx="8135938" cy="4824413"/>
          </a:xfrm>
        </p:spPr>
        <p:txBody>
          <a:bodyPr/>
          <a:lstStyle/>
          <a:p>
            <a:r>
              <a:rPr lang="en-US" noProof="1" smtClean="0"/>
              <a:t>Contoh 11 </a:t>
            </a:r>
            <a:r>
              <a:rPr lang="en-US" sz="2400" noProof="1" smtClean="0">
                <a:solidFill>
                  <a:srgbClr val="0070C0"/>
                </a:solidFill>
              </a:rPr>
              <a:t>(Irregularitas Horizontal Tipe 5)</a:t>
            </a:r>
          </a:p>
          <a:p>
            <a:pPr marL="82296" indent="0">
              <a:buNone/>
            </a:pPr>
            <a:r>
              <a:rPr lang="en-US" sz="1800" noProof="1" smtClean="0"/>
              <a:t>Sebuah gedung 10 lantai dengan denah seperti pada gambar. Seluruh perimeter gedung pada sumbu 1, 4, A dan F merupakan SMRF</a:t>
            </a:r>
            <a:endParaRPr lang="en-US" sz="2400" noProof="1" smtClean="0"/>
          </a:p>
        </p:txBody>
      </p:sp>
      <p:grpSp>
        <p:nvGrpSpPr>
          <p:cNvPr id="19" name="Group 18"/>
          <p:cNvGrpSpPr/>
          <p:nvPr/>
        </p:nvGrpSpPr>
        <p:grpSpPr>
          <a:xfrm>
            <a:off x="1145754" y="2997390"/>
            <a:ext cx="6533909" cy="3259372"/>
            <a:chOff x="1145754" y="2997390"/>
            <a:chExt cx="6533909" cy="3259372"/>
          </a:xfrm>
        </p:grpSpPr>
        <p:cxnSp>
          <p:nvCxnSpPr>
            <p:cNvPr id="205" name="Straight Connector 204"/>
            <p:cNvCxnSpPr/>
            <p:nvPr/>
          </p:nvCxnSpPr>
          <p:spPr>
            <a:xfrm flipV="1">
              <a:off x="3571208" y="3881768"/>
              <a:ext cx="3168352" cy="2223976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7"/>
            <p:cNvGrpSpPr/>
            <p:nvPr/>
          </p:nvGrpSpPr>
          <p:grpSpPr>
            <a:xfrm>
              <a:off x="1145754" y="2997390"/>
              <a:ext cx="6533909" cy="3259372"/>
              <a:chOff x="1145754" y="2997390"/>
              <a:chExt cx="6533909" cy="3259372"/>
            </a:xfrm>
          </p:grpSpPr>
          <p:grpSp>
            <p:nvGrpSpPr>
              <p:cNvPr id="170" name="Group 169"/>
              <p:cNvGrpSpPr/>
              <p:nvPr/>
            </p:nvGrpSpPr>
            <p:grpSpPr>
              <a:xfrm>
                <a:off x="1145754" y="2997390"/>
                <a:ext cx="5809830" cy="3259372"/>
                <a:chOff x="994418" y="3281762"/>
                <a:chExt cx="5809830" cy="3259372"/>
              </a:xfrm>
            </p:grpSpPr>
            <p:grpSp>
              <p:nvGrpSpPr>
                <p:cNvPr id="171" name="Group 170"/>
                <p:cNvGrpSpPr/>
                <p:nvPr/>
              </p:nvGrpSpPr>
              <p:grpSpPr>
                <a:xfrm>
                  <a:off x="2407866" y="4149080"/>
                  <a:ext cx="4180358" cy="2232248"/>
                  <a:chOff x="2407866" y="4149080"/>
                  <a:chExt cx="4180358" cy="2232248"/>
                </a:xfrm>
              </p:grpSpPr>
              <p:cxnSp>
                <p:nvCxnSpPr>
                  <p:cNvPr id="196" name="Straight Connector 195"/>
                  <p:cNvCxnSpPr/>
                  <p:nvPr/>
                </p:nvCxnSpPr>
                <p:spPr>
                  <a:xfrm>
                    <a:off x="2411760" y="4149080"/>
                    <a:ext cx="0" cy="2232248"/>
                  </a:xfrm>
                  <a:prstGeom prst="line">
                    <a:avLst/>
                  </a:prstGeom>
                  <a:ln w="2540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Straight Connector 196"/>
                  <p:cNvCxnSpPr/>
                  <p:nvPr/>
                </p:nvCxnSpPr>
                <p:spPr>
                  <a:xfrm>
                    <a:off x="3419872" y="4149080"/>
                    <a:ext cx="0" cy="2232248"/>
                  </a:xfrm>
                  <a:prstGeom prst="line">
                    <a:avLst/>
                  </a:prstGeom>
                  <a:ln w="2540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Straight Connector 197"/>
                  <p:cNvCxnSpPr/>
                  <p:nvPr/>
                </p:nvCxnSpPr>
                <p:spPr>
                  <a:xfrm>
                    <a:off x="4496098" y="4149080"/>
                    <a:ext cx="0" cy="1514571"/>
                  </a:xfrm>
                  <a:prstGeom prst="line">
                    <a:avLst/>
                  </a:prstGeom>
                  <a:ln w="2540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Straight Connector 198"/>
                  <p:cNvCxnSpPr/>
                  <p:nvPr/>
                </p:nvCxnSpPr>
                <p:spPr>
                  <a:xfrm>
                    <a:off x="5580112" y="4149080"/>
                    <a:ext cx="0" cy="753580"/>
                  </a:xfrm>
                  <a:prstGeom prst="line">
                    <a:avLst/>
                  </a:prstGeom>
                  <a:ln w="2540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Straight Connector 199"/>
                  <p:cNvCxnSpPr/>
                  <p:nvPr/>
                </p:nvCxnSpPr>
                <p:spPr>
                  <a:xfrm>
                    <a:off x="2411760" y="4149080"/>
                    <a:ext cx="4176464" cy="0"/>
                  </a:xfrm>
                  <a:prstGeom prst="line">
                    <a:avLst/>
                  </a:prstGeom>
                  <a:ln w="2540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/>
                  <p:cNvCxnSpPr/>
                  <p:nvPr/>
                </p:nvCxnSpPr>
                <p:spPr>
                  <a:xfrm>
                    <a:off x="2407866" y="4865500"/>
                    <a:ext cx="3165240" cy="0"/>
                  </a:xfrm>
                  <a:prstGeom prst="line">
                    <a:avLst/>
                  </a:prstGeom>
                  <a:ln w="2540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Straight Connector 201"/>
                  <p:cNvCxnSpPr/>
                  <p:nvPr/>
                </p:nvCxnSpPr>
                <p:spPr>
                  <a:xfrm>
                    <a:off x="2407866" y="5663651"/>
                    <a:ext cx="2088232" cy="0"/>
                  </a:xfrm>
                  <a:prstGeom prst="line">
                    <a:avLst/>
                  </a:prstGeom>
                  <a:ln w="2540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3" name="Straight Connector 202"/>
                  <p:cNvCxnSpPr/>
                  <p:nvPr/>
                </p:nvCxnSpPr>
                <p:spPr>
                  <a:xfrm>
                    <a:off x="2411760" y="6381328"/>
                    <a:ext cx="1008112" cy="0"/>
                  </a:xfrm>
                  <a:prstGeom prst="line">
                    <a:avLst/>
                  </a:prstGeom>
                  <a:ln w="2540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2" name="Group 171"/>
                <p:cNvGrpSpPr/>
                <p:nvPr/>
              </p:nvGrpSpPr>
              <p:grpSpPr>
                <a:xfrm>
                  <a:off x="1417476" y="4149080"/>
                  <a:ext cx="899775" cy="2249308"/>
                  <a:chOff x="1417476" y="4149080"/>
                  <a:chExt cx="899775" cy="2249308"/>
                </a:xfrm>
              </p:grpSpPr>
              <p:cxnSp>
                <p:nvCxnSpPr>
                  <p:cNvPr id="190" name="Straight Connector 189"/>
                  <p:cNvCxnSpPr/>
                  <p:nvPr/>
                </p:nvCxnSpPr>
                <p:spPr>
                  <a:xfrm>
                    <a:off x="1417476" y="4149080"/>
                    <a:ext cx="864096" cy="0"/>
                  </a:xfrm>
                  <a:prstGeom prst="line">
                    <a:avLst/>
                  </a:prstGeom>
                  <a:ln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/>
                  <p:cNvCxnSpPr/>
                  <p:nvPr/>
                </p:nvCxnSpPr>
                <p:spPr>
                  <a:xfrm>
                    <a:off x="1426466" y="4902660"/>
                    <a:ext cx="553246" cy="0"/>
                  </a:xfrm>
                  <a:prstGeom prst="line">
                    <a:avLst/>
                  </a:prstGeom>
                  <a:ln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/>
                  <p:cNvCxnSpPr/>
                  <p:nvPr/>
                </p:nvCxnSpPr>
                <p:spPr>
                  <a:xfrm>
                    <a:off x="1453155" y="5663651"/>
                    <a:ext cx="553246" cy="0"/>
                  </a:xfrm>
                  <a:prstGeom prst="line">
                    <a:avLst/>
                  </a:prstGeom>
                  <a:ln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/>
                  <p:cNvCxnSpPr/>
                  <p:nvPr/>
                </p:nvCxnSpPr>
                <p:spPr>
                  <a:xfrm>
                    <a:off x="1453155" y="6356468"/>
                    <a:ext cx="864096" cy="0"/>
                  </a:xfrm>
                  <a:prstGeom prst="line">
                    <a:avLst/>
                  </a:prstGeom>
                  <a:ln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/>
                  <p:cNvCxnSpPr/>
                  <p:nvPr/>
                </p:nvCxnSpPr>
                <p:spPr>
                  <a:xfrm>
                    <a:off x="2123728" y="4149080"/>
                    <a:ext cx="0" cy="2207388"/>
                  </a:xfrm>
                  <a:prstGeom prst="line">
                    <a:avLst/>
                  </a:prstGeom>
                  <a:ln>
                    <a:solidFill>
                      <a:schemeClr val="accent3"/>
                    </a:solidFill>
                    <a:headEnd type="triangle" w="sm" len="lg"/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5" name="TextBox 194"/>
                  <p:cNvSpPr txBox="1"/>
                  <p:nvPr/>
                </p:nvSpPr>
                <p:spPr>
                  <a:xfrm rot="16200000">
                    <a:off x="822938" y="5097598"/>
                    <a:ext cx="223224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3@7.50 m = 22.50 m</a:t>
                    </a:r>
                    <a:endParaRPr lang="id-ID" dirty="0"/>
                  </a:p>
                </p:txBody>
              </p:sp>
            </p:grpSp>
            <p:sp>
              <p:nvSpPr>
                <p:cNvPr id="173" name="TextBox 172"/>
                <p:cNvSpPr txBox="1"/>
                <p:nvPr/>
              </p:nvSpPr>
              <p:spPr>
                <a:xfrm>
                  <a:off x="3815106" y="3696475"/>
                  <a:ext cx="136977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4@7.50 m </a:t>
                  </a:r>
                  <a:endParaRPr lang="id-ID" dirty="0"/>
                </a:p>
              </p:txBody>
            </p:sp>
            <p:grpSp>
              <p:nvGrpSpPr>
                <p:cNvPr id="174" name="Group 173"/>
                <p:cNvGrpSpPr/>
                <p:nvPr/>
              </p:nvGrpSpPr>
              <p:grpSpPr>
                <a:xfrm>
                  <a:off x="2407866" y="3553095"/>
                  <a:ext cx="4180358" cy="569361"/>
                  <a:chOff x="2407866" y="3553095"/>
                  <a:chExt cx="4180358" cy="569361"/>
                </a:xfrm>
              </p:grpSpPr>
              <p:cxnSp>
                <p:nvCxnSpPr>
                  <p:cNvPr id="184" name="Straight Connector 183"/>
                  <p:cNvCxnSpPr/>
                  <p:nvPr/>
                </p:nvCxnSpPr>
                <p:spPr>
                  <a:xfrm>
                    <a:off x="2407866" y="3661592"/>
                    <a:ext cx="0" cy="444457"/>
                  </a:xfrm>
                  <a:prstGeom prst="line">
                    <a:avLst/>
                  </a:prstGeom>
                  <a:ln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/>
                  <p:cNvCxnSpPr/>
                  <p:nvPr/>
                </p:nvCxnSpPr>
                <p:spPr>
                  <a:xfrm>
                    <a:off x="3419872" y="3585361"/>
                    <a:ext cx="0" cy="222228"/>
                  </a:xfrm>
                  <a:prstGeom prst="line">
                    <a:avLst/>
                  </a:prstGeom>
                  <a:ln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Straight Connector 185"/>
                  <p:cNvCxnSpPr/>
                  <p:nvPr/>
                </p:nvCxnSpPr>
                <p:spPr>
                  <a:xfrm>
                    <a:off x="4499992" y="3553095"/>
                    <a:ext cx="0" cy="254494"/>
                  </a:xfrm>
                  <a:prstGeom prst="line">
                    <a:avLst/>
                  </a:prstGeom>
                  <a:ln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Straight Connector 186"/>
                  <p:cNvCxnSpPr/>
                  <p:nvPr/>
                </p:nvCxnSpPr>
                <p:spPr>
                  <a:xfrm>
                    <a:off x="5578493" y="3568332"/>
                    <a:ext cx="1619" cy="239257"/>
                  </a:xfrm>
                  <a:prstGeom prst="line">
                    <a:avLst/>
                  </a:prstGeom>
                  <a:ln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/>
                  <p:cNvCxnSpPr/>
                  <p:nvPr/>
                </p:nvCxnSpPr>
                <p:spPr>
                  <a:xfrm>
                    <a:off x="6588224" y="3677999"/>
                    <a:ext cx="0" cy="444457"/>
                  </a:xfrm>
                  <a:prstGeom prst="line">
                    <a:avLst/>
                  </a:prstGeom>
                  <a:ln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Straight Connector 188"/>
                  <p:cNvCxnSpPr/>
                  <p:nvPr/>
                </p:nvCxnSpPr>
                <p:spPr>
                  <a:xfrm>
                    <a:off x="2411760" y="3985979"/>
                    <a:ext cx="4176464" cy="0"/>
                  </a:xfrm>
                  <a:prstGeom prst="line">
                    <a:avLst/>
                  </a:prstGeom>
                  <a:ln>
                    <a:solidFill>
                      <a:schemeClr val="accent3"/>
                    </a:solidFill>
                    <a:headEnd type="triangle" w="sm" len="lg"/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75" name="TextBox 174"/>
                <p:cNvSpPr txBox="1"/>
                <p:nvPr/>
              </p:nvSpPr>
              <p:spPr>
                <a:xfrm>
                  <a:off x="1021107" y="6171802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id-ID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76" name="TextBox 175"/>
                <p:cNvSpPr txBox="1"/>
                <p:nvPr/>
              </p:nvSpPr>
              <p:spPr>
                <a:xfrm>
                  <a:off x="1021107" y="5478985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2</a:t>
                  </a:r>
                  <a:endParaRPr lang="id-ID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77" name="TextBox 176"/>
                <p:cNvSpPr txBox="1"/>
                <p:nvPr/>
              </p:nvSpPr>
              <p:spPr>
                <a:xfrm>
                  <a:off x="1000304" y="4756502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</a:t>
                  </a:r>
                  <a:endParaRPr lang="id-ID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78" name="TextBox 177"/>
                <p:cNvSpPr txBox="1"/>
                <p:nvPr/>
              </p:nvSpPr>
              <p:spPr>
                <a:xfrm>
                  <a:off x="994418" y="3981474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4</a:t>
                  </a:r>
                  <a:endParaRPr lang="id-ID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79" name="TextBox 178"/>
                <p:cNvSpPr txBox="1"/>
                <p:nvPr/>
              </p:nvSpPr>
              <p:spPr>
                <a:xfrm>
                  <a:off x="2281572" y="3323754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A</a:t>
                  </a:r>
                  <a:endParaRPr lang="id-ID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0" name="TextBox 179"/>
                <p:cNvSpPr txBox="1"/>
                <p:nvPr/>
              </p:nvSpPr>
              <p:spPr>
                <a:xfrm>
                  <a:off x="3203848" y="3323754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B</a:t>
                  </a:r>
                  <a:endParaRPr lang="id-ID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1" name="TextBox 180"/>
                <p:cNvSpPr txBox="1"/>
                <p:nvPr/>
              </p:nvSpPr>
              <p:spPr>
                <a:xfrm>
                  <a:off x="4283968" y="3292260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</a:t>
                  </a:r>
                  <a:endParaRPr lang="id-ID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2" name="TextBox 181"/>
                <p:cNvSpPr txBox="1"/>
                <p:nvPr/>
              </p:nvSpPr>
              <p:spPr>
                <a:xfrm>
                  <a:off x="5364088" y="3281762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D</a:t>
                  </a:r>
                  <a:endParaRPr lang="id-ID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3" name="TextBox 182"/>
                <p:cNvSpPr txBox="1"/>
                <p:nvPr/>
              </p:nvSpPr>
              <p:spPr>
                <a:xfrm>
                  <a:off x="6372200" y="3292260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E</a:t>
                  </a:r>
                  <a:endParaRPr lang="id-ID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206" name="Straight Connector 205"/>
              <p:cNvCxnSpPr/>
              <p:nvPr/>
            </p:nvCxnSpPr>
            <p:spPr>
              <a:xfrm flipH="1">
                <a:off x="6831271" y="3528295"/>
                <a:ext cx="416344" cy="293382"/>
              </a:xfrm>
              <a:prstGeom prst="line">
                <a:avLst/>
              </a:prstGeom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7" name="TextBox 206"/>
              <p:cNvSpPr txBox="1"/>
              <p:nvPr/>
            </p:nvSpPr>
            <p:spPr>
              <a:xfrm>
                <a:off x="7247615" y="323011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F</a:t>
                </a:r>
                <a:endParaRPr lang="id-ID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17514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Ketidakberaturan </a:t>
            </a:r>
            <a:r>
              <a:rPr lang="en-US" noProof="1" smtClean="0"/>
              <a:t>Vertikal</a:t>
            </a:r>
            <a:endParaRPr lang="id-ID" noProof="1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348880"/>
            <a:ext cx="7656457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6350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Ketidakberaturan </a:t>
            </a:r>
            <a:r>
              <a:rPr lang="en-US" noProof="1" smtClean="0"/>
              <a:t>Vertikal</a:t>
            </a:r>
            <a:endParaRPr lang="id-ID" noProof="1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04864"/>
            <a:ext cx="655320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18924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Ketidakberaturan </a:t>
            </a:r>
            <a:r>
              <a:rPr lang="en-US" noProof="1" smtClean="0"/>
              <a:t>Vertikal</a:t>
            </a:r>
            <a:endParaRPr lang="id-ID" noProof="1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7056784" cy="4281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682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Ketidakberaturan </a:t>
            </a:r>
            <a:r>
              <a:rPr lang="en-US" noProof="1" smtClean="0"/>
              <a:t>Vertikal</a:t>
            </a:r>
            <a:endParaRPr lang="id-ID" noProof="1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65627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08124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92062" y="1552207"/>
            <a:ext cx="8135938" cy="4824413"/>
          </a:xfrm>
        </p:spPr>
        <p:txBody>
          <a:bodyPr/>
          <a:lstStyle/>
          <a:p>
            <a:r>
              <a:rPr lang="en-US" noProof="1" smtClean="0"/>
              <a:t>Contoh 12 </a:t>
            </a:r>
            <a:r>
              <a:rPr lang="en-US" sz="2400" noProof="1" smtClean="0">
                <a:solidFill>
                  <a:srgbClr val="0070C0"/>
                </a:solidFill>
              </a:rPr>
              <a:t>(Irregularitas Vertikal Tipe 1.a dan 1.b)</a:t>
            </a:r>
          </a:p>
          <a:p>
            <a:pPr marL="82296" indent="0">
              <a:buNone/>
            </a:pPr>
            <a:r>
              <a:rPr lang="en-US" sz="1800" noProof="1" smtClean="0"/>
              <a:t>Suatu gedung struktur beton bertulang jenis SMRF bertingkat 5 dengan KDS-D. Periksa apakah termasuk irregularitas vertikal tipe 1.a atau 1.b</a:t>
            </a:r>
            <a:endParaRPr lang="en-US" sz="2400" noProof="1" smtClean="0"/>
          </a:p>
        </p:txBody>
      </p:sp>
      <p:grpSp>
        <p:nvGrpSpPr>
          <p:cNvPr id="71" name="Group 70"/>
          <p:cNvGrpSpPr/>
          <p:nvPr/>
        </p:nvGrpSpPr>
        <p:grpSpPr>
          <a:xfrm>
            <a:off x="1559061" y="3031547"/>
            <a:ext cx="5757216" cy="3279074"/>
            <a:chOff x="730935" y="3016914"/>
            <a:chExt cx="5757216" cy="3279074"/>
          </a:xfrm>
        </p:grpSpPr>
        <p:grpSp>
          <p:nvGrpSpPr>
            <p:cNvPr id="65" name="Group 64"/>
            <p:cNvGrpSpPr/>
            <p:nvPr/>
          </p:nvGrpSpPr>
          <p:grpSpPr>
            <a:xfrm>
              <a:off x="1050950" y="3016914"/>
              <a:ext cx="5437201" cy="3279074"/>
              <a:chOff x="1050950" y="3016914"/>
              <a:chExt cx="5437201" cy="3279074"/>
            </a:xfrm>
          </p:grpSpPr>
          <p:grpSp>
            <p:nvGrpSpPr>
              <p:cNvPr id="59" name="Group 58"/>
              <p:cNvGrpSpPr/>
              <p:nvPr/>
            </p:nvGrpSpPr>
            <p:grpSpPr>
              <a:xfrm>
                <a:off x="1050950" y="3187460"/>
                <a:ext cx="4067315" cy="3108528"/>
                <a:chOff x="1050950" y="3187460"/>
                <a:chExt cx="4067315" cy="3108528"/>
              </a:xfrm>
            </p:grpSpPr>
            <p:grpSp>
              <p:nvGrpSpPr>
                <p:cNvPr id="29" name="Group 28"/>
                <p:cNvGrpSpPr/>
                <p:nvPr/>
              </p:nvGrpSpPr>
              <p:grpSpPr>
                <a:xfrm>
                  <a:off x="1050950" y="3187460"/>
                  <a:ext cx="2872978" cy="3108528"/>
                  <a:chOff x="1050950" y="3187460"/>
                  <a:chExt cx="2872978" cy="3108528"/>
                </a:xfrm>
              </p:grpSpPr>
              <p:grpSp>
                <p:nvGrpSpPr>
                  <p:cNvPr id="13" name="Group 12"/>
                  <p:cNvGrpSpPr/>
                  <p:nvPr/>
                </p:nvGrpSpPr>
                <p:grpSpPr>
                  <a:xfrm>
                    <a:off x="1684338" y="3187460"/>
                    <a:ext cx="2239590" cy="3108528"/>
                    <a:chOff x="1684338" y="3187460"/>
                    <a:chExt cx="2239590" cy="3108528"/>
                  </a:xfrm>
                </p:grpSpPr>
                <p:grpSp>
                  <p:nvGrpSpPr>
                    <p:cNvPr id="11" name="Group 10"/>
                    <p:cNvGrpSpPr/>
                    <p:nvPr/>
                  </p:nvGrpSpPr>
                  <p:grpSpPr>
                    <a:xfrm>
                      <a:off x="1835696" y="3187460"/>
                      <a:ext cx="1980220" cy="2977844"/>
                      <a:chOff x="1655676" y="3198856"/>
                      <a:chExt cx="1980220" cy="2977844"/>
                    </a:xfrm>
                  </p:grpSpPr>
                  <p:sp>
                    <p:nvSpPr>
                      <p:cNvPr id="3" name="Rectangle 2"/>
                      <p:cNvSpPr/>
                      <p:nvPr/>
                    </p:nvSpPr>
                    <p:spPr>
                      <a:xfrm>
                        <a:off x="1655676" y="3212976"/>
                        <a:ext cx="72008" cy="295232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4" name="Rectangle 3"/>
                      <p:cNvSpPr/>
                      <p:nvPr/>
                    </p:nvSpPr>
                    <p:spPr>
                      <a:xfrm>
                        <a:off x="2579236" y="3224372"/>
                        <a:ext cx="72008" cy="295232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5" name="Rectangle 4"/>
                      <p:cNvSpPr/>
                      <p:nvPr/>
                    </p:nvSpPr>
                    <p:spPr>
                      <a:xfrm>
                        <a:off x="3563888" y="3212976"/>
                        <a:ext cx="72008" cy="295232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6" name="Rectangle 5"/>
                      <p:cNvSpPr/>
                      <p:nvPr/>
                    </p:nvSpPr>
                    <p:spPr>
                      <a:xfrm rot="5400000">
                        <a:off x="2600096" y="2262753"/>
                        <a:ext cx="72009" cy="194421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7" name="Rectangle 6"/>
                      <p:cNvSpPr/>
                      <p:nvPr/>
                    </p:nvSpPr>
                    <p:spPr>
                      <a:xfrm rot="5400000">
                        <a:off x="2611528" y="2864116"/>
                        <a:ext cx="72009" cy="194421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8" name="Rectangle 7"/>
                      <p:cNvSpPr/>
                      <p:nvPr/>
                    </p:nvSpPr>
                    <p:spPr>
                      <a:xfrm rot="5400000">
                        <a:off x="2611528" y="3429008"/>
                        <a:ext cx="72009" cy="194421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9" name="Rectangle 8"/>
                      <p:cNvSpPr/>
                      <p:nvPr/>
                    </p:nvSpPr>
                    <p:spPr>
                      <a:xfrm rot="5400000">
                        <a:off x="2627781" y="4005067"/>
                        <a:ext cx="72009" cy="194421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10" name="Rectangle 9"/>
                      <p:cNvSpPr/>
                      <p:nvPr/>
                    </p:nvSpPr>
                    <p:spPr>
                      <a:xfrm rot="5400000">
                        <a:off x="2627783" y="4581129"/>
                        <a:ext cx="72009" cy="194421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</p:grpSp>
                <p:sp>
                  <p:nvSpPr>
                    <p:cNvPr id="12" name="Rectangle 11"/>
                    <p:cNvSpPr/>
                    <p:nvPr/>
                  </p:nvSpPr>
                  <p:spPr>
                    <a:xfrm>
                      <a:off x="1684338" y="6151972"/>
                      <a:ext cx="2239590" cy="144016"/>
                    </a:xfrm>
                    <a:prstGeom prst="rect">
                      <a:avLst/>
                    </a:prstGeom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</p:grpSp>
              <p:cxnSp>
                <p:nvCxnSpPr>
                  <p:cNvPr id="15" name="Straight Arrow Connector 14"/>
                  <p:cNvCxnSpPr/>
                  <p:nvPr/>
                </p:nvCxnSpPr>
                <p:spPr>
                  <a:xfrm>
                    <a:off x="1050950" y="3246245"/>
                    <a:ext cx="784746" cy="0"/>
                  </a:xfrm>
                  <a:prstGeom prst="straightConnector1">
                    <a:avLst/>
                  </a:prstGeom>
                  <a:ln w="2540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Arrow Connector 15"/>
                  <p:cNvCxnSpPr/>
                  <p:nvPr/>
                </p:nvCxnSpPr>
                <p:spPr>
                  <a:xfrm>
                    <a:off x="1223631" y="3838056"/>
                    <a:ext cx="612065" cy="0"/>
                  </a:xfrm>
                  <a:prstGeom prst="straightConnector1">
                    <a:avLst/>
                  </a:prstGeom>
                  <a:ln w="2540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Arrow Connector 17"/>
                  <p:cNvCxnSpPr/>
                  <p:nvPr/>
                </p:nvCxnSpPr>
                <p:spPr>
                  <a:xfrm>
                    <a:off x="1243379" y="4389720"/>
                    <a:ext cx="612065" cy="0"/>
                  </a:xfrm>
                  <a:prstGeom prst="straightConnector1">
                    <a:avLst/>
                  </a:prstGeom>
                  <a:ln w="2540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Arrow Connector 18"/>
                  <p:cNvCxnSpPr/>
                  <p:nvPr/>
                </p:nvCxnSpPr>
                <p:spPr>
                  <a:xfrm>
                    <a:off x="1243379" y="4978380"/>
                    <a:ext cx="612065" cy="0"/>
                  </a:xfrm>
                  <a:prstGeom prst="straightConnector1">
                    <a:avLst/>
                  </a:prstGeom>
                  <a:ln w="2540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Arrow Connector 19"/>
                  <p:cNvCxnSpPr/>
                  <p:nvPr/>
                </p:nvCxnSpPr>
                <p:spPr>
                  <a:xfrm>
                    <a:off x="1243379" y="5541841"/>
                    <a:ext cx="612065" cy="0"/>
                  </a:xfrm>
                  <a:prstGeom prst="straightConnector1">
                    <a:avLst/>
                  </a:prstGeom>
                  <a:ln w="2540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21"/>
                  <p:cNvCxnSpPr/>
                  <p:nvPr/>
                </p:nvCxnSpPr>
                <p:spPr>
                  <a:xfrm>
                    <a:off x="1203966" y="6151972"/>
                    <a:ext cx="478713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/>
                  <p:cNvCxnSpPr/>
                  <p:nvPr/>
                </p:nvCxnSpPr>
                <p:spPr>
                  <a:xfrm>
                    <a:off x="1443323" y="3223465"/>
                    <a:ext cx="0" cy="614591"/>
                  </a:xfrm>
                  <a:prstGeom prst="line">
                    <a:avLst/>
                  </a:prstGeom>
                  <a:ln>
                    <a:headEnd type="triangle" w="sm" len="lg"/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/>
                  <p:cNvCxnSpPr/>
                  <p:nvPr/>
                </p:nvCxnSpPr>
                <p:spPr>
                  <a:xfrm>
                    <a:off x="1443322" y="3811134"/>
                    <a:ext cx="0" cy="614591"/>
                  </a:xfrm>
                  <a:prstGeom prst="line">
                    <a:avLst/>
                  </a:prstGeom>
                  <a:ln>
                    <a:headEnd type="triangle" w="sm" len="lg"/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/>
                  <p:cNvCxnSpPr/>
                  <p:nvPr/>
                </p:nvCxnSpPr>
                <p:spPr>
                  <a:xfrm>
                    <a:off x="1447752" y="4363789"/>
                    <a:ext cx="0" cy="614591"/>
                  </a:xfrm>
                  <a:prstGeom prst="line">
                    <a:avLst/>
                  </a:prstGeom>
                  <a:ln>
                    <a:headEnd type="triangle" w="sm" len="lg"/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>
                    <a:off x="1447752" y="4929774"/>
                    <a:ext cx="0" cy="614591"/>
                  </a:xfrm>
                  <a:prstGeom prst="line">
                    <a:avLst/>
                  </a:prstGeom>
                  <a:ln>
                    <a:headEnd type="triangle" w="sm" len="lg"/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/>
                  <p:cNvCxnSpPr/>
                  <p:nvPr/>
                </p:nvCxnSpPr>
                <p:spPr>
                  <a:xfrm>
                    <a:off x="1443322" y="5537381"/>
                    <a:ext cx="0" cy="614591"/>
                  </a:xfrm>
                  <a:prstGeom prst="line">
                    <a:avLst/>
                  </a:prstGeom>
                  <a:ln>
                    <a:headEnd type="triangle" w="sm" len="lg"/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Freeform 30"/>
                <p:cNvSpPr/>
                <p:nvPr/>
              </p:nvSpPr>
              <p:spPr>
                <a:xfrm>
                  <a:off x="3788229" y="3241964"/>
                  <a:ext cx="1330036" cy="2885704"/>
                </a:xfrm>
                <a:custGeom>
                  <a:avLst/>
                  <a:gdLst>
                    <a:gd name="connsiteX0" fmla="*/ 0 w 1330036"/>
                    <a:gd name="connsiteY0" fmla="*/ 2885704 h 2885704"/>
                    <a:gd name="connsiteX1" fmla="*/ 973776 w 1330036"/>
                    <a:gd name="connsiteY1" fmla="*/ 1187532 h 2885704"/>
                    <a:gd name="connsiteX2" fmla="*/ 1330036 w 1330036"/>
                    <a:gd name="connsiteY2" fmla="*/ 0 h 2885704"/>
                    <a:gd name="connsiteX0" fmla="*/ 0 w 1330036"/>
                    <a:gd name="connsiteY0" fmla="*/ 2885704 h 2885704"/>
                    <a:gd name="connsiteX1" fmla="*/ 973776 w 1330036"/>
                    <a:gd name="connsiteY1" fmla="*/ 1484415 h 2885704"/>
                    <a:gd name="connsiteX2" fmla="*/ 1330036 w 1330036"/>
                    <a:gd name="connsiteY2" fmla="*/ 0 h 2885704"/>
                    <a:gd name="connsiteX0" fmla="*/ 0 w 1330036"/>
                    <a:gd name="connsiteY0" fmla="*/ 2885704 h 2885704"/>
                    <a:gd name="connsiteX1" fmla="*/ 570015 w 1330036"/>
                    <a:gd name="connsiteY1" fmla="*/ 2303813 h 2885704"/>
                    <a:gd name="connsiteX2" fmla="*/ 973776 w 1330036"/>
                    <a:gd name="connsiteY2" fmla="*/ 1484415 h 2885704"/>
                    <a:gd name="connsiteX3" fmla="*/ 1330036 w 1330036"/>
                    <a:gd name="connsiteY3" fmla="*/ 0 h 2885704"/>
                    <a:gd name="connsiteX0" fmla="*/ 0 w 1330036"/>
                    <a:gd name="connsiteY0" fmla="*/ 2885704 h 2885704"/>
                    <a:gd name="connsiteX1" fmla="*/ 570015 w 1330036"/>
                    <a:gd name="connsiteY1" fmla="*/ 2303813 h 2885704"/>
                    <a:gd name="connsiteX2" fmla="*/ 1009402 w 1330036"/>
                    <a:gd name="connsiteY2" fmla="*/ 1472539 h 2885704"/>
                    <a:gd name="connsiteX3" fmla="*/ 1330036 w 1330036"/>
                    <a:gd name="connsiteY3" fmla="*/ 0 h 28857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30036" h="2885704">
                      <a:moveTo>
                        <a:pt x="0" y="2885704"/>
                      </a:moveTo>
                      <a:cubicBezTo>
                        <a:pt x="77190" y="2774868"/>
                        <a:pt x="407719" y="2537361"/>
                        <a:pt x="570015" y="2303813"/>
                      </a:cubicBezTo>
                      <a:cubicBezTo>
                        <a:pt x="732311" y="2070265"/>
                        <a:pt x="882732" y="1856508"/>
                        <a:pt x="1009402" y="1472539"/>
                      </a:cubicBezTo>
                      <a:cubicBezTo>
                        <a:pt x="1136072" y="1088570"/>
                        <a:pt x="1262742" y="353290"/>
                        <a:pt x="1330036" y="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cxnSp>
              <p:nvCxnSpPr>
                <p:cNvPr id="33" name="Straight Connector 32"/>
                <p:cNvCxnSpPr/>
                <p:nvPr/>
              </p:nvCxnSpPr>
              <p:spPr>
                <a:xfrm flipV="1">
                  <a:off x="3802072" y="3237682"/>
                  <a:ext cx="1302349" cy="4282"/>
                </a:xfrm>
                <a:prstGeom prst="line">
                  <a:avLst/>
                </a:prstGeom>
                <a:ln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3815914" y="3811134"/>
                  <a:ext cx="1188134" cy="0"/>
                </a:xfrm>
                <a:prstGeom prst="line">
                  <a:avLst/>
                </a:prstGeom>
                <a:ln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>
                  <a:stCxn id="8" idx="0"/>
                </p:cNvCxnSpPr>
                <p:nvPr/>
              </p:nvCxnSpPr>
              <p:spPr>
                <a:xfrm flipV="1">
                  <a:off x="3799661" y="4389720"/>
                  <a:ext cx="1064975" cy="1"/>
                </a:xfrm>
                <a:prstGeom prst="line">
                  <a:avLst/>
                </a:prstGeom>
                <a:ln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>
                  <a:off x="3768401" y="4978380"/>
                  <a:ext cx="947615" cy="0"/>
                </a:xfrm>
                <a:prstGeom prst="line">
                  <a:avLst/>
                </a:prstGeom>
                <a:ln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>
                  <a:endCxn id="31" idx="1"/>
                </p:cNvCxnSpPr>
                <p:nvPr/>
              </p:nvCxnSpPr>
              <p:spPr>
                <a:xfrm>
                  <a:off x="3815914" y="5541841"/>
                  <a:ext cx="542330" cy="3936"/>
                </a:xfrm>
                <a:prstGeom prst="line">
                  <a:avLst/>
                </a:prstGeom>
                <a:ln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" name="TextBox 59"/>
              <p:cNvSpPr txBox="1"/>
              <p:nvPr/>
            </p:nvSpPr>
            <p:spPr>
              <a:xfrm>
                <a:off x="5119999" y="3016914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Symbol" panose="05050102010706020507" pitchFamily="18" charset="2"/>
                  </a:rPr>
                  <a:t>d</a:t>
                </a:r>
                <a:r>
                  <a:rPr lang="en-US" baseline="-25000" dirty="0" smtClean="0"/>
                  <a:t>5e</a:t>
                </a:r>
                <a:r>
                  <a:rPr lang="en-US" dirty="0" smtClean="0"/>
                  <a:t>= 51 mm</a:t>
                </a:r>
                <a:endParaRPr lang="id-ID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104421" y="3604157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Symbol" panose="05050102010706020507" pitchFamily="18" charset="2"/>
                  </a:rPr>
                  <a:t>d</a:t>
                </a:r>
                <a:r>
                  <a:rPr lang="en-US" baseline="-25000" dirty="0" smtClean="0"/>
                  <a:t>4e</a:t>
                </a:r>
                <a:r>
                  <a:rPr lang="en-US" dirty="0" smtClean="0"/>
                  <a:t>= 44 mm</a:t>
                </a:r>
                <a:endParaRPr lang="id-ID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4864636" y="4205055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Symbol" panose="05050102010706020507" pitchFamily="18" charset="2"/>
                  </a:rPr>
                  <a:t>d</a:t>
                </a:r>
                <a:r>
                  <a:rPr lang="en-US" baseline="-25000" dirty="0" smtClean="0"/>
                  <a:t>3e</a:t>
                </a:r>
                <a:r>
                  <a:rPr lang="en-US" dirty="0" smtClean="0"/>
                  <a:t>= 37 mm</a:t>
                </a:r>
                <a:endParaRPr lang="id-ID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716016" y="4745108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Symbol" panose="05050102010706020507" pitchFamily="18" charset="2"/>
                  </a:rPr>
                  <a:t>d</a:t>
                </a:r>
                <a:r>
                  <a:rPr lang="en-US" baseline="-25000" dirty="0" smtClean="0"/>
                  <a:t>2e</a:t>
                </a:r>
                <a:r>
                  <a:rPr lang="en-US" dirty="0" smtClean="0"/>
                  <a:t>= 27 mm</a:t>
                </a:r>
                <a:endParaRPr lang="id-ID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358244" y="539318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Symbol" panose="05050102010706020507" pitchFamily="18" charset="2"/>
                  </a:rPr>
                  <a:t>d</a:t>
                </a:r>
                <a:r>
                  <a:rPr lang="en-US" baseline="-25000" dirty="0" smtClean="0"/>
                  <a:t>1e</a:t>
                </a:r>
                <a:r>
                  <a:rPr lang="en-US" dirty="0" smtClean="0"/>
                  <a:t>= 18 mm</a:t>
                </a:r>
                <a:endParaRPr lang="id-ID" dirty="0"/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775327" y="5660010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3,60 m</a:t>
              </a:r>
              <a:endParaRPr lang="id-ID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78794" y="5052403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3,00 m</a:t>
              </a:r>
              <a:endParaRPr lang="id-ID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30935" y="334609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3,00 m</a:t>
              </a:r>
              <a:endParaRPr lang="id-ID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30935" y="3933763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3,00 m</a:t>
              </a:r>
              <a:endParaRPr lang="id-ID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35914" y="4500150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3,00 m</a:t>
              </a:r>
              <a:endParaRPr lang="id-ID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46838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92062" y="1552207"/>
            <a:ext cx="8135938" cy="4824413"/>
          </a:xfrm>
        </p:spPr>
        <p:txBody>
          <a:bodyPr/>
          <a:lstStyle/>
          <a:p>
            <a:r>
              <a:rPr lang="en-US" noProof="1" smtClean="0"/>
              <a:t>Contoh 13 </a:t>
            </a:r>
            <a:r>
              <a:rPr lang="en-US" sz="2400" noProof="1" smtClean="0">
                <a:solidFill>
                  <a:srgbClr val="0070C0"/>
                </a:solidFill>
              </a:rPr>
              <a:t>(Irregularitas Vertikal Tipe 2)</a:t>
            </a:r>
          </a:p>
          <a:p>
            <a:pPr marL="82296" indent="0">
              <a:buNone/>
            </a:pPr>
            <a:r>
              <a:rPr lang="en-US" sz="1800" noProof="1" smtClean="0"/>
              <a:t>Suatu gedung bertingkat 5 jenis SMRF memiliki peralatan berat yang dipasang pada lantai 2 seperti pada gambar. Periksa apakah termasuk irregularitas vertikal tipe 2</a:t>
            </a:r>
            <a:endParaRPr lang="en-US" sz="2400" noProof="1" smtClean="0"/>
          </a:p>
        </p:txBody>
      </p:sp>
      <p:sp>
        <p:nvSpPr>
          <p:cNvPr id="45" name="TextBox 44"/>
          <p:cNvSpPr txBox="1"/>
          <p:nvPr/>
        </p:nvSpPr>
        <p:spPr>
          <a:xfrm>
            <a:off x="4677987" y="4199071"/>
            <a:ext cx="1351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1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= 50 ton</a:t>
            </a:r>
            <a:endParaRPr lang="id-ID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683302" y="3670184"/>
            <a:ext cx="1351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1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= 50 ton</a:t>
            </a:r>
            <a:endParaRPr lang="id-ID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677765" y="3046936"/>
            <a:ext cx="1351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1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= 40 ton</a:t>
            </a:r>
            <a:endParaRPr lang="id-ID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03715" y="4811135"/>
            <a:ext cx="1351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1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= 75 ton</a:t>
            </a:r>
            <a:endParaRPr lang="id-ID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382125" y="3091981"/>
            <a:ext cx="3486019" cy="3218640"/>
            <a:chOff x="2382125" y="3091981"/>
            <a:chExt cx="3486019" cy="3218640"/>
          </a:xfrm>
        </p:grpSpPr>
        <p:grpSp>
          <p:nvGrpSpPr>
            <p:cNvPr id="71" name="Group 70"/>
            <p:cNvGrpSpPr/>
            <p:nvPr/>
          </p:nvGrpSpPr>
          <p:grpSpPr>
            <a:xfrm>
              <a:off x="2528042" y="3189248"/>
              <a:ext cx="3340102" cy="3121373"/>
              <a:chOff x="1684338" y="3174615"/>
              <a:chExt cx="3340102" cy="3121373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684338" y="3174615"/>
                <a:ext cx="2239590" cy="3121373"/>
                <a:chOff x="1684338" y="3174615"/>
                <a:chExt cx="2239590" cy="3121373"/>
              </a:xfrm>
            </p:grpSpPr>
            <p:grpSp>
              <p:nvGrpSpPr>
                <p:cNvPr id="11" name="Group 10"/>
                <p:cNvGrpSpPr/>
                <p:nvPr/>
              </p:nvGrpSpPr>
              <p:grpSpPr>
                <a:xfrm>
                  <a:off x="1835696" y="3174615"/>
                  <a:ext cx="1980220" cy="2990689"/>
                  <a:chOff x="1655676" y="3186011"/>
                  <a:chExt cx="1980220" cy="2990689"/>
                </a:xfrm>
              </p:grpSpPr>
              <p:sp>
                <p:nvSpPr>
                  <p:cNvPr id="3" name="Rectangle 2"/>
                  <p:cNvSpPr/>
                  <p:nvPr/>
                </p:nvSpPr>
                <p:spPr>
                  <a:xfrm>
                    <a:off x="1655676" y="3212976"/>
                    <a:ext cx="72008" cy="2952328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4" name="Rectangle 3"/>
                  <p:cNvSpPr/>
                  <p:nvPr/>
                </p:nvSpPr>
                <p:spPr>
                  <a:xfrm>
                    <a:off x="2579236" y="3224372"/>
                    <a:ext cx="72008" cy="2952328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5" name="Rectangle 4"/>
                  <p:cNvSpPr/>
                  <p:nvPr/>
                </p:nvSpPr>
                <p:spPr>
                  <a:xfrm>
                    <a:off x="3563888" y="3212976"/>
                    <a:ext cx="72008" cy="2952328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6" name="Rectangle 5"/>
                  <p:cNvSpPr/>
                  <p:nvPr/>
                </p:nvSpPr>
                <p:spPr>
                  <a:xfrm rot="5400000">
                    <a:off x="2615908" y="2249908"/>
                    <a:ext cx="72009" cy="194421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7" name="Rectangle 6"/>
                  <p:cNvSpPr/>
                  <p:nvPr/>
                </p:nvSpPr>
                <p:spPr>
                  <a:xfrm rot="5400000">
                    <a:off x="2611528" y="2864116"/>
                    <a:ext cx="72009" cy="194421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8" name="Rectangle 7"/>
                  <p:cNvSpPr/>
                  <p:nvPr/>
                </p:nvSpPr>
                <p:spPr>
                  <a:xfrm rot="5400000">
                    <a:off x="2611528" y="3429008"/>
                    <a:ext cx="72009" cy="194421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9" name="Rectangle 8"/>
                  <p:cNvSpPr/>
                  <p:nvPr/>
                </p:nvSpPr>
                <p:spPr>
                  <a:xfrm rot="5400000">
                    <a:off x="2627781" y="4005067"/>
                    <a:ext cx="72009" cy="194421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10" name="Rectangle 9"/>
                  <p:cNvSpPr/>
                  <p:nvPr/>
                </p:nvSpPr>
                <p:spPr>
                  <a:xfrm rot="5400000">
                    <a:off x="2627783" y="4581129"/>
                    <a:ext cx="72009" cy="194421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</p:grpSp>
            <p:sp>
              <p:nvSpPr>
                <p:cNvPr id="12" name="Rectangle 11"/>
                <p:cNvSpPr/>
                <p:nvPr/>
              </p:nvSpPr>
              <p:spPr>
                <a:xfrm>
                  <a:off x="1684338" y="6151972"/>
                  <a:ext cx="2239590" cy="144016"/>
                </a:xfrm>
                <a:prstGeom prst="rect">
                  <a:avLst/>
                </a:prstGeom>
                <a:pattFill prst="ltDnDiag">
                  <a:fgClr>
                    <a:schemeClr val="accent1"/>
                  </a:fgClr>
                  <a:bgClr>
                    <a:schemeClr val="bg1"/>
                  </a:bgClr>
                </a:patt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</p:grpSp>
          <p:sp>
            <p:nvSpPr>
              <p:cNvPr id="68" name="TextBox 67"/>
              <p:cNvSpPr txBox="1"/>
              <p:nvPr/>
            </p:nvSpPr>
            <p:spPr>
              <a:xfrm>
                <a:off x="3834061" y="5393180"/>
                <a:ext cx="119037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W</a:t>
                </a:r>
                <a:r>
                  <a:rPr lang="en-US" sz="1600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= 45 ton</a:t>
                </a:r>
                <a:endParaRPr lang="id-ID" sz="1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2774180" y="4685120"/>
              <a:ext cx="828779" cy="252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687511" y="4685120"/>
              <a:ext cx="888602" cy="252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382125" y="5387197"/>
              <a:ext cx="2918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407314" y="4811135"/>
              <a:ext cx="2918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386183" y="4235076"/>
              <a:ext cx="2918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387566" y="3670184"/>
              <a:ext cx="2918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398710" y="3091981"/>
              <a:ext cx="2918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28827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92062" y="1552207"/>
            <a:ext cx="8135938" cy="4824413"/>
          </a:xfrm>
        </p:spPr>
        <p:txBody>
          <a:bodyPr/>
          <a:lstStyle/>
          <a:p>
            <a:r>
              <a:rPr lang="en-US" noProof="1" smtClean="0"/>
              <a:t>Contoh 14 </a:t>
            </a:r>
            <a:r>
              <a:rPr lang="en-US" sz="2400" noProof="1" smtClean="0">
                <a:solidFill>
                  <a:srgbClr val="0070C0"/>
                </a:solidFill>
              </a:rPr>
              <a:t>(Irregularitas Vertikal Tipe 3)</a:t>
            </a:r>
          </a:p>
          <a:p>
            <a:pPr marL="82296" indent="0">
              <a:buNone/>
            </a:pPr>
            <a:r>
              <a:rPr lang="en-US" sz="1800" noProof="1" smtClean="0"/>
              <a:t>Suatu gedung bertingkat 5 jenis SMRF memiliki setback sebesar 7,50 m pada lantai 3,4, dan 5 seperti pada gambar. Periksa apakah termasuk irregularitas vertikal tipe 3</a:t>
            </a:r>
            <a:endParaRPr lang="en-US" sz="2400" noProof="1" smtClean="0"/>
          </a:p>
        </p:txBody>
      </p:sp>
      <p:grpSp>
        <p:nvGrpSpPr>
          <p:cNvPr id="26" name="Group 25"/>
          <p:cNvGrpSpPr/>
          <p:nvPr/>
        </p:nvGrpSpPr>
        <p:grpSpPr>
          <a:xfrm>
            <a:off x="2130095" y="2667155"/>
            <a:ext cx="4494131" cy="3921926"/>
            <a:chOff x="2130095" y="2667155"/>
            <a:chExt cx="4494131" cy="3921926"/>
          </a:xfrm>
        </p:grpSpPr>
        <p:grpSp>
          <p:nvGrpSpPr>
            <p:cNvPr id="25" name="Group 24"/>
            <p:cNvGrpSpPr/>
            <p:nvPr/>
          </p:nvGrpSpPr>
          <p:grpSpPr>
            <a:xfrm>
              <a:off x="2130095" y="2667155"/>
              <a:ext cx="4494131" cy="3921926"/>
              <a:chOff x="2130095" y="2667155"/>
              <a:chExt cx="4494131" cy="3921926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2130095" y="3371743"/>
                <a:ext cx="4494131" cy="3217338"/>
                <a:chOff x="2382125" y="3091981"/>
                <a:chExt cx="4494131" cy="3217338"/>
              </a:xfrm>
            </p:grpSpPr>
            <p:sp>
              <p:nvSpPr>
                <p:cNvPr id="3" name="Rectangle 2"/>
                <p:cNvSpPr/>
                <p:nvPr/>
              </p:nvSpPr>
              <p:spPr>
                <a:xfrm>
                  <a:off x="2679400" y="3216213"/>
                  <a:ext cx="72008" cy="2952328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4" name="Rectangle 3"/>
                <p:cNvSpPr/>
                <p:nvPr/>
              </p:nvSpPr>
              <p:spPr>
                <a:xfrm>
                  <a:off x="3602960" y="3227609"/>
                  <a:ext cx="72008" cy="2952328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5" name="Rectangle 4"/>
                <p:cNvSpPr/>
                <p:nvPr/>
              </p:nvSpPr>
              <p:spPr>
                <a:xfrm>
                  <a:off x="4587612" y="3216213"/>
                  <a:ext cx="72008" cy="2952328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 rot="5400000">
                  <a:off x="4123816" y="1768962"/>
                  <a:ext cx="72011" cy="291258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 rot="5400000">
                  <a:off x="4139628" y="2362977"/>
                  <a:ext cx="72011" cy="2952971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 rot="5400000">
                  <a:off x="4121626" y="2945871"/>
                  <a:ext cx="72011" cy="2916967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 rot="5400000">
                  <a:off x="4615807" y="3620066"/>
                  <a:ext cx="72011" cy="38728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2528042" y="6166604"/>
                  <a:ext cx="4348214" cy="142715"/>
                </a:xfrm>
                <a:prstGeom prst="rect">
                  <a:avLst/>
                </a:prstGeom>
                <a:pattFill prst="ltDnDiag">
                  <a:fgClr>
                    <a:schemeClr val="accent1"/>
                  </a:fgClr>
                  <a:bgClr>
                    <a:schemeClr val="bg1"/>
                  </a:bgClr>
                </a:patt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2382125" y="5387197"/>
                  <a:ext cx="29183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id-ID" sz="16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2407314" y="4811135"/>
                  <a:ext cx="29183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2</a:t>
                  </a:r>
                  <a:endParaRPr lang="id-ID" sz="16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2386183" y="4235076"/>
                  <a:ext cx="29183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</a:t>
                  </a:r>
                  <a:endParaRPr lang="id-ID" sz="16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2387566" y="3670184"/>
                  <a:ext cx="29183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4</a:t>
                  </a:r>
                  <a:endParaRPr lang="id-ID" sz="16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2398710" y="3091981"/>
                  <a:ext cx="29183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5</a:t>
                  </a:r>
                  <a:endParaRPr lang="id-ID" sz="16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5580112" y="3197814"/>
                  <a:ext cx="72008" cy="2952328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 rot="5400000">
                  <a:off x="4633809" y="3098010"/>
                  <a:ext cx="72011" cy="38368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6552218" y="4980412"/>
                  <a:ext cx="72008" cy="1201528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2317458" y="2667155"/>
                <a:ext cx="4164651" cy="2186237"/>
                <a:chOff x="2317458" y="2667155"/>
                <a:chExt cx="4164651" cy="2186237"/>
              </a:xfrm>
            </p:grpSpPr>
            <p:cxnSp>
              <p:nvCxnSpPr>
                <p:cNvPr id="18" name="Straight Connector 17"/>
                <p:cNvCxnSpPr/>
                <p:nvPr/>
              </p:nvCxnSpPr>
              <p:spPr>
                <a:xfrm flipV="1">
                  <a:off x="2451498" y="2996952"/>
                  <a:ext cx="0" cy="374791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flipV="1">
                  <a:off x="6336193" y="3005709"/>
                  <a:ext cx="0" cy="1847683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flipH="1">
                  <a:off x="2463375" y="3284985"/>
                  <a:ext cx="3872818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  <a:headEnd type="triangle" w="sm" len="lg"/>
                  <a:tailEnd type="triangle" w="sm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flipV="1">
                  <a:off x="3360484" y="2996953"/>
                  <a:ext cx="0" cy="18739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flipV="1">
                  <a:off x="4335582" y="3005709"/>
                  <a:ext cx="0" cy="18739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flipV="1">
                  <a:off x="5346960" y="2996952"/>
                  <a:ext cx="0" cy="18739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TextBox 43"/>
                <p:cNvSpPr txBox="1"/>
                <p:nvPr/>
              </p:nvSpPr>
              <p:spPr>
                <a:xfrm>
                  <a:off x="2317458" y="2677322"/>
                  <a:ext cx="29183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id-ID" sz="16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3214567" y="2677322"/>
                  <a:ext cx="29183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2</a:t>
                  </a:r>
                  <a:endParaRPr lang="id-ID" sz="16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4189665" y="2677322"/>
                  <a:ext cx="29183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</a:t>
                  </a:r>
                  <a:endParaRPr lang="id-ID" sz="16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5201043" y="2677322"/>
                  <a:ext cx="29183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4</a:t>
                  </a:r>
                  <a:endParaRPr lang="id-ID" sz="16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6190275" y="2667155"/>
                  <a:ext cx="29183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5</a:t>
                  </a:r>
                  <a:endParaRPr lang="id-ID" sz="16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sp>
          <p:nvSpPr>
            <p:cNvPr id="59" name="TextBox 58"/>
            <p:cNvSpPr txBox="1"/>
            <p:nvPr/>
          </p:nvSpPr>
          <p:spPr>
            <a:xfrm>
              <a:off x="3770259" y="3033189"/>
              <a:ext cx="11881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4 @ 7.50 m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99780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4400492" y="5260174"/>
            <a:ext cx="946468" cy="1186191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92062" y="1552207"/>
            <a:ext cx="8135938" cy="4824413"/>
          </a:xfrm>
        </p:spPr>
        <p:txBody>
          <a:bodyPr/>
          <a:lstStyle/>
          <a:p>
            <a:r>
              <a:rPr lang="en-US" noProof="1" smtClean="0"/>
              <a:t>Contoh 15 </a:t>
            </a:r>
            <a:r>
              <a:rPr lang="en-US" sz="2400" noProof="1" smtClean="0">
                <a:solidFill>
                  <a:srgbClr val="0070C0"/>
                </a:solidFill>
              </a:rPr>
              <a:t>(Irregularitas Vertikal Tipe 4)</a:t>
            </a:r>
          </a:p>
          <a:p>
            <a:pPr marL="82296" indent="0">
              <a:buNone/>
            </a:pPr>
            <a:r>
              <a:rPr lang="en-US" sz="1800" noProof="1" smtClean="0"/>
              <a:t>Suatu gedung beton bertulang seperti pada gambar. Shear wall antara sumbu A dan B offset dari shear wall antara sumbu C dan D. Periksa apakah termasuk irregularitas vertikal tipe 4!</a:t>
            </a:r>
            <a:endParaRPr lang="en-US" sz="2400" noProof="1" smtClean="0"/>
          </a:p>
        </p:txBody>
      </p:sp>
      <p:sp>
        <p:nvSpPr>
          <p:cNvPr id="35" name="Rectangle 34"/>
          <p:cNvSpPr/>
          <p:nvPr/>
        </p:nvSpPr>
        <p:spPr>
          <a:xfrm rot="5400000">
            <a:off x="3917348" y="4385880"/>
            <a:ext cx="72013" cy="29007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9" name="Group 8"/>
          <p:cNvGrpSpPr/>
          <p:nvPr/>
        </p:nvGrpSpPr>
        <p:grpSpPr>
          <a:xfrm>
            <a:off x="1263482" y="2677322"/>
            <a:ext cx="4229395" cy="3911759"/>
            <a:chOff x="1263482" y="2677322"/>
            <a:chExt cx="4229395" cy="3911759"/>
          </a:xfrm>
        </p:grpSpPr>
        <p:sp>
          <p:nvSpPr>
            <p:cNvPr id="13" name="Rectangle 12"/>
            <p:cNvSpPr/>
            <p:nvPr/>
          </p:nvSpPr>
          <p:spPr>
            <a:xfrm>
              <a:off x="2502998" y="3541020"/>
              <a:ext cx="857486" cy="1719154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1263482" y="2677322"/>
              <a:ext cx="4229395" cy="3911759"/>
              <a:chOff x="1263482" y="2677322"/>
              <a:chExt cx="4229395" cy="3911759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2130095" y="2677322"/>
                <a:ext cx="3362782" cy="3911759"/>
                <a:chOff x="2130095" y="2677322"/>
                <a:chExt cx="3362782" cy="3911759"/>
              </a:xfrm>
            </p:grpSpPr>
            <p:grpSp>
              <p:nvGrpSpPr>
                <p:cNvPr id="25" name="Group 24"/>
                <p:cNvGrpSpPr/>
                <p:nvPr/>
              </p:nvGrpSpPr>
              <p:grpSpPr>
                <a:xfrm>
                  <a:off x="2130095" y="2677322"/>
                  <a:ext cx="3362782" cy="3911759"/>
                  <a:chOff x="2130095" y="2677322"/>
                  <a:chExt cx="3362782" cy="3911759"/>
                </a:xfrm>
              </p:grpSpPr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2130095" y="3371743"/>
                    <a:ext cx="3362782" cy="3217338"/>
                    <a:chOff x="2382125" y="3091981"/>
                    <a:chExt cx="3362782" cy="3217338"/>
                  </a:xfrm>
                </p:grpSpPr>
                <p:sp>
                  <p:nvSpPr>
                    <p:cNvPr id="3" name="Rectangle 2"/>
                    <p:cNvSpPr/>
                    <p:nvPr/>
                  </p:nvSpPr>
                  <p:spPr>
                    <a:xfrm>
                      <a:off x="2679400" y="3216213"/>
                      <a:ext cx="72008" cy="2952328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4" name="Rectangle 3"/>
                    <p:cNvSpPr/>
                    <p:nvPr/>
                  </p:nvSpPr>
                  <p:spPr>
                    <a:xfrm>
                      <a:off x="3602960" y="3227609"/>
                      <a:ext cx="72008" cy="2952328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5" name="Rectangle 4"/>
                    <p:cNvSpPr/>
                    <p:nvPr/>
                  </p:nvSpPr>
                  <p:spPr>
                    <a:xfrm>
                      <a:off x="4587612" y="3216213"/>
                      <a:ext cx="72008" cy="2952328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6" name="Rectangle 5"/>
                    <p:cNvSpPr/>
                    <p:nvPr/>
                  </p:nvSpPr>
                  <p:spPr>
                    <a:xfrm rot="5400000">
                      <a:off x="4123816" y="1768962"/>
                      <a:ext cx="72011" cy="2912586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7" name="Rectangle 6"/>
                    <p:cNvSpPr/>
                    <p:nvPr/>
                  </p:nvSpPr>
                  <p:spPr>
                    <a:xfrm rot="5400000">
                      <a:off x="4139628" y="2362977"/>
                      <a:ext cx="72011" cy="2952971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8" name="Rectangle 7"/>
                    <p:cNvSpPr/>
                    <p:nvPr/>
                  </p:nvSpPr>
                  <p:spPr>
                    <a:xfrm rot="5400000">
                      <a:off x="4121626" y="2945871"/>
                      <a:ext cx="72011" cy="2916967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12" name="Rectangle 11"/>
                    <p:cNvSpPr/>
                    <p:nvPr/>
                  </p:nvSpPr>
                  <p:spPr>
                    <a:xfrm>
                      <a:off x="2528042" y="6166604"/>
                      <a:ext cx="3216865" cy="142715"/>
                    </a:xfrm>
                    <a:prstGeom prst="rect">
                      <a:avLst/>
                    </a:prstGeom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53" name="TextBox 52"/>
                    <p:cNvSpPr txBox="1"/>
                    <p:nvPr/>
                  </p:nvSpPr>
                  <p:spPr>
                    <a:xfrm>
                      <a:off x="2382125" y="5387197"/>
                      <a:ext cx="29183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id-ID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4" name="TextBox 53"/>
                    <p:cNvSpPr txBox="1"/>
                    <p:nvPr/>
                  </p:nvSpPr>
                  <p:spPr>
                    <a:xfrm>
                      <a:off x="2407314" y="4811135"/>
                      <a:ext cx="29183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id-ID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6" name="TextBox 55"/>
                    <p:cNvSpPr txBox="1"/>
                    <p:nvPr/>
                  </p:nvSpPr>
                  <p:spPr>
                    <a:xfrm>
                      <a:off x="2386183" y="4235076"/>
                      <a:ext cx="29183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id-ID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7" name="TextBox 56"/>
                    <p:cNvSpPr txBox="1"/>
                    <p:nvPr/>
                  </p:nvSpPr>
                  <p:spPr>
                    <a:xfrm>
                      <a:off x="2387566" y="3670184"/>
                      <a:ext cx="29183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id-ID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8" name="TextBox 57"/>
                    <p:cNvSpPr txBox="1"/>
                    <p:nvPr/>
                  </p:nvSpPr>
                  <p:spPr>
                    <a:xfrm>
                      <a:off x="2398710" y="3091981"/>
                      <a:ext cx="29183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id-ID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8" name="Rectangle 27"/>
                    <p:cNvSpPr/>
                    <p:nvPr/>
                  </p:nvSpPr>
                  <p:spPr>
                    <a:xfrm>
                      <a:off x="5580112" y="3197814"/>
                      <a:ext cx="72008" cy="2952328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29" name="Rectangle 28"/>
                    <p:cNvSpPr/>
                    <p:nvPr/>
                  </p:nvSpPr>
                  <p:spPr>
                    <a:xfrm rot="5400000">
                      <a:off x="4165756" y="3566064"/>
                      <a:ext cx="72013" cy="2900712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</p:grpSp>
              <p:grpSp>
                <p:nvGrpSpPr>
                  <p:cNvPr id="24" name="Group 23"/>
                  <p:cNvGrpSpPr/>
                  <p:nvPr/>
                </p:nvGrpSpPr>
                <p:grpSpPr>
                  <a:xfrm>
                    <a:off x="2317458" y="2677322"/>
                    <a:ext cx="3175419" cy="694421"/>
                    <a:chOff x="2317458" y="2677322"/>
                    <a:chExt cx="3175419" cy="694421"/>
                  </a:xfrm>
                </p:grpSpPr>
                <p:cxnSp>
                  <p:nvCxnSpPr>
                    <p:cNvPr id="18" name="Straight Connector 17"/>
                    <p:cNvCxnSpPr/>
                    <p:nvPr/>
                  </p:nvCxnSpPr>
                  <p:spPr>
                    <a:xfrm flipV="1">
                      <a:off x="2451498" y="2996952"/>
                      <a:ext cx="0" cy="374791"/>
                    </a:xfrm>
                    <a:prstGeom prst="line">
                      <a:avLst/>
                    </a:prstGeom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Connector 35"/>
                    <p:cNvCxnSpPr/>
                    <p:nvPr/>
                  </p:nvCxnSpPr>
                  <p:spPr>
                    <a:xfrm flipH="1">
                      <a:off x="2463375" y="3284985"/>
                      <a:ext cx="2883585" cy="0"/>
                    </a:xfrm>
                    <a:prstGeom prst="line">
                      <a:avLst/>
                    </a:prstGeom>
                    <a:ln>
                      <a:solidFill>
                        <a:srgbClr val="FF0000"/>
                      </a:solidFill>
                      <a:headEnd type="triangle" w="sm" len="lg"/>
                      <a:tailEnd type="triangle" w="sm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Straight Connector 38"/>
                    <p:cNvCxnSpPr/>
                    <p:nvPr/>
                  </p:nvCxnSpPr>
                  <p:spPr>
                    <a:xfrm flipV="1">
                      <a:off x="3360484" y="2996953"/>
                      <a:ext cx="0" cy="187394"/>
                    </a:xfrm>
                    <a:prstGeom prst="line">
                      <a:avLst/>
                    </a:prstGeom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Straight Connector 41"/>
                    <p:cNvCxnSpPr/>
                    <p:nvPr/>
                  </p:nvCxnSpPr>
                  <p:spPr>
                    <a:xfrm flipV="1">
                      <a:off x="4335582" y="3005709"/>
                      <a:ext cx="0" cy="187394"/>
                    </a:xfrm>
                    <a:prstGeom prst="line">
                      <a:avLst/>
                    </a:prstGeom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Straight Connector 42"/>
                    <p:cNvCxnSpPr/>
                    <p:nvPr/>
                  </p:nvCxnSpPr>
                  <p:spPr>
                    <a:xfrm flipV="1">
                      <a:off x="5346960" y="2996952"/>
                      <a:ext cx="0" cy="374791"/>
                    </a:xfrm>
                    <a:prstGeom prst="line">
                      <a:avLst/>
                    </a:prstGeom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4" name="TextBox 43"/>
                    <p:cNvSpPr txBox="1"/>
                    <p:nvPr/>
                  </p:nvSpPr>
                  <p:spPr>
                    <a:xfrm>
                      <a:off x="2317458" y="2677322"/>
                      <a:ext cx="29183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id-ID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9" name="TextBox 48"/>
                    <p:cNvSpPr txBox="1"/>
                    <p:nvPr/>
                  </p:nvSpPr>
                  <p:spPr>
                    <a:xfrm>
                      <a:off x="3214567" y="2677322"/>
                      <a:ext cx="29183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id-ID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1" name="TextBox 50"/>
                    <p:cNvSpPr txBox="1"/>
                    <p:nvPr/>
                  </p:nvSpPr>
                  <p:spPr>
                    <a:xfrm>
                      <a:off x="4189665" y="2677322"/>
                      <a:ext cx="29183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id-ID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2" name="TextBox 51"/>
                    <p:cNvSpPr txBox="1"/>
                    <p:nvPr/>
                  </p:nvSpPr>
                  <p:spPr>
                    <a:xfrm>
                      <a:off x="5201043" y="2677322"/>
                      <a:ext cx="29183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endParaRPr lang="id-ID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</p:grpSp>
            <p:sp>
              <p:nvSpPr>
                <p:cNvPr id="59" name="TextBox 58"/>
                <p:cNvSpPr txBox="1"/>
                <p:nvPr/>
              </p:nvSpPr>
              <p:spPr>
                <a:xfrm>
                  <a:off x="3395755" y="3023826"/>
                  <a:ext cx="118813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 @ 7.50 m</a:t>
                  </a:r>
                  <a:endParaRPr lang="id-ID" sz="16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1263482" y="3496787"/>
                <a:ext cx="953974" cy="2928507"/>
                <a:chOff x="1263482" y="3496787"/>
                <a:chExt cx="953974" cy="2928507"/>
              </a:xfrm>
            </p:grpSpPr>
            <p:grpSp>
              <p:nvGrpSpPr>
                <p:cNvPr id="14" name="Group 13"/>
                <p:cNvGrpSpPr/>
                <p:nvPr/>
              </p:nvGrpSpPr>
              <p:grpSpPr>
                <a:xfrm>
                  <a:off x="1651379" y="3496787"/>
                  <a:ext cx="491252" cy="2928507"/>
                  <a:chOff x="1651379" y="3496787"/>
                  <a:chExt cx="491252" cy="2928507"/>
                </a:xfrm>
              </p:grpSpPr>
              <p:cxnSp>
                <p:nvCxnSpPr>
                  <p:cNvPr id="41" name="Straight Connector 40"/>
                  <p:cNvCxnSpPr/>
                  <p:nvPr/>
                </p:nvCxnSpPr>
                <p:spPr>
                  <a:xfrm>
                    <a:off x="1663918" y="6425294"/>
                    <a:ext cx="478713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/>
                  <p:cNvCxnSpPr/>
                  <p:nvPr/>
                </p:nvCxnSpPr>
                <p:spPr>
                  <a:xfrm>
                    <a:off x="1903275" y="3496787"/>
                    <a:ext cx="0" cy="614591"/>
                  </a:xfrm>
                  <a:prstGeom prst="line">
                    <a:avLst/>
                  </a:prstGeom>
                  <a:ln>
                    <a:headEnd type="triangle" w="sm" len="lg"/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/>
                  <p:cNvCxnSpPr/>
                  <p:nvPr/>
                </p:nvCxnSpPr>
                <p:spPr>
                  <a:xfrm>
                    <a:off x="1907704" y="4637111"/>
                    <a:ext cx="0" cy="614591"/>
                  </a:xfrm>
                  <a:prstGeom prst="line">
                    <a:avLst/>
                  </a:prstGeom>
                  <a:ln>
                    <a:headEnd type="triangle" w="sm" len="lg"/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/>
                  <p:nvPr/>
                </p:nvCxnSpPr>
                <p:spPr>
                  <a:xfrm>
                    <a:off x="1907704" y="5203096"/>
                    <a:ext cx="0" cy="614591"/>
                  </a:xfrm>
                  <a:prstGeom prst="line">
                    <a:avLst/>
                  </a:prstGeom>
                  <a:ln>
                    <a:headEnd type="triangle" w="sm" len="lg"/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>
                    <a:off x="1903274" y="5810703"/>
                    <a:ext cx="0" cy="614591"/>
                  </a:xfrm>
                  <a:prstGeom prst="line">
                    <a:avLst/>
                  </a:prstGeom>
                  <a:ln>
                    <a:headEnd type="triangle" w="sm" len="lg"/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>
                  <a:xfrm>
                    <a:off x="1651382" y="5836236"/>
                    <a:ext cx="478713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59"/>
                  <p:cNvCxnSpPr/>
                  <p:nvPr/>
                </p:nvCxnSpPr>
                <p:spPr>
                  <a:xfrm>
                    <a:off x="1651381" y="5239160"/>
                    <a:ext cx="478713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>
                    <a:off x="1651380" y="4648111"/>
                    <a:ext cx="478713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>
                    <a:off x="1656823" y="4083218"/>
                    <a:ext cx="478713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>
                    <a:off x="1651379" y="3507371"/>
                    <a:ext cx="478713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>
                    <a:off x="1896179" y="4069525"/>
                    <a:ext cx="0" cy="614591"/>
                  </a:xfrm>
                  <a:prstGeom prst="line">
                    <a:avLst/>
                  </a:prstGeom>
                  <a:ln>
                    <a:headEnd type="triangle" w="sm" len="lg"/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5" name="TextBox 64"/>
                <p:cNvSpPr txBox="1"/>
                <p:nvPr/>
              </p:nvSpPr>
              <p:spPr>
                <a:xfrm>
                  <a:off x="1281352" y="3619416"/>
                  <a:ext cx="9361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3,60 m</a:t>
                  </a:r>
                  <a:endParaRPr lang="id-ID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1268450" y="4215931"/>
                  <a:ext cx="9361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3,60 m</a:t>
                  </a:r>
                  <a:endParaRPr lang="id-ID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1281352" y="4787473"/>
                  <a:ext cx="9361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3,60 m</a:t>
                  </a:r>
                  <a:endParaRPr lang="id-ID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>
                <a:xfrm>
                  <a:off x="1263482" y="5332189"/>
                  <a:ext cx="9361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3,60 m</a:t>
                  </a:r>
                  <a:endParaRPr lang="id-ID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>
                  <a:off x="1281352" y="5933332"/>
                  <a:ext cx="9361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3,60 m</a:t>
                  </a:r>
                  <a:endParaRPr lang="id-ID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58595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467544" y="1556792"/>
            <a:ext cx="8135938" cy="4824413"/>
          </a:xfrm>
        </p:spPr>
        <p:txBody>
          <a:bodyPr>
            <a:normAutofit/>
          </a:bodyPr>
          <a:lstStyle/>
          <a:p>
            <a:r>
              <a:rPr lang="id-ID" sz="2000" noProof="1" smtClean="0">
                <a:solidFill>
                  <a:schemeClr val="accent6">
                    <a:lumMod val="75000"/>
                  </a:schemeClr>
                </a:solidFill>
              </a:rPr>
              <a:t>Sub Pokok Bahasan :</a:t>
            </a:r>
          </a:p>
          <a:p>
            <a:pPr marL="801688" lvl="0" indent="-282575"/>
            <a:r>
              <a:rPr lang="en-US" sz="2000" dirty="0" err="1" smtClean="0"/>
              <a:t>Ketidakberaturan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Gedung</a:t>
            </a:r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en-US" sz="2000" dirty="0" smtClean="0"/>
          </a:p>
          <a:p>
            <a:pPr marL="801688" lvl="0" indent="-282575"/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499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92062" y="1552207"/>
            <a:ext cx="8135938" cy="4824413"/>
          </a:xfrm>
        </p:spPr>
        <p:txBody>
          <a:bodyPr/>
          <a:lstStyle/>
          <a:p>
            <a:r>
              <a:rPr lang="en-US" noProof="1" smtClean="0"/>
              <a:t>Contoh 16 </a:t>
            </a:r>
            <a:r>
              <a:rPr lang="en-US" sz="2400" noProof="1" smtClean="0">
                <a:solidFill>
                  <a:srgbClr val="0070C0"/>
                </a:solidFill>
              </a:rPr>
              <a:t>(Irregularitas Vertikal Tipe 5.a &amp; b)</a:t>
            </a:r>
          </a:p>
          <a:p>
            <a:pPr marL="82296" indent="0">
              <a:buNone/>
            </a:pPr>
            <a:r>
              <a:rPr lang="en-US" sz="1800" noProof="1" smtClean="0"/>
              <a:t>Suatu gedung struktur beton bertulang dari jenis Bearing Wall dengan konfigurasi dinding seperti pada gambar. Seluruh dinding adalah identik dan masing-masing dinding memberikan kontribusi geser.  Nilai kuat geser nominal tiap dinding ditujukkan dalam tabel. Periksa apakah struktur termasuk irregularitas vertikal 5.a atau b.</a:t>
            </a:r>
            <a:endParaRPr lang="en-US" sz="2400" noProof="1" smtClean="0"/>
          </a:p>
        </p:txBody>
      </p:sp>
      <p:grpSp>
        <p:nvGrpSpPr>
          <p:cNvPr id="31" name="Group 30"/>
          <p:cNvGrpSpPr/>
          <p:nvPr/>
        </p:nvGrpSpPr>
        <p:grpSpPr>
          <a:xfrm>
            <a:off x="1361536" y="3655767"/>
            <a:ext cx="3342732" cy="2590841"/>
            <a:chOff x="1361536" y="3655767"/>
            <a:chExt cx="3342732" cy="2590841"/>
          </a:xfrm>
        </p:grpSpPr>
        <p:grpSp>
          <p:nvGrpSpPr>
            <p:cNvPr id="27" name="Group 26"/>
            <p:cNvGrpSpPr/>
            <p:nvPr/>
          </p:nvGrpSpPr>
          <p:grpSpPr>
            <a:xfrm>
              <a:off x="1487403" y="3789040"/>
              <a:ext cx="3216865" cy="2457568"/>
              <a:chOff x="1487403" y="3789040"/>
              <a:chExt cx="3216865" cy="2457568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1487403" y="3789040"/>
                <a:ext cx="3216865" cy="2457568"/>
                <a:chOff x="1487403" y="3789040"/>
                <a:chExt cx="3216865" cy="2457568"/>
              </a:xfrm>
            </p:grpSpPr>
            <p:sp>
              <p:nvSpPr>
                <p:cNvPr id="20" name="Rectangle 19"/>
                <p:cNvSpPr/>
                <p:nvPr/>
              </p:nvSpPr>
              <p:spPr>
                <a:xfrm>
                  <a:off x="1691680" y="5373216"/>
                  <a:ext cx="2808312" cy="720080"/>
                </a:xfrm>
                <a:prstGeom prst="rect">
                  <a:avLst/>
                </a:prstGeom>
                <a:solidFill>
                  <a:schemeClr val="accent1">
                    <a:alpha val="28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1487403" y="3789040"/>
                  <a:ext cx="3216865" cy="2457568"/>
                  <a:chOff x="1487403" y="3789040"/>
                  <a:chExt cx="3216865" cy="2457568"/>
                </a:xfrm>
              </p:grpSpPr>
              <p:sp>
                <p:nvSpPr>
                  <p:cNvPr id="9" name="Rectangle 8"/>
                  <p:cNvSpPr/>
                  <p:nvPr/>
                </p:nvSpPr>
                <p:spPr>
                  <a:xfrm>
                    <a:off x="1691680" y="3789040"/>
                    <a:ext cx="2808312" cy="72008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>
                    <a:solidFill>
                      <a:schemeClr val="accent3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>
                    <a:off x="1691680" y="4509120"/>
                    <a:ext cx="2808312" cy="72008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>
                    <a:solidFill>
                      <a:schemeClr val="accent3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70" name="Rectangle 69"/>
                  <p:cNvSpPr/>
                  <p:nvPr/>
                </p:nvSpPr>
                <p:spPr>
                  <a:xfrm>
                    <a:off x="1691680" y="5301208"/>
                    <a:ext cx="2808312" cy="72008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>
                    <a:solidFill>
                      <a:schemeClr val="accent3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cxnSp>
                <p:nvCxnSpPr>
                  <p:cNvPr id="11" name="Straight Connector 10"/>
                  <p:cNvCxnSpPr>
                    <a:stCxn id="9" idx="1"/>
                  </p:cNvCxnSpPr>
                  <p:nvPr/>
                </p:nvCxnSpPr>
                <p:spPr>
                  <a:xfrm>
                    <a:off x="1691680" y="3825044"/>
                    <a:ext cx="0" cy="2268252"/>
                  </a:xfrm>
                  <a:prstGeom prst="line">
                    <a:avLst/>
                  </a:prstGeom>
                  <a:ln w="31750">
                    <a:solidFill>
                      <a:schemeClr val="accent3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71"/>
                  <p:cNvCxnSpPr/>
                  <p:nvPr/>
                </p:nvCxnSpPr>
                <p:spPr>
                  <a:xfrm>
                    <a:off x="4499992" y="3789040"/>
                    <a:ext cx="0" cy="2314853"/>
                  </a:xfrm>
                  <a:prstGeom prst="line">
                    <a:avLst/>
                  </a:prstGeom>
                  <a:ln w="31750">
                    <a:solidFill>
                      <a:schemeClr val="accent3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3" name="Rectangle 72"/>
                  <p:cNvSpPr/>
                  <p:nvPr/>
                </p:nvSpPr>
                <p:spPr>
                  <a:xfrm>
                    <a:off x="1487403" y="6103893"/>
                    <a:ext cx="3216865" cy="142715"/>
                  </a:xfrm>
                  <a:prstGeom prst="rect">
                    <a:avLst/>
                  </a:prstGeom>
                  <a:pattFill prst="ltDnDiag">
                    <a:fgClr>
                      <a:schemeClr val="accent1"/>
                    </a:fgClr>
                    <a:bgClr>
                      <a:schemeClr val="bg1"/>
                    </a:bgClr>
                  </a:patt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</p:grpSp>
            <p:sp>
              <p:nvSpPr>
                <p:cNvPr id="74" name="Rectangle 73"/>
                <p:cNvSpPr/>
                <p:nvPr/>
              </p:nvSpPr>
              <p:spPr>
                <a:xfrm>
                  <a:off x="1691680" y="4599130"/>
                  <a:ext cx="2808312" cy="720080"/>
                </a:xfrm>
                <a:prstGeom prst="rect">
                  <a:avLst/>
                </a:prstGeom>
                <a:solidFill>
                  <a:schemeClr val="accent1">
                    <a:alpha val="28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1691166" y="3879050"/>
                  <a:ext cx="2808312" cy="720080"/>
                </a:xfrm>
                <a:prstGeom prst="rect">
                  <a:avLst/>
                </a:prstGeom>
                <a:solidFill>
                  <a:schemeClr val="accent1">
                    <a:alpha val="28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</p:grpSp>
          <p:sp>
            <p:nvSpPr>
              <p:cNvPr id="23" name="Rectangle 22"/>
              <p:cNvSpPr/>
              <p:nvPr/>
            </p:nvSpPr>
            <p:spPr>
              <a:xfrm>
                <a:off x="2123728" y="5517232"/>
                <a:ext cx="971594" cy="57041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3527884" y="5533475"/>
                <a:ext cx="396044" cy="57041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507133" y="4730790"/>
                <a:ext cx="396044" cy="57041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504555" y="3941377"/>
                <a:ext cx="396044" cy="57041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1383648" y="5151692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361536" y="4392236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361536" y="3655767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704444" y="5642646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167844" y="5633164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995936" y="5633164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429505" y="477718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995936" y="4760469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  <a:endParaRPr lang="id-ID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35877"/>
              </p:ext>
            </p:extLst>
          </p:nvPr>
        </p:nvGraphicFramePr>
        <p:xfrm>
          <a:off x="5364088" y="3679909"/>
          <a:ext cx="230632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1658252"/>
              </a:tblGrid>
              <a:tr h="365713">
                <a:tc>
                  <a:txBody>
                    <a:bodyPr/>
                    <a:lstStyle/>
                    <a:p>
                      <a:pPr algn="ctr"/>
                      <a:r>
                        <a:rPr lang="id-ID" noProof="1" smtClean="0">
                          <a:solidFill>
                            <a:schemeClr val="tx1"/>
                          </a:solidFill>
                        </a:rPr>
                        <a:t>Pier</a:t>
                      </a:r>
                      <a:endParaRPr lang="id-ID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noProof="1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id-ID" baseline="-25000" noProof="1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id-ID" noProof="1" smtClean="0">
                          <a:solidFill>
                            <a:schemeClr val="tx1"/>
                          </a:solidFill>
                        </a:rPr>
                        <a:t> (ton)</a:t>
                      </a:r>
                      <a:endParaRPr lang="id-ID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13">
                <a:tc>
                  <a:txBody>
                    <a:bodyPr/>
                    <a:lstStyle/>
                    <a:p>
                      <a:r>
                        <a:rPr lang="id-ID" noProof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d-ID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1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id-ID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13">
                <a:tc>
                  <a:txBody>
                    <a:bodyPr/>
                    <a:lstStyle/>
                    <a:p>
                      <a:r>
                        <a:rPr lang="id-ID" noProof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d-ID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1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id-ID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13">
                <a:tc>
                  <a:txBody>
                    <a:bodyPr/>
                    <a:lstStyle/>
                    <a:p>
                      <a:r>
                        <a:rPr lang="id-ID" noProof="1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id-ID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1" smtClean="0">
                          <a:solidFill>
                            <a:schemeClr val="tx1"/>
                          </a:solidFill>
                        </a:rPr>
                        <a:t>7,50</a:t>
                      </a:r>
                      <a:endParaRPr lang="id-ID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13">
                <a:tc>
                  <a:txBody>
                    <a:bodyPr/>
                    <a:lstStyle/>
                    <a:p>
                      <a:r>
                        <a:rPr lang="id-ID" noProof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id-ID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1" smtClean="0">
                          <a:solidFill>
                            <a:schemeClr val="tx1"/>
                          </a:solidFill>
                        </a:rPr>
                        <a:t>40,00</a:t>
                      </a:r>
                      <a:endParaRPr lang="id-ID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5713">
                <a:tc>
                  <a:txBody>
                    <a:bodyPr/>
                    <a:lstStyle/>
                    <a:p>
                      <a:r>
                        <a:rPr lang="id-ID" noProof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id-ID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1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id-ID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68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 marL="82296" indent="0" algn="just">
              <a:buNone/>
            </a:pPr>
            <a:r>
              <a:rPr lang="id-ID" b="1" noProof="1" smtClean="0">
                <a:solidFill>
                  <a:srgbClr val="00B0F0"/>
                </a:solidFill>
              </a:rPr>
              <a:t>Ketidakberaturan Struktur Gedung</a:t>
            </a:r>
          </a:p>
          <a:p>
            <a:pPr algn="just"/>
            <a:r>
              <a:rPr lang="id-ID" noProof="1" smtClean="0"/>
              <a:t>Suatu struktur bangunan harus diklasifikasikan sebagai suatu struktur bangunan beraturan ataukah tidak beraturan berdasarkan kriteria-kriteria yang ditetapkan dalam pasal 7.3.2 SNI 1726-2012.</a:t>
            </a:r>
          </a:p>
          <a:p>
            <a:pPr algn="just"/>
            <a:r>
              <a:rPr lang="id-ID" noProof="1" smtClean="0"/>
              <a:t>Ketidakberaturan tersebut dapat dibedakan  berdasarkan pada konfigurasi </a:t>
            </a:r>
            <a:r>
              <a:rPr lang="id-ID" b="1" noProof="1" smtClean="0">
                <a:solidFill>
                  <a:srgbClr val="FF0000"/>
                </a:solidFill>
              </a:rPr>
              <a:t>horizontal</a:t>
            </a:r>
            <a:r>
              <a:rPr lang="id-ID" noProof="1" smtClean="0"/>
              <a:t> dan </a:t>
            </a:r>
            <a:r>
              <a:rPr lang="id-ID" b="1" noProof="1" smtClean="0">
                <a:solidFill>
                  <a:srgbClr val="FF0000"/>
                </a:solidFill>
              </a:rPr>
              <a:t>vertikal</a:t>
            </a:r>
            <a:r>
              <a:rPr lang="id-ID" noProof="1" smtClean="0">
                <a:solidFill>
                  <a:srgbClr val="FF0000"/>
                </a:solidFill>
              </a:rPr>
              <a:t> </a:t>
            </a:r>
            <a:r>
              <a:rPr lang="id-ID" noProof="1" smtClean="0"/>
              <a:t>dari struktur bangunan tersebut.</a:t>
            </a:r>
          </a:p>
          <a:p>
            <a:pPr algn="just"/>
            <a:r>
              <a:rPr lang="id-ID" noProof="1" smtClean="0"/>
              <a:t>Struktur bangunan yang dikategorikan memiliki ketidakberaturan vertikal atau horizontal harus memenuhi </a:t>
            </a:r>
            <a:r>
              <a:rPr lang="id-ID" b="1" noProof="1" smtClean="0">
                <a:solidFill>
                  <a:schemeClr val="accent4">
                    <a:lumMod val="75000"/>
                  </a:schemeClr>
                </a:solidFill>
              </a:rPr>
              <a:t>persyaratan tambahan </a:t>
            </a:r>
            <a:r>
              <a:rPr lang="id-ID" noProof="1" smtClean="0"/>
              <a:t>tertentu, sehingga menjamin keamanan penggunaan bangunan gedung tersebut.</a:t>
            </a:r>
            <a:endParaRPr lang="id-ID" noProof="1"/>
          </a:p>
        </p:txBody>
      </p:sp>
    </p:spTree>
    <p:extLst>
      <p:ext uri="{BB962C8B-B14F-4D97-AF65-F5344CB8AC3E}">
        <p14:creationId xmlns:p14="http://schemas.microsoft.com/office/powerpoint/2010/main" val="4098991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Ketidakberaturan Horizontal</a:t>
            </a:r>
            <a:endParaRPr lang="id-ID" noProof="1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7707204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0284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Ketidakberaturan Horizontal</a:t>
            </a:r>
            <a:endParaRPr lang="id-ID" noProof="1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64904"/>
            <a:ext cx="7848872" cy="2703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495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Torsi Tak Terduga (Accidental Torsion)</a:t>
            </a:r>
          </a:p>
          <a:p>
            <a:endParaRPr lang="id-ID" noProof="1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517" y="2420888"/>
            <a:ext cx="610552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9897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noProof="1" smtClean="0"/>
              <a:t>Pembesaran </a:t>
            </a:r>
            <a:r>
              <a:rPr lang="id-ID" noProof="1" smtClean="0"/>
              <a:t>Torsi Tak Terduga</a:t>
            </a:r>
          </a:p>
          <a:p>
            <a:endParaRPr lang="id-ID" noProof="1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905" y="2492896"/>
            <a:ext cx="62103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7046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id-ID" noProof="1" smtClean="0"/>
              <a:t>Perhitungan Eksentrisitas</a:t>
            </a:r>
            <a:endParaRPr lang="en-US" noProof="1" smtClean="0"/>
          </a:p>
          <a:p>
            <a:r>
              <a:rPr lang="id-ID" noProof="1" smtClean="0"/>
              <a:t>e</a:t>
            </a:r>
            <a:r>
              <a:rPr lang="id-ID" baseline="-25000" noProof="1" smtClean="0"/>
              <a:t>x</a:t>
            </a:r>
            <a:r>
              <a:rPr lang="id-ID" noProof="1" smtClean="0"/>
              <a:t>= e</a:t>
            </a:r>
            <a:r>
              <a:rPr lang="id-ID" baseline="-25000" noProof="1" smtClean="0"/>
              <a:t>ox</a:t>
            </a:r>
            <a:r>
              <a:rPr lang="id-ID" noProof="1" smtClean="0"/>
              <a:t>+ </a:t>
            </a:r>
            <a:r>
              <a:rPr lang="id-ID" noProof="1"/>
              <a:t>(</a:t>
            </a:r>
            <a:r>
              <a:rPr lang="id-ID" noProof="1" smtClean="0"/>
              <a:t>0,05BAx)</a:t>
            </a:r>
            <a:endParaRPr lang="id-ID" noProof="1"/>
          </a:p>
          <a:p>
            <a:r>
              <a:rPr lang="id-ID" noProof="1" smtClean="0"/>
              <a:t>e</a:t>
            </a:r>
            <a:r>
              <a:rPr lang="id-ID" baseline="-25000" noProof="1" smtClean="0"/>
              <a:t>y</a:t>
            </a:r>
            <a:r>
              <a:rPr lang="id-ID" noProof="1" smtClean="0"/>
              <a:t>= e</a:t>
            </a:r>
            <a:r>
              <a:rPr lang="id-ID" baseline="-25000" noProof="1" smtClean="0"/>
              <a:t>oy</a:t>
            </a:r>
            <a:r>
              <a:rPr lang="id-ID" noProof="1" smtClean="0"/>
              <a:t>+ </a:t>
            </a:r>
            <a:r>
              <a:rPr lang="id-ID" noProof="1"/>
              <a:t>(</a:t>
            </a:r>
            <a:r>
              <a:rPr lang="id-ID" noProof="1" smtClean="0"/>
              <a:t>0,05LAy)</a:t>
            </a:r>
            <a:endParaRPr lang="en-US" noProof="1" smtClean="0"/>
          </a:p>
          <a:p>
            <a:r>
              <a:rPr lang="en-US" noProof="1" smtClean="0"/>
              <a:t>e</a:t>
            </a:r>
            <a:r>
              <a:rPr lang="id-ID" baseline="-25000" noProof="1" smtClean="0"/>
              <a:t>ox</a:t>
            </a:r>
            <a:r>
              <a:rPr lang="en-US" noProof="1" smtClean="0"/>
              <a:t> </a:t>
            </a:r>
            <a:r>
              <a:rPr lang="id-ID" noProof="1" smtClean="0"/>
              <a:t>dan e</a:t>
            </a:r>
            <a:r>
              <a:rPr lang="id-ID" baseline="-25000" noProof="1" smtClean="0"/>
              <a:t>oy</a:t>
            </a:r>
            <a:r>
              <a:rPr lang="en-US" noProof="1" smtClean="0"/>
              <a:t> </a:t>
            </a:r>
            <a:r>
              <a:rPr lang="id-ID" noProof="1" smtClean="0"/>
              <a:t>adalah </a:t>
            </a:r>
            <a:r>
              <a:rPr lang="id-ID" noProof="1"/>
              <a:t>eksentrisitas bawaan</a:t>
            </a:r>
          </a:p>
          <a:p>
            <a:r>
              <a:rPr lang="id-ID" noProof="1" smtClean="0"/>
              <a:t>0,05 </a:t>
            </a:r>
            <a:r>
              <a:rPr lang="id-ID" noProof="1"/>
              <a:t>B </a:t>
            </a:r>
            <a:r>
              <a:rPr lang="id-ID" noProof="1" smtClean="0"/>
              <a:t>Ax</a:t>
            </a:r>
            <a:r>
              <a:rPr lang="en-US" noProof="1" smtClean="0"/>
              <a:t> </a:t>
            </a:r>
            <a:r>
              <a:rPr lang="id-ID" noProof="1" smtClean="0"/>
              <a:t>dan </a:t>
            </a:r>
            <a:r>
              <a:rPr lang="id-ID" noProof="1"/>
              <a:t>0,05 L </a:t>
            </a:r>
            <a:r>
              <a:rPr lang="id-ID" noProof="1" smtClean="0"/>
              <a:t>Ax</a:t>
            </a:r>
            <a:r>
              <a:rPr lang="en-US" noProof="1" smtClean="0"/>
              <a:t> </a:t>
            </a:r>
            <a:r>
              <a:rPr lang="id-ID" noProof="1" smtClean="0"/>
              <a:t>adalah eksentrisitas</a:t>
            </a:r>
            <a:r>
              <a:rPr lang="en-US" noProof="1" smtClean="0"/>
              <a:t> </a:t>
            </a:r>
            <a:r>
              <a:rPr lang="id-ID" noProof="1" smtClean="0"/>
              <a:t>tak </a:t>
            </a:r>
            <a:r>
              <a:rPr lang="id-ID" noProof="1"/>
              <a:t>terduga</a:t>
            </a:r>
          </a:p>
        </p:txBody>
      </p:sp>
    </p:spTree>
    <p:extLst>
      <p:ext uri="{BB962C8B-B14F-4D97-AF65-F5344CB8AC3E}">
        <p14:creationId xmlns:p14="http://schemas.microsoft.com/office/powerpoint/2010/main" val="309390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11187</TotalTime>
  <Words>830</Words>
  <Application>Microsoft Office PowerPoint</Application>
  <PresentationFormat>On-screen Show (4:3)</PresentationFormat>
  <Paragraphs>177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Solstice</vt:lpstr>
      <vt:lpstr>Peraturan Gempa Indonesia SNI 1726-2012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Agus Setiawan</dc:creator>
  <cp:lastModifiedBy>User</cp:lastModifiedBy>
  <cp:revision>537</cp:revision>
  <dcterms:created xsi:type="dcterms:W3CDTF">2012-08-30T00:56:22Z</dcterms:created>
  <dcterms:modified xsi:type="dcterms:W3CDTF">2016-04-07T07:51:04Z</dcterms:modified>
</cp:coreProperties>
</file>