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7"/>
  </p:notesMasterIdLst>
  <p:sldIdLst>
    <p:sldId id="310" r:id="rId2"/>
    <p:sldId id="312" r:id="rId3"/>
    <p:sldId id="313" r:id="rId4"/>
    <p:sldId id="333" r:id="rId5"/>
    <p:sldId id="334" r:id="rId6"/>
    <p:sldId id="335" r:id="rId7"/>
    <p:sldId id="337" r:id="rId8"/>
    <p:sldId id="336" r:id="rId9"/>
    <p:sldId id="341" r:id="rId10"/>
    <p:sldId id="338" r:id="rId11"/>
    <p:sldId id="342" r:id="rId12"/>
    <p:sldId id="345" r:id="rId13"/>
    <p:sldId id="343" r:id="rId14"/>
    <p:sldId id="344" r:id="rId15"/>
    <p:sldId id="34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0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23/04/2019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4/23/2019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8" r:id="rId13"/>
    <p:sldLayoutId id="2147483679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en-US" sz="2800" noProof="1" smtClean="0"/>
              <a:t>11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200" noProof="1" smtClean="0">
                <a:effectLst/>
              </a:rPr>
              <a:t>Earthquake Analysis of Linear MDoF System</a:t>
            </a:r>
            <a:endParaRPr lang="id-ID" sz="24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 - 308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>
          <a:xfrm>
            <a:off x="539750" y="1628775"/>
            <a:ext cx="4824338" cy="482441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id-ID" sz="2400" noProof="1" smtClean="0"/>
              <a:t>Example</a:t>
            </a:r>
            <a:r>
              <a:rPr lang="en-US" sz="2400" noProof="1" smtClean="0"/>
              <a:t> 1</a:t>
            </a:r>
            <a:endParaRPr lang="id-ID" sz="2400" noProof="1" smtClean="0"/>
          </a:p>
          <a:p>
            <a:pPr marL="82296" indent="0">
              <a:buNone/>
            </a:pPr>
            <a:r>
              <a:rPr lang="id-ID" sz="2400" noProof="1" smtClean="0"/>
              <a:t>Determine </a:t>
            </a:r>
            <a:r>
              <a:rPr lang="en-US" sz="2400" noProof="1" smtClean="0"/>
              <a:t>maximum Base Shear due to El Centro Acc.</a:t>
            </a:r>
          </a:p>
          <a:p>
            <a:r>
              <a:rPr lang="en-US" sz="2400" noProof="1" smtClean="0"/>
              <a:t>Use Respon Spectrum Method</a:t>
            </a:r>
          </a:p>
          <a:p>
            <a:r>
              <a:rPr lang="en-US" sz="2400" noProof="1" smtClean="0"/>
              <a:t>Use SRSS Method to combine BS from each mode </a:t>
            </a:r>
          </a:p>
          <a:p>
            <a:pPr marL="82296" indent="0">
              <a:buFont typeface="Wingdings 2"/>
              <a:buNone/>
            </a:pPr>
            <a:endParaRPr lang="id-ID" sz="2400" noProof="1" smtClean="0"/>
          </a:p>
          <a:p>
            <a:pPr marL="82296" indent="0">
              <a:buFont typeface="Wingdings 2"/>
              <a:buNone/>
            </a:pPr>
            <a:r>
              <a:rPr lang="id-ID" sz="2400" noProof="1" smtClean="0"/>
              <a:t> </a:t>
            </a:r>
            <a:endParaRPr lang="id-ID" sz="2400" noProof="1"/>
          </a:p>
        </p:txBody>
      </p:sp>
      <p:grpSp>
        <p:nvGrpSpPr>
          <p:cNvPr id="4" name="Group 3"/>
          <p:cNvGrpSpPr/>
          <p:nvPr/>
        </p:nvGrpSpPr>
        <p:grpSpPr>
          <a:xfrm>
            <a:off x="5486618" y="2152051"/>
            <a:ext cx="3139335" cy="3237643"/>
            <a:chOff x="1432665" y="2415260"/>
            <a:chExt cx="3139335" cy="3237643"/>
          </a:xfrm>
        </p:grpSpPr>
        <p:sp>
          <p:nvSpPr>
            <p:cNvPr id="5" name="TextBox 4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432665" y="2415260"/>
              <a:ext cx="3139335" cy="3237643"/>
              <a:chOff x="1432665" y="2415260"/>
              <a:chExt cx="3139335" cy="3237643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432665" y="2415260"/>
                <a:ext cx="3139335" cy="3237643"/>
                <a:chOff x="1432665" y="2415260"/>
                <a:chExt cx="3139335" cy="3237643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1432665" y="2415260"/>
                  <a:ext cx="3139335" cy="3237643"/>
                  <a:chOff x="1197604" y="2732304"/>
                  <a:chExt cx="3139335" cy="3237643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1197604" y="3193968"/>
                    <a:ext cx="3139335" cy="2775979"/>
                    <a:chOff x="1197604" y="3193968"/>
                    <a:chExt cx="3139335" cy="2775979"/>
                  </a:xfrm>
                </p:grpSpPr>
                <p:grpSp>
                  <p:nvGrpSpPr>
                    <p:cNvPr id="21" name="Group 20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4" name="Straight Connector 23"/>
                      <p:cNvCxnSpPr>
                        <a:stCxn id="25" idx="1"/>
                      </p:cNvCxnSpPr>
                      <p:nvPr/>
                    </p:nvCxnSpPr>
                    <p:spPr>
                      <a:xfrm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6" name="Rectangle 25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7" name="Straight Connector 26"/>
                      <p:cNvCxnSpPr/>
                      <p:nvPr/>
                    </p:nvCxnSpPr>
                    <p:spPr>
                      <a:xfrm flipH="1">
                        <a:off x="3227250" y="3340734"/>
                        <a:ext cx="2137" cy="250861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8" name="Group 27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29" name="Rectangle 28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30" name="Straight Connector 29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3" name="TextBox 22"/>
                    <p:cNvSpPr txBox="1"/>
                    <p:nvPr/>
                  </p:nvSpPr>
                  <p:spPr>
                    <a:xfrm rot="16200000">
                      <a:off x="895611" y="3664105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1601032" y="2732304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5" name="Straight Arrow Connector 14"/>
                <p:cNvCxnSpPr>
                  <a:stCxn id="25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TextBox 11"/>
              <p:cNvSpPr txBox="1"/>
              <p:nvPr/>
            </p:nvSpPr>
            <p:spPr>
              <a:xfrm>
                <a:off x="3959932" y="250543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959932" y="378268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777415"/>
              </p:ext>
            </p:extLst>
          </p:nvPr>
        </p:nvGraphicFramePr>
        <p:xfrm>
          <a:off x="5251367" y="5661248"/>
          <a:ext cx="31067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1981080" imgH="596880" progId="Equation.3">
                  <p:embed/>
                </p:oleObj>
              </mc:Choice>
              <mc:Fallback>
                <p:oleObj name="Equation" r:id="rId3" imgW="1981080" imgH="596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367" y="5661248"/>
                        <a:ext cx="3106738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1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700808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Mode 1, </a:t>
            </a:r>
            <a:r>
              <a:rPr lang="id-ID" dirty="0" smtClean="0">
                <a:latin typeface="Symbol" panose="05050102010706020507" pitchFamily="18" charset="2"/>
              </a:rPr>
              <a:t>w</a:t>
            </a:r>
            <a:r>
              <a:rPr lang="id-ID" baseline="-25000" dirty="0" smtClean="0"/>
              <a:t>1</a:t>
            </a:r>
            <a:r>
              <a:rPr lang="id-ID" dirty="0" smtClean="0"/>
              <a:t> = 10,76 rad/dt – T</a:t>
            </a:r>
            <a:r>
              <a:rPr lang="id-ID" baseline="-25000" dirty="0" smtClean="0"/>
              <a:t>1</a:t>
            </a:r>
            <a:r>
              <a:rPr lang="id-ID" dirty="0" smtClean="0"/>
              <a:t> = 2</a:t>
            </a:r>
            <a:r>
              <a:rPr lang="id-ID" dirty="0" smtClean="0">
                <a:latin typeface="Symbol" panose="05050102010706020507" pitchFamily="18" charset="2"/>
              </a:rPr>
              <a:t>p</a:t>
            </a:r>
            <a:r>
              <a:rPr lang="id-ID" dirty="0" smtClean="0"/>
              <a:t>/</a:t>
            </a:r>
            <a:r>
              <a:rPr lang="id-ID" dirty="0" smtClean="0">
                <a:latin typeface="Symbol" panose="05050102010706020507" pitchFamily="18" charset="2"/>
              </a:rPr>
              <a:t>w</a:t>
            </a:r>
            <a:r>
              <a:rPr lang="id-ID" baseline="-25000" dirty="0" smtClean="0"/>
              <a:t>1 </a:t>
            </a:r>
            <a:r>
              <a:rPr lang="id-ID" dirty="0" smtClean="0"/>
              <a:t>= 0,58 det</a:t>
            </a:r>
          </a:p>
          <a:p>
            <a:r>
              <a:rPr lang="id-ID" dirty="0" smtClean="0"/>
              <a:t>Sd</a:t>
            </a:r>
            <a:r>
              <a:rPr lang="id-ID" baseline="-25000" dirty="0" smtClean="0"/>
              <a:t>1</a:t>
            </a:r>
            <a:r>
              <a:rPr lang="id-ID" dirty="0" smtClean="0"/>
              <a:t> = 2,5 inch = 6,35 cm</a:t>
            </a:r>
          </a:p>
          <a:p>
            <a:r>
              <a:rPr lang="id-ID" dirty="0" smtClean="0"/>
              <a:t>Hitung 	L</a:t>
            </a:r>
            <a:r>
              <a:rPr lang="id-ID" baseline="-25000" dirty="0" smtClean="0"/>
              <a:t>1</a:t>
            </a:r>
            <a:r>
              <a:rPr lang="id-ID" dirty="0" smtClean="0"/>
              <a:t> = {</a:t>
            </a:r>
            <a:r>
              <a:rPr lang="id-ID" dirty="0" smtClean="0">
                <a:latin typeface="Symbol" panose="05050102010706020507" pitchFamily="18" charset="2"/>
              </a:rPr>
              <a:t>f</a:t>
            </a:r>
            <a:r>
              <a:rPr lang="id-ID" baseline="-25000" dirty="0" smtClean="0"/>
              <a:t>1</a:t>
            </a:r>
            <a:r>
              <a:rPr lang="id-ID" dirty="0" smtClean="0"/>
              <a:t>}</a:t>
            </a:r>
            <a:r>
              <a:rPr lang="id-ID" baseline="30000" dirty="0" smtClean="0"/>
              <a:t>T</a:t>
            </a:r>
            <a:r>
              <a:rPr lang="id-ID" dirty="0" smtClean="0"/>
              <a:t>[M]{1}</a:t>
            </a:r>
          </a:p>
          <a:p>
            <a:r>
              <a:rPr lang="id-ID" dirty="0"/>
              <a:t>	</a:t>
            </a:r>
            <a:r>
              <a:rPr lang="id-ID" dirty="0" smtClean="0"/>
              <a:t>M</a:t>
            </a:r>
            <a:r>
              <a:rPr lang="id-ID" baseline="-25000" dirty="0" smtClean="0"/>
              <a:t>1</a:t>
            </a:r>
            <a:r>
              <a:rPr lang="id-ID" dirty="0" smtClean="0"/>
              <a:t> = </a:t>
            </a:r>
            <a:r>
              <a:rPr lang="id-ID" dirty="0"/>
              <a:t>{</a:t>
            </a:r>
            <a:r>
              <a:rPr lang="id-ID" dirty="0">
                <a:latin typeface="Symbol" panose="05050102010706020507" pitchFamily="18" charset="2"/>
              </a:rPr>
              <a:t>f</a:t>
            </a:r>
            <a:r>
              <a:rPr lang="id-ID" baseline="-25000" dirty="0"/>
              <a:t>1</a:t>
            </a:r>
            <a:r>
              <a:rPr lang="id-ID" dirty="0"/>
              <a:t>}</a:t>
            </a:r>
            <a:r>
              <a:rPr lang="id-ID" baseline="30000" dirty="0"/>
              <a:t>T</a:t>
            </a:r>
            <a:r>
              <a:rPr lang="id-ID" dirty="0"/>
              <a:t>[M</a:t>
            </a:r>
            <a:r>
              <a:rPr lang="id-ID" dirty="0" smtClean="0"/>
              <a:t>]{</a:t>
            </a:r>
            <a:r>
              <a:rPr lang="id-ID" dirty="0" smtClean="0">
                <a:latin typeface="Symbol" panose="05050102010706020507" pitchFamily="18" charset="2"/>
              </a:rPr>
              <a:t>f</a:t>
            </a:r>
            <a:r>
              <a:rPr lang="id-ID" baseline="-25000" dirty="0" smtClean="0"/>
              <a:t>1</a:t>
            </a:r>
            <a:r>
              <a:rPr lang="id-ID" dirty="0"/>
              <a:t>}</a:t>
            </a:r>
          </a:p>
          <a:p>
            <a:r>
              <a:rPr lang="id-ID" dirty="0" smtClean="0"/>
              <a:t>	</a:t>
            </a:r>
            <a:r>
              <a:rPr lang="id-ID" dirty="0" smtClean="0">
                <a:latin typeface="Symbol" panose="05050102010706020507" pitchFamily="18" charset="2"/>
              </a:rPr>
              <a:t>G</a:t>
            </a:r>
            <a:r>
              <a:rPr lang="id-ID" baseline="-25000" dirty="0" smtClean="0"/>
              <a:t>1</a:t>
            </a:r>
            <a:r>
              <a:rPr lang="id-ID" dirty="0" smtClean="0"/>
              <a:t> = L</a:t>
            </a:r>
            <a:r>
              <a:rPr lang="id-ID" baseline="-25000" dirty="0" smtClean="0"/>
              <a:t>1</a:t>
            </a:r>
            <a:r>
              <a:rPr lang="id-ID" dirty="0" smtClean="0"/>
              <a:t>/M</a:t>
            </a:r>
            <a:r>
              <a:rPr lang="id-ID" baseline="-25000" dirty="0" smtClean="0"/>
              <a:t>1</a:t>
            </a:r>
          </a:p>
          <a:p>
            <a:r>
              <a:rPr lang="id-ID" baseline="-25000" dirty="0"/>
              <a:t>	</a:t>
            </a:r>
            <a:r>
              <a:rPr lang="id-ID" dirty="0" smtClean="0"/>
              <a:t>{u</a:t>
            </a:r>
            <a:r>
              <a:rPr lang="id-ID" baseline="-25000" dirty="0" smtClean="0"/>
              <a:t>j</a:t>
            </a:r>
            <a:r>
              <a:rPr lang="id-ID" dirty="0" smtClean="0"/>
              <a:t>} = {</a:t>
            </a:r>
            <a:r>
              <a:rPr lang="id-ID" dirty="0" smtClean="0">
                <a:latin typeface="Symbol" panose="05050102010706020507" pitchFamily="18" charset="2"/>
              </a:rPr>
              <a:t>f</a:t>
            </a:r>
            <a:r>
              <a:rPr lang="id-ID" baseline="-25000" dirty="0" smtClean="0"/>
              <a:t>1</a:t>
            </a:r>
            <a:r>
              <a:rPr lang="id-ID" dirty="0" smtClean="0"/>
              <a:t>}</a:t>
            </a:r>
            <a:r>
              <a:rPr lang="id-ID" dirty="0" smtClean="0">
                <a:latin typeface="Symbol" panose="05050102010706020507" pitchFamily="18" charset="2"/>
              </a:rPr>
              <a:t>G</a:t>
            </a:r>
            <a:r>
              <a:rPr lang="id-ID" baseline="-25000" dirty="0" smtClean="0"/>
              <a:t>1</a:t>
            </a:r>
            <a:r>
              <a:rPr lang="id-ID" dirty="0" smtClean="0"/>
              <a:t>.Sd</a:t>
            </a:r>
            <a:r>
              <a:rPr lang="id-ID" baseline="-25000" dirty="0" smtClean="0"/>
              <a:t>1</a:t>
            </a:r>
          </a:p>
          <a:p>
            <a:r>
              <a:rPr lang="id-ID" dirty="0"/>
              <a:t>	</a:t>
            </a:r>
            <a:r>
              <a:rPr lang="id-ID" dirty="0" smtClean="0"/>
              <a:t>{fj} = [M]{u</a:t>
            </a:r>
            <a:r>
              <a:rPr lang="id-ID" baseline="-25000" dirty="0" smtClean="0"/>
              <a:t>j</a:t>
            </a:r>
            <a:r>
              <a:rPr lang="id-ID" dirty="0" smtClean="0"/>
              <a:t>}</a:t>
            </a:r>
            <a:r>
              <a:rPr lang="id-ID" dirty="0" smtClean="0">
                <a:latin typeface="Symbol" panose="05050102010706020507" pitchFamily="18" charset="2"/>
              </a:rPr>
              <a:t>w</a:t>
            </a:r>
            <a:r>
              <a:rPr lang="id-ID" baseline="-25000" dirty="0" smtClean="0"/>
              <a:t>1</a:t>
            </a:r>
            <a:r>
              <a:rPr lang="id-ID" baseline="30000" dirty="0" smtClean="0"/>
              <a:t>2</a:t>
            </a:r>
            <a:endParaRPr lang="id-ID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933056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Mode 2, </a:t>
            </a:r>
            <a:r>
              <a:rPr lang="id-ID" dirty="0" smtClean="0">
                <a:latin typeface="Symbol" panose="05050102010706020507" pitchFamily="18" charset="2"/>
              </a:rPr>
              <a:t>w</a:t>
            </a:r>
            <a:r>
              <a:rPr lang="id-ID" baseline="-25000" dirty="0" smtClean="0"/>
              <a:t>2</a:t>
            </a:r>
            <a:r>
              <a:rPr lang="id-ID" dirty="0" smtClean="0"/>
              <a:t> = 38,28 rad/dt – T</a:t>
            </a:r>
            <a:r>
              <a:rPr lang="id-ID" baseline="-25000" dirty="0" smtClean="0"/>
              <a:t>2</a:t>
            </a:r>
            <a:r>
              <a:rPr lang="id-ID" dirty="0" smtClean="0"/>
              <a:t> = 2</a:t>
            </a:r>
            <a:r>
              <a:rPr lang="id-ID" dirty="0" smtClean="0">
                <a:latin typeface="Symbol" panose="05050102010706020507" pitchFamily="18" charset="2"/>
              </a:rPr>
              <a:t>p</a:t>
            </a:r>
            <a:r>
              <a:rPr lang="id-ID" dirty="0" smtClean="0"/>
              <a:t>/</a:t>
            </a:r>
            <a:r>
              <a:rPr lang="id-ID" dirty="0" smtClean="0">
                <a:latin typeface="Symbol" panose="05050102010706020507" pitchFamily="18" charset="2"/>
              </a:rPr>
              <a:t>w</a:t>
            </a:r>
            <a:r>
              <a:rPr lang="id-ID" baseline="-25000" dirty="0" smtClean="0"/>
              <a:t>2 </a:t>
            </a:r>
            <a:r>
              <a:rPr lang="id-ID" dirty="0" smtClean="0"/>
              <a:t>= 0,16 det</a:t>
            </a:r>
          </a:p>
          <a:p>
            <a:r>
              <a:rPr lang="id-ID" dirty="0" smtClean="0"/>
              <a:t>Sd</a:t>
            </a:r>
            <a:r>
              <a:rPr lang="id-ID" baseline="-25000" dirty="0"/>
              <a:t>2</a:t>
            </a:r>
            <a:r>
              <a:rPr lang="id-ID" dirty="0" smtClean="0"/>
              <a:t> =  0,18 inch = 0,4572 cm</a:t>
            </a:r>
          </a:p>
          <a:p>
            <a:r>
              <a:rPr lang="id-ID" dirty="0"/>
              <a:t>Hitung 	</a:t>
            </a:r>
            <a:r>
              <a:rPr lang="id-ID" dirty="0" smtClean="0"/>
              <a:t>L</a:t>
            </a:r>
            <a:r>
              <a:rPr lang="id-ID" baseline="-25000" dirty="0" smtClean="0"/>
              <a:t>2</a:t>
            </a:r>
            <a:r>
              <a:rPr lang="id-ID" dirty="0" smtClean="0"/>
              <a:t> </a:t>
            </a:r>
            <a:r>
              <a:rPr lang="id-ID" dirty="0"/>
              <a:t>= {</a:t>
            </a:r>
            <a:r>
              <a:rPr lang="id-ID" dirty="0" smtClean="0">
                <a:latin typeface="Symbol" panose="05050102010706020507" pitchFamily="18" charset="2"/>
              </a:rPr>
              <a:t>f</a:t>
            </a:r>
            <a:r>
              <a:rPr lang="id-ID" baseline="-25000" dirty="0" smtClean="0"/>
              <a:t>2</a:t>
            </a:r>
            <a:r>
              <a:rPr lang="id-ID" dirty="0" smtClean="0"/>
              <a:t>}</a:t>
            </a:r>
            <a:r>
              <a:rPr lang="id-ID" baseline="30000" dirty="0" smtClean="0"/>
              <a:t>T</a:t>
            </a:r>
            <a:r>
              <a:rPr lang="id-ID" dirty="0" smtClean="0"/>
              <a:t>[M</a:t>
            </a:r>
            <a:r>
              <a:rPr lang="id-ID" dirty="0"/>
              <a:t>]{1}</a:t>
            </a:r>
          </a:p>
          <a:p>
            <a:r>
              <a:rPr lang="id-ID" dirty="0"/>
              <a:t>	</a:t>
            </a:r>
            <a:r>
              <a:rPr lang="id-ID" dirty="0" smtClean="0"/>
              <a:t>M</a:t>
            </a:r>
            <a:r>
              <a:rPr lang="id-ID" baseline="-25000" dirty="0" smtClean="0"/>
              <a:t>2</a:t>
            </a:r>
            <a:r>
              <a:rPr lang="id-ID" dirty="0" smtClean="0"/>
              <a:t> </a:t>
            </a:r>
            <a:r>
              <a:rPr lang="id-ID" dirty="0"/>
              <a:t>= {</a:t>
            </a:r>
            <a:r>
              <a:rPr lang="id-ID" dirty="0" smtClean="0">
                <a:latin typeface="Symbol" panose="05050102010706020507" pitchFamily="18" charset="2"/>
              </a:rPr>
              <a:t>f</a:t>
            </a:r>
            <a:r>
              <a:rPr lang="id-ID" baseline="-25000" dirty="0" smtClean="0"/>
              <a:t>2</a:t>
            </a:r>
            <a:r>
              <a:rPr lang="id-ID" dirty="0" smtClean="0"/>
              <a:t>}</a:t>
            </a:r>
            <a:r>
              <a:rPr lang="id-ID" baseline="30000" dirty="0" smtClean="0"/>
              <a:t>T</a:t>
            </a:r>
            <a:r>
              <a:rPr lang="id-ID" dirty="0" smtClean="0"/>
              <a:t>[M</a:t>
            </a:r>
            <a:r>
              <a:rPr lang="id-ID" dirty="0"/>
              <a:t>]{</a:t>
            </a:r>
            <a:r>
              <a:rPr lang="id-ID" dirty="0">
                <a:latin typeface="Symbol" panose="05050102010706020507" pitchFamily="18" charset="2"/>
              </a:rPr>
              <a:t>f</a:t>
            </a:r>
            <a:r>
              <a:rPr lang="id-ID" baseline="-25000" dirty="0"/>
              <a:t>1</a:t>
            </a:r>
            <a:r>
              <a:rPr lang="id-ID" dirty="0"/>
              <a:t>}</a:t>
            </a:r>
          </a:p>
          <a:p>
            <a:r>
              <a:rPr lang="id-ID" dirty="0"/>
              <a:t>	</a:t>
            </a:r>
            <a:r>
              <a:rPr lang="id-ID" dirty="0" smtClean="0">
                <a:latin typeface="Symbol" panose="05050102010706020507" pitchFamily="18" charset="2"/>
              </a:rPr>
              <a:t>G</a:t>
            </a:r>
            <a:r>
              <a:rPr lang="id-ID" baseline="-25000" dirty="0" smtClean="0"/>
              <a:t>2</a:t>
            </a:r>
            <a:r>
              <a:rPr lang="id-ID" dirty="0" smtClean="0"/>
              <a:t> </a:t>
            </a:r>
            <a:r>
              <a:rPr lang="id-ID" dirty="0"/>
              <a:t>= </a:t>
            </a:r>
            <a:r>
              <a:rPr lang="id-ID" dirty="0" smtClean="0"/>
              <a:t>L</a:t>
            </a:r>
            <a:r>
              <a:rPr lang="id-ID" baseline="-25000" dirty="0" smtClean="0"/>
              <a:t>2</a:t>
            </a:r>
            <a:r>
              <a:rPr lang="id-ID" dirty="0" smtClean="0"/>
              <a:t>/M</a:t>
            </a:r>
            <a:r>
              <a:rPr lang="id-ID" baseline="-25000" dirty="0" smtClean="0"/>
              <a:t>2</a:t>
            </a:r>
            <a:endParaRPr lang="id-ID" baseline="-25000" dirty="0"/>
          </a:p>
          <a:p>
            <a:r>
              <a:rPr lang="id-ID" baseline="-25000" dirty="0"/>
              <a:t>	</a:t>
            </a:r>
            <a:r>
              <a:rPr lang="id-ID" dirty="0"/>
              <a:t>{u</a:t>
            </a:r>
            <a:r>
              <a:rPr lang="id-ID" baseline="-25000" dirty="0"/>
              <a:t>j</a:t>
            </a:r>
            <a:r>
              <a:rPr lang="id-ID" dirty="0"/>
              <a:t>} = {</a:t>
            </a:r>
            <a:r>
              <a:rPr lang="id-ID" dirty="0" smtClean="0">
                <a:latin typeface="Symbol" panose="05050102010706020507" pitchFamily="18" charset="2"/>
              </a:rPr>
              <a:t>f</a:t>
            </a:r>
            <a:r>
              <a:rPr lang="id-ID" baseline="-25000" dirty="0" smtClean="0"/>
              <a:t>2</a:t>
            </a:r>
            <a:r>
              <a:rPr lang="id-ID" dirty="0" smtClean="0"/>
              <a:t>}</a:t>
            </a:r>
            <a:r>
              <a:rPr lang="id-ID" dirty="0" smtClean="0">
                <a:latin typeface="Symbol" panose="05050102010706020507" pitchFamily="18" charset="2"/>
              </a:rPr>
              <a:t>G</a:t>
            </a:r>
            <a:r>
              <a:rPr lang="id-ID" baseline="-25000" dirty="0" smtClean="0"/>
              <a:t>2</a:t>
            </a:r>
            <a:r>
              <a:rPr lang="id-ID" dirty="0" smtClean="0"/>
              <a:t>.Sd</a:t>
            </a:r>
            <a:r>
              <a:rPr lang="id-ID" baseline="-25000" dirty="0" smtClean="0"/>
              <a:t>2</a:t>
            </a:r>
            <a:endParaRPr lang="id-ID" baseline="-25000" dirty="0"/>
          </a:p>
          <a:p>
            <a:r>
              <a:rPr lang="id-ID" dirty="0"/>
              <a:t>	{fj} = [M]{</a:t>
            </a:r>
            <a:r>
              <a:rPr lang="id-ID" dirty="0" smtClean="0"/>
              <a:t>u</a:t>
            </a:r>
            <a:r>
              <a:rPr lang="id-ID" baseline="-25000" dirty="0" smtClean="0"/>
              <a:t>j</a:t>
            </a:r>
            <a:r>
              <a:rPr lang="id-ID" dirty="0" smtClean="0"/>
              <a:t>}</a:t>
            </a:r>
            <a:r>
              <a:rPr lang="id-ID" dirty="0" smtClean="0">
                <a:latin typeface="Symbol" panose="05050102010706020507" pitchFamily="18" charset="2"/>
              </a:rPr>
              <a:t>w</a:t>
            </a:r>
            <a:r>
              <a:rPr lang="id-ID" baseline="-25000" dirty="0"/>
              <a:t>2</a:t>
            </a:r>
            <a:r>
              <a:rPr lang="id-ID" baseline="30000" dirty="0" smtClean="0"/>
              <a:t>2</a:t>
            </a:r>
            <a:endParaRPr lang="id-ID" baseline="30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625244"/>
              </p:ext>
            </p:extLst>
          </p:nvPr>
        </p:nvGraphicFramePr>
        <p:xfrm>
          <a:off x="5220072" y="2248157"/>
          <a:ext cx="31067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981080" imgH="596880" progId="Equation.3">
                  <p:embed/>
                </p:oleObj>
              </mc:Choice>
              <mc:Fallback>
                <p:oleObj name="Equation" r:id="rId3" imgW="1981080" imgH="596880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248157"/>
                        <a:ext cx="3106738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551645"/>
              </p:ext>
            </p:extLst>
          </p:nvPr>
        </p:nvGraphicFramePr>
        <p:xfrm>
          <a:off x="6017332" y="4279482"/>
          <a:ext cx="1998755" cy="59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901440" imgH="266400" progId="Equation.3">
                  <p:embed/>
                </p:oleObj>
              </mc:Choice>
              <mc:Fallback>
                <p:oleObj name="Equation" r:id="rId5" imgW="901440" imgH="26640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7332" y="4279482"/>
                        <a:ext cx="1998755" cy="591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6068"/>
              </p:ext>
            </p:extLst>
          </p:nvPr>
        </p:nvGraphicFramePr>
        <p:xfrm>
          <a:off x="6059996" y="5090692"/>
          <a:ext cx="2261592" cy="565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7" imgW="1066680" imgH="266400" progId="Equation.3">
                  <p:embed/>
                </p:oleObj>
              </mc:Choice>
              <mc:Fallback>
                <p:oleObj name="Equation" r:id="rId7" imgW="1066680" imgH="2664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59996" y="5090692"/>
                        <a:ext cx="2261592" cy="565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41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84784"/>
            <a:ext cx="5258941" cy="31044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093799"/>
            <a:ext cx="55626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81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7488832" cy="64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4499992" y="1412776"/>
            <a:ext cx="0" cy="4032448"/>
          </a:xfrm>
          <a:prstGeom prst="line">
            <a:avLst/>
          </a:prstGeom>
          <a:ln w="15875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99992" y="1412776"/>
            <a:ext cx="1512168" cy="15841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19872" y="2564904"/>
            <a:ext cx="0" cy="2880320"/>
          </a:xfrm>
          <a:prstGeom prst="line">
            <a:avLst/>
          </a:prstGeom>
          <a:ln w="15875">
            <a:solidFill>
              <a:srgbClr val="0070C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19871" y="2564904"/>
            <a:ext cx="1512169" cy="158417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8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23528" y="1844824"/>
            <a:ext cx="3139335" cy="3237643"/>
            <a:chOff x="1432665" y="2415260"/>
            <a:chExt cx="3139335" cy="3237643"/>
          </a:xfrm>
        </p:grpSpPr>
        <p:sp>
          <p:nvSpPr>
            <p:cNvPr id="8" name="TextBox 7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432665" y="2415260"/>
              <a:ext cx="3139335" cy="3237643"/>
              <a:chOff x="1432665" y="2415260"/>
              <a:chExt cx="3139335" cy="3237643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432665" y="2415260"/>
                <a:ext cx="3139335" cy="3237643"/>
                <a:chOff x="1432665" y="2415260"/>
                <a:chExt cx="3139335" cy="3237643"/>
              </a:xfrm>
            </p:grpSpPr>
            <p:grpSp>
              <p:nvGrpSpPr>
                <p:cNvPr id="17" name="Group 16"/>
                <p:cNvGrpSpPr/>
                <p:nvPr/>
              </p:nvGrpSpPr>
              <p:grpSpPr>
                <a:xfrm>
                  <a:off x="1432665" y="2415260"/>
                  <a:ext cx="3139335" cy="3237643"/>
                  <a:chOff x="1197604" y="2732304"/>
                  <a:chExt cx="3139335" cy="3237643"/>
                </a:xfrm>
              </p:grpSpPr>
              <p:grpSp>
                <p:nvGrpSpPr>
                  <p:cNvPr id="22" name="Group 21"/>
                  <p:cNvGrpSpPr/>
                  <p:nvPr/>
                </p:nvGrpSpPr>
                <p:grpSpPr>
                  <a:xfrm>
                    <a:off x="1197604" y="3193968"/>
                    <a:ext cx="3139335" cy="2775979"/>
                    <a:chOff x="1197604" y="3193968"/>
                    <a:chExt cx="3139335" cy="2775979"/>
                  </a:xfrm>
                </p:grpSpPr>
                <p:grpSp>
                  <p:nvGrpSpPr>
                    <p:cNvPr id="24" name="Group 23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7" name="Straight Connector 26"/>
                      <p:cNvCxnSpPr>
                        <a:stCxn id="28" idx="1"/>
                      </p:cNvCxnSpPr>
                      <p:nvPr/>
                    </p:nvCxnSpPr>
                    <p:spPr>
                      <a:xfrm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8" name="Rectangle 27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9" name="Rectangle 28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30" name="Straight Connector 29"/>
                      <p:cNvCxnSpPr/>
                      <p:nvPr/>
                    </p:nvCxnSpPr>
                    <p:spPr>
                      <a:xfrm flipH="1">
                        <a:off x="3227250" y="3340734"/>
                        <a:ext cx="2137" cy="250861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32" name="Rectangle 31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33" name="Straight Connector 32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 rot="16200000">
                      <a:off x="895611" y="3664105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1601032" y="2732304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8" name="Straight Arrow Connector 17"/>
                <p:cNvCxnSpPr>
                  <a:stCxn id="28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3959932" y="250543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59932" y="378268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95266" y="1945651"/>
            <a:ext cx="1511958" cy="2941460"/>
            <a:chOff x="3283053" y="1945651"/>
            <a:chExt cx="1511958" cy="294146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4283968" y="2453253"/>
              <a:ext cx="0" cy="24338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3448446" y="2396661"/>
              <a:ext cx="8355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779912" y="3651616"/>
              <a:ext cx="518473" cy="1856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354851" y="1945651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19.525,21 kg</a:t>
              </a:r>
              <a:endParaRPr lang="id-ID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283053" y="326883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6.424,51 kg</a:t>
              </a:r>
              <a:endParaRPr lang="id-ID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71747" y="1950882"/>
            <a:ext cx="1511958" cy="2941460"/>
            <a:chOff x="3283053" y="1945651"/>
            <a:chExt cx="1511958" cy="2941460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4283968" y="2453253"/>
              <a:ext cx="0" cy="24338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3448446" y="2396661"/>
              <a:ext cx="8355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3448446" y="3670182"/>
              <a:ext cx="849940" cy="656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354851" y="1945651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19.525,21 kg</a:t>
              </a:r>
              <a:endParaRPr lang="id-ID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283053" y="326883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28.669,23 kg</a:t>
              </a:r>
              <a:endParaRPr lang="id-ID" dirty="0"/>
            </a:p>
          </p:txBody>
        </p:sp>
      </p:grpSp>
      <p:sp>
        <p:nvSpPr>
          <p:cNvPr id="49" name="Right Arrow 48"/>
          <p:cNvSpPr/>
          <p:nvPr/>
        </p:nvSpPr>
        <p:spPr>
          <a:xfrm>
            <a:off x="4436481" y="4887111"/>
            <a:ext cx="783931" cy="326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Right Arrow 49"/>
          <p:cNvSpPr/>
          <p:nvPr/>
        </p:nvSpPr>
        <p:spPr>
          <a:xfrm flipH="1">
            <a:off x="6427976" y="4867272"/>
            <a:ext cx="783931" cy="326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1" name="TextBox 50"/>
          <p:cNvSpPr txBox="1"/>
          <p:nvPr/>
        </p:nvSpPr>
        <p:spPr>
          <a:xfrm>
            <a:off x="3838512" y="5213790"/>
            <a:ext cx="204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BS</a:t>
            </a:r>
            <a:r>
              <a:rPr lang="id-ID" baseline="-25000" dirty="0"/>
              <a:t>1</a:t>
            </a:r>
            <a:r>
              <a:rPr lang="id-ID" dirty="0"/>
              <a:t> = </a:t>
            </a:r>
            <a:r>
              <a:rPr lang="id-ID" dirty="0" smtClean="0"/>
              <a:t>25.949,72 kg</a:t>
            </a:r>
            <a:endParaRPr lang="id-ID" dirty="0"/>
          </a:p>
        </p:txBody>
      </p:sp>
      <p:sp>
        <p:nvSpPr>
          <p:cNvPr id="52" name="TextBox 51"/>
          <p:cNvSpPr txBox="1"/>
          <p:nvPr/>
        </p:nvSpPr>
        <p:spPr>
          <a:xfrm>
            <a:off x="6084168" y="5193951"/>
            <a:ext cx="204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BS</a:t>
            </a:r>
            <a:r>
              <a:rPr lang="id-ID" baseline="-25000" dirty="0" smtClean="0"/>
              <a:t>2</a:t>
            </a:r>
            <a:r>
              <a:rPr lang="id-ID" dirty="0" smtClean="0"/>
              <a:t> </a:t>
            </a:r>
            <a:r>
              <a:rPr lang="id-ID" dirty="0"/>
              <a:t>= </a:t>
            </a:r>
            <a:r>
              <a:rPr lang="id-ID" dirty="0" smtClean="0"/>
              <a:t>9.144,02 kg</a:t>
            </a:r>
            <a:endParaRPr lang="id-ID" dirty="0"/>
          </a:p>
        </p:txBody>
      </p:sp>
      <p:sp>
        <p:nvSpPr>
          <p:cNvPr id="53" name="TextBox 52"/>
          <p:cNvSpPr txBox="1"/>
          <p:nvPr/>
        </p:nvSpPr>
        <p:spPr>
          <a:xfrm>
            <a:off x="1259632" y="5877272"/>
            <a:ext cx="516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BS = ((BS1)</a:t>
            </a:r>
            <a:r>
              <a:rPr lang="id-ID" baseline="30000" dirty="0" smtClean="0"/>
              <a:t>2</a:t>
            </a:r>
            <a:r>
              <a:rPr lang="id-ID" dirty="0" smtClean="0"/>
              <a:t> + (BS2)</a:t>
            </a:r>
            <a:r>
              <a:rPr lang="id-ID" baseline="30000" dirty="0" smtClean="0"/>
              <a:t>2</a:t>
            </a:r>
            <a:r>
              <a:rPr lang="id-ID" dirty="0" smtClean="0"/>
              <a:t>)</a:t>
            </a:r>
            <a:r>
              <a:rPr lang="id-ID" baseline="30000" dirty="0" smtClean="0"/>
              <a:t>0,5</a:t>
            </a:r>
            <a:r>
              <a:rPr lang="id-ID" dirty="0"/>
              <a:t> = </a:t>
            </a:r>
            <a:r>
              <a:rPr lang="id-ID" b="1" u="sng" dirty="0" smtClean="0"/>
              <a:t>27.513,65 kg</a:t>
            </a:r>
            <a:endParaRPr lang="id-ID" b="1" u="sng" dirty="0"/>
          </a:p>
        </p:txBody>
      </p:sp>
      <p:sp>
        <p:nvSpPr>
          <p:cNvPr id="54" name="TextBox 53"/>
          <p:cNvSpPr txBox="1"/>
          <p:nvPr/>
        </p:nvSpPr>
        <p:spPr>
          <a:xfrm>
            <a:off x="165819" y="5591082"/>
            <a:ext cx="259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Cara SRSS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3534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4824338" cy="482441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d-ID" sz="2400" noProof="1" smtClean="0"/>
              <a:t>Tugas </a:t>
            </a:r>
            <a:r>
              <a:rPr lang="en-US" sz="2400" noProof="1" smtClean="0"/>
              <a:t>8</a:t>
            </a:r>
            <a:endParaRPr lang="id-ID" sz="2400" noProof="1" smtClean="0"/>
          </a:p>
          <a:p>
            <a:r>
              <a:rPr lang="id-ID" sz="2400" noProof="1"/>
              <a:t>Determine </a:t>
            </a:r>
            <a:r>
              <a:rPr lang="en-US" sz="2400" noProof="1"/>
              <a:t>maximum Base Shear due to El Centro Acc.</a:t>
            </a:r>
          </a:p>
          <a:p>
            <a:r>
              <a:rPr lang="en-US" sz="2400" noProof="1"/>
              <a:t>Use Respon Spectrum Method</a:t>
            </a:r>
          </a:p>
          <a:p>
            <a:r>
              <a:rPr lang="en-US" sz="2400" noProof="1"/>
              <a:t>Use SRSS Method to combine BS from each mode </a:t>
            </a:r>
          </a:p>
          <a:p>
            <a:pPr marL="82296" indent="0">
              <a:buNone/>
            </a:pPr>
            <a:endParaRPr lang="en-US" sz="2400" noProof="1" smtClean="0"/>
          </a:p>
          <a:p>
            <a:pPr marL="82296" indent="0">
              <a:buNone/>
            </a:pPr>
            <a:endParaRPr lang="id-ID" sz="2400" noProof="1" smtClean="0"/>
          </a:p>
          <a:p>
            <a:pPr marL="82296" indent="0">
              <a:buNone/>
            </a:pPr>
            <a:r>
              <a:rPr lang="id-ID" sz="2400" noProof="1" smtClean="0"/>
              <a:t> </a:t>
            </a:r>
            <a:endParaRPr lang="id-ID" sz="2400" noProof="1"/>
          </a:p>
        </p:txBody>
      </p:sp>
      <p:grpSp>
        <p:nvGrpSpPr>
          <p:cNvPr id="12" name="Group 11"/>
          <p:cNvGrpSpPr/>
          <p:nvPr/>
        </p:nvGrpSpPr>
        <p:grpSpPr>
          <a:xfrm>
            <a:off x="5513821" y="1988840"/>
            <a:ext cx="3234643" cy="4101739"/>
            <a:chOff x="5513821" y="1988840"/>
            <a:chExt cx="3234643" cy="4101739"/>
          </a:xfrm>
        </p:grpSpPr>
        <p:sp>
          <p:nvSpPr>
            <p:cNvPr id="34" name="Rectangle 33"/>
            <p:cNvSpPr/>
            <p:nvPr/>
          </p:nvSpPr>
          <p:spPr>
            <a:xfrm>
              <a:off x="5940152" y="2348880"/>
              <a:ext cx="1607578" cy="14676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513821" y="1988840"/>
              <a:ext cx="3234643" cy="4101739"/>
              <a:chOff x="5513821" y="1988840"/>
              <a:chExt cx="3234643" cy="4101739"/>
            </a:xfrm>
          </p:grpSpPr>
          <p:grpSp>
            <p:nvGrpSpPr>
              <p:cNvPr id="3" name="Group 64"/>
              <p:cNvGrpSpPr/>
              <p:nvPr/>
            </p:nvGrpSpPr>
            <p:grpSpPr>
              <a:xfrm>
                <a:off x="5513821" y="2422263"/>
                <a:ext cx="3234643" cy="3668316"/>
                <a:chOff x="1438382" y="1984587"/>
                <a:chExt cx="3234643" cy="3668316"/>
              </a:xfrm>
            </p:grpSpPr>
            <p:sp>
              <p:nvSpPr>
                <p:cNvPr id="57" name="TextBox 56"/>
                <p:cNvSpPr txBox="1"/>
                <p:nvPr/>
              </p:nvSpPr>
              <p:spPr>
                <a:xfrm>
                  <a:off x="1878135" y="3782682"/>
                  <a:ext cx="169000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600" b="1" i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</a:t>
                  </a:r>
                  <a:r>
                    <a:rPr lang="en-US" sz="1600" b="1" baseline="-25000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r>
                    <a:rPr lang="id-ID" sz="1600" b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= </a:t>
                  </a:r>
                  <a:r>
                    <a:rPr lang="en-US" sz="1600" b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11.600 </a:t>
                  </a:r>
                  <a:r>
                    <a:rPr lang="id-ID" sz="1600" b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kgf</a:t>
                  </a:r>
                  <a:endParaRPr lang="id-ID" sz="1600" b="1" baseline="-25000" noProof="1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4" name="Group 59"/>
                <p:cNvGrpSpPr/>
                <p:nvPr/>
              </p:nvGrpSpPr>
              <p:grpSpPr>
                <a:xfrm>
                  <a:off x="1482091" y="1984587"/>
                  <a:ext cx="3190934" cy="3668316"/>
                  <a:chOff x="1482091" y="1984587"/>
                  <a:chExt cx="3190934" cy="3668316"/>
                </a:xfrm>
              </p:grpSpPr>
              <p:grpSp>
                <p:nvGrpSpPr>
                  <p:cNvPr id="5" name="Group 55"/>
                  <p:cNvGrpSpPr/>
                  <p:nvPr/>
                </p:nvGrpSpPr>
                <p:grpSpPr>
                  <a:xfrm>
                    <a:off x="1482091" y="1984587"/>
                    <a:ext cx="3089909" cy="3668316"/>
                    <a:chOff x="1482091" y="1984587"/>
                    <a:chExt cx="3089909" cy="3668316"/>
                  </a:xfrm>
                </p:grpSpPr>
                <p:grpSp>
                  <p:nvGrpSpPr>
                    <p:cNvPr id="6" name="Group 10"/>
                    <p:cNvGrpSpPr/>
                    <p:nvPr/>
                  </p:nvGrpSpPr>
                  <p:grpSpPr>
                    <a:xfrm>
                      <a:off x="1482091" y="1984587"/>
                      <a:ext cx="3089909" cy="3668316"/>
                      <a:chOff x="1247030" y="2301631"/>
                      <a:chExt cx="3089909" cy="3668316"/>
                    </a:xfrm>
                  </p:grpSpPr>
                  <p:grpSp>
                    <p:nvGrpSpPr>
                      <p:cNvPr id="7" name="Group 14"/>
                      <p:cNvGrpSpPr/>
                      <p:nvPr/>
                    </p:nvGrpSpPr>
                    <p:grpSpPr>
                      <a:xfrm>
                        <a:off x="1247030" y="2301631"/>
                        <a:ext cx="3089909" cy="3668316"/>
                        <a:chOff x="1247030" y="2301631"/>
                        <a:chExt cx="3089909" cy="3668316"/>
                      </a:xfrm>
                    </p:grpSpPr>
                    <p:grpSp>
                      <p:nvGrpSpPr>
                        <p:cNvPr id="8" name="Group 18"/>
                        <p:cNvGrpSpPr/>
                        <p:nvPr/>
                      </p:nvGrpSpPr>
                      <p:grpSpPr>
                        <a:xfrm>
                          <a:off x="1247030" y="2301631"/>
                          <a:ext cx="2316858" cy="3668316"/>
                          <a:chOff x="1247030" y="2301631"/>
                          <a:chExt cx="2316858" cy="3668316"/>
                        </a:xfrm>
                      </p:grpSpPr>
                      <p:cxnSp>
                        <p:nvCxnSpPr>
                          <p:cNvPr id="26" name="Straight Connector 25"/>
                          <p:cNvCxnSpPr>
                            <a:stCxn id="34" idx="1"/>
                          </p:cNvCxnSpPr>
                          <p:nvPr/>
                        </p:nvCxnSpPr>
                        <p:spPr>
                          <a:xfrm rot="10800000" flipV="1">
                            <a:off x="1619672" y="2301631"/>
                            <a:ext cx="9980" cy="3472960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8" name="Rectangle 27"/>
                          <p:cNvSpPr/>
                          <p:nvPr/>
                        </p:nvSpPr>
                        <p:spPr>
                          <a:xfrm>
                            <a:off x="1619672" y="3193968"/>
                            <a:ext cx="1607578" cy="146765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1643074" y="4497454"/>
                            <a:ext cx="1584176" cy="144016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cxnSp>
                        <p:nvCxnSpPr>
                          <p:cNvPr id="30" name="Straight Connector 29"/>
                          <p:cNvCxnSpPr>
                            <a:stCxn id="34" idx="3"/>
                          </p:cNvCxnSpPr>
                          <p:nvPr/>
                        </p:nvCxnSpPr>
                        <p:spPr>
                          <a:xfrm flipH="1">
                            <a:off x="3227251" y="2301631"/>
                            <a:ext cx="9979" cy="3547717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" name="Group 30"/>
                          <p:cNvGrpSpPr/>
                          <p:nvPr/>
                        </p:nvGrpSpPr>
                        <p:grpSpPr>
                          <a:xfrm>
                            <a:off x="1247030" y="5774591"/>
                            <a:ext cx="2316858" cy="195356"/>
                            <a:chOff x="3851920" y="3685360"/>
                            <a:chExt cx="792088" cy="232360"/>
                          </a:xfrm>
                        </p:grpSpPr>
                        <p:sp>
                          <p:nvSpPr>
                            <p:cNvPr id="44" name="Rectangle 43"/>
                            <p:cNvSpPr/>
                            <p:nvPr/>
                          </p:nvSpPr>
                          <p:spPr>
                            <a:xfrm>
                              <a:off x="3851920" y="3685360"/>
                              <a:ext cx="792088" cy="232360"/>
                            </a:xfrm>
                            <a:prstGeom prst="rect">
                              <a:avLst/>
                            </a:prstGeom>
                            <a:pattFill prst="ltUpDiag">
                              <a:fgClr>
                                <a:schemeClr val="accent1"/>
                              </a:fgClr>
                              <a:bgClr>
                                <a:schemeClr val="bg1"/>
                              </a:bgClr>
                            </a:patt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d-ID"/>
                            </a:p>
                          </p:txBody>
                        </p:sp>
                        <p:cxnSp>
                          <p:nvCxnSpPr>
                            <p:cNvPr id="45" name="Straight Connector 44"/>
                            <p:cNvCxnSpPr/>
                            <p:nvPr/>
                          </p:nvCxnSpPr>
                          <p:spPr>
                            <a:xfrm>
                              <a:off x="3851920" y="3685360"/>
                              <a:ext cx="792088" cy="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3565629" y="4941194"/>
                          <a:ext cx="7713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i="1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4,5 m</a:t>
                          </a:r>
                          <a:endParaRPr lang="id-ID" baseline="-25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p:txBody>
                    </p:sp>
                    <p:sp>
                      <p:nvSpPr>
                        <p:cNvPr id="22" name="TextBox 21"/>
                        <p:cNvSpPr txBox="1"/>
                        <p:nvPr/>
                      </p:nvSpPr>
                      <p:spPr>
                        <a:xfrm rot="16200000">
                          <a:off x="967620" y="3682368"/>
                          <a:ext cx="942539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600" b="1" i="1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W10x21</a:t>
                          </a:r>
                          <a:endParaRPr lang="id-ID" sz="1600" b="1" baseline="-25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6" name="TextBox 15"/>
                      <p:cNvSpPr txBox="1"/>
                      <p:nvPr/>
                    </p:nvSpPr>
                    <p:spPr>
                      <a:xfrm>
                        <a:off x="1557644" y="2876320"/>
                        <a:ext cx="1588031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d-ID" sz="1600" b="1" i="1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W</a:t>
                        </a:r>
                        <a:r>
                          <a:rPr lang="id-ID" sz="1600" b="1" baseline="-25000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2</a:t>
                        </a:r>
                        <a:r>
                          <a:rPr lang="id-ID" sz="1600" b="1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 = </a:t>
                        </a:r>
                        <a:r>
                          <a:rPr lang="en-US" sz="1600" b="1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24.000 kgf</a:t>
                        </a:r>
                        <a:endParaRPr lang="id-ID" sz="1600" b="1" baseline="-25000" noProof="1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p:grpSp>
                <p:cxnSp>
                  <p:nvCxnSpPr>
                    <p:cNvPr id="50" name="Straight Arrow Connector 49"/>
                    <p:cNvCxnSpPr>
                      <a:stCxn id="28" idx="3"/>
                    </p:cNvCxnSpPr>
                    <p:nvPr/>
                  </p:nvCxnSpPr>
                  <p:spPr>
                    <a:xfrm flipV="1">
                      <a:off x="3462311" y="2950306"/>
                      <a:ext cx="749649" cy="1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Arrow Connector 50"/>
                    <p:cNvCxnSpPr/>
                    <p:nvPr/>
                  </p:nvCxnSpPr>
                  <p:spPr>
                    <a:xfrm flipV="1">
                      <a:off x="3424124" y="4252418"/>
                      <a:ext cx="749649" cy="1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Connector 52"/>
                    <p:cNvCxnSpPr/>
                    <p:nvPr/>
                  </p:nvCxnSpPr>
                  <p:spPr>
                    <a:xfrm>
                      <a:off x="3837135" y="2950306"/>
                      <a:ext cx="0" cy="1327691"/>
                    </a:xfrm>
                    <a:prstGeom prst="line">
                      <a:avLst/>
                    </a:prstGeom>
                    <a:ln>
                      <a:headEnd type="oval" w="sm" len="sm"/>
                      <a:tailEnd type="oval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Straight Connector 53"/>
                    <p:cNvCxnSpPr/>
                    <p:nvPr/>
                  </p:nvCxnSpPr>
                  <p:spPr>
                    <a:xfrm>
                      <a:off x="3837994" y="4252419"/>
                      <a:ext cx="0" cy="1205128"/>
                    </a:xfrm>
                    <a:prstGeom prst="line">
                      <a:avLst/>
                    </a:prstGeom>
                    <a:ln>
                      <a:headEnd type="oval" w="sm" len="sm"/>
                      <a:tailEnd type="oval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4096961" y="2703292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u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4168969" y="3999436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u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3786273" y="3331672"/>
                  <a:ext cx="7713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 m</a:t>
                  </a:r>
                  <a:endParaRPr lang="id-ID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 rot="16200000">
                  <a:off x="1136389" y="4685677"/>
                  <a:ext cx="9425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W10x45</a:t>
                  </a:r>
                  <a:endParaRPr lang="id-ID" sz="16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 rot="16200000">
                  <a:off x="3096872" y="3325682"/>
                  <a:ext cx="9425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W10x21</a:t>
                  </a:r>
                  <a:endParaRPr lang="id-ID" sz="16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 rot="16200000">
                  <a:off x="3122132" y="4685706"/>
                  <a:ext cx="9425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W10x45</a:t>
                  </a:r>
                  <a:endParaRPr lang="id-ID" sz="16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5940152" y="1988840"/>
                <a:ext cx="15880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600" b="1" i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id-ID" sz="1600" b="1" baseline="-25000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id-ID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en-US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id-ID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en-US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.000 kgf</a:t>
                </a:r>
                <a:endParaRPr lang="id-ID" sz="1600" b="1" baseline="-25000" noProof="1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 rot="16200000">
            <a:off x="5278120" y="2794888"/>
            <a:ext cx="942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</a:t>
            </a:r>
            <a:endParaRPr lang="id-ID" sz="1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7222336" y="2794889"/>
            <a:ext cx="942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</a:t>
            </a:r>
            <a:endParaRPr lang="id-ID" sz="1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7436547" y="2940717"/>
            <a:ext cx="895643" cy="0"/>
          </a:xfrm>
          <a:prstGeom prst="line">
            <a:avLst/>
          </a:prstGeom>
          <a:ln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7524328" y="2492896"/>
            <a:ext cx="7496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72400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d-ID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id-ID" sz="24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12360" y="2708920"/>
            <a:ext cx="77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3 m</a:t>
            </a:r>
            <a:endParaRPr lang="id-ID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801614"/>
              </p:ext>
            </p:extLst>
          </p:nvPr>
        </p:nvGraphicFramePr>
        <p:xfrm>
          <a:off x="683568" y="4504182"/>
          <a:ext cx="4341812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2768400" imgH="749160" progId="Equation.3">
                  <p:embed/>
                </p:oleObj>
              </mc:Choice>
              <mc:Fallback>
                <p:oleObj name="Equation" r:id="rId3" imgW="27684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504182"/>
                        <a:ext cx="4341812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200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lvl="0"/>
            <a:r>
              <a:rPr lang="id-ID" sz="2000" dirty="0"/>
              <a:t>Mahasiswa dapat menjelaskan fenomena-fenomena dinamik secara fisik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 lvl="0"/>
            <a:r>
              <a:rPr lang="id-ID" sz="2000" dirty="0"/>
              <a:t>Mahasiswa dapat membuat model matematik dari masalah teknis yang ada serta mencari solusinya</a:t>
            </a:r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respon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MDoF</a:t>
            </a:r>
            <a:r>
              <a:rPr lang="en-US" sz="2000" dirty="0" smtClean="0"/>
              <a:t> </a:t>
            </a:r>
            <a:r>
              <a:rPr lang="en-US" sz="2000" dirty="0" err="1" smtClean="0"/>
              <a:t>akibat</a:t>
            </a:r>
            <a:r>
              <a:rPr lang="en-US" sz="2000" dirty="0" smtClean="0"/>
              <a:t> </a:t>
            </a:r>
            <a:r>
              <a:rPr lang="en-US" sz="2000" dirty="0" err="1" smtClean="0"/>
              <a:t>beban</a:t>
            </a:r>
            <a:r>
              <a:rPr lang="en-US" sz="2000" dirty="0" smtClean="0"/>
              <a:t> </a:t>
            </a:r>
            <a:r>
              <a:rPr lang="en-US" sz="2000" dirty="0" err="1" smtClean="0"/>
              <a:t>gempa</a:t>
            </a:r>
            <a:r>
              <a:rPr lang="en-US" sz="2000" dirty="0" smtClean="0"/>
              <a:t> </a:t>
            </a:r>
            <a:r>
              <a:rPr lang="en-US" sz="2000" dirty="0" err="1" smtClean="0"/>
              <a:t>bumi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6988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801688" lvl="0" indent="-282575"/>
            <a:r>
              <a:rPr lang="en-US" sz="2000" dirty="0" err="1" smtClean="0"/>
              <a:t>Persamaan</a:t>
            </a:r>
            <a:r>
              <a:rPr lang="en-US" sz="2000" dirty="0" smtClean="0"/>
              <a:t> </a:t>
            </a:r>
            <a:r>
              <a:rPr lang="en-US" sz="2000" dirty="0" err="1" smtClean="0"/>
              <a:t>Gerak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MDoF</a:t>
            </a:r>
            <a:r>
              <a:rPr lang="en-US" sz="2000" dirty="0" smtClean="0"/>
              <a:t> </a:t>
            </a:r>
            <a:r>
              <a:rPr lang="en-US" sz="2000" dirty="0" err="1" smtClean="0"/>
              <a:t>Akibat</a:t>
            </a:r>
            <a:r>
              <a:rPr lang="en-US" sz="2000" dirty="0" smtClean="0"/>
              <a:t> </a:t>
            </a:r>
            <a:r>
              <a:rPr lang="en-US" sz="2000" dirty="0" err="1" smtClean="0"/>
              <a:t>Beban</a:t>
            </a:r>
            <a:r>
              <a:rPr lang="en-US" sz="2000" dirty="0" smtClean="0"/>
              <a:t> </a:t>
            </a:r>
            <a:r>
              <a:rPr lang="en-US" sz="2000" dirty="0" err="1" smtClean="0"/>
              <a:t>Gempa</a:t>
            </a:r>
            <a:r>
              <a:rPr lang="en-US" sz="2000" dirty="0" smtClean="0"/>
              <a:t> </a:t>
            </a:r>
            <a:r>
              <a:rPr lang="en-US" sz="2000" dirty="0" err="1" smtClean="0"/>
              <a:t>Bumi</a:t>
            </a:r>
            <a:r>
              <a:rPr lang="en-US" sz="2000" dirty="0" smtClean="0"/>
              <a:t> </a:t>
            </a:r>
            <a:endParaRPr lang="en-US" sz="2000" dirty="0"/>
          </a:p>
          <a:p>
            <a:pPr marL="801688" lvl="0" indent="-282575"/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Riwayat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endParaRPr lang="en-US" sz="2000" dirty="0" smtClean="0"/>
          </a:p>
          <a:p>
            <a:pPr marL="801688" lvl="0" indent="-282575"/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Spektrum</a:t>
            </a:r>
            <a:r>
              <a:rPr lang="en-US" sz="2000" dirty="0" smtClean="0"/>
              <a:t> </a:t>
            </a:r>
            <a:r>
              <a:rPr lang="en-US" sz="2000" dirty="0" err="1" smtClean="0"/>
              <a:t>Respon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990928" cy="396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58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Equation of Motion</a:t>
            </a:r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With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Introducing the modal analysis equation , </a:t>
            </a:r>
          </a:p>
          <a:p>
            <a:endParaRPr lang="en-US" sz="2400" dirty="0"/>
          </a:p>
          <a:p>
            <a:r>
              <a:rPr lang="en-US" sz="2400" dirty="0" smtClean="0"/>
              <a:t>and pre-multiply with [</a:t>
            </a:r>
            <a:r>
              <a:rPr lang="en-US" sz="2400" dirty="0" smtClean="0">
                <a:latin typeface="Symbol" panose="05050102010706020507" pitchFamily="18" charset="2"/>
              </a:rPr>
              <a:t>f</a:t>
            </a:r>
            <a:r>
              <a:rPr lang="en-US" sz="2400" dirty="0" smtClean="0"/>
              <a:t>]</a:t>
            </a:r>
            <a:r>
              <a:rPr lang="en-US" sz="2400" baseline="30000" dirty="0" smtClean="0"/>
              <a:t>T</a:t>
            </a:r>
          </a:p>
          <a:p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512313"/>
              </p:ext>
            </p:extLst>
          </p:nvPr>
        </p:nvGraphicFramePr>
        <p:xfrm>
          <a:off x="1691680" y="5013176"/>
          <a:ext cx="13541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3" imgW="596880" imgH="190440" progId="Equation.3">
                  <p:embed/>
                </p:oleObj>
              </mc:Choice>
              <mc:Fallback>
                <p:oleObj name="Equation" r:id="rId3" imgW="596880" imgH="190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013176"/>
                        <a:ext cx="1354137" cy="431800"/>
                      </a:xfrm>
                      <a:prstGeom prst="rect">
                        <a:avLst/>
                      </a:prstGeom>
                      <a:solidFill>
                        <a:srgbClr val="D0E4A6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820547"/>
              </p:ext>
            </p:extLst>
          </p:nvPr>
        </p:nvGraphicFramePr>
        <p:xfrm>
          <a:off x="1475656" y="2492896"/>
          <a:ext cx="5513755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5" imgW="2552400" imgH="266400" progId="Equation.3">
                  <p:embed/>
                </p:oleObj>
              </mc:Choice>
              <mc:Fallback>
                <p:oleObj name="Equation" r:id="rId5" imgW="255240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5656" y="2492896"/>
                        <a:ext cx="5513755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341189"/>
              </p:ext>
            </p:extLst>
          </p:nvPr>
        </p:nvGraphicFramePr>
        <p:xfrm>
          <a:off x="2123728" y="3140968"/>
          <a:ext cx="887214" cy="1394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7" imgW="622080" imgH="977760" progId="Equation.3">
                  <p:embed/>
                </p:oleObj>
              </mc:Choice>
              <mc:Fallback>
                <p:oleObj name="Equation" r:id="rId7" imgW="622080" imgH="977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3728" y="3140968"/>
                        <a:ext cx="887214" cy="1394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83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 noChangeAspect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45455312"/>
              </p:ext>
            </p:extLst>
          </p:nvPr>
        </p:nvGraphicFramePr>
        <p:xfrm>
          <a:off x="1115616" y="1854721"/>
          <a:ext cx="7017520" cy="494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3" imgW="4152600" imgH="291960" progId="Equation.3">
                  <p:embed/>
                </p:oleObj>
              </mc:Choice>
              <mc:Fallback>
                <p:oleObj name="Equation" r:id="rId3" imgW="415260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854721"/>
                        <a:ext cx="7017520" cy="494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148360" y="2357811"/>
            <a:ext cx="6336704" cy="560019"/>
            <a:chOff x="1475656" y="2348880"/>
            <a:chExt cx="6336704" cy="560019"/>
          </a:xfrm>
        </p:grpSpPr>
        <p:sp>
          <p:nvSpPr>
            <p:cNvPr id="4" name="Right Brace 3"/>
            <p:cNvSpPr/>
            <p:nvPr/>
          </p:nvSpPr>
          <p:spPr>
            <a:xfrm rot="5400000">
              <a:off x="1943708" y="1880828"/>
              <a:ext cx="144016" cy="108012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3671900" y="1883073"/>
              <a:ext cx="144016" cy="108012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ight Brace 5"/>
            <p:cNvSpPr/>
            <p:nvPr/>
          </p:nvSpPr>
          <p:spPr>
            <a:xfrm rot="5400000">
              <a:off x="5328084" y="1883073"/>
              <a:ext cx="144016" cy="108012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ight Brace 6"/>
            <p:cNvSpPr/>
            <p:nvPr/>
          </p:nvSpPr>
          <p:spPr>
            <a:xfrm rot="5400000">
              <a:off x="7200292" y="1896721"/>
              <a:ext cx="144016" cy="108012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55676" y="2508789"/>
              <a:ext cx="720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noProof="1" smtClean="0"/>
                <a:t>M</a:t>
              </a:r>
              <a:r>
                <a:rPr lang="id-ID" sz="2000" b="1" baseline="-25000" noProof="1" smtClean="0"/>
                <a:t>n</a:t>
              </a:r>
              <a:endParaRPr lang="id-ID" sz="2000" b="1" baseline="-25000" noProof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96695" y="2499483"/>
              <a:ext cx="720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noProof="1" smtClean="0"/>
                <a:t>C</a:t>
              </a:r>
              <a:r>
                <a:rPr lang="id-ID" sz="2000" b="1" baseline="-25000" noProof="1" smtClean="0"/>
                <a:t>n</a:t>
              </a:r>
              <a:endParaRPr lang="id-ID" sz="2000" b="1" baseline="-25000" noProof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20072" y="2477600"/>
              <a:ext cx="720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noProof="1" smtClean="0"/>
                <a:t>K</a:t>
              </a:r>
              <a:r>
                <a:rPr lang="id-ID" sz="2000" b="1" baseline="-25000" noProof="1" smtClean="0"/>
                <a:t>n</a:t>
              </a:r>
              <a:endParaRPr lang="id-ID" sz="2000" b="1" baseline="-25000" noProof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89153" y="2508789"/>
              <a:ext cx="720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noProof="1" smtClean="0"/>
                <a:t>L</a:t>
              </a:r>
              <a:r>
                <a:rPr lang="id-ID" sz="2000" b="1" baseline="-25000" noProof="1" smtClean="0"/>
                <a:t>n</a:t>
              </a:r>
              <a:endParaRPr lang="id-ID" sz="2000" b="1" baseline="-25000" noProof="1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15616" y="290889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/>
              <a:t>M</a:t>
            </a:r>
            <a:r>
              <a:rPr lang="id-ID" baseline="-25000" noProof="1" smtClean="0"/>
              <a:t>n</a:t>
            </a:r>
            <a:r>
              <a:rPr lang="id-ID" noProof="1" smtClean="0"/>
              <a:t>	= Generalized Mass</a:t>
            </a:r>
          </a:p>
          <a:p>
            <a:r>
              <a:rPr lang="id-ID" noProof="1" smtClean="0"/>
              <a:t>C</a:t>
            </a:r>
            <a:r>
              <a:rPr lang="id-ID" baseline="-25000" noProof="1" smtClean="0"/>
              <a:t>n</a:t>
            </a:r>
            <a:r>
              <a:rPr lang="id-ID" noProof="1" smtClean="0"/>
              <a:t>	= Generalized Damping</a:t>
            </a:r>
          </a:p>
          <a:p>
            <a:r>
              <a:rPr lang="id-ID" noProof="1" smtClean="0"/>
              <a:t>K</a:t>
            </a:r>
            <a:r>
              <a:rPr lang="id-ID" baseline="-25000" noProof="1" smtClean="0"/>
              <a:t>n</a:t>
            </a:r>
            <a:r>
              <a:rPr lang="id-ID" noProof="1" smtClean="0"/>
              <a:t>	= Generalized Stiffness</a:t>
            </a:r>
          </a:p>
          <a:p>
            <a:r>
              <a:rPr lang="id-ID" noProof="1" smtClean="0"/>
              <a:t>L</a:t>
            </a:r>
            <a:r>
              <a:rPr lang="id-ID" baseline="-25000" noProof="1" smtClean="0"/>
              <a:t>n</a:t>
            </a:r>
            <a:r>
              <a:rPr lang="id-ID" noProof="1" smtClean="0"/>
              <a:t>	= Earthquake Excitation Factor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91355" y="1896146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0779" y="4290984"/>
            <a:ext cx="2806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Dividing Eq.(1) by </a:t>
            </a:r>
            <a:r>
              <a:rPr lang="en-US" dirty="0" err="1"/>
              <a:t>M</a:t>
            </a:r>
            <a:r>
              <a:rPr lang="en-US" baseline="-25000" dirty="0" err="1"/>
              <a:t>n</a:t>
            </a:r>
            <a:r>
              <a:rPr lang="en-US" dirty="0"/>
              <a:t>, gives :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234510"/>
              </p:ext>
            </p:extLst>
          </p:nvPr>
        </p:nvGraphicFramePr>
        <p:xfrm>
          <a:off x="2097093" y="4669247"/>
          <a:ext cx="433300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5" imgW="2197080" imgH="291960" progId="Equation.3">
                  <p:embed/>
                </p:oleObj>
              </mc:Choice>
              <mc:Fallback>
                <p:oleObj name="Equation" r:id="rId5" imgW="2197080" imgH="29196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7093" y="4669247"/>
                        <a:ext cx="4333003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273178" y="4726446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664917"/>
              </p:ext>
            </p:extLst>
          </p:nvPr>
        </p:nvGraphicFramePr>
        <p:xfrm>
          <a:off x="5578197" y="3014411"/>
          <a:ext cx="3334740" cy="1356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7" imgW="2654280" imgH="1079280" progId="Equation.3">
                  <p:embed/>
                </p:oleObj>
              </mc:Choice>
              <mc:Fallback>
                <p:oleObj name="Equation" r:id="rId7" imgW="2654280" imgH="1079280" progId="Equation.3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78197" y="3014411"/>
                        <a:ext cx="3334740" cy="1356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95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Let </a:t>
            </a:r>
            <a:r>
              <a:rPr lang="en-US" sz="2400" dirty="0" smtClean="0"/>
              <a:t>			</a:t>
            </a:r>
          </a:p>
          <a:p>
            <a:endParaRPr lang="en-US" sz="2400" dirty="0" smtClean="0"/>
          </a:p>
          <a:p>
            <a:r>
              <a:rPr lang="en-US" sz="2400" dirty="0" smtClean="0"/>
              <a:t>Eq. (2) becomes :</a:t>
            </a:r>
          </a:p>
          <a:p>
            <a:endParaRPr lang="en-US" sz="2400" dirty="0"/>
          </a:p>
          <a:p>
            <a:endParaRPr lang="id-ID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(t) is readily available once Eq.(4) has been solved for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(t), utilizing numerical time stepping methods for SDF systems.</a:t>
            </a:r>
            <a:endParaRPr lang="id-ID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281952"/>
              </p:ext>
            </p:extLst>
          </p:nvPr>
        </p:nvGraphicFramePr>
        <p:xfrm>
          <a:off x="1829875" y="1626982"/>
          <a:ext cx="2074557" cy="480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3" imgW="1041120" imgH="241200" progId="Equation.3">
                  <p:embed/>
                </p:oleObj>
              </mc:Choice>
              <mc:Fallback>
                <p:oleObj name="Equation" r:id="rId3" imgW="10411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9875" y="1626982"/>
                        <a:ext cx="2074557" cy="480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436888"/>
              </p:ext>
            </p:extLst>
          </p:nvPr>
        </p:nvGraphicFramePr>
        <p:xfrm>
          <a:off x="1763688" y="2979075"/>
          <a:ext cx="42814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5" imgW="2171520" imgH="291960" progId="Equation.3">
                  <p:embed/>
                </p:oleObj>
              </mc:Choice>
              <mc:Fallback>
                <p:oleObj name="Equation" r:id="rId5" imgW="217152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979075"/>
                        <a:ext cx="428148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568326" y="1646007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8326" y="3036373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(4)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705" y="30886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SDoF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772816"/>
            <a:ext cx="6400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Response History Analysis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3997892"/>
            <a:ext cx="6400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Response Spectrum Analysis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85128"/>
              </p:ext>
            </p:extLst>
          </p:nvPr>
        </p:nvGraphicFramePr>
        <p:xfrm>
          <a:off x="1789832" y="2492896"/>
          <a:ext cx="43322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3" imgW="2158920" imgH="241200" progId="Equation.3">
                  <p:embed/>
                </p:oleObj>
              </mc:Choice>
              <mc:Fallback>
                <p:oleObj name="Equation" r:id="rId3" imgW="21589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9832" y="2492896"/>
                        <a:ext cx="4332287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692308"/>
              </p:ext>
            </p:extLst>
          </p:nvPr>
        </p:nvGraphicFramePr>
        <p:xfrm>
          <a:off x="1835696" y="4761114"/>
          <a:ext cx="1998755" cy="59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5" imgW="901440" imgH="266400" progId="Equation.3">
                  <p:embed/>
                </p:oleObj>
              </mc:Choice>
              <mc:Fallback>
                <p:oleObj name="Equation" r:id="rId5" imgW="9014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4761114"/>
                        <a:ext cx="1998755" cy="591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579883"/>
              </p:ext>
            </p:extLst>
          </p:nvPr>
        </p:nvGraphicFramePr>
        <p:xfrm>
          <a:off x="1878360" y="5572324"/>
          <a:ext cx="2261592" cy="565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7" imgW="1066680" imgH="266400" progId="Equation.3">
                  <p:embed/>
                </p:oleObj>
              </mc:Choice>
              <mc:Fallback>
                <p:oleObj name="Equation" r:id="rId7" imgW="10666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78360" y="5572324"/>
                        <a:ext cx="2261592" cy="565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556484"/>
              </p:ext>
            </p:extLst>
          </p:nvPr>
        </p:nvGraphicFramePr>
        <p:xfrm>
          <a:off x="1835696" y="3383299"/>
          <a:ext cx="3147976" cy="482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9" imgW="1244520" imgH="190440" progId="Equation.3">
                  <p:embed/>
                </p:oleObj>
              </mc:Choice>
              <mc:Fallback>
                <p:oleObj name="Equation" r:id="rId9" imgW="1244520" imgH="1904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383299"/>
                        <a:ext cx="3147976" cy="482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29409" y="2492896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(5)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408" y="3428803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(6)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96327" y="4791747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(7)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6327" y="5558775"/>
            <a:ext cx="821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(8)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25157"/>
              </p:ext>
            </p:extLst>
          </p:nvPr>
        </p:nvGraphicFramePr>
        <p:xfrm>
          <a:off x="7156376" y="1674129"/>
          <a:ext cx="1542869" cy="357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11" imgW="1041120" imgH="241200" progId="Equation.3">
                  <p:embed/>
                </p:oleObj>
              </mc:Choice>
              <mc:Fallback>
                <p:oleObj name="Equation" r:id="rId11" imgW="1041120" imgH="2412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56376" y="1674129"/>
                        <a:ext cx="1542869" cy="357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7180" y="399164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A</a:t>
            </a:r>
            <a:r>
              <a:rPr lang="id-ID" sz="2400" baseline="-25000" dirty="0" smtClean="0"/>
              <a:t>n</a:t>
            </a:r>
            <a:r>
              <a:rPr lang="id-ID" sz="2400" dirty="0" smtClean="0"/>
              <a:t>(t) = </a:t>
            </a:r>
            <a:r>
              <a:rPr lang="id-ID" sz="2400" dirty="0" smtClean="0">
                <a:latin typeface="Symbol" panose="05050102010706020507" pitchFamily="18" charset="2"/>
              </a:rPr>
              <a:t>w</a:t>
            </a:r>
            <a:r>
              <a:rPr lang="id-ID" sz="2400" baseline="-25000" dirty="0" smtClean="0"/>
              <a:t>n</a:t>
            </a:r>
            <a:r>
              <a:rPr lang="id-ID" sz="2400" baseline="30000" dirty="0" smtClean="0"/>
              <a:t>2</a:t>
            </a:r>
            <a:r>
              <a:rPr lang="id-ID" sz="2400" dirty="0" smtClean="0"/>
              <a:t>D</a:t>
            </a:r>
            <a:r>
              <a:rPr lang="id-ID" sz="2400" baseline="-25000" dirty="0" smtClean="0"/>
              <a:t>n</a:t>
            </a:r>
            <a:r>
              <a:rPr lang="id-ID" sz="2400" dirty="0" smtClean="0"/>
              <a:t>(t)</a:t>
            </a:r>
            <a:endParaRPr lang="id-ID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156375" y="5926628"/>
            <a:ext cx="1795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A</a:t>
            </a:r>
            <a:r>
              <a:rPr lang="id-ID" sz="2400" baseline="-25000" dirty="0" smtClean="0"/>
              <a:t>n</a:t>
            </a:r>
            <a:r>
              <a:rPr lang="id-ID" sz="2400" dirty="0" smtClean="0"/>
              <a:t>= </a:t>
            </a:r>
            <a:r>
              <a:rPr lang="id-ID" sz="2400" dirty="0" smtClean="0">
                <a:latin typeface="Symbol" panose="05050102010706020507" pitchFamily="18" charset="2"/>
              </a:rPr>
              <a:t>w</a:t>
            </a:r>
            <a:r>
              <a:rPr lang="id-ID" sz="2400" baseline="-25000" dirty="0" smtClean="0"/>
              <a:t>n</a:t>
            </a:r>
            <a:r>
              <a:rPr lang="id-ID" sz="2400" baseline="30000" dirty="0" smtClean="0"/>
              <a:t>2</a:t>
            </a:r>
            <a:r>
              <a:rPr lang="id-ID" sz="2400" dirty="0" smtClean="0"/>
              <a:t>D</a:t>
            </a:r>
            <a:r>
              <a:rPr lang="id-ID" sz="2400" baseline="-25000" dirty="0" smtClean="0"/>
              <a:t>n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02219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mtClean="0"/>
              <a:t>BS Response  </a:t>
            </a:r>
            <a:r>
              <a:rPr lang="en-US" dirty="0" smtClean="0"/>
              <a:t>from each mode can be combine using either SRSS </a:t>
            </a:r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or CQC Method</a:t>
            </a:r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821996"/>
              </p:ext>
            </p:extLst>
          </p:nvPr>
        </p:nvGraphicFramePr>
        <p:xfrm>
          <a:off x="2051720" y="2852936"/>
          <a:ext cx="182420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" imgW="965160" imgH="495000" progId="Equation.3">
                  <p:embed/>
                </p:oleObj>
              </mc:Choice>
              <mc:Fallback>
                <p:oleObj name="Equation" r:id="rId3" imgW="96516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2852936"/>
                        <a:ext cx="1824203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90503"/>
              </p:ext>
            </p:extLst>
          </p:nvPr>
        </p:nvGraphicFramePr>
        <p:xfrm>
          <a:off x="1979712" y="4653136"/>
          <a:ext cx="2776538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5" imgW="1498320" imgH="495000" progId="Equation.3">
                  <p:embed/>
                </p:oleObj>
              </mc:Choice>
              <mc:Fallback>
                <p:oleObj name="Equation" r:id="rId5" imgW="1498320" imgH="495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653136"/>
                        <a:ext cx="2776538" cy="912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97152"/>
            <a:ext cx="36766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6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8563</TotalTime>
  <Words>344</Words>
  <Application>Microsoft Office PowerPoint</Application>
  <PresentationFormat>On-screen Show (4:3)</PresentationFormat>
  <Paragraphs>126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Calibri</vt:lpstr>
      <vt:lpstr>Gill Sans MT</vt:lpstr>
      <vt:lpstr>Symbol</vt:lpstr>
      <vt:lpstr>Trebuchet MS</vt:lpstr>
      <vt:lpstr>Verdana</vt:lpstr>
      <vt:lpstr>Wingdings</vt:lpstr>
      <vt:lpstr>Wingdings 2</vt:lpstr>
      <vt:lpstr>Solstice</vt:lpstr>
      <vt:lpstr>Equation</vt:lpstr>
      <vt:lpstr>Earthquake Analysis of Linear MDoF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447</cp:revision>
  <dcterms:created xsi:type="dcterms:W3CDTF">2012-08-30T00:56:22Z</dcterms:created>
  <dcterms:modified xsi:type="dcterms:W3CDTF">2019-04-23T07:33:52Z</dcterms:modified>
</cp:coreProperties>
</file>