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2"/>
  </p:notesMasterIdLst>
  <p:sldIdLst>
    <p:sldId id="310" r:id="rId2"/>
    <p:sldId id="312" r:id="rId3"/>
    <p:sldId id="313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48C"/>
    <a:srgbClr val="3333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65" d="100"/>
          <a:sy n="65" d="100"/>
        </p:scale>
        <p:origin x="14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8E1EC-6F2B-4712-8264-F36B98E37397}" type="datetimeFigureOut">
              <a:rPr lang="id-ID" smtClean="0"/>
              <a:t>09/04/2019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7F6B-57E6-44BA-96ED-147405387AA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1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05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4/9/2019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67544" y="404664"/>
            <a:ext cx="17621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78" r:id="rId13"/>
    <p:sldLayoutId id="2147483679" r:id="rId14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0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en-US" sz="2800" noProof="1" smtClean="0"/>
              <a:t>10</a:t>
            </a:r>
            <a:endParaRPr lang="id-ID" sz="2800" noProof="1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321297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id-ID" sz="3600" dirty="0">
                <a:effectLst/>
              </a:rPr>
              <a:t>Respon Spektrum </a:t>
            </a:r>
            <a:r>
              <a:rPr lang="en-US" sz="3600" dirty="0" smtClean="0">
                <a:effectLst/>
              </a:rPr>
              <a:t>G</a:t>
            </a:r>
            <a:r>
              <a:rPr lang="id-ID" sz="3600" dirty="0" smtClean="0">
                <a:effectLst/>
              </a:rPr>
              <a:t>empa</a:t>
            </a:r>
            <a:endParaRPr lang="id-ID" sz="2800" i="1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>
                <a:latin typeface="Trebuchet MS" pitchFamily="34" charset="0"/>
              </a:rPr>
              <a:t>Dinamika Struktur &amp; Pengantar Rekayasa Kegempaan</a:t>
            </a: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CIV – 308 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</a:t>
            </a:r>
            <a:r>
              <a:rPr lang="en-US" noProof="1" smtClean="0">
                <a:latin typeface="Trebuchet MS" pitchFamily="34" charset="0"/>
              </a:rPr>
              <a:t>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combined plot showing all three of the spectral quantities (deformation, pseudo-velocity and pseudo acceleration), developed for earthquake response spectra, apparently for the first time, by </a:t>
            </a:r>
            <a:r>
              <a:rPr lang="en-US" sz="2400" dirty="0" err="1" smtClean="0"/>
              <a:t>A.S.Veletsos</a:t>
            </a:r>
            <a:r>
              <a:rPr lang="en-US" sz="2400" dirty="0" smtClean="0"/>
              <a:t> and N.M. </a:t>
            </a:r>
            <a:r>
              <a:rPr lang="en-US" sz="2400" dirty="0" err="1" smtClean="0"/>
              <a:t>Newmark</a:t>
            </a:r>
            <a:r>
              <a:rPr lang="en-US" sz="2400" dirty="0" smtClean="0"/>
              <a:t> (1960)</a:t>
            </a:r>
          </a:p>
          <a:p>
            <a:r>
              <a:rPr lang="en-US" sz="2400" dirty="0" smtClean="0"/>
              <a:t>This integrated presentation is possible because the three spectral quantities are interrelated by the following equation </a:t>
            </a:r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755342"/>
              </p:ext>
            </p:extLst>
          </p:nvPr>
        </p:nvGraphicFramePr>
        <p:xfrm>
          <a:off x="1763688" y="4221088"/>
          <a:ext cx="1920213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Equation" r:id="rId3" imgW="1015920" imgH="495000" progId="Equation.3">
                  <p:embed/>
                </p:oleObj>
              </mc:Choice>
              <mc:Fallback>
                <p:oleObj name="Equation" r:id="rId3" imgW="1015920" imgH="495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4221088"/>
                        <a:ext cx="1920213" cy="936104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accent6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492500"/>
              </p:ext>
            </p:extLst>
          </p:nvPr>
        </p:nvGraphicFramePr>
        <p:xfrm>
          <a:off x="4644008" y="4221088"/>
          <a:ext cx="24003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" name="Equation" r:id="rId5" imgW="1269720" imgH="495000" progId="Equation.3">
                  <p:embed/>
                </p:oleObj>
              </mc:Choice>
              <mc:Fallback>
                <p:oleObj name="Equation" r:id="rId5" imgW="1269720" imgH="495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221088"/>
                        <a:ext cx="2400300" cy="93662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3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24328" y="4353051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2800" dirty="0" smtClean="0"/>
              <a:t>)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847047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84784"/>
            <a:ext cx="5760640" cy="5018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742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7848674" cy="4824413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Example 1</a:t>
            </a:r>
          </a:p>
          <a:p>
            <a:r>
              <a:rPr lang="en-US" sz="2400" dirty="0" smtClean="0"/>
              <a:t>A 3,6 m-long vertical cantilever, a 100 mm-nominal diameter standard steel pipe, supports a 2.400 </a:t>
            </a:r>
            <a:r>
              <a:rPr lang="en-US" sz="2400" dirty="0" err="1" smtClean="0"/>
              <a:t>kgf</a:t>
            </a:r>
            <a:r>
              <a:rPr lang="en-US" sz="2400" dirty="0" smtClean="0"/>
              <a:t> weight attached at the tip as shown if Figure. </a:t>
            </a:r>
            <a:endParaRPr lang="id-ID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properties of the pipe are : outside diameter, d</a:t>
            </a:r>
            <a:r>
              <a:rPr lang="en-US" sz="2400" baseline="-25000" dirty="0" smtClean="0"/>
              <a:t>o</a:t>
            </a:r>
            <a:r>
              <a:rPr lang="en-US" sz="2400" dirty="0" smtClean="0"/>
              <a:t> = 115 mm, inside diameter d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 100 mm, thickness t = 7,5 mm, and second moment of cross-sectional area, I = 3,7</a:t>
            </a:r>
            <a:r>
              <a:rPr lang="en-US" sz="2400" dirty="0" smtClean="0">
                <a:latin typeface="Times New Roman"/>
                <a:cs typeface="Times New Roman"/>
              </a:rPr>
              <a:t>∙</a:t>
            </a:r>
            <a:r>
              <a:rPr lang="en-US" sz="2400" dirty="0" smtClean="0"/>
              <a:t>10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 mm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. Elastic Modulus E = 200 </a:t>
            </a:r>
            <a:r>
              <a:rPr lang="en-US" sz="2400" dirty="0" err="1" smtClean="0"/>
              <a:t>GPa</a:t>
            </a:r>
            <a:r>
              <a:rPr lang="en-US" sz="2400" dirty="0" smtClean="0"/>
              <a:t>. </a:t>
            </a:r>
            <a:endParaRPr lang="id-ID" sz="2400" dirty="0" smtClean="0"/>
          </a:p>
          <a:p>
            <a:r>
              <a:rPr lang="en-US" sz="2400" dirty="0" smtClean="0"/>
              <a:t>Determine </a:t>
            </a:r>
            <a:r>
              <a:rPr lang="en-US" sz="2400" dirty="0" smtClean="0"/>
              <a:t>the peak deformation and bending stress in the cantilever due to the El Centro ground motion. Assume </a:t>
            </a:r>
            <a:r>
              <a:rPr lang="en-US" sz="2400" dirty="0" smtClean="0">
                <a:latin typeface="Symbol" panose="05050102010706020507" pitchFamily="18" charset="2"/>
              </a:rPr>
              <a:t>x</a:t>
            </a:r>
            <a:r>
              <a:rPr lang="en-US" sz="2400" dirty="0" smtClean="0"/>
              <a:t> = 2%.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87881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21" y="1556792"/>
            <a:ext cx="2336403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52" y="1556792"/>
            <a:ext cx="5472608" cy="5029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3501008"/>
            <a:ext cx="3168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dirty="0" smtClean="0"/>
              <a:t>Hitung k = 3EI/L^3</a:t>
            </a:r>
          </a:p>
          <a:p>
            <a:pPr marL="342900" indent="-342900">
              <a:buAutoNum type="arabicPeriod"/>
            </a:pPr>
            <a:r>
              <a:rPr lang="id-ID" dirty="0" smtClean="0"/>
              <a:t>Hitung m = W/g</a:t>
            </a:r>
          </a:p>
          <a:p>
            <a:pPr marL="342900" indent="-342900">
              <a:buAutoNum type="arabicPeriod"/>
            </a:pPr>
            <a:r>
              <a:rPr lang="id-ID" dirty="0" smtClean="0"/>
              <a:t>Hitung Tn</a:t>
            </a:r>
          </a:p>
          <a:p>
            <a:pPr marL="342900" indent="-342900">
              <a:buAutoNum type="arabicPeriod"/>
            </a:pPr>
            <a:r>
              <a:rPr lang="id-ID" dirty="0" smtClean="0"/>
              <a:t>Cari nilai D dari RS curve</a:t>
            </a:r>
          </a:p>
          <a:p>
            <a:pPr marL="342900" indent="-342900">
              <a:buAutoNum type="arabicPeriod"/>
            </a:pPr>
            <a:r>
              <a:rPr lang="id-ID" dirty="0" smtClean="0"/>
              <a:t>Cari nilai A/g ybs</a:t>
            </a:r>
          </a:p>
          <a:p>
            <a:pPr marL="342900" indent="-342900">
              <a:buAutoNum type="arabicPeriod"/>
            </a:pPr>
            <a:r>
              <a:rPr lang="id-ID" dirty="0" smtClean="0"/>
              <a:t>Hitung fso = A/g * w</a:t>
            </a:r>
          </a:p>
          <a:p>
            <a:pPr marL="342900" indent="-342900">
              <a:buAutoNum type="arabicPeriod"/>
            </a:pPr>
            <a:r>
              <a:rPr lang="id-ID" dirty="0" smtClean="0"/>
              <a:t>Hitung </a:t>
            </a:r>
            <a:r>
              <a:rPr lang="id-ID" dirty="0" smtClean="0">
                <a:latin typeface="Symbol" panose="05050102010706020507" pitchFamily="18" charset="2"/>
              </a:rPr>
              <a:t>s</a:t>
            </a:r>
            <a:r>
              <a:rPr lang="id-ID" dirty="0" smtClean="0"/>
              <a:t> = Mc/I</a:t>
            </a:r>
          </a:p>
          <a:p>
            <a:pPr marL="342900" indent="-342900"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6842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Example 2 </a:t>
            </a:r>
            <a:endParaRPr lang="id-ID" dirty="0" smtClean="0"/>
          </a:p>
          <a:p>
            <a:pPr marL="82296" indent="0">
              <a:buNone/>
            </a:pPr>
            <a:r>
              <a:rPr lang="en-US" sz="2400" dirty="0" smtClean="0"/>
              <a:t>The stress computed in Example 1 exceeded the allowable stress and the designer decided to increase the size of the pipe to an 200 mm nominal standard steel pipe. </a:t>
            </a:r>
          </a:p>
          <a:p>
            <a:pPr algn="just"/>
            <a:r>
              <a:rPr lang="en-US" sz="2400" dirty="0" smtClean="0"/>
              <a:t>Its properties are </a:t>
            </a:r>
            <a:r>
              <a:rPr lang="en-US" sz="2400" dirty="0"/>
              <a:t>d</a:t>
            </a:r>
            <a:r>
              <a:rPr lang="en-US" sz="2400" baseline="-25000" dirty="0"/>
              <a:t>o</a:t>
            </a:r>
            <a:r>
              <a:rPr lang="en-US" sz="2400" dirty="0"/>
              <a:t> = </a:t>
            </a:r>
            <a:r>
              <a:rPr lang="en-US" sz="2400" dirty="0" smtClean="0"/>
              <a:t>220 </a:t>
            </a:r>
            <a:r>
              <a:rPr lang="en-US" sz="2400" dirty="0"/>
              <a:t>mm, inside diameter d</a:t>
            </a:r>
            <a:r>
              <a:rPr lang="en-US" sz="2400" baseline="-25000" dirty="0"/>
              <a:t>i</a:t>
            </a:r>
            <a:r>
              <a:rPr lang="en-US" sz="2400" dirty="0"/>
              <a:t> = </a:t>
            </a:r>
            <a:r>
              <a:rPr lang="en-US" sz="2400" dirty="0" smtClean="0"/>
              <a:t>200 </a:t>
            </a:r>
            <a:r>
              <a:rPr lang="en-US" sz="2400" dirty="0"/>
              <a:t>mm, thickness t = </a:t>
            </a:r>
            <a:r>
              <a:rPr lang="en-US" sz="2400" dirty="0" smtClean="0"/>
              <a:t>10 </a:t>
            </a:r>
            <a:r>
              <a:rPr lang="en-US" sz="2400" dirty="0"/>
              <a:t>mm, and second moment of cross-sectional area, I = </a:t>
            </a:r>
            <a:r>
              <a:rPr lang="en-US" sz="2400" dirty="0" smtClean="0"/>
              <a:t>36,45</a:t>
            </a:r>
            <a:r>
              <a:rPr lang="en-US" sz="2400" dirty="0" smtClean="0">
                <a:latin typeface="Times New Roman"/>
                <a:cs typeface="Times New Roman"/>
              </a:rPr>
              <a:t>∙</a:t>
            </a:r>
            <a:r>
              <a:rPr lang="en-US" sz="2400" dirty="0"/>
              <a:t>10</a:t>
            </a:r>
            <a:r>
              <a:rPr lang="en-US" sz="2400" baseline="30000" dirty="0"/>
              <a:t>6</a:t>
            </a:r>
            <a:r>
              <a:rPr lang="en-US" sz="2400" dirty="0"/>
              <a:t> mm</a:t>
            </a:r>
            <a:r>
              <a:rPr lang="en-US" sz="2400" baseline="30000" dirty="0"/>
              <a:t>4</a:t>
            </a:r>
            <a:r>
              <a:rPr lang="en-US" sz="2400" dirty="0"/>
              <a:t>.</a:t>
            </a:r>
            <a:r>
              <a:rPr lang="en-US" sz="2400" dirty="0" smtClean="0"/>
              <a:t>  Compute the bending stress in the pipe, and comment on the result compare with the 100 mm pipe.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527686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Example </a:t>
            </a:r>
            <a:r>
              <a:rPr lang="en-US" dirty="0" smtClean="0"/>
              <a:t>3</a:t>
            </a:r>
            <a:r>
              <a:rPr lang="id-ID" dirty="0" smtClean="0"/>
              <a:t> (tugas)</a:t>
            </a:r>
            <a:endParaRPr lang="en-US" dirty="0" smtClean="0"/>
          </a:p>
          <a:p>
            <a:r>
              <a:rPr lang="en-US" sz="2400" dirty="0" smtClean="0"/>
              <a:t>A small one-story reinforced concrete building is idealized for purposes of structural analysis as a massless frame supporting a total dead load of 4.500 </a:t>
            </a:r>
            <a:r>
              <a:rPr lang="en-US" sz="2400" dirty="0" err="1" smtClean="0"/>
              <a:t>kgf</a:t>
            </a:r>
            <a:r>
              <a:rPr lang="en-US" sz="2400" dirty="0"/>
              <a:t> </a:t>
            </a:r>
            <a:r>
              <a:rPr lang="en-US" sz="2400" dirty="0" smtClean="0"/>
              <a:t>at the beam level. The frame is 7 m wide and 3,6 m high. Each column and the beam has a 250 mm-square cross section. Assume that the Young’s modulus of concrete is 20.000 MPa and the damping ratio for the building is estimated as 5%. Determine the peak response of this frame to the El Centro ground motion. In particular, determine the peak lateral deformation at the beam level.</a:t>
            </a:r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133791"/>
              </p:ext>
            </p:extLst>
          </p:nvPr>
        </p:nvGraphicFramePr>
        <p:xfrm>
          <a:off x="3779912" y="5805264"/>
          <a:ext cx="986780" cy="657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3" imgW="533160" imgH="355320" progId="Equation.3">
                  <p:embed/>
                </p:oleObj>
              </mc:Choice>
              <mc:Fallback>
                <p:oleObj name="Equation" r:id="rId3" imgW="533160" imgH="355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79912" y="5805264"/>
                        <a:ext cx="986780" cy="657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447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93548"/>
            <a:ext cx="6102350" cy="524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957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Response Spectrum Characteristic</a:t>
            </a:r>
            <a:endParaRPr lang="id-ID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276872"/>
            <a:ext cx="4680520" cy="438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V="1">
            <a:off x="2574571" y="4368602"/>
            <a:ext cx="1512168" cy="15841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5364088" y="4077072"/>
            <a:ext cx="1440160" cy="13681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366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id-ID" sz="2400" noProof="1" smtClean="0"/>
              <a:t>For , T</a:t>
            </a:r>
            <a:r>
              <a:rPr lang="id-ID" sz="2400" baseline="-25000" noProof="1" smtClean="0"/>
              <a:t>n</a:t>
            </a:r>
            <a:r>
              <a:rPr lang="id-ID" sz="2400" noProof="1" smtClean="0"/>
              <a:t> &lt; T</a:t>
            </a:r>
            <a:r>
              <a:rPr lang="id-ID" sz="2400" baseline="-25000" noProof="1" smtClean="0"/>
              <a:t>a</a:t>
            </a:r>
            <a:r>
              <a:rPr lang="id-ID" sz="2400" noProof="1" smtClean="0"/>
              <a:t> = 0,035 sec, the pseudo-acceleration A for all damping values approaches </a:t>
            </a:r>
            <a:r>
              <a:rPr lang="id-ID" sz="2400" noProof="1" smtClean="0">
                <a:latin typeface="Times New Roman"/>
                <a:cs typeface="Times New Roman"/>
              </a:rPr>
              <a:t>ü</a:t>
            </a:r>
            <a:r>
              <a:rPr lang="id-ID" sz="2400" baseline="-25000" noProof="1" smtClean="0"/>
              <a:t>go</a:t>
            </a:r>
            <a:r>
              <a:rPr lang="id-ID" sz="2400" noProof="1" smtClean="0"/>
              <a:t> and D is very small</a:t>
            </a:r>
          </a:p>
          <a:p>
            <a:r>
              <a:rPr lang="id-ID" sz="2400" noProof="1" smtClean="0"/>
              <a:t>For T</a:t>
            </a:r>
            <a:r>
              <a:rPr lang="id-ID" sz="2400" baseline="-25000" noProof="1" smtClean="0"/>
              <a:t>n</a:t>
            </a:r>
            <a:r>
              <a:rPr lang="id-ID" sz="2400" noProof="1" smtClean="0"/>
              <a:t> &gt; T</a:t>
            </a:r>
            <a:r>
              <a:rPr lang="id-ID" sz="2400" baseline="-25000" noProof="1" smtClean="0"/>
              <a:t>f</a:t>
            </a:r>
            <a:r>
              <a:rPr lang="id-ID" sz="2400" noProof="1" smtClean="0"/>
              <a:t> = 15 sec, D for all damping values approaches u</a:t>
            </a:r>
            <a:r>
              <a:rPr lang="id-ID" sz="2400" baseline="-25000" noProof="1" smtClean="0"/>
              <a:t>go </a:t>
            </a:r>
            <a:r>
              <a:rPr lang="id-ID" sz="2400" noProof="1" smtClean="0"/>
              <a:t>and A is very small; thus the forces in the structure, which are related to mA, would be very small</a:t>
            </a:r>
          </a:p>
          <a:p>
            <a:r>
              <a:rPr lang="id-ID" sz="2400" noProof="1" smtClean="0"/>
              <a:t>For short period system, T</a:t>
            </a:r>
            <a:r>
              <a:rPr lang="id-ID" sz="2400" baseline="-25000" noProof="1" smtClean="0"/>
              <a:t>n</a:t>
            </a:r>
            <a:r>
              <a:rPr lang="id-ID" sz="2400" noProof="1" smtClean="0"/>
              <a:t> between T</a:t>
            </a:r>
            <a:r>
              <a:rPr lang="id-ID" sz="2400" baseline="-25000" noProof="1" smtClean="0"/>
              <a:t>a</a:t>
            </a:r>
            <a:r>
              <a:rPr lang="id-ID" sz="2400" noProof="1" smtClean="0"/>
              <a:t> = 0,035 sec and T</a:t>
            </a:r>
            <a:r>
              <a:rPr lang="id-ID" sz="2400" baseline="-25000" noProof="1" smtClean="0"/>
              <a:t>c</a:t>
            </a:r>
            <a:r>
              <a:rPr lang="id-ID" sz="2400" noProof="1" smtClean="0"/>
              <a:t> = 0,5 sec, A exceeds </a:t>
            </a:r>
            <a:r>
              <a:rPr lang="id-ID" sz="2400" noProof="1" smtClean="0">
                <a:latin typeface="Times New Roman"/>
                <a:cs typeface="Times New Roman"/>
              </a:rPr>
              <a:t>ü</a:t>
            </a:r>
            <a:r>
              <a:rPr lang="id-ID" sz="2400" baseline="-25000" noProof="1" smtClean="0"/>
              <a:t>go</a:t>
            </a:r>
            <a:r>
              <a:rPr lang="id-ID" sz="2400" noProof="1" smtClean="0"/>
              <a:t> , with the amplification depending on Tn and </a:t>
            </a:r>
            <a:r>
              <a:rPr lang="id-ID" sz="2400" noProof="1" smtClean="0">
                <a:latin typeface="Symbol" panose="05050102010706020507" pitchFamily="18" charset="2"/>
              </a:rPr>
              <a:t>x</a:t>
            </a:r>
            <a:r>
              <a:rPr lang="id-ID" sz="2400" noProof="1" smtClean="0"/>
              <a:t>.</a:t>
            </a:r>
          </a:p>
          <a:p>
            <a:r>
              <a:rPr lang="id-ID" sz="2400" noProof="1" smtClean="0"/>
              <a:t>For long period system, T</a:t>
            </a:r>
            <a:r>
              <a:rPr lang="id-ID" sz="2400" baseline="-25000" noProof="1" smtClean="0"/>
              <a:t>n</a:t>
            </a:r>
            <a:r>
              <a:rPr lang="id-ID" sz="2400" noProof="1" smtClean="0"/>
              <a:t> between T</a:t>
            </a:r>
            <a:r>
              <a:rPr lang="id-ID" sz="2400" baseline="-25000" noProof="1" smtClean="0"/>
              <a:t>d</a:t>
            </a:r>
            <a:r>
              <a:rPr lang="id-ID" sz="2400" noProof="1" smtClean="0"/>
              <a:t> = 3 sec and T</a:t>
            </a:r>
            <a:r>
              <a:rPr lang="id-ID" sz="2400" baseline="-25000" noProof="1" smtClean="0"/>
              <a:t>f</a:t>
            </a:r>
            <a:r>
              <a:rPr lang="id-ID" sz="2400" noProof="1" smtClean="0"/>
              <a:t> = 15 sec,  D exceeds u</a:t>
            </a:r>
            <a:r>
              <a:rPr lang="id-ID" sz="2400" baseline="-25000" noProof="1" smtClean="0"/>
              <a:t>go</a:t>
            </a:r>
            <a:r>
              <a:rPr lang="id-ID" sz="2400" noProof="1" smtClean="0"/>
              <a:t> , with the amplification depending on Tn and </a:t>
            </a:r>
            <a:r>
              <a:rPr lang="id-ID" sz="2400" noProof="1" smtClean="0">
                <a:latin typeface="Symbol" panose="05050102010706020507" pitchFamily="18" charset="2"/>
              </a:rPr>
              <a:t>x</a:t>
            </a:r>
            <a:r>
              <a:rPr lang="id-ID" sz="2400" noProof="1" smtClean="0"/>
              <a:t>.</a:t>
            </a:r>
          </a:p>
          <a:p>
            <a:r>
              <a:rPr lang="id-ID" sz="2400" noProof="1" smtClean="0"/>
              <a:t>For intermediate-period system, T</a:t>
            </a:r>
            <a:r>
              <a:rPr lang="id-ID" sz="2400" baseline="-25000" noProof="1" smtClean="0"/>
              <a:t>n</a:t>
            </a:r>
            <a:r>
              <a:rPr lang="id-ID" sz="2400" noProof="1" smtClean="0"/>
              <a:t> between T</a:t>
            </a:r>
            <a:r>
              <a:rPr lang="id-ID" sz="2400" baseline="-25000" noProof="1" smtClean="0"/>
              <a:t>c</a:t>
            </a:r>
            <a:r>
              <a:rPr lang="id-ID" sz="2400" noProof="1" smtClean="0"/>
              <a:t> = 0,5 sec and T</a:t>
            </a:r>
            <a:r>
              <a:rPr lang="id-ID" sz="2400" baseline="-25000" noProof="1" smtClean="0"/>
              <a:t>d</a:t>
            </a:r>
            <a:r>
              <a:rPr lang="id-ID" sz="2400" noProof="1" smtClean="0"/>
              <a:t> = 3 sec,  V exceeds ů</a:t>
            </a:r>
            <a:r>
              <a:rPr lang="id-ID" sz="2400" baseline="-25000" noProof="1" smtClean="0"/>
              <a:t>go</a:t>
            </a:r>
            <a:endParaRPr lang="id-ID" sz="2400" noProof="1" smtClean="0"/>
          </a:p>
          <a:p>
            <a:endParaRPr lang="id-ID" sz="2400" noProof="1" smtClean="0"/>
          </a:p>
          <a:p>
            <a:endParaRPr lang="id-ID" sz="2400" noProof="1"/>
          </a:p>
        </p:txBody>
      </p:sp>
    </p:spTree>
    <p:extLst>
      <p:ext uri="{BB962C8B-B14F-4D97-AF65-F5344CB8AC3E}">
        <p14:creationId xmlns:p14="http://schemas.microsoft.com/office/powerpoint/2010/main" val="1966053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n-US" sz="3400" b="1" dirty="0" smtClean="0">
                <a:solidFill>
                  <a:schemeClr val="accent4">
                    <a:lumMod val="75000"/>
                  </a:schemeClr>
                </a:solidFill>
              </a:rPr>
              <a:t>Elastic Design Spectrum</a:t>
            </a:r>
          </a:p>
          <a:p>
            <a:r>
              <a:rPr lang="en-US" altLang="id-ID" dirty="0"/>
              <a:t>The design spectrum should satisfy certain requirements because it is intended for the design of new structures, or the seismic safety evaluation of </a:t>
            </a:r>
            <a:r>
              <a:rPr lang="en-US" altLang="id-ID" dirty="0" smtClean="0"/>
              <a:t>existing </a:t>
            </a:r>
            <a:r>
              <a:rPr lang="en-US" altLang="id-ID" dirty="0"/>
              <a:t>structures, to resist future earthquakes</a:t>
            </a:r>
          </a:p>
          <a:p>
            <a:r>
              <a:rPr lang="en-US" altLang="id-ID" dirty="0"/>
              <a:t>It is </a:t>
            </a:r>
            <a:r>
              <a:rPr lang="en-US" altLang="id-ID" b="1" u="sng" dirty="0">
                <a:solidFill>
                  <a:srgbClr val="FF0000"/>
                </a:solidFill>
              </a:rPr>
              <a:t>not possible </a:t>
            </a:r>
            <a:r>
              <a:rPr lang="en-US" altLang="id-ID" dirty="0"/>
              <a:t>to predict the jagged response spectrum in all its detail for a ground motion that may occur in the future</a:t>
            </a:r>
          </a:p>
          <a:p>
            <a:r>
              <a:rPr lang="en-US" altLang="id-ID" dirty="0"/>
              <a:t>The design spectrum should consist of </a:t>
            </a:r>
            <a:r>
              <a:rPr lang="en-US" altLang="id-ID" b="1" dirty="0">
                <a:solidFill>
                  <a:srgbClr val="0070C0"/>
                </a:solidFill>
              </a:rPr>
              <a:t>a set of smooth curves </a:t>
            </a:r>
            <a:r>
              <a:rPr lang="en-US" altLang="id-ID" dirty="0"/>
              <a:t>or a series of straight lines with one curve for each level of damping</a:t>
            </a:r>
          </a:p>
          <a:p>
            <a:r>
              <a:rPr lang="en-US" altLang="id-ID" dirty="0"/>
              <a:t>The factors that influence the </a:t>
            </a:r>
            <a:r>
              <a:rPr lang="en-US" altLang="id-ID" dirty="0" smtClean="0"/>
              <a:t>construction </a:t>
            </a:r>
            <a:r>
              <a:rPr lang="en-US" altLang="id-ID" dirty="0"/>
              <a:t>of design spectrum include the </a:t>
            </a:r>
            <a:r>
              <a:rPr lang="en-US" altLang="id-ID" dirty="0">
                <a:solidFill>
                  <a:srgbClr val="7030A0"/>
                </a:solidFill>
              </a:rPr>
              <a:t>magnitude of earthquake, the distance of the site from earthquake fault, the fault mechanism, the geology </a:t>
            </a:r>
            <a:r>
              <a:rPr lang="en-US" altLang="id-ID" dirty="0"/>
              <a:t>of the travel path of seismic waves from the source to the site and the local soil condition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05344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TIU :</a:t>
            </a:r>
          </a:p>
          <a:p>
            <a:pPr lvl="0"/>
            <a:r>
              <a:rPr lang="id-ID" sz="2000" dirty="0"/>
              <a:t>Mahasiswa dapat menjelaskan fenomena-fenomena dinamik secara fisik.</a:t>
            </a:r>
          </a:p>
          <a:p>
            <a:pPr marL="422974" indent="0">
              <a:buNone/>
            </a:pPr>
            <a:endParaRPr lang="id-ID" sz="2000" noProof="1" smtClean="0"/>
          </a:p>
          <a:p>
            <a:r>
              <a:rPr lang="id-ID" noProof="1" smtClean="0"/>
              <a:t>TIK :</a:t>
            </a:r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dapat membuat spektrum respon untuk berbagai jenis eksitasi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36988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800" y="1916832"/>
            <a:ext cx="4192587" cy="3455987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387" y="2579959"/>
            <a:ext cx="4392613" cy="241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00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467544" y="1556792"/>
            <a:ext cx="8135938" cy="4824413"/>
          </a:xfrm>
        </p:spPr>
        <p:txBody>
          <a:bodyPr>
            <a:normAutofit/>
          </a:bodyPr>
          <a:lstStyle/>
          <a:p>
            <a:r>
              <a:rPr lang="id-ID" sz="2000" noProof="1" smtClean="0">
                <a:solidFill>
                  <a:schemeClr val="accent6">
                    <a:lumMod val="75000"/>
                  </a:schemeClr>
                </a:solidFill>
              </a:rPr>
              <a:t>Sub Pokok Bahasan :</a:t>
            </a:r>
          </a:p>
          <a:p>
            <a:pPr marL="801688" lvl="0" indent="-282575"/>
            <a:r>
              <a:rPr lang="id-ID" sz="2000" dirty="0"/>
              <a:t>Respon Spektrum </a:t>
            </a:r>
            <a:endParaRPr lang="en-US" sz="2000" dirty="0"/>
          </a:p>
          <a:p>
            <a:pPr marL="801688" lvl="0" indent="-282575"/>
            <a:r>
              <a:rPr lang="id-ID" sz="2000" dirty="0" smtClean="0"/>
              <a:t>Penentuan </a:t>
            </a:r>
            <a:r>
              <a:rPr lang="id-ID" sz="2000" dirty="0"/>
              <a:t>Spektrum Rencana</a:t>
            </a:r>
          </a:p>
        </p:txBody>
      </p:sp>
    </p:spTree>
    <p:extLst>
      <p:ext uri="{BB962C8B-B14F-4D97-AF65-F5344CB8AC3E}">
        <p14:creationId xmlns:p14="http://schemas.microsoft.com/office/powerpoint/2010/main" val="3499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dirty="0" smtClean="0"/>
              <a:t>Response Spectrum Concept</a:t>
            </a:r>
          </a:p>
          <a:p>
            <a:pPr algn="just"/>
            <a:r>
              <a:rPr lang="en-US" altLang="id-ID" sz="2400" dirty="0"/>
              <a:t>GW </a:t>
            </a:r>
            <a:r>
              <a:rPr lang="en-US" altLang="id-ID" sz="2400" dirty="0" err="1"/>
              <a:t>Housner</a:t>
            </a:r>
            <a:r>
              <a:rPr lang="en-US" altLang="id-ID" sz="2400" dirty="0"/>
              <a:t> was instrumental in the widespread acceptance of the concept of the earthquake response spectrum – introduced by MA </a:t>
            </a:r>
            <a:r>
              <a:rPr lang="en-US" altLang="id-ID" sz="2400" dirty="0" err="1"/>
              <a:t>Biot</a:t>
            </a:r>
            <a:r>
              <a:rPr lang="en-US" altLang="id-ID" sz="2400" dirty="0"/>
              <a:t> in 1932 – as a practical means of characterizing ground motions and their effects on structures.</a:t>
            </a:r>
          </a:p>
          <a:p>
            <a:pPr algn="just"/>
            <a:r>
              <a:rPr lang="en-US" altLang="id-ID" sz="2400" dirty="0"/>
              <a:t>A plot of the peak value of a response quantity as a function of the natural vibration period </a:t>
            </a:r>
            <a:r>
              <a:rPr lang="en-US" altLang="id-ID" sz="2400" dirty="0" err="1"/>
              <a:t>T</a:t>
            </a:r>
            <a:r>
              <a:rPr lang="en-US" altLang="id-ID" sz="2400" baseline="-25000" dirty="0" err="1"/>
              <a:t>n</a:t>
            </a:r>
            <a:r>
              <a:rPr lang="en-US" altLang="id-ID" sz="2400" dirty="0"/>
              <a:t> of the system, or a related parameter such as circular </a:t>
            </a:r>
            <a:r>
              <a:rPr lang="en-US" altLang="id-ID" sz="2400" dirty="0" err="1"/>
              <a:t>frequnecy</a:t>
            </a:r>
            <a:r>
              <a:rPr lang="en-US" altLang="id-ID" sz="2400" dirty="0"/>
              <a:t> </a:t>
            </a:r>
            <a:r>
              <a:rPr lang="en-US" altLang="id-ID" sz="2400" dirty="0" err="1">
                <a:latin typeface="Symbol" pitchFamily="18" charset="2"/>
              </a:rPr>
              <a:t>w</a:t>
            </a:r>
            <a:r>
              <a:rPr lang="en-US" altLang="id-ID" sz="2400" baseline="-25000" dirty="0" err="1"/>
              <a:t>n</a:t>
            </a:r>
            <a:r>
              <a:rPr lang="en-US" altLang="id-ID" sz="2400" dirty="0"/>
              <a:t> or cyclic frequency </a:t>
            </a:r>
            <a:r>
              <a:rPr lang="en-US" altLang="id-ID" sz="2400" dirty="0" err="1"/>
              <a:t>f</a:t>
            </a:r>
            <a:r>
              <a:rPr lang="en-US" altLang="id-ID" sz="2400" baseline="-25000" dirty="0" err="1"/>
              <a:t>n</a:t>
            </a:r>
            <a:r>
              <a:rPr lang="en-US" altLang="id-ID" sz="2400" dirty="0"/>
              <a:t>, is called the response spectrum  for that quantity.</a:t>
            </a:r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68586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variety of response spectra can be defined depending on the response quantity that is plotted.</a:t>
            </a:r>
          </a:p>
          <a:p>
            <a:r>
              <a:rPr lang="en-US" sz="2400" dirty="0" smtClean="0"/>
              <a:t>Consider the following peak responses :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b="1" u="sng" dirty="0" smtClean="0">
                <a:solidFill>
                  <a:srgbClr val="7030A0"/>
                </a:solidFill>
              </a:rPr>
              <a:t>deformation response spectrum </a:t>
            </a:r>
            <a:r>
              <a:rPr lang="en-US" sz="2400" dirty="0" smtClean="0"/>
              <a:t>is a plot of </a:t>
            </a:r>
            <a:r>
              <a:rPr lang="en-US" sz="2400" dirty="0" err="1" smtClean="0"/>
              <a:t>u</a:t>
            </a:r>
            <a:r>
              <a:rPr lang="en-US" sz="2400" baseline="-25000" dirty="0" err="1" smtClean="0"/>
              <a:t>o</a:t>
            </a:r>
            <a:r>
              <a:rPr lang="en-US" sz="2400" dirty="0" smtClean="0"/>
              <a:t> against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for fixed </a:t>
            </a:r>
            <a:r>
              <a:rPr lang="en-US" sz="2400" dirty="0" smtClean="0">
                <a:latin typeface="Symbol" panose="05050102010706020507" pitchFamily="18" charset="2"/>
              </a:rPr>
              <a:t>x.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A similar plot for </a:t>
            </a:r>
            <a:r>
              <a:rPr lang="en-US" sz="2400" dirty="0" err="1" smtClean="0"/>
              <a:t>ů</a:t>
            </a:r>
            <a:r>
              <a:rPr lang="en-US" sz="2400" baseline="-25000" dirty="0" err="1" smtClean="0"/>
              <a:t>o</a:t>
            </a:r>
            <a:r>
              <a:rPr lang="en-US" sz="2400" dirty="0" smtClean="0"/>
              <a:t> is the relative velocity response spectrum, and for </a:t>
            </a:r>
            <a:r>
              <a:rPr lang="en-US" sz="2400" dirty="0" err="1" smtClean="0">
                <a:latin typeface="Times New Roman"/>
                <a:cs typeface="Times New Roman"/>
              </a:rPr>
              <a:t>ü</a:t>
            </a:r>
            <a:r>
              <a:rPr lang="en-US" sz="2400" baseline="-25000" dirty="0" err="1"/>
              <a:t>o</a:t>
            </a:r>
            <a:r>
              <a:rPr lang="en-US" sz="2400" dirty="0"/>
              <a:t> is the </a:t>
            </a:r>
            <a:r>
              <a:rPr lang="en-US" sz="2400" dirty="0" smtClean="0"/>
              <a:t>acceleration response spectrum</a:t>
            </a:r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835215"/>
              </p:ext>
            </p:extLst>
          </p:nvPr>
        </p:nvGraphicFramePr>
        <p:xfrm>
          <a:off x="2699792" y="2924944"/>
          <a:ext cx="2893761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3" imgW="1739880" imgH="952200" progId="Equation.3">
                  <p:embed/>
                </p:oleObj>
              </mc:Choice>
              <mc:Fallback>
                <p:oleObj name="Equation" r:id="rId3" imgW="1739880" imgH="952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99792" y="2924944"/>
                        <a:ext cx="2893761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10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5139" y="1412776"/>
            <a:ext cx="8135938" cy="4824413"/>
          </a:xfrm>
        </p:spPr>
        <p:txBody>
          <a:bodyPr/>
          <a:lstStyle/>
          <a:p>
            <a:r>
              <a:rPr lang="en-US" dirty="0" smtClean="0"/>
              <a:t>Deformation Response Spectrum</a:t>
            </a:r>
            <a:endParaRPr lang="id-ID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439" y="1916832"/>
            <a:ext cx="5659338" cy="4560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954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d-ID" noProof="1" smtClean="0"/>
              <a:t>Pseudo-Velocity Response Spectrum</a:t>
            </a:r>
          </a:p>
          <a:p>
            <a:r>
              <a:rPr lang="id-ID" sz="2400" noProof="1" smtClean="0"/>
              <a:t>The pseudo-velocity response spectrum is a plot of V as a function of the natural vibration period T</a:t>
            </a:r>
            <a:r>
              <a:rPr lang="id-ID" sz="2400" baseline="-25000" noProof="1" smtClean="0"/>
              <a:t>n</a:t>
            </a:r>
            <a:r>
              <a:rPr lang="id-ID" sz="2400" noProof="1" smtClean="0"/>
              <a:t>, or natural vibration frequency f</a:t>
            </a:r>
            <a:r>
              <a:rPr lang="id-ID" sz="2400" baseline="-25000" noProof="1" smtClean="0"/>
              <a:t>n</a:t>
            </a:r>
            <a:r>
              <a:rPr lang="id-ID" sz="2400" noProof="1" smtClean="0"/>
              <a:t>, of the system, where :</a:t>
            </a:r>
          </a:p>
          <a:p>
            <a:endParaRPr lang="en-US" sz="2400" noProof="1" smtClean="0"/>
          </a:p>
          <a:p>
            <a:endParaRPr lang="id-ID" sz="2400" noProof="1" smtClean="0"/>
          </a:p>
          <a:p>
            <a:r>
              <a:rPr lang="id-ID" sz="2400" noProof="1" smtClean="0"/>
              <a:t>The prefix pseudo is used because V is not equal to the peak velocity (ů</a:t>
            </a:r>
            <a:r>
              <a:rPr lang="id-ID" sz="2400" baseline="-25000" noProof="1" smtClean="0"/>
              <a:t>o</a:t>
            </a:r>
            <a:r>
              <a:rPr lang="id-ID" sz="2400" noProof="1" smtClean="0"/>
              <a:t>)</a:t>
            </a:r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098828"/>
              </p:ext>
            </p:extLst>
          </p:nvPr>
        </p:nvGraphicFramePr>
        <p:xfrm>
          <a:off x="2771800" y="3501008"/>
          <a:ext cx="1754041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3" imgW="1206360" imgH="495000" progId="Equation.3">
                  <p:embed/>
                </p:oleObj>
              </mc:Choice>
              <mc:Fallback>
                <p:oleObj name="Equation" r:id="rId3" imgW="1206360" imgH="495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1800" y="3501008"/>
                        <a:ext cx="1754041" cy="72008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n w="2222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652120" y="36450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800" dirty="0" smtClean="0"/>
              <a:t>)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3362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Pseudo-acceleration Response Spectrum</a:t>
            </a:r>
          </a:p>
          <a:p>
            <a:r>
              <a:rPr lang="en-US" sz="2400" dirty="0" smtClean="0"/>
              <a:t>The pseudo-acceleration response spectrum is a plot of A as a function of the natural vibration period,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, or natural vibration frequency,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of the system, where 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quantity A has units of acceleration and is related to the peak value of base shear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bo</a:t>
            </a:r>
            <a:endParaRPr lang="en-US" sz="2400" baseline="-25000" dirty="0" smtClean="0"/>
          </a:p>
          <a:p>
            <a:pPr marL="82296" indent="0">
              <a:buNone/>
            </a:pPr>
            <a:endParaRPr lang="en-US" sz="2400" baseline="-25000" dirty="0" smtClean="0"/>
          </a:p>
          <a:p>
            <a:endParaRPr lang="en-US" sz="2400" dirty="0" smtClean="0"/>
          </a:p>
          <a:p>
            <a:r>
              <a:rPr lang="en-US" sz="2400" dirty="0" smtClean="0"/>
              <a:t>A/g may be interpreted as the base shear coefficient, usually used in building codes.</a:t>
            </a:r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589366"/>
              </p:ext>
            </p:extLst>
          </p:nvPr>
        </p:nvGraphicFramePr>
        <p:xfrm>
          <a:off x="2483768" y="3212976"/>
          <a:ext cx="214153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Equation" r:id="rId3" imgW="1473120" imgH="571320" progId="Equation.3">
                  <p:embed/>
                </p:oleObj>
              </mc:Choice>
              <mc:Fallback>
                <p:oleObj name="Equation" r:id="rId3" imgW="1473120" imgH="5713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212976"/>
                        <a:ext cx="2141538" cy="831850"/>
                      </a:xfrm>
                      <a:prstGeom prst="rect">
                        <a:avLst/>
                      </a:prstGeom>
                      <a:solidFill>
                        <a:srgbClr val="B9D77A"/>
                      </a:solidFill>
                      <a:ln w="222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417621"/>
              </p:ext>
            </p:extLst>
          </p:nvPr>
        </p:nvGraphicFramePr>
        <p:xfrm>
          <a:off x="2483769" y="4797152"/>
          <a:ext cx="2088232" cy="69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Equation" r:id="rId5" imgW="1460160" imgH="482400" progId="Equation.3">
                  <p:embed/>
                </p:oleObj>
              </mc:Choice>
              <mc:Fallback>
                <p:oleObj name="Equation" r:id="rId5" imgW="14601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83769" y="4797152"/>
                        <a:ext cx="2088232" cy="69002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7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92247" y="335699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800" dirty="0" smtClean="0"/>
              <a:t>)</a:t>
            </a:r>
            <a:endParaRPr lang="id-ID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796136" y="4905439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2800" dirty="0" smtClean="0"/>
              <a:t>)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51745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4086225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3419872" y="3501008"/>
            <a:ext cx="504056" cy="58410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114997"/>
            <a:ext cx="4572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3828555" y="3793057"/>
            <a:ext cx="158417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864880"/>
              </p:ext>
            </p:extLst>
          </p:nvPr>
        </p:nvGraphicFramePr>
        <p:xfrm>
          <a:off x="5170751" y="5049257"/>
          <a:ext cx="3686175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Equation" r:id="rId5" imgW="2806560" imgH="520560" progId="Equation.3">
                  <p:embed/>
                </p:oleObj>
              </mc:Choice>
              <mc:Fallback>
                <p:oleObj name="Equation" r:id="rId5" imgW="2806560" imgH="520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70751" y="5049257"/>
                        <a:ext cx="3686175" cy="684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108634"/>
              </p:ext>
            </p:extLst>
          </p:nvPr>
        </p:nvGraphicFramePr>
        <p:xfrm>
          <a:off x="5713189" y="3500909"/>
          <a:ext cx="24701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Equation" r:id="rId7" imgW="1879560" imgH="444240" progId="Equation.3">
                  <p:embed/>
                </p:oleObj>
              </mc:Choice>
              <mc:Fallback>
                <p:oleObj name="Equation" r:id="rId7" imgW="187956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3189" y="3500909"/>
                        <a:ext cx="247015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3415617" y="5657231"/>
            <a:ext cx="504056" cy="58410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824300" y="5445224"/>
            <a:ext cx="1377541" cy="5040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12160" y="195748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 = 386 in/sec</a:t>
            </a:r>
            <a:r>
              <a:rPr lang="en-US" baseline="30000" dirty="0" smtClean="0"/>
              <a:t>2</a:t>
            </a:r>
            <a:endParaRPr lang="id-ID" baseline="30000" dirty="0"/>
          </a:p>
        </p:txBody>
      </p:sp>
    </p:spTree>
    <p:extLst>
      <p:ext uri="{BB962C8B-B14F-4D97-AF65-F5344CB8AC3E}">
        <p14:creationId xmlns:p14="http://schemas.microsoft.com/office/powerpoint/2010/main" val="8422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8410</TotalTime>
  <Words>978</Words>
  <Application>Microsoft Office PowerPoint</Application>
  <PresentationFormat>On-screen Show (4:3)</PresentationFormat>
  <Paragraphs>72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Calibri</vt:lpstr>
      <vt:lpstr>Gill Sans MT</vt:lpstr>
      <vt:lpstr>Symbol</vt:lpstr>
      <vt:lpstr>Times New Roman</vt:lpstr>
      <vt:lpstr>Trebuchet MS</vt:lpstr>
      <vt:lpstr>Verdana</vt:lpstr>
      <vt:lpstr>Wingdings</vt:lpstr>
      <vt:lpstr>Wingdings 2</vt:lpstr>
      <vt:lpstr>Solstice</vt:lpstr>
      <vt:lpstr>Equation</vt:lpstr>
      <vt:lpstr>Respon Spektrum Gempa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Agus Setiawan</dc:creator>
  <cp:lastModifiedBy>User</cp:lastModifiedBy>
  <cp:revision>420</cp:revision>
  <dcterms:created xsi:type="dcterms:W3CDTF">2012-08-30T00:56:22Z</dcterms:created>
  <dcterms:modified xsi:type="dcterms:W3CDTF">2019-04-09T07:58:16Z</dcterms:modified>
</cp:coreProperties>
</file>