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0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1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2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3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30"/>
  </p:notesMasterIdLst>
  <p:sldIdLst>
    <p:sldId id="310" r:id="rId2"/>
    <p:sldId id="312" r:id="rId3"/>
    <p:sldId id="313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32" r:id="rId12"/>
    <p:sldId id="330" r:id="rId13"/>
    <p:sldId id="343" r:id="rId14"/>
    <p:sldId id="346" r:id="rId15"/>
    <p:sldId id="331" r:id="rId16"/>
    <p:sldId id="333" r:id="rId17"/>
    <p:sldId id="334" r:id="rId18"/>
    <p:sldId id="335" r:id="rId19"/>
    <p:sldId id="336" r:id="rId20"/>
    <p:sldId id="337" r:id="rId21"/>
    <p:sldId id="344" r:id="rId22"/>
    <p:sldId id="338" r:id="rId23"/>
    <p:sldId id="347" r:id="rId24"/>
    <p:sldId id="348" r:id="rId25"/>
    <p:sldId id="350" r:id="rId26"/>
    <p:sldId id="345" r:id="rId27"/>
    <p:sldId id="340" r:id="rId28"/>
    <p:sldId id="341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4D448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Agus\UPJ\Kurikulum\Kurikulum2015\PPT\CIV-308_Dinamika_Struktur&amp;Peng_Rek_Gempa\SoalMDoFFree%20V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Agus\UPJ\Kurikulum\Kurikulum2015\PPT\CIV-308_Dinamika_Struktur&amp;Peng_Rek_Gempa\SoalMDoFFree%20V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Agus\UPJ\Kurikulum\Kurikulum2015\PPT\CIV-308_Dinamika_Struktur&amp;Peng_Rek_Gempa\SoalMDoFFree%20V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E:\Agus\UPJ\Kurikulum\Kurikulum2015\PPT\CIV-308_Dinamika_Struktur&amp;Peng_Rek_Gempa\SoalMDoFFree%20V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mode 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id-ID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xVal>
            <c:numRef>
              <c:f>Sheet1!$B$3:$B$6</c:f>
              <c:numCache>
                <c:formatCode>General</c:formatCode>
                <c:ptCount val="4"/>
                <c:pt idx="0">
                  <c:v>1</c:v>
                </c:pt>
                <c:pt idx="1">
                  <c:v>0.85260000000000002</c:v>
                </c:pt>
                <c:pt idx="2">
                  <c:v>0.55459999999999998</c:v>
                </c:pt>
                <c:pt idx="3">
                  <c:v>0</c:v>
                </c:pt>
              </c:numCache>
            </c:numRef>
          </c:xVal>
          <c:yVal>
            <c:numRef>
              <c:f>Sheet1!$A$3:$A$6</c:f>
              <c:numCache>
                <c:formatCode>General</c:formatCode>
                <c:ptCount val="4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B27E-4595-B5F1-09D3FCA56BA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421499480"/>
        <c:axId val="421499872"/>
      </c:scatterChart>
      <c:valAx>
        <c:axId val="421499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21499872"/>
        <c:crosses val="autoZero"/>
        <c:crossBetween val="midCat"/>
      </c:valAx>
      <c:valAx>
        <c:axId val="421499872"/>
        <c:scaling>
          <c:orientation val="minMax"/>
          <c:max val="3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1499480"/>
        <c:crosses val="autoZero"/>
        <c:crossBetween val="midCat"/>
        <c:majorUnit val="1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d-ID"/>
              <a:t>fs, mode 2</a:t>
            </a:r>
            <a:r>
              <a:rPr lang="id-ID" baseline="0"/>
              <a:t> Lt 1</a:t>
            </a:r>
            <a:endParaRPr lang="id-ID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Mode2!$I$3:$I$53</c:f>
              <c:numCache>
                <c:formatCode>General</c:formatCode>
                <c:ptCount val="51"/>
                <c:pt idx="0">
                  <c:v>0</c:v>
                </c:pt>
                <c:pt idx="1">
                  <c:v>0.02</c:v>
                </c:pt>
                <c:pt idx="2">
                  <c:v>0.04</c:v>
                </c:pt>
                <c:pt idx="3">
                  <c:v>0.06</c:v>
                </c:pt>
                <c:pt idx="4">
                  <c:v>0.08</c:v>
                </c:pt>
                <c:pt idx="5">
                  <c:v>0.1</c:v>
                </c:pt>
                <c:pt idx="6">
                  <c:v>0.12000000000000001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</c:v>
                </c:pt>
                <c:pt idx="10">
                  <c:v>0.19999999999999998</c:v>
                </c:pt>
                <c:pt idx="11">
                  <c:v>0.21999999999999997</c:v>
                </c:pt>
                <c:pt idx="12">
                  <c:v>0.23999999999999996</c:v>
                </c:pt>
                <c:pt idx="13">
                  <c:v>0.25999999999999995</c:v>
                </c:pt>
                <c:pt idx="14">
                  <c:v>0.27999999999999997</c:v>
                </c:pt>
                <c:pt idx="15">
                  <c:v>0.3</c:v>
                </c:pt>
                <c:pt idx="16">
                  <c:v>0.32</c:v>
                </c:pt>
                <c:pt idx="17">
                  <c:v>0.34</c:v>
                </c:pt>
                <c:pt idx="18">
                  <c:v>0.36000000000000004</c:v>
                </c:pt>
                <c:pt idx="19">
                  <c:v>0.38000000000000006</c:v>
                </c:pt>
                <c:pt idx="20">
                  <c:v>0.40000000000000008</c:v>
                </c:pt>
                <c:pt idx="21">
                  <c:v>0.4200000000000001</c:v>
                </c:pt>
                <c:pt idx="22">
                  <c:v>0.44000000000000011</c:v>
                </c:pt>
                <c:pt idx="23">
                  <c:v>0.46000000000000013</c:v>
                </c:pt>
                <c:pt idx="24">
                  <c:v>0.48000000000000015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0.56000000000000016</c:v>
                </c:pt>
                <c:pt idx="29">
                  <c:v>0.58000000000000018</c:v>
                </c:pt>
                <c:pt idx="30">
                  <c:v>0.6000000000000002</c:v>
                </c:pt>
                <c:pt idx="31">
                  <c:v>0.62000000000000022</c:v>
                </c:pt>
                <c:pt idx="32">
                  <c:v>0.64000000000000024</c:v>
                </c:pt>
                <c:pt idx="33">
                  <c:v>0.66000000000000025</c:v>
                </c:pt>
                <c:pt idx="34">
                  <c:v>0.68000000000000027</c:v>
                </c:pt>
                <c:pt idx="35">
                  <c:v>0.70000000000000029</c:v>
                </c:pt>
                <c:pt idx="36">
                  <c:v>0.72000000000000031</c:v>
                </c:pt>
                <c:pt idx="37">
                  <c:v>0.74000000000000032</c:v>
                </c:pt>
                <c:pt idx="38">
                  <c:v>0.76000000000000034</c:v>
                </c:pt>
                <c:pt idx="39">
                  <c:v>0.78000000000000036</c:v>
                </c:pt>
                <c:pt idx="40">
                  <c:v>0.80000000000000038</c:v>
                </c:pt>
                <c:pt idx="41">
                  <c:v>0.8200000000000004</c:v>
                </c:pt>
                <c:pt idx="42">
                  <c:v>0.84000000000000041</c:v>
                </c:pt>
                <c:pt idx="43">
                  <c:v>0.86000000000000043</c:v>
                </c:pt>
                <c:pt idx="44">
                  <c:v>0.88000000000000045</c:v>
                </c:pt>
                <c:pt idx="45">
                  <c:v>0.90000000000000047</c:v>
                </c:pt>
                <c:pt idx="46">
                  <c:v>0.92000000000000048</c:v>
                </c:pt>
                <c:pt idx="47">
                  <c:v>0.9400000000000005</c:v>
                </c:pt>
                <c:pt idx="48">
                  <c:v>0.96000000000000052</c:v>
                </c:pt>
                <c:pt idx="49">
                  <c:v>0.98000000000000054</c:v>
                </c:pt>
                <c:pt idx="50">
                  <c:v>1.0000000000000004</c:v>
                </c:pt>
              </c:numCache>
            </c:numRef>
          </c:xVal>
          <c:yVal>
            <c:numRef>
              <c:f>Mode2!$L$3:$L$53</c:f>
              <c:numCache>
                <c:formatCode>General</c:formatCode>
                <c:ptCount val="51"/>
                <c:pt idx="0">
                  <c:v>781.08637973529426</c:v>
                </c:pt>
                <c:pt idx="1">
                  <c:v>-2921.289523517577</c:v>
                </c:pt>
                <c:pt idx="2">
                  <c:v>-4995.819826195233</c:v>
                </c:pt>
                <c:pt idx="3">
                  <c:v>-4286.5030435809313</c:v>
                </c:pt>
                <c:pt idx="4">
                  <c:v>-1188.5955152799661</c:v>
                </c:pt>
                <c:pt idx="5">
                  <c:v>2571.6393738784518</c:v>
                </c:pt>
                <c:pt idx="6">
                  <c:v>4898.8660632904375</c:v>
                </c:pt>
                <c:pt idx="7">
                  <c:v>4496.2717251268323</c:v>
                </c:pt>
                <c:pt idx="8">
                  <c:v>1588.1961302046648</c:v>
                </c:pt>
                <c:pt idx="9">
                  <c:v>-2204.8783881693585</c:v>
                </c:pt>
                <c:pt idx="10">
                  <c:v>-4769.3168692419385</c:v>
                </c:pt>
                <c:pt idx="11">
                  <c:v>-4676.1237048224912</c:v>
                </c:pt>
                <c:pt idx="12">
                  <c:v>-1977.2294144581597</c:v>
                </c:pt>
                <c:pt idx="13">
                  <c:v>1823.4468724328412</c:v>
                </c:pt>
                <c:pt idx="14">
                  <c:v>4608.034221450177</c:v>
                </c:pt>
                <c:pt idx="15">
                  <c:v>4824.8623072037262</c:v>
                </c:pt>
                <c:pt idx="16">
                  <c:v>2353.1068695051131</c:v>
                </c:pt>
                <c:pt idx="17">
                  <c:v>-1429.8827455559863</c:v>
                </c:pt>
                <c:pt idx="18">
                  <c:v>-4416.0912411993204</c:v>
                </c:pt>
                <c:pt idx="19">
                  <c:v>-4941.4978749070387</c:v>
                </c:pt>
                <c:pt idx="20">
                  <c:v>-2713.3275313375152</c:v>
                </c:pt>
                <c:pt idx="21">
                  <c:v>1026.8046527992426</c:v>
                </c:pt>
                <c:pt idx="22">
                  <c:v>4194.7650534638942</c:v>
                </c:pt>
                <c:pt idx="23">
                  <c:v>5025.2543535217046</c:v>
                </c:pt>
                <c:pt idx="24">
                  <c:v>3055.4946110602141</c:v>
                </c:pt>
                <c:pt idx="25">
                  <c:v>-616.89454219876166</c:v>
                </c:pt>
                <c:pt idx="26">
                  <c:v>-3945.5282893424655</c:v>
                </c:pt>
                <c:pt idx="27">
                  <c:v>-5075.5744551986108</c:v>
                </c:pt>
                <c:pt idx="28">
                  <c:v>-3377.3314423299162</c:v>
                </c:pt>
                <c:pt idx="29">
                  <c:v>202.87981977315766</c:v>
                </c:pt>
                <c:pt idx="30">
                  <c:v>3670.0392876584638</c:v>
                </c:pt>
                <c:pt idx="31">
                  <c:v>5092.1233666588914</c:v>
                </c:pt>
                <c:pt idx="32">
                  <c:v>3676.69662953837</c:v>
                </c:pt>
                <c:pt idx="33">
                  <c:v>212.48479773233356</c:v>
                </c:pt>
                <c:pt idx="34">
                  <c:v>-3370.1310609231878</c:v>
                </c:pt>
                <c:pt idx="35">
                  <c:v>-5074.7909769305325</c:v>
                </c:pt>
                <c:pt idx="36">
                  <c:v>-3951.5982959491262</c:v>
                </c:pt>
                <c:pt idx="37">
                  <c:v>-626.43561181797725</c:v>
                </c:pt>
                <c:pt idx="38">
                  <c:v>3047.7990990781359</c:v>
                </c:pt>
                <c:pt idx="39">
                  <c:v>5023.6926099902748</c:v>
                </c:pt>
                <c:pt idx="40">
                  <c:v>4200.2073369851441</c:v>
                </c:pt>
                <c:pt idx="41">
                  <c:v>1036.2183309634684</c:v>
                </c:pt>
                <c:pt idx="42">
                  <c:v>-2705.1880921662409</c:v>
                </c:pt>
                <c:pt idx="43">
                  <c:v>-4939.1682574361021</c:v>
                </c:pt>
                <c:pt idx="44">
                  <c:v>-4420.8695904843744</c:v>
                </c:pt>
                <c:pt idx="45">
                  <c:v>-1439.1063967707394</c:v>
                </c:pt>
                <c:pt idx="46">
                  <c:v>2344.5776602752239</c:v>
                </c:pt>
                <c:pt idx="47">
                  <c:v>4821.7803162958244</c:v>
                </c:pt>
                <c:pt idx="48">
                  <c:v>4612.1168429465861</c:v>
                </c:pt>
                <c:pt idx="49">
                  <c:v>1832.4191255799442</c:v>
                </c:pt>
                <c:pt idx="50">
                  <c:v>-1968.3671857009854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A1C-49D5-AC96-04ECE60A31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1955624"/>
        <c:axId val="421956016"/>
      </c:scatterChart>
      <c:valAx>
        <c:axId val="421955624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421956016"/>
        <c:crosses val="autoZero"/>
        <c:crossBetween val="midCat"/>
      </c:valAx>
      <c:valAx>
        <c:axId val="421956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42195562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d-ID"/>
              <a:t>fs, Mode 2 Lt</a:t>
            </a:r>
            <a:r>
              <a:rPr lang="id-ID" baseline="0"/>
              <a:t> 2</a:t>
            </a:r>
            <a:endParaRPr lang="id-ID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Mode2!$I$3:$I$53</c:f>
              <c:numCache>
                <c:formatCode>General</c:formatCode>
                <c:ptCount val="51"/>
                <c:pt idx="0">
                  <c:v>0</c:v>
                </c:pt>
                <c:pt idx="1">
                  <c:v>0.02</c:v>
                </c:pt>
                <c:pt idx="2">
                  <c:v>0.04</c:v>
                </c:pt>
                <c:pt idx="3">
                  <c:v>0.06</c:v>
                </c:pt>
                <c:pt idx="4">
                  <c:v>0.08</c:v>
                </c:pt>
                <c:pt idx="5">
                  <c:v>0.1</c:v>
                </c:pt>
                <c:pt idx="6">
                  <c:v>0.12000000000000001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</c:v>
                </c:pt>
                <c:pt idx="10">
                  <c:v>0.19999999999999998</c:v>
                </c:pt>
                <c:pt idx="11">
                  <c:v>0.21999999999999997</c:v>
                </c:pt>
                <c:pt idx="12">
                  <c:v>0.23999999999999996</c:v>
                </c:pt>
                <c:pt idx="13">
                  <c:v>0.25999999999999995</c:v>
                </c:pt>
                <c:pt idx="14">
                  <c:v>0.27999999999999997</c:v>
                </c:pt>
                <c:pt idx="15">
                  <c:v>0.3</c:v>
                </c:pt>
                <c:pt idx="16">
                  <c:v>0.32</c:v>
                </c:pt>
                <c:pt idx="17">
                  <c:v>0.34</c:v>
                </c:pt>
                <c:pt idx="18">
                  <c:v>0.36000000000000004</c:v>
                </c:pt>
                <c:pt idx="19">
                  <c:v>0.38000000000000006</c:v>
                </c:pt>
                <c:pt idx="20">
                  <c:v>0.40000000000000008</c:v>
                </c:pt>
                <c:pt idx="21">
                  <c:v>0.4200000000000001</c:v>
                </c:pt>
                <c:pt idx="22">
                  <c:v>0.44000000000000011</c:v>
                </c:pt>
                <c:pt idx="23">
                  <c:v>0.46000000000000013</c:v>
                </c:pt>
                <c:pt idx="24">
                  <c:v>0.48000000000000015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0.56000000000000016</c:v>
                </c:pt>
                <c:pt idx="29">
                  <c:v>0.58000000000000018</c:v>
                </c:pt>
                <c:pt idx="30">
                  <c:v>0.6000000000000002</c:v>
                </c:pt>
                <c:pt idx="31">
                  <c:v>0.62000000000000022</c:v>
                </c:pt>
                <c:pt idx="32">
                  <c:v>0.64000000000000024</c:v>
                </c:pt>
                <c:pt idx="33">
                  <c:v>0.66000000000000025</c:v>
                </c:pt>
                <c:pt idx="34">
                  <c:v>0.68000000000000027</c:v>
                </c:pt>
                <c:pt idx="35">
                  <c:v>0.70000000000000029</c:v>
                </c:pt>
                <c:pt idx="36">
                  <c:v>0.72000000000000031</c:v>
                </c:pt>
                <c:pt idx="37">
                  <c:v>0.74000000000000032</c:v>
                </c:pt>
                <c:pt idx="38">
                  <c:v>0.76000000000000034</c:v>
                </c:pt>
                <c:pt idx="39">
                  <c:v>0.78000000000000036</c:v>
                </c:pt>
                <c:pt idx="40">
                  <c:v>0.80000000000000038</c:v>
                </c:pt>
                <c:pt idx="41">
                  <c:v>0.8200000000000004</c:v>
                </c:pt>
                <c:pt idx="42">
                  <c:v>0.84000000000000041</c:v>
                </c:pt>
                <c:pt idx="43">
                  <c:v>0.86000000000000043</c:v>
                </c:pt>
                <c:pt idx="44">
                  <c:v>0.88000000000000045</c:v>
                </c:pt>
                <c:pt idx="45">
                  <c:v>0.90000000000000047</c:v>
                </c:pt>
                <c:pt idx="46">
                  <c:v>0.92000000000000048</c:v>
                </c:pt>
                <c:pt idx="47">
                  <c:v>0.9400000000000005</c:v>
                </c:pt>
                <c:pt idx="48">
                  <c:v>0.96000000000000052</c:v>
                </c:pt>
                <c:pt idx="49">
                  <c:v>0.98000000000000054</c:v>
                </c:pt>
                <c:pt idx="50">
                  <c:v>1.0000000000000004</c:v>
                </c:pt>
              </c:numCache>
            </c:numRef>
          </c:xVal>
          <c:yVal>
            <c:numRef>
              <c:f>Mode2!$M$3:$M$53</c:f>
              <c:numCache>
                <c:formatCode>General</c:formatCode>
                <c:ptCount val="51"/>
                <c:pt idx="0">
                  <c:v>-531.8547920550368</c:v>
                </c:pt>
                <c:pt idx="1">
                  <c:v>1989.1549415949862</c:v>
                </c:pt>
                <c:pt idx="2">
                  <c:v>3401.7373542039686</c:v>
                </c:pt>
                <c:pt idx="3">
                  <c:v>2918.7516823166584</c:v>
                </c:pt>
                <c:pt idx="4">
                  <c:v>809.33458451933484</c:v>
                </c:pt>
                <c:pt idx="5">
                  <c:v>-1751.0723012455908</c:v>
                </c:pt>
                <c:pt idx="6">
                  <c:v>-3335.71991394831</c:v>
                </c:pt>
                <c:pt idx="7">
                  <c:v>-3061.5866892989384</c:v>
                </c:pt>
                <c:pt idx="8">
                  <c:v>-1081.4293328976967</c:v>
                </c:pt>
                <c:pt idx="9">
                  <c:v>1501.3386061652641</c:v>
                </c:pt>
                <c:pt idx="10">
                  <c:v>3247.5076989498712</c:v>
                </c:pt>
                <c:pt idx="11">
                  <c:v>3184.05091315871</c:v>
                </c:pt>
                <c:pt idx="12">
                  <c:v>1346.3286089153517</c:v>
                </c:pt>
                <c:pt idx="13">
                  <c:v>-1241.6155015913077</c:v>
                </c:pt>
                <c:pt idx="14">
                  <c:v>-3137.6876440508941</c:v>
                </c:pt>
                <c:pt idx="15">
                  <c:v>-3285.3295175389799</c:v>
                </c:pt>
                <c:pt idx="16">
                  <c:v>-1602.2698605857788</c:v>
                </c:pt>
                <c:pt idx="17">
                  <c:v>973.63109898099867</c:v>
                </c:pt>
                <c:pt idx="18">
                  <c:v>3006.9904554987907</c:v>
                </c:pt>
                <c:pt idx="19">
                  <c:v>3364.7486281731835</c:v>
                </c:pt>
                <c:pt idx="20">
                  <c:v>1847.5501396475222</c:v>
                </c:pt>
                <c:pt idx="21">
                  <c:v>-699.16847773066968</c:v>
                </c:pt>
                <c:pt idx="22">
                  <c:v>-2856.2857490689444</c:v>
                </c:pt>
                <c:pt idx="23">
                  <c:v>-3421.7798166212033</c:v>
                </c:pt>
                <c:pt idx="24">
                  <c:v>-2080.5374324174568</c:v>
                </c:pt>
                <c:pt idx="25">
                  <c:v>420.05382115637474</c:v>
                </c:pt>
                <c:pt idx="26">
                  <c:v>2686.5762639295472</c:v>
                </c:pt>
                <c:pt idx="27">
                  <c:v>3456.0436162570759</c:v>
                </c:pt>
                <c:pt idx="28">
                  <c:v>2299.6815186689773</c:v>
                </c:pt>
                <c:pt idx="29">
                  <c:v>-138.14426567543489</c:v>
                </c:pt>
                <c:pt idx="30">
                  <c:v>-2498.9911907475653</c:v>
                </c:pt>
                <c:pt idx="31">
                  <c:v>-3467.3120471141438</c:v>
                </c:pt>
                <c:pt idx="32">
                  <c:v>-2503.5242862835244</c:v>
                </c:pt>
                <c:pt idx="33">
                  <c:v>-144.68445596386616</c:v>
                </c:pt>
                <c:pt idx="34">
                  <c:v>2294.7786584282317</c:v>
                </c:pt>
                <c:pt idx="35">
                  <c:v>3455.5101327882057</c:v>
                </c:pt>
                <c:pt idx="36">
                  <c:v>2690.7094330454293</c:v>
                </c:pt>
                <c:pt idx="37">
                  <c:v>426.55049518624355</c:v>
                </c:pt>
                <c:pt idx="38">
                  <c:v>-2075.297429479021</c:v>
                </c:pt>
                <c:pt idx="39">
                  <c:v>-3420.716399305652</c:v>
                </c:pt>
                <c:pt idx="40">
                  <c:v>-2859.9914910273183</c:v>
                </c:pt>
                <c:pt idx="41">
                  <c:v>-705.57840878618754</c:v>
                </c:pt>
                <c:pt idx="42">
                  <c:v>1842.0078592542197</c:v>
                </c:pt>
                <c:pt idx="43">
                  <c:v>3363.1623526373169</c:v>
                </c:pt>
                <c:pt idx="44">
                  <c:v>3010.2441135208783</c:v>
                </c:pt>
                <c:pt idx="45">
                  <c:v>979.91163750539761</c:v>
                </c:pt>
                <c:pt idx="46">
                  <c:v>-1596.4621792344615</c:v>
                </c:pt>
                <c:pt idx="47">
                  <c:v>-3283.2309383344718</c:v>
                </c:pt>
                <c:pt idx="48">
                  <c:v>-3140.4675693745799</c:v>
                </c:pt>
                <c:pt idx="49">
                  <c:v>-1247.724858962812</c:v>
                </c:pt>
                <c:pt idx="50">
                  <c:v>1340.2941689928575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397-4B96-8879-D311BC9A6A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1956800"/>
        <c:axId val="421957192"/>
      </c:scatterChart>
      <c:valAx>
        <c:axId val="42195680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421957192"/>
        <c:crosses val="autoZero"/>
        <c:crossBetween val="midCat"/>
      </c:valAx>
      <c:valAx>
        <c:axId val="421957192"/>
        <c:scaling>
          <c:orientation val="minMax"/>
          <c:max val="6000"/>
          <c:min val="-6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4219568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d-ID"/>
              <a:t>Base Shear Mode 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Mode1!$I$3:$I$53</c:f>
              <c:numCache>
                <c:formatCode>General</c:formatCode>
                <c:ptCount val="51"/>
                <c:pt idx="0">
                  <c:v>0</c:v>
                </c:pt>
                <c:pt idx="1">
                  <c:v>0.02</c:v>
                </c:pt>
                <c:pt idx="2">
                  <c:v>0.04</c:v>
                </c:pt>
                <c:pt idx="3">
                  <c:v>0.06</c:v>
                </c:pt>
                <c:pt idx="4">
                  <c:v>0.08</c:v>
                </c:pt>
                <c:pt idx="5">
                  <c:v>0.1</c:v>
                </c:pt>
                <c:pt idx="6">
                  <c:v>0.12000000000000001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</c:v>
                </c:pt>
                <c:pt idx="10">
                  <c:v>0.19999999999999998</c:v>
                </c:pt>
                <c:pt idx="11">
                  <c:v>0.21999999999999997</c:v>
                </c:pt>
                <c:pt idx="12">
                  <c:v>0.23999999999999996</c:v>
                </c:pt>
                <c:pt idx="13">
                  <c:v>0.25999999999999995</c:v>
                </c:pt>
                <c:pt idx="14">
                  <c:v>0.27999999999999997</c:v>
                </c:pt>
                <c:pt idx="15">
                  <c:v>0.3</c:v>
                </c:pt>
                <c:pt idx="16">
                  <c:v>0.32</c:v>
                </c:pt>
                <c:pt idx="17">
                  <c:v>0.34</c:v>
                </c:pt>
                <c:pt idx="18">
                  <c:v>0.36000000000000004</c:v>
                </c:pt>
                <c:pt idx="19">
                  <c:v>0.38000000000000006</c:v>
                </c:pt>
                <c:pt idx="20">
                  <c:v>0.40000000000000008</c:v>
                </c:pt>
                <c:pt idx="21">
                  <c:v>0.4200000000000001</c:v>
                </c:pt>
                <c:pt idx="22">
                  <c:v>0.44000000000000011</c:v>
                </c:pt>
                <c:pt idx="23">
                  <c:v>0.46000000000000013</c:v>
                </c:pt>
                <c:pt idx="24">
                  <c:v>0.48000000000000015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0.56000000000000016</c:v>
                </c:pt>
                <c:pt idx="29">
                  <c:v>0.58000000000000018</c:v>
                </c:pt>
                <c:pt idx="30">
                  <c:v>0.6000000000000002</c:v>
                </c:pt>
                <c:pt idx="31">
                  <c:v>0.62000000000000022</c:v>
                </c:pt>
                <c:pt idx="32">
                  <c:v>0.64000000000000024</c:v>
                </c:pt>
                <c:pt idx="33">
                  <c:v>0.66000000000000025</c:v>
                </c:pt>
                <c:pt idx="34">
                  <c:v>0.68000000000000027</c:v>
                </c:pt>
                <c:pt idx="35">
                  <c:v>0.70000000000000029</c:v>
                </c:pt>
                <c:pt idx="36">
                  <c:v>0.72000000000000031</c:v>
                </c:pt>
                <c:pt idx="37">
                  <c:v>0.74000000000000032</c:v>
                </c:pt>
                <c:pt idx="38">
                  <c:v>0.76000000000000034</c:v>
                </c:pt>
                <c:pt idx="39">
                  <c:v>0.78000000000000036</c:v>
                </c:pt>
                <c:pt idx="40">
                  <c:v>0.80000000000000038</c:v>
                </c:pt>
                <c:pt idx="41">
                  <c:v>0.8200000000000004</c:v>
                </c:pt>
                <c:pt idx="42">
                  <c:v>0.84000000000000041</c:v>
                </c:pt>
                <c:pt idx="43">
                  <c:v>0.86000000000000043</c:v>
                </c:pt>
                <c:pt idx="44">
                  <c:v>0.88000000000000045</c:v>
                </c:pt>
                <c:pt idx="45">
                  <c:v>0.90000000000000047</c:v>
                </c:pt>
                <c:pt idx="46">
                  <c:v>0.92000000000000048</c:v>
                </c:pt>
                <c:pt idx="47">
                  <c:v>0.9400000000000005</c:v>
                </c:pt>
                <c:pt idx="48">
                  <c:v>0.96000000000000052</c:v>
                </c:pt>
                <c:pt idx="49">
                  <c:v>0.98000000000000054</c:v>
                </c:pt>
                <c:pt idx="50">
                  <c:v>1.0000000000000004</c:v>
                </c:pt>
              </c:numCache>
            </c:numRef>
          </c:xVal>
          <c:yVal>
            <c:numRef>
              <c:f>Mode1!$N$3:$N$53</c:f>
              <c:numCache>
                <c:formatCode>General</c:formatCode>
                <c:ptCount val="51"/>
                <c:pt idx="0">
                  <c:v>3067.6740483052654</c:v>
                </c:pt>
                <c:pt idx="1">
                  <c:v>4217.6339628919159</c:v>
                </c:pt>
                <c:pt idx="2">
                  <c:v>5173.0235006332696</c:v>
                </c:pt>
                <c:pt idx="3">
                  <c:v>5889.768068042099</c:v>
                </c:pt>
                <c:pt idx="4">
                  <c:v>6334.8023821162433</c:v>
                </c:pt>
                <c:pt idx="5">
                  <c:v>6487.5958574705401</c:v>
                </c:pt>
                <c:pt idx="6">
                  <c:v>6341.0997354074016</c:v>
                </c:pt>
                <c:pt idx="7">
                  <c:v>5902.0722614092447</c:v>
                </c:pt>
                <c:pt idx="8">
                  <c:v>5190.7669097729904</c:v>
                </c:pt>
                <c:pt idx="9">
                  <c:v>4239.9980383916245</c:v>
                </c:pt>
                <c:pt idx="10">
                  <c:v>3093.6270774473451</c:v>
                </c:pt>
                <c:pt idx="11">
                  <c:v>1804.5390880521138</c:v>
                </c:pt>
                <c:pt idx="12">
                  <c:v>432.20303742550539</c:v>
                </c:pt>
                <c:pt idx="13">
                  <c:v>-960.07165856612551</c:v>
                </c:pt>
                <c:pt idx="14">
                  <c:v>-2308.0557627118897</c:v>
                </c:pt>
                <c:pt idx="15">
                  <c:v>-3549.5632774992737</c:v>
                </c:pt>
                <c:pt idx="16">
                  <c:v>-4627.3202462184763</c:v>
                </c:pt>
                <c:pt idx="17">
                  <c:v>-5491.6069489041456</c:v>
                </c:pt>
                <c:pt idx="18">
                  <c:v>-6102.5516017733635</c:v>
                </c:pt>
                <c:pt idx="19">
                  <c:v>-6431.9697458649507</c:v>
                </c:pt>
                <c:pt idx="20">
                  <c:v>-6464.6644691188549</c:v>
                </c:pt>
                <c:pt idx="21">
                  <c:v>-6199.1274792839376</c:v>
                </c:pt>
                <c:pt idx="22">
                  <c:v>-5647.6086853454526</c:v>
                </c:pt>
                <c:pt idx="23">
                  <c:v>-4835.5510775007506</c:v>
                </c:pt>
                <c:pt idx="24">
                  <c:v>-3800.4169761333915</c:v>
                </c:pt>
                <c:pt idx="25">
                  <c:v>-2589.959797960074</c:v>
                </c:pt>
                <c:pt idx="26">
                  <c:v>-1260.021067253509</c:v>
                </c:pt>
                <c:pt idx="27">
                  <c:v>128.04569828148058</c:v>
                </c:pt>
                <c:pt idx="28">
                  <c:v>1510.2053841629854</c:v>
                </c:pt>
                <c:pt idx="29">
                  <c:v>2822.6953847906962</c:v>
                </c:pt>
                <c:pt idx="30">
                  <c:v>4004.9671375641947</c:v>
                </c:pt>
                <c:pt idx="31">
                  <c:v>5002.4793848744484</c:v>
                </c:pt>
                <c:pt idx="32">
                  <c:v>5769.214303559329</c:v>
                </c:pt>
                <c:pt idx="33">
                  <c:v>6269.8004262554878</c:v>
                </c:pt>
                <c:pt idx="34">
                  <c:v>6481.1444187870693</c:v>
                </c:pt>
                <c:pt idx="35">
                  <c:v>6393.4964354745625</c:v>
                </c:pt>
                <c:pt idx="36">
                  <c:v>6010.8999047645511</c:v>
                </c:pt>
                <c:pt idx="37">
                  <c:v>5351.0049954044707</c:v>
                </c:pt>
                <c:pt idx="38">
                  <c:v>4444.2543684507691</c:v>
                </c:pt>
                <c:pt idx="39">
                  <c:v>3332.478778478966</c:v>
                </c:pt>
                <c:pt idx="40">
                  <c:v>2066.9673125486311</c:v>
                </c:pt>
                <c:pt idx="41">
                  <c:v>706.1012917973037</c:v>
                </c:pt>
                <c:pt idx="42">
                  <c:v>-687.33901009002682</c:v>
                </c:pt>
                <c:pt idx="43">
                  <c:v>-2049.0705834839919</c:v>
                </c:pt>
                <c:pt idx="44">
                  <c:v>-3316.2732245147326</c:v>
                </c:pt>
                <c:pt idx="45">
                  <c:v>-4430.4875937577981</c:v>
                </c:pt>
                <c:pt idx="46">
                  <c:v>-5340.3120969502888</c:v>
                </c:pt>
                <c:pt idx="47">
                  <c:v>-6003.7741736455609</c:v>
                </c:pt>
                <c:pt idx="48">
                  <c:v>-6390.2666001203324</c:v>
                </c:pt>
                <c:pt idx="49">
                  <c:v>-6481.9594798665912</c:v>
                </c:pt>
                <c:pt idx="50">
                  <c:v>-6274.622782890453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54B-434A-BE75-82511163A1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1957976"/>
        <c:axId val="421958368"/>
      </c:scatterChart>
      <c:valAx>
        <c:axId val="421957976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421958368"/>
        <c:crosses val="autoZero"/>
        <c:crossBetween val="midCat"/>
      </c:valAx>
      <c:valAx>
        <c:axId val="421958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42195797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d-ID"/>
              <a:t>Base Shear Mode 2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Mode2!$I$3:$I$53</c:f>
              <c:numCache>
                <c:formatCode>General</c:formatCode>
                <c:ptCount val="51"/>
                <c:pt idx="0">
                  <c:v>0</c:v>
                </c:pt>
                <c:pt idx="1">
                  <c:v>0.02</c:v>
                </c:pt>
                <c:pt idx="2">
                  <c:v>0.04</c:v>
                </c:pt>
                <c:pt idx="3">
                  <c:v>0.06</c:v>
                </c:pt>
                <c:pt idx="4">
                  <c:v>0.08</c:v>
                </c:pt>
                <c:pt idx="5">
                  <c:v>0.1</c:v>
                </c:pt>
                <c:pt idx="6">
                  <c:v>0.12000000000000001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</c:v>
                </c:pt>
                <c:pt idx="10">
                  <c:v>0.19999999999999998</c:v>
                </c:pt>
                <c:pt idx="11">
                  <c:v>0.21999999999999997</c:v>
                </c:pt>
                <c:pt idx="12">
                  <c:v>0.23999999999999996</c:v>
                </c:pt>
                <c:pt idx="13">
                  <c:v>0.25999999999999995</c:v>
                </c:pt>
                <c:pt idx="14">
                  <c:v>0.27999999999999997</c:v>
                </c:pt>
                <c:pt idx="15">
                  <c:v>0.3</c:v>
                </c:pt>
                <c:pt idx="16">
                  <c:v>0.32</c:v>
                </c:pt>
                <c:pt idx="17">
                  <c:v>0.34</c:v>
                </c:pt>
                <c:pt idx="18">
                  <c:v>0.36000000000000004</c:v>
                </c:pt>
                <c:pt idx="19">
                  <c:v>0.38000000000000006</c:v>
                </c:pt>
                <c:pt idx="20">
                  <c:v>0.40000000000000008</c:v>
                </c:pt>
                <c:pt idx="21">
                  <c:v>0.4200000000000001</c:v>
                </c:pt>
                <c:pt idx="22">
                  <c:v>0.44000000000000011</c:v>
                </c:pt>
                <c:pt idx="23">
                  <c:v>0.46000000000000013</c:v>
                </c:pt>
                <c:pt idx="24">
                  <c:v>0.48000000000000015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0.56000000000000016</c:v>
                </c:pt>
                <c:pt idx="29">
                  <c:v>0.58000000000000018</c:v>
                </c:pt>
                <c:pt idx="30">
                  <c:v>0.6000000000000002</c:v>
                </c:pt>
                <c:pt idx="31">
                  <c:v>0.62000000000000022</c:v>
                </c:pt>
                <c:pt idx="32">
                  <c:v>0.64000000000000024</c:v>
                </c:pt>
                <c:pt idx="33">
                  <c:v>0.66000000000000025</c:v>
                </c:pt>
                <c:pt idx="34">
                  <c:v>0.68000000000000027</c:v>
                </c:pt>
                <c:pt idx="35">
                  <c:v>0.70000000000000029</c:v>
                </c:pt>
                <c:pt idx="36">
                  <c:v>0.72000000000000031</c:v>
                </c:pt>
                <c:pt idx="37">
                  <c:v>0.74000000000000032</c:v>
                </c:pt>
                <c:pt idx="38">
                  <c:v>0.76000000000000034</c:v>
                </c:pt>
                <c:pt idx="39">
                  <c:v>0.78000000000000036</c:v>
                </c:pt>
                <c:pt idx="40">
                  <c:v>0.80000000000000038</c:v>
                </c:pt>
                <c:pt idx="41">
                  <c:v>0.8200000000000004</c:v>
                </c:pt>
                <c:pt idx="42">
                  <c:v>0.84000000000000041</c:v>
                </c:pt>
                <c:pt idx="43">
                  <c:v>0.86000000000000043</c:v>
                </c:pt>
                <c:pt idx="44">
                  <c:v>0.88000000000000045</c:v>
                </c:pt>
                <c:pt idx="45">
                  <c:v>0.90000000000000047</c:v>
                </c:pt>
                <c:pt idx="46">
                  <c:v>0.92000000000000048</c:v>
                </c:pt>
                <c:pt idx="47">
                  <c:v>0.9400000000000005</c:v>
                </c:pt>
                <c:pt idx="48">
                  <c:v>0.96000000000000052</c:v>
                </c:pt>
                <c:pt idx="49">
                  <c:v>0.98000000000000054</c:v>
                </c:pt>
                <c:pt idx="50">
                  <c:v>1.0000000000000004</c:v>
                </c:pt>
              </c:numCache>
            </c:numRef>
          </c:xVal>
          <c:yVal>
            <c:numRef>
              <c:f>Mode2!$N$3:$N$53</c:f>
              <c:numCache>
                <c:formatCode>General</c:formatCode>
                <c:ptCount val="51"/>
                <c:pt idx="0">
                  <c:v>249.23158768025746</c:v>
                </c:pt>
                <c:pt idx="1">
                  <c:v>-932.13458192259077</c:v>
                </c:pt>
                <c:pt idx="2">
                  <c:v>-1594.0824719912644</c:v>
                </c:pt>
                <c:pt idx="3">
                  <c:v>-1367.7513612642729</c:v>
                </c:pt>
                <c:pt idx="4">
                  <c:v>-379.26093076063125</c:v>
                </c:pt>
                <c:pt idx="5">
                  <c:v>820.56707263286103</c:v>
                </c:pt>
                <c:pt idx="6">
                  <c:v>1563.1461493421275</c:v>
                </c:pt>
                <c:pt idx="7">
                  <c:v>1434.6850358278939</c:v>
                </c:pt>
                <c:pt idx="8">
                  <c:v>506.7667973069681</c:v>
                </c:pt>
                <c:pt idx="9">
                  <c:v>-703.53978200409438</c:v>
                </c:pt>
                <c:pt idx="10">
                  <c:v>-1521.8091702920674</c:v>
                </c:pt>
                <c:pt idx="11">
                  <c:v>-1492.0727916637811</c:v>
                </c:pt>
                <c:pt idx="12">
                  <c:v>-630.90080554280803</c:v>
                </c:pt>
                <c:pt idx="13">
                  <c:v>581.8313708415335</c:v>
                </c:pt>
                <c:pt idx="14">
                  <c:v>1470.346577399283</c:v>
                </c:pt>
                <c:pt idx="15">
                  <c:v>1539.5327896647464</c:v>
                </c:pt>
                <c:pt idx="16">
                  <c:v>750.83700891933427</c:v>
                </c:pt>
                <c:pt idx="17">
                  <c:v>-456.2516465749876</c:v>
                </c:pt>
                <c:pt idx="18">
                  <c:v>-1409.1007857005297</c:v>
                </c:pt>
                <c:pt idx="19">
                  <c:v>-1576.7492467338552</c:v>
                </c:pt>
                <c:pt idx="20">
                  <c:v>-865.77739168999301</c:v>
                </c:pt>
                <c:pt idx="21">
                  <c:v>327.63617506857292</c:v>
                </c:pt>
                <c:pt idx="22">
                  <c:v>1338.4793043949498</c:v>
                </c:pt>
                <c:pt idx="23">
                  <c:v>1603.4745369005013</c:v>
                </c:pt>
                <c:pt idx="24">
                  <c:v>974.9571786427573</c:v>
                </c:pt>
                <c:pt idx="25">
                  <c:v>-196.84072104238692</c:v>
                </c:pt>
                <c:pt idx="26">
                  <c:v>-1258.9520254129184</c:v>
                </c:pt>
                <c:pt idx="27">
                  <c:v>-1619.530838941535</c:v>
                </c:pt>
                <c:pt idx="28">
                  <c:v>-1077.6499236609388</c:v>
                </c:pt>
                <c:pt idx="29">
                  <c:v>64.735554097722769</c:v>
                </c:pt>
                <c:pt idx="30">
                  <c:v>1171.0480969108985</c:v>
                </c:pt>
                <c:pt idx="31">
                  <c:v>1624.8113195447477</c:v>
                </c:pt>
                <c:pt idx="32">
                  <c:v>1173.1723432548456</c:v>
                </c:pt>
                <c:pt idx="33">
                  <c:v>67.800341768467405</c:v>
                </c:pt>
                <c:pt idx="34">
                  <c:v>-1075.3524024949561</c:v>
                </c:pt>
                <c:pt idx="35">
                  <c:v>-1619.2808441423267</c:v>
                </c:pt>
                <c:pt idx="36">
                  <c:v>-1260.8888629036969</c:v>
                </c:pt>
                <c:pt idx="37">
                  <c:v>-199.88511663173369</c:v>
                </c:pt>
                <c:pt idx="38">
                  <c:v>972.50166959911485</c:v>
                </c:pt>
                <c:pt idx="39">
                  <c:v>1602.9762106846229</c:v>
                </c:pt>
                <c:pt idx="40">
                  <c:v>1340.2158459578259</c:v>
                </c:pt>
                <c:pt idx="41">
                  <c:v>330.63992217728082</c:v>
                </c:pt>
                <c:pt idx="42">
                  <c:v>-863.18023291202121</c:v>
                </c:pt>
                <c:pt idx="43">
                  <c:v>-1576.0059047987852</c:v>
                </c:pt>
                <c:pt idx="44">
                  <c:v>-1410.6254769634961</c:v>
                </c:pt>
                <c:pt idx="45">
                  <c:v>-459.19475926534176</c:v>
                </c:pt>
                <c:pt idx="46">
                  <c:v>748.11548104076246</c:v>
                </c:pt>
                <c:pt idx="47">
                  <c:v>1538.5493779613525</c:v>
                </c:pt>
                <c:pt idx="48">
                  <c:v>1471.6492735720062</c:v>
                </c:pt>
                <c:pt idx="49">
                  <c:v>584.69426661713214</c:v>
                </c:pt>
                <c:pt idx="50">
                  <c:v>-628.07301670812785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B9C0-4936-BA2A-BAF1BC5F0E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1959152"/>
        <c:axId val="348355648"/>
      </c:scatterChart>
      <c:valAx>
        <c:axId val="421959152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348355648"/>
        <c:crosses val="autoZero"/>
        <c:crossBetween val="midCat"/>
      </c:valAx>
      <c:valAx>
        <c:axId val="348355648"/>
        <c:scaling>
          <c:orientation val="minMax"/>
          <c:max val="8000"/>
          <c:min val="-8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4219591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mode 2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id-ID"/>
              </a:p>
            </c:txPr>
            <c:dLblPos val="l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xVal>
            <c:numRef>
              <c:f>Sheet1!$C$3:$C$6</c:f>
              <c:numCache>
                <c:formatCode>General</c:formatCode>
                <c:ptCount val="4"/>
                <c:pt idx="0">
                  <c:v>1</c:v>
                </c:pt>
                <c:pt idx="1">
                  <c:v>-0.66200000000000003</c:v>
                </c:pt>
                <c:pt idx="2">
                  <c:v>-1.004</c:v>
                </c:pt>
                <c:pt idx="3">
                  <c:v>0</c:v>
                </c:pt>
              </c:numCache>
            </c:numRef>
          </c:xVal>
          <c:yVal>
            <c:numRef>
              <c:f>Sheet1!$A$3:$A$6</c:f>
              <c:numCache>
                <c:formatCode>General</c:formatCode>
                <c:ptCount val="4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F457-4295-91E5-991C31BBA7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1500656"/>
        <c:axId val="421501048"/>
      </c:scatterChart>
      <c:valAx>
        <c:axId val="421500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21501048"/>
        <c:crosses val="autoZero"/>
        <c:crossBetween val="midCat"/>
      </c:valAx>
      <c:valAx>
        <c:axId val="421501048"/>
        <c:scaling>
          <c:orientation val="minMax"/>
          <c:max val="3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1500656"/>
        <c:crosses val="autoZero"/>
        <c:crossBetween val="midCat"/>
        <c:majorUnit val="1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Sheet1!$D$2</c:f>
              <c:strCache>
                <c:ptCount val="1"/>
                <c:pt idx="0">
                  <c:v>mode 3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id-ID"/>
              </a:p>
            </c:txPr>
            <c:dLblPos val="l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xVal>
            <c:numRef>
              <c:f>Sheet1!$D$3:$D$6</c:f>
              <c:numCache>
                <c:formatCode>General</c:formatCode>
                <c:ptCount val="4"/>
                <c:pt idx="0">
                  <c:v>1</c:v>
                </c:pt>
                <c:pt idx="1">
                  <c:v>-2.6574</c:v>
                </c:pt>
                <c:pt idx="2">
                  <c:v>5.3430999999999997</c:v>
                </c:pt>
                <c:pt idx="3">
                  <c:v>0</c:v>
                </c:pt>
              </c:numCache>
            </c:numRef>
          </c:xVal>
          <c:yVal>
            <c:numRef>
              <c:f>Sheet1!$A$3:$A$6</c:f>
              <c:numCache>
                <c:formatCode>General</c:formatCode>
                <c:ptCount val="4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B624-4954-A039-0C615DB050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0523112"/>
        <c:axId val="270523504"/>
      </c:scatterChart>
      <c:valAx>
        <c:axId val="270523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70523504"/>
        <c:crosses val="autoZero"/>
        <c:crossBetween val="midCat"/>
      </c:valAx>
      <c:valAx>
        <c:axId val="270523504"/>
        <c:scaling>
          <c:orientation val="minMax"/>
          <c:max val="3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70523112"/>
        <c:crosses val="autoZero"/>
        <c:crossBetween val="midCat"/>
        <c:majorUnit val="1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d-ID"/>
              <a:t>Mode</a:t>
            </a:r>
            <a:r>
              <a:rPr lang="id-ID" baseline="0"/>
              <a:t> 1 Lantai 1</a:t>
            </a:r>
            <a:endParaRPr lang="id-ID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Mode1!$I$3:$I$53</c:f>
              <c:numCache>
                <c:formatCode>General</c:formatCode>
                <c:ptCount val="51"/>
                <c:pt idx="0">
                  <c:v>0</c:v>
                </c:pt>
                <c:pt idx="1">
                  <c:v>0.02</c:v>
                </c:pt>
                <c:pt idx="2">
                  <c:v>0.04</c:v>
                </c:pt>
                <c:pt idx="3">
                  <c:v>0.06</c:v>
                </c:pt>
                <c:pt idx="4">
                  <c:v>0.08</c:v>
                </c:pt>
                <c:pt idx="5">
                  <c:v>0.1</c:v>
                </c:pt>
                <c:pt idx="6">
                  <c:v>0.12000000000000001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</c:v>
                </c:pt>
                <c:pt idx="10">
                  <c:v>0.19999999999999998</c:v>
                </c:pt>
                <c:pt idx="11">
                  <c:v>0.21999999999999997</c:v>
                </c:pt>
                <c:pt idx="12">
                  <c:v>0.23999999999999996</c:v>
                </c:pt>
                <c:pt idx="13">
                  <c:v>0.25999999999999995</c:v>
                </c:pt>
                <c:pt idx="14">
                  <c:v>0.27999999999999997</c:v>
                </c:pt>
                <c:pt idx="15">
                  <c:v>0.3</c:v>
                </c:pt>
                <c:pt idx="16">
                  <c:v>0.32</c:v>
                </c:pt>
                <c:pt idx="17">
                  <c:v>0.34</c:v>
                </c:pt>
                <c:pt idx="18">
                  <c:v>0.36000000000000004</c:v>
                </c:pt>
                <c:pt idx="19">
                  <c:v>0.38000000000000006</c:v>
                </c:pt>
                <c:pt idx="20">
                  <c:v>0.40000000000000008</c:v>
                </c:pt>
                <c:pt idx="21">
                  <c:v>0.4200000000000001</c:v>
                </c:pt>
                <c:pt idx="22">
                  <c:v>0.44000000000000011</c:v>
                </c:pt>
                <c:pt idx="23">
                  <c:v>0.46000000000000013</c:v>
                </c:pt>
                <c:pt idx="24">
                  <c:v>0.48000000000000015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0.56000000000000016</c:v>
                </c:pt>
                <c:pt idx="29">
                  <c:v>0.58000000000000018</c:v>
                </c:pt>
                <c:pt idx="30">
                  <c:v>0.6000000000000002</c:v>
                </c:pt>
                <c:pt idx="31">
                  <c:v>0.62000000000000022</c:v>
                </c:pt>
                <c:pt idx="32">
                  <c:v>0.64000000000000024</c:v>
                </c:pt>
                <c:pt idx="33">
                  <c:v>0.66000000000000025</c:v>
                </c:pt>
                <c:pt idx="34">
                  <c:v>0.68000000000000027</c:v>
                </c:pt>
                <c:pt idx="35">
                  <c:v>0.70000000000000029</c:v>
                </c:pt>
                <c:pt idx="36">
                  <c:v>0.72000000000000031</c:v>
                </c:pt>
                <c:pt idx="37">
                  <c:v>0.74000000000000032</c:v>
                </c:pt>
                <c:pt idx="38">
                  <c:v>0.76000000000000034</c:v>
                </c:pt>
                <c:pt idx="39">
                  <c:v>0.78000000000000036</c:v>
                </c:pt>
                <c:pt idx="40">
                  <c:v>0.80000000000000038</c:v>
                </c:pt>
                <c:pt idx="41">
                  <c:v>0.8200000000000004</c:v>
                </c:pt>
                <c:pt idx="42">
                  <c:v>0.84000000000000041</c:v>
                </c:pt>
                <c:pt idx="43">
                  <c:v>0.86000000000000043</c:v>
                </c:pt>
                <c:pt idx="44">
                  <c:v>0.88000000000000045</c:v>
                </c:pt>
                <c:pt idx="45">
                  <c:v>0.90000000000000047</c:v>
                </c:pt>
                <c:pt idx="46">
                  <c:v>0.92000000000000048</c:v>
                </c:pt>
                <c:pt idx="47">
                  <c:v>0.9400000000000005</c:v>
                </c:pt>
                <c:pt idx="48">
                  <c:v>0.96000000000000052</c:v>
                </c:pt>
                <c:pt idx="49">
                  <c:v>0.98000000000000054</c:v>
                </c:pt>
                <c:pt idx="50">
                  <c:v>1.0000000000000004</c:v>
                </c:pt>
              </c:numCache>
            </c:numRef>
          </c:xVal>
          <c:yVal>
            <c:numRef>
              <c:f>Mode1!$J$3:$J$53</c:f>
              <c:numCache>
                <c:formatCode>General</c:formatCode>
                <c:ptCount val="51"/>
                <c:pt idx="0">
                  <c:v>0.55483974942063241</c:v>
                </c:pt>
                <c:pt idx="1">
                  <c:v>0.76282907970998159</c:v>
                </c:pt>
                <c:pt idx="2">
                  <c:v>0.93562712910259993</c:v>
                </c:pt>
                <c:pt idx="3">
                  <c:v>1.0652622760959423</c:v>
                </c:pt>
                <c:pt idx="4">
                  <c:v>1.1457541156513518</c:v>
                </c:pt>
                <c:pt idx="5">
                  <c:v>1.1733893507655646</c:v>
                </c:pt>
                <c:pt idx="6">
                  <c:v>1.146893096477561</c:v>
                </c:pt>
                <c:pt idx="7">
                  <c:v>1.0674876936133024</c:v>
                </c:pt>
                <c:pt idx="8">
                  <c:v>0.93883631903801334</c:v>
                </c:pt>
                <c:pt idx="9">
                  <c:v>0.76687399382109367</c:v>
                </c:pt>
                <c:pt idx="10">
                  <c:v>0.55953378534464215</c:v>
                </c:pt>
                <c:pt idx="11">
                  <c:v>0.3263808343613625</c:v>
                </c:pt>
                <c:pt idx="12">
                  <c:v>7.8171090281408104E-2</c:v>
                </c:pt>
                <c:pt idx="13">
                  <c:v>-0.17364488862790425</c:v>
                </c:pt>
                <c:pt idx="14">
                  <c:v>-0.41745017914774174</c:v>
                </c:pt>
                <c:pt idx="15">
                  <c:v>-0.64199741185944792</c:v>
                </c:pt>
                <c:pt idx="16">
                  <c:v>-0.83692764142241538</c:v>
                </c:pt>
                <c:pt idx="17">
                  <c:v>-0.99324823154854791</c:v>
                </c:pt>
                <c:pt idx="18">
                  <c:v>-1.103747708601887</c:v>
                </c:pt>
                <c:pt idx="19">
                  <c:v>-1.1633284455525288</c:v>
                </c:pt>
                <c:pt idx="20">
                  <c:v>-1.1692418287125144</c:v>
                </c:pt>
                <c:pt idx="21">
                  <c:v>-1.1212150584031633</c:v>
                </c:pt>
                <c:pt idx="22">
                  <c:v>-1.0214637339107027</c:v>
                </c:pt>
                <c:pt idx="23">
                  <c:v>-0.87458964215359924</c:v>
                </c:pt>
                <c:pt idx="24">
                  <c:v>-0.6873684653350558</c:v>
                </c:pt>
                <c:pt idx="25">
                  <c:v>-0.4684372011764274</c:v>
                </c:pt>
                <c:pt idx="26">
                  <c:v>-0.22789571584565105</c:v>
                </c:pt>
                <c:pt idx="27">
                  <c:v>2.3159189024053995E-2</c:v>
                </c:pt>
                <c:pt idx="28">
                  <c:v>0.27314570053020792</c:v>
                </c:pt>
                <c:pt idx="29">
                  <c:v>0.51053129352294147</c:v>
                </c:pt>
                <c:pt idx="30">
                  <c:v>0.72436475585520266</c:v>
                </c:pt>
                <c:pt idx="31">
                  <c:v>0.90478139615875508</c:v>
                </c:pt>
                <c:pt idx="32">
                  <c:v>1.043458127602954</c:v>
                </c:pt>
                <c:pt idx="33">
                  <c:v>1.1339974334440106</c:v>
                </c:pt>
                <c:pt idx="34">
                  <c:v>1.1722225010396243</c:v>
                </c:pt>
                <c:pt idx="35">
                  <c:v>1.156369909032595</c:v>
                </c:pt>
                <c:pt idx="36">
                  <c:v>1.0871709785446511</c:v>
                </c:pt>
                <c:pt idx="37">
                  <c:v>0.96781803543924849</c:v>
                </c:pt>
                <c:pt idx="38">
                  <c:v>0.80381714006252791</c:v>
                </c:pt>
                <c:pt idx="39">
                  <c:v>0.60273407842085402</c:v>
                </c:pt>
                <c:pt idx="40">
                  <c:v>0.373845332879707</c:v>
                </c:pt>
                <c:pt idx="41">
                  <c:v>0.1277101340094576</c:v>
                </c:pt>
                <c:pt idx="42">
                  <c:v>-0.12431666406542108</c:v>
                </c:pt>
                <c:pt idx="43">
                  <c:v>-0.37060841249204096</c:v>
                </c:pt>
                <c:pt idx="44">
                  <c:v>-0.59980303510948751</c:v>
                </c:pt>
                <c:pt idx="45">
                  <c:v>-0.80132719044574963</c:v>
                </c:pt>
                <c:pt idx="46">
                  <c:v>-0.96588404734094457</c:v>
                </c:pt>
                <c:pt idx="47">
                  <c:v>-1.0858821718441205</c:v>
                </c:pt>
                <c:pt idx="48">
                  <c:v>-1.1557857397204736</c:v>
                </c:pt>
                <c:pt idx="49">
                  <c:v>-1.1723699183590668</c:v>
                </c:pt>
                <c:pt idx="50">
                  <c:v>-1.1348696366523141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FAD-4018-9797-F6E1CE3D1C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1497520"/>
        <c:axId val="270523896"/>
      </c:scatterChart>
      <c:valAx>
        <c:axId val="42149752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270523896"/>
        <c:crosses val="autoZero"/>
        <c:crossBetween val="midCat"/>
      </c:valAx>
      <c:valAx>
        <c:axId val="270523896"/>
        <c:scaling>
          <c:orientation val="minMax"/>
          <c:max val="2"/>
          <c:min val="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42149752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d-ID"/>
              <a:t>Mode 1 Lantai 2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Mode1!$I$3:$I$53</c:f>
              <c:numCache>
                <c:formatCode>General</c:formatCode>
                <c:ptCount val="51"/>
                <c:pt idx="0">
                  <c:v>0</c:v>
                </c:pt>
                <c:pt idx="1">
                  <c:v>0.02</c:v>
                </c:pt>
                <c:pt idx="2">
                  <c:v>0.04</c:v>
                </c:pt>
                <c:pt idx="3">
                  <c:v>0.06</c:v>
                </c:pt>
                <c:pt idx="4">
                  <c:v>0.08</c:v>
                </c:pt>
                <c:pt idx="5">
                  <c:v>0.1</c:v>
                </c:pt>
                <c:pt idx="6">
                  <c:v>0.12000000000000001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</c:v>
                </c:pt>
                <c:pt idx="10">
                  <c:v>0.19999999999999998</c:v>
                </c:pt>
                <c:pt idx="11">
                  <c:v>0.21999999999999997</c:v>
                </c:pt>
                <c:pt idx="12">
                  <c:v>0.23999999999999996</c:v>
                </c:pt>
                <c:pt idx="13">
                  <c:v>0.25999999999999995</c:v>
                </c:pt>
                <c:pt idx="14">
                  <c:v>0.27999999999999997</c:v>
                </c:pt>
                <c:pt idx="15">
                  <c:v>0.3</c:v>
                </c:pt>
                <c:pt idx="16">
                  <c:v>0.32</c:v>
                </c:pt>
                <c:pt idx="17">
                  <c:v>0.34</c:v>
                </c:pt>
                <c:pt idx="18">
                  <c:v>0.36000000000000004</c:v>
                </c:pt>
                <c:pt idx="19">
                  <c:v>0.38000000000000006</c:v>
                </c:pt>
                <c:pt idx="20">
                  <c:v>0.40000000000000008</c:v>
                </c:pt>
                <c:pt idx="21">
                  <c:v>0.4200000000000001</c:v>
                </c:pt>
                <c:pt idx="22">
                  <c:v>0.44000000000000011</c:v>
                </c:pt>
                <c:pt idx="23">
                  <c:v>0.46000000000000013</c:v>
                </c:pt>
                <c:pt idx="24">
                  <c:v>0.48000000000000015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0.56000000000000016</c:v>
                </c:pt>
                <c:pt idx="29">
                  <c:v>0.58000000000000018</c:v>
                </c:pt>
                <c:pt idx="30">
                  <c:v>0.6000000000000002</c:v>
                </c:pt>
                <c:pt idx="31">
                  <c:v>0.62000000000000022</c:v>
                </c:pt>
                <c:pt idx="32">
                  <c:v>0.64000000000000024</c:v>
                </c:pt>
                <c:pt idx="33">
                  <c:v>0.66000000000000025</c:v>
                </c:pt>
                <c:pt idx="34">
                  <c:v>0.68000000000000027</c:v>
                </c:pt>
                <c:pt idx="35">
                  <c:v>0.70000000000000029</c:v>
                </c:pt>
                <c:pt idx="36">
                  <c:v>0.72000000000000031</c:v>
                </c:pt>
                <c:pt idx="37">
                  <c:v>0.74000000000000032</c:v>
                </c:pt>
                <c:pt idx="38">
                  <c:v>0.76000000000000034</c:v>
                </c:pt>
                <c:pt idx="39">
                  <c:v>0.78000000000000036</c:v>
                </c:pt>
                <c:pt idx="40">
                  <c:v>0.80000000000000038</c:v>
                </c:pt>
                <c:pt idx="41">
                  <c:v>0.8200000000000004</c:v>
                </c:pt>
                <c:pt idx="42">
                  <c:v>0.84000000000000041</c:v>
                </c:pt>
                <c:pt idx="43">
                  <c:v>0.86000000000000043</c:v>
                </c:pt>
                <c:pt idx="44">
                  <c:v>0.88000000000000045</c:v>
                </c:pt>
                <c:pt idx="45">
                  <c:v>0.90000000000000047</c:v>
                </c:pt>
                <c:pt idx="46">
                  <c:v>0.92000000000000048</c:v>
                </c:pt>
                <c:pt idx="47">
                  <c:v>0.9400000000000005</c:v>
                </c:pt>
                <c:pt idx="48">
                  <c:v>0.96000000000000052</c:v>
                </c:pt>
                <c:pt idx="49">
                  <c:v>0.98000000000000054</c:v>
                </c:pt>
                <c:pt idx="50">
                  <c:v>1.0000000000000004</c:v>
                </c:pt>
              </c:numCache>
            </c:numRef>
          </c:xVal>
          <c:yVal>
            <c:numRef>
              <c:f>Mode1!$K$3:$K$53</c:f>
              <c:numCache>
                <c:formatCode>General</c:formatCode>
                <c:ptCount val="51"/>
                <c:pt idx="0">
                  <c:v>0.81486231373275431</c:v>
                </c:pt>
                <c:pt idx="1">
                  <c:v>1.1203246874871224</c:v>
                </c:pt>
                <c:pt idx="2">
                  <c:v>1.3741035821744749</c:v>
                </c:pt>
                <c:pt idx="3">
                  <c:v>1.5644915201879017</c:v>
                </c:pt>
                <c:pt idx="4">
                  <c:v>1.6827054129113699</c:v>
                </c:pt>
                <c:pt idx="5">
                  <c:v>1.7232917473425831</c:v>
                </c:pt>
                <c:pt idx="6">
                  <c:v>1.6843781707703938</c:v>
                </c:pt>
                <c:pt idx="7">
                  <c:v>1.5677598672540791</c:v>
                </c:pt>
                <c:pt idx="8">
                  <c:v>1.3788167411338133</c:v>
                </c:pt>
                <c:pt idx="9">
                  <c:v>1.1262652281114609</c:v>
                </c:pt>
                <c:pt idx="10">
                  <c:v>0.82175618349925428</c:v>
                </c:pt>
                <c:pt idx="11">
                  <c:v>0.47933739809276332</c:v>
                </c:pt>
                <c:pt idx="12">
                  <c:v>0.11480553720283171</c:v>
                </c:pt>
                <c:pt idx="13">
                  <c:v>-0.25502260042282898</c:v>
                </c:pt>
                <c:pt idx="14">
                  <c:v>-0.61308588507525597</c:v>
                </c:pt>
                <c:pt idx="15">
                  <c:v>-0.94286593017983256</c:v>
                </c:pt>
                <c:pt idx="16">
                  <c:v>-1.22914912824558</c:v>
                </c:pt>
                <c:pt idx="17">
                  <c:v>-1.4587284939764253</c:v>
                </c:pt>
                <c:pt idx="18">
                  <c:v>-1.6210129367041961</c:v>
                </c:pt>
                <c:pt idx="19">
                  <c:v>-1.7085158548282111</c:v>
                </c:pt>
                <c:pt idx="20">
                  <c:v>-1.717200512134696</c:v>
                </c:pt>
                <c:pt idx="21">
                  <c:v>-1.6466662628920008</c:v>
                </c:pt>
                <c:pt idx="22">
                  <c:v>-1.5001670346757274</c:v>
                </c:pt>
                <c:pt idx="23">
                  <c:v>-1.2844612162631801</c:v>
                </c:pt>
                <c:pt idx="24">
                  <c:v>-1.0094998756573004</c:v>
                </c:pt>
                <c:pt idx="25">
                  <c:v>-0.68796769155004767</c:v>
                </c:pt>
                <c:pt idx="26">
                  <c:v>-0.33469777624563235</c:v>
                </c:pt>
                <c:pt idx="27">
                  <c:v>3.4012614222432069E-2</c:v>
                </c:pt>
                <c:pt idx="28">
                  <c:v>0.40115391471612272</c:v>
                </c:pt>
                <c:pt idx="29">
                  <c:v>0.74978894628130632</c:v>
                </c:pt>
                <c:pt idx="30">
                  <c:v>1.0638342720740237</c:v>
                </c:pt>
                <c:pt idx="31">
                  <c:v>1.3288021679523501</c:v>
                </c:pt>
                <c:pt idx="32">
                  <c:v>1.532468978708994</c:v>
                </c:pt>
                <c:pt idx="33">
                  <c:v>1.6654390269408292</c:v>
                </c:pt>
                <c:pt idx="34">
                  <c:v>1.7215780599788872</c:v>
                </c:pt>
                <c:pt idx="35">
                  <c:v>1.6982962388494567</c:v>
                </c:pt>
                <c:pt idx="36">
                  <c:v>1.5966676142526819</c:v>
                </c:pt>
                <c:pt idx="37">
                  <c:v>1.4213805778223654</c:v>
                </c:pt>
                <c:pt idx="38">
                  <c:v>1.1805215744786723</c:v>
                </c:pt>
                <c:pt idx="39">
                  <c:v>0.88520205378301375</c:v>
                </c:pt>
                <c:pt idx="40">
                  <c:v>0.5490458699951638</c:v>
                </c:pt>
                <c:pt idx="41">
                  <c:v>0.18756077839544372</c:v>
                </c:pt>
                <c:pt idx="42">
                  <c:v>-0.18257697762582037</c:v>
                </c:pt>
                <c:pt idx="43">
                  <c:v>-0.54429198486127328</c:v>
                </c:pt>
                <c:pt idx="44">
                  <c:v>-0.88089739331691519</c:v>
                </c:pt>
                <c:pt idx="45">
                  <c:v>-1.1768647238151706</c:v>
                </c:pt>
                <c:pt idx="46">
                  <c:v>-1.4185402369524815</c:v>
                </c:pt>
                <c:pt idx="47">
                  <c:v>-1.5947748154561912</c:v>
                </c:pt>
                <c:pt idx="48">
                  <c:v>-1.6974383018365014</c:v>
                </c:pt>
                <c:pt idx="49">
                  <c:v>-1.7217945636056204</c:v>
                </c:pt>
                <c:pt idx="50">
                  <c:v>-1.6667199833342843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B90-489E-8D33-213D689098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0524680"/>
        <c:axId val="270525072"/>
      </c:scatterChart>
      <c:valAx>
        <c:axId val="27052468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270525072"/>
        <c:crosses val="autoZero"/>
        <c:crossBetween val="midCat"/>
      </c:valAx>
      <c:valAx>
        <c:axId val="270525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27052468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d-ID"/>
              <a:t>Mode</a:t>
            </a:r>
            <a:r>
              <a:rPr lang="id-ID" baseline="0"/>
              <a:t> 2 Lantai 1</a:t>
            </a:r>
            <a:endParaRPr lang="id-ID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Mode2!$I$3:$I$53</c:f>
              <c:numCache>
                <c:formatCode>General</c:formatCode>
                <c:ptCount val="51"/>
                <c:pt idx="0">
                  <c:v>0</c:v>
                </c:pt>
                <c:pt idx="1">
                  <c:v>0.02</c:v>
                </c:pt>
                <c:pt idx="2">
                  <c:v>0.04</c:v>
                </c:pt>
                <c:pt idx="3">
                  <c:v>0.06</c:v>
                </c:pt>
                <c:pt idx="4">
                  <c:v>0.08</c:v>
                </c:pt>
                <c:pt idx="5">
                  <c:v>0.1</c:v>
                </c:pt>
                <c:pt idx="6">
                  <c:v>0.12000000000000001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</c:v>
                </c:pt>
                <c:pt idx="10">
                  <c:v>0.19999999999999998</c:v>
                </c:pt>
                <c:pt idx="11">
                  <c:v>0.21999999999999997</c:v>
                </c:pt>
                <c:pt idx="12">
                  <c:v>0.23999999999999996</c:v>
                </c:pt>
                <c:pt idx="13">
                  <c:v>0.25999999999999995</c:v>
                </c:pt>
                <c:pt idx="14">
                  <c:v>0.27999999999999997</c:v>
                </c:pt>
                <c:pt idx="15">
                  <c:v>0.3</c:v>
                </c:pt>
                <c:pt idx="16">
                  <c:v>0.32</c:v>
                </c:pt>
                <c:pt idx="17">
                  <c:v>0.34</c:v>
                </c:pt>
                <c:pt idx="18">
                  <c:v>0.36000000000000004</c:v>
                </c:pt>
                <c:pt idx="19">
                  <c:v>0.38000000000000006</c:v>
                </c:pt>
                <c:pt idx="20">
                  <c:v>0.40000000000000008</c:v>
                </c:pt>
                <c:pt idx="21">
                  <c:v>0.4200000000000001</c:v>
                </c:pt>
                <c:pt idx="22">
                  <c:v>0.44000000000000011</c:v>
                </c:pt>
                <c:pt idx="23">
                  <c:v>0.46000000000000013</c:v>
                </c:pt>
                <c:pt idx="24">
                  <c:v>0.48000000000000015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0.56000000000000016</c:v>
                </c:pt>
                <c:pt idx="29">
                  <c:v>0.58000000000000018</c:v>
                </c:pt>
                <c:pt idx="30">
                  <c:v>0.6000000000000002</c:v>
                </c:pt>
                <c:pt idx="31">
                  <c:v>0.62000000000000022</c:v>
                </c:pt>
                <c:pt idx="32">
                  <c:v>0.64000000000000024</c:v>
                </c:pt>
                <c:pt idx="33">
                  <c:v>0.66000000000000025</c:v>
                </c:pt>
                <c:pt idx="34">
                  <c:v>0.68000000000000027</c:v>
                </c:pt>
                <c:pt idx="35">
                  <c:v>0.70000000000000029</c:v>
                </c:pt>
                <c:pt idx="36">
                  <c:v>0.72000000000000031</c:v>
                </c:pt>
                <c:pt idx="37">
                  <c:v>0.74000000000000032</c:v>
                </c:pt>
                <c:pt idx="38">
                  <c:v>0.76000000000000034</c:v>
                </c:pt>
                <c:pt idx="39">
                  <c:v>0.78000000000000036</c:v>
                </c:pt>
                <c:pt idx="40">
                  <c:v>0.80000000000000038</c:v>
                </c:pt>
                <c:pt idx="41">
                  <c:v>0.8200000000000004</c:v>
                </c:pt>
                <c:pt idx="42">
                  <c:v>0.84000000000000041</c:v>
                </c:pt>
                <c:pt idx="43">
                  <c:v>0.86000000000000043</c:v>
                </c:pt>
                <c:pt idx="44">
                  <c:v>0.88000000000000045</c:v>
                </c:pt>
                <c:pt idx="45">
                  <c:v>0.90000000000000047</c:v>
                </c:pt>
                <c:pt idx="46">
                  <c:v>0.92000000000000048</c:v>
                </c:pt>
                <c:pt idx="47">
                  <c:v>0.9400000000000005</c:v>
                </c:pt>
                <c:pt idx="48">
                  <c:v>0.96000000000000052</c:v>
                </c:pt>
                <c:pt idx="49">
                  <c:v>0.98000000000000054</c:v>
                </c:pt>
                <c:pt idx="50">
                  <c:v>1.0000000000000004</c:v>
                </c:pt>
              </c:numCache>
            </c:numRef>
          </c:xVal>
          <c:yVal>
            <c:numRef>
              <c:f>Mode2!$J$3:$J$53</c:f>
              <c:numCache>
                <c:formatCode>General</c:formatCode>
                <c:ptCount val="51"/>
                <c:pt idx="0">
                  <c:v>4.5148903149264646E-2</c:v>
                </c:pt>
                <c:pt idx="1">
                  <c:v>-0.16885842742892834</c:v>
                </c:pt>
                <c:pt idx="2">
                  <c:v>-0.28877188405270143</c:v>
                </c:pt>
                <c:pt idx="3">
                  <c:v>-0.24777145752976784</c:v>
                </c:pt>
                <c:pt idx="4">
                  <c:v>-6.8704032223954339E-2</c:v>
                </c:pt>
                <c:pt idx="5">
                  <c:v>0.14864770406753436</c:v>
                </c:pt>
                <c:pt idx="6">
                  <c:v>0.28316769459950825</c:v>
                </c:pt>
                <c:pt idx="7">
                  <c:v>0.25989665409263002</c:v>
                </c:pt>
                <c:pt idx="8">
                  <c:v>9.1802027438947068E-2</c:v>
                </c:pt>
                <c:pt idx="9">
                  <c:v>-0.12744792814989464</c:v>
                </c:pt>
                <c:pt idx="10">
                  <c:v>-0.27567940115731154</c:v>
                </c:pt>
                <c:pt idx="11">
                  <c:v>-0.27029258445725202</c:v>
                </c:pt>
                <c:pt idx="12">
                  <c:v>-0.11428920238949974</c:v>
                </c:pt>
                <c:pt idx="13">
                  <c:v>0.10540015595867885</c:v>
                </c:pt>
                <c:pt idx="14">
                  <c:v>0.26635682834881508</c:v>
                </c:pt>
                <c:pt idx="15">
                  <c:v>0.27889007754853234</c:v>
                </c:pt>
                <c:pt idx="16">
                  <c:v>0.13601593486646107</c:v>
                </c:pt>
                <c:pt idx="17">
                  <c:v>-8.2651086062709309E-2</c:v>
                </c:pt>
                <c:pt idx="18">
                  <c:v>-0.2552620054836871</c:v>
                </c:pt>
                <c:pt idx="19">
                  <c:v>-0.28563192849692676</c:v>
                </c:pt>
                <c:pt idx="20">
                  <c:v>-0.15683766239286701</c:v>
                </c:pt>
                <c:pt idx="21">
                  <c:v>5.9352083233301489E-2</c:v>
                </c:pt>
                <c:pt idx="22">
                  <c:v>0.24246875383609193</c:v>
                </c:pt>
                <c:pt idx="23">
                  <c:v>0.29047327926069061</c:v>
                </c:pt>
                <c:pt idx="24">
                  <c:v>0.17661584409474518</c:v>
                </c:pt>
                <c:pt idx="25">
                  <c:v>-3.5658171313242927E-2</c:v>
                </c:pt>
                <c:pt idx="26">
                  <c:v>-0.22806219546239709</c:v>
                </c:pt>
                <c:pt idx="27">
                  <c:v>-0.29338191709642103</c:v>
                </c:pt>
                <c:pt idx="28">
                  <c:v>-0.19521888250617711</c:v>
                </c:pt>
                <c:pt idx="29">
                  <c:v>1.1727001739529458E-2</c:v>
                </c:pt>
                <c:pt idx="30">
                  <c:v>0.21213818682722696</c:v>
                </c:pt>
                <c:pt idx="31">
                  <c:v>0.29433848889197478</c:v>
                </c:pt>
                <c:pt idx="32">
                  <c:v>0.212522999175215</c:v>
                </c:pt>
                <c:pt idx="33">
                  <c:v>1.2282195417054107E-2</c:v>
                </c:pt>
                <c:pt idx="34">
                  <c:v>-0.19480268100631187</c:v>
                </c:pt>
                <c:pt idx="35">
                  <c:v>-0.29333662993566295</c:v>
                </c:pt>
                <c:pt idx="36">
                  <c:v>-0.22841305824468294</c:v>
                </c:pt>
                <c:pt idx="37">
                  <c:v>-3.6209670916045295E-2</c:v>
                </c:pt>
                <c:pt idx="38">
                  <c:v>0.176171022709842</c:v>
                </c:pt>
                <c:pt idx="39">
                  <c:v>0.29038300626493257</c:v>
                </c:pt>
                <c:pt idx="40">
                  <c:v>0.24278333252800952</c:v>
                </c:pt>
                <c:pt idx="41">
                  <c:v>5.9896219265809195E-2</c:v>
                </c:pt>
                <c:pt idx="42">
                  <c:v>-0.15636718081699094</c:v>
                </c:pt>
                <c:pt idx="43">
                  <c:v>-0.28549727031276306</c:v>
                </c:pt>
                <c:pt idx="44">
                  <c:v>-0.25553820698288288</c:v>
                </c:pt>
                <c:pt idx="45">
                  <c:v>-8.3184238024107751E-2</c:v>
                </c:pt>
                <c:pt idx="46">
                  <c:v>0.1355229235280857</c:v>
                </c:pt>
                <c:pt idx="47">
                  <c:v>0.27871193014689039</c:v>
                </c:pt>
                <c:pt idx="48">
                  <c:v>0.26659281490205511</c:v>
                </c:pt>
                <c:pt idx="49">
                  <c:v>0.10591877643252007</c:v>
                </c:pt>
                <c:pt idx="50">
                  <c:v>-0.11377694162266895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35B-4F3F-8A73-38EB872AD1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0525856"/>
        <c:axId val="270526248"/>
      </c:scatterChart>
      <c:valAx>
        <c:axId val="270525856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270526248"/>
        <c:crosses val="autoZero"/>
        <c:crossBetween val="midCat"/>
      </c:valAx>
      <c:valAx>
        <c:axId val="270526248"/>
        <c:scaling>
          <c:orientation val="minMax"/>
          <c:max val="2"/>
          <c:min val="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2705258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d-ID"/>
              <a:t>Mode 2 Lantai 2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Mode2!$I$3:$I$53</c:f>
              <c:numCache>
                <c:formatCode>General</c:formatCode>
                <c:ptCount val="51"/>
                <c:pt idx="0">
                  <c:v>0</c:v>
                </c:pt>
                <c:pt idx="1">
                  <c:v>0.02</c:v>
                </c:pt>
                <c:pt idx="2">
                  <c:v>0.04</c:v>
                </c:pt>
                <c:pt idx="3">
                  <c:v>0.06</c:v>
                </c:pt>
                <c:pt idx="4">
                  <c:v>0.08</c:v>
                </c:pt>
                <c:pt idx="5">
                  <c:v>0.1</c:v>
                </c:pt>
                <c:pt idx="6">
                  <c:v>0.12000000000000001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</c:v>
                </c:pt>
                <c:pt idx="10">
                  <c:v>0.19999999999999998</c:v>
                </c:pt>
                <c:pt idx="11">
                  <c:v>0.21999999999999997</c:v>
                </c:pt>
                <c:pt idx="12">
                  <c:v>0.23999999999999996</c:v>
                </c:pt>
                <c:pt idx="13">
                  <c:v>0.25999999999999995</c:v>
                </c:pt>
                <c:pt idx="14">
                  <c:v>0.27999999999999997</c:v>
                </c:pt>
                <c:pt idx="15">
                  <c:v>0.3</c:v>
                </c:pt>
                <c:pt idx="16">
                  <c:v>0.32</c:v>
                </c:pt>
                <c:pt idx="17">
                  <c:v>0.34</c:v>
                </c:pt>
                <c:pt idx="18">
                  <c:v>0.36000000000000004</c:v>
                </c:pt>
                <c:pt idx="19">
                  <c:v>0.38000000000000006</c:v>
                </c:pt>
                <c:pt idx="20">
                  <c:v>0.40000000000000008</c:v>
                </c:pt>
                <c:pt idx="21">
                  <c:v>0.4200000000000001</c:v>
                </c:pt>
                <c:pt idx="22">
                  <c:v>0.44000000000000011</c:v>
                </c:pt>
                <c:pt idx="23">
                  <c:v>0.46000000000000013</c:v>
                </c:pt>
                <c:pt idx="24">
                  <c:v>0.48000000000000015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0.56000000000000016</c:v>
                </c:pt>
                <c:pt idx="29">
                  <c:v>0.58000000000000018</c:v>
                </c:pt>
                <c:pt idx="30">
                  <c:v>0.6000000000000002</c:v>
                </c:pt>
                <c:pt idx="31">
                  <c:v>0.62000000000000022</c:v>
                </c:pt>
                <c:pt idx="32">
                  <c:v>0.64000000000000024</c:v>
                </c:pt>
                <c:pt idx="33">
                  <c:v>0.66000000000000025</c:v>
                </c:pt>
                <c:pt idx="34">
                  <c:v>0.68000000000000027</c:v>
                </c:pt>
                <c:pt idx="35">
                  <c:v>0.70000000000000029</c:v>
                </c:pt>
                <c:pt idx="36">
                  <c:v>0.72000000000000031</c:v>
                </c:pt>
                <c:pt idx="37">
                  <c:v>0.74000000000000032</c:v>
                </c:pt>
                <c:pt idx="38">
                  <c:v>0.76000000000000034</c:v>
                </c:pt>
                <c:pt idx="39">
                  <c:v>0.78000000000000036</c:v>
                </c:pt>
                <c:pt idx="40">
                  <c:v>0.80000000000000038</c:v>
                </c:pt>
                <c:pt idx="41">
                  <c:v>0.8200000000000004</c:v>
                </c:pt>
                <c:pt idx="42">
                  <c:v>0.84000000000000041</c:v>
                </c:pt>
                <c:pt idx="43">
                  <c:v>0.86000000000000043</c:v>
                </c:pt>
                <c:pt idx="44">
                  <c:v>0.88000000000000045</c:v>
                </c:pt>
                <c:pt idx="45">
                  <c:v>0.90000000000000047</c:v>
                </c:pt>
                <c:pt idx="46">
                  <c:v>0.92000000000000048</c:v>
                </c:pt>
                <c:pt idx="47">
                  <c:v>0.9400000000000005</c:v>
                </c:pt>
                <c:pt idx="48">
                  <c:v>0.96000000000000052</c:v>
                </c:pt>
                <c:pt idx="49">
                  <c:v>0.98000000000000054</c:v>
                </c:pt>
                <c:pt idx="50">
                  <c:v>1.0000000000000004</c:v>
                </c:pt>
              </c:numCache>
            </c:numRef>
          </c:xVal>
          <c:yVal>
            <c:numRef>
              <c:f>Mode2!$K$3:$K$53</c:f>
              <c:numCache>
                <c:formatCode>General</c:formatCode>
                <c:ptCount val="51"/>
                <c:pt idx="0">
                  <c:v>-1.4858944594130211E-2</c:v>
                </c:pt>
                <c:pt idx="1">
                  <c:v>5.5572956205011792E-2</c:v>
                </c:pt>
                <c:pt idx="2">
                  <c:v>9.5037644907915567E-2</c:v>
                </c:pt>
                <c:pt idx="3">
                  <c:v>8.1544004452778623E-2</c:v>
                </c:pt>
                <c:pt idx="4">
                  <c:v>2.2611167426017556E-2</c:v>
                </c:pt>
                <c:pt idx="5">
                  <c:v>-4.8921409928429936E-2</c:v>
                </c:pt>
                <c:pt idx="6">
                  <c:v>-9.3193251472604335E-2</c:v>
                </c:pt>
                <c:pt idx="7">
                  <c:v>-8.5534524960549613E-2</c:v>
                </c:pt>
                <c:pt idx="8">
                  <c:v>-3.0212943043918732E-2</c:v>
                </c:pt>
                <c:pt idx="9">
                  <c:v>4.1944356804309572E-2</c:v>
                </c:pt>
                <c:pt idx="10">
                  <c:v>9.0728781029228753E-2</c:v>
                </c:pt>
                <c:pt idx="11">
                  <c:v>8.8955927088119807E-2</c:v>
                </c:pt>
                <c:pt idx="12">
                  <c:v>3.7613691752344823E-2</c:v>
                </c:pt>
                <c:pt idx="13">
                  <c:v>-3.4688219831719221E-2</c:v>
                </c:pt>
                <c:pt idx="14">
                  <c:v>-8.7660631347314485E-2</c:v>
                </c:pt>
                <c:pt idx="15">
                  <c:v>-9.1785445959694692E-2</c:v>
                </c:pt>
                <c:pt idx="16">
                  <c:v>-4.4764171422235009E-2</c:v>
                </c:pt>
                <c:pt idx="17">
                  <c:v>2.7201278941158237E-2</c:v>
                </c:pt>
                <c:pt idx="18">
                  <c:v>8.4009216877961854E-2</c:v>
                </c:pt>
                <c:pt idx="19">
                  <c:v>9.4004254894496223E-2</c:v>
                </c:pt>
                <c:pt idx="20">
                  <c:v>5.1616805131764684E-2</c:v>
                </c:pt>
                <c:pt idx="21">
                  <c:v>-1.9533349755899782E-2</c:v>
                </c:pt>
                <c:pt idx="22">
                  <c:v>-7.9798832922854016E-2</c:v>
                </c:pt>
                <c:pt idx="23">
                  <c:v>-9.5597590673256738E-2</c:v>
                </c:pt>
                <c:pt idx="24">
                  <c:v>-5.8125997727413253E-2</c:v>
                </c:pt>
                <c:pt idx="25">
                  <c:v>1.1735452135344059E-2</c:v>
                </c:pt>
                <c:pt idx="26">
                  <c:v>7.5057493981371431E-2</c:v>
                </c:pt>
                <c:pt idx="27">
                  <c:v>9.6554851767787081E-2</c:v>
                </c:pt>
                <c:pt idx="28">
                  <c:v>6.4248439199005136E-2</c:v>
                </c:pt>
                <c:pt idx="29">
                  <c:v>-3.8594707057855709E-3</c:v>
                </c:pt>
                <c:pt idx="30">
                  <c:v>-6.9816747351399366E-2</c:v>
                </c:pt>
                <c:pt idx="31">
                  <c:v>-9.6869668880031193E-2</c:v>
                </c:pt>
                <c:pt idx="32">
                  <c:v>-6.9943392850161268E-2</c:v>
                </c:pt>
                <c:pt idx="33">
                  <c:v>-4.0421903626967608E-3</c:v>
                </c:pt>
                <c:pt idx="34">
                  <c:v>6.4111463224061832E-2</c:v>
                </c:pt>
                <c:pt idx="35">
                  <c:v>9.6539947321264752E-2</c:v>
                </c:pt>
                <c:pt idx="36">
                  <c:v>7.5172966346777337E-2</c:v>
                </c:pt>
                <c:pt idx="37">
                  <c:v>1.191695603621698E-2</c:v>
                </c:pt>
                <c:pt idx="38">
                  <c:v>-5.7979602669028144E-2</c:v>
                </c:pt>
                <c:pt idx="39">
                  <c:v>-9.5567880949459463E-2</c:v>
                </c:pt>
                <c:pt idx="40">
                  <c:v>-7.9902363840055793E-2</c:v>
                </c:pt>
                <c:pt idx="41">
                  <c:v>-1.9712430233934243E-2</c:v>
                </c:pt>
                <c:pt idx="42">
                  <c:v>5.1461965054135576E-2</c:v>
                </c:pt>
                <c:pt idx="43">
                  <c:v>9.3959937572079336E-2</c:v>
                </c:pt>
                <c:pt idx="44">
                  <c:v>8.4100117486550233E-2</c:v>
                </c:pt>
                <c:pt idx="45">
                  <c:v>2.737674445420693E-2</c:v>
                </c:pt>
                <c:pt idx="46">
                  <c:v>-4.4601916579919597E-2</c:v>
                </c:pt>
                <c:pt idx="47">
                  <c:v>-9.1726815911433404E-2</c:v>
                </c:pt>
                <c:pt idx="48">
                  <c:v>-8.7738296824767192E-2</c:v>
                </c:pt>
                <c:pt idx="49">
                  <c:v>-3.4858902890413053E-2</c:v>
                </c:pt>
                <c:pt idx="50">
                  <c:v>3.7445101735286805E-2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7C1-4D08-B926-2A78D3E89A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3732008"/>
        <c:axId val="333732400"/>
      </c:scatterChart>
      <c:valAx>
        <c:axId val="33373200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333732400"/>
        <c:crosses val="autoZero"/>
        <c:crossBetween val="midCat"/>
      </c:valAx>
      <c:valAx>
        <c:axId val="333732400"/>
        <c:scaling>
          <c:orientation val="minMax"/>
          <c:max val="2"/>
          <c:min val="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33373200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d-ID"/>
              <a:t>fs, mode 1 Lt 1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Mode1!$I$3:$I$53</c:f>
              <c:numCache>
                <c:formatCode>General</c:formatCode>
                <c:ptCount val="51"/>
                <c:pt idx="0">
                  <c:v>0</c:v>
                </c:pt>
                <c:pt idx="1">
                  <c:v>0.02</c:v>
                </c:pt>
                <c:pt idx="2">
                  <c:v>0.04</c:v>
                </c:pt>
                <c:pt idx="3">
                  <c:v>0.06</c:v>
                </c:pt>
                <c:pt idx="4">
                  <c:v>0.08</c:v>
                </c:pt>
                <c:pt idx="5">
                  <c:v>0.1</c:v>
                </c:pt>
                <c:pt idx="6">
                  <c:v>0.12000000000000001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</c:v>
                </c:pt>
                <c:pt idx="10">
                  <c:v>0.19999999999999998</c:v>
                </c:pt>
                <c:pt idx="11">
                  <c:v>0.21999999999999997</c:v>
                </c:pt>
                <c:pt idx="12">
                  <c:v>0.23999999999999996</c:v>
                </c:pt>
                <c:pt idx="13">
                  <c:v>0.25999999999999995</c:v>
                </c:pt>
                <c:pt idx="14">
                  <c:v>0.27999999999999997</c:v>
                </c:pt>
                <c:pt idx="15">
                  <c:v>0.3</c:v>
                </c:pt>
                <c:pt idx="16">
                  <c:v>0.32</c:v>
                </c:pt>
                <c:pt idx="17">
                  <c:v>0.34</c:v>
                </c:pt>
                <c:pt idx="18">
                  <c:v>0.36000000000000004</c:v>
                </c:pt>
                <c:pt idx="19">
                  <c:v>0.38000000000000006</c:v>
                </c:pt>
                <c:pt idx="20">
                  <c:v>0.40000000000000008</c:v>
                </c:pt>
                <c:pt idx="21">
                  <c:v>0.4200000000000001</c:v>
                </c:pt>
                <c:pt idx="22">
                  <c:v>0.44000000000000011</c:v>
                </c:pt>
                <c:pt idx="23">
                  <c:v>0.46000000000000013</c:v>
                </c:pt>
                <c:pt idx="24">
                  <c:v>0.48000000000000015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0.56000000000000016</c:v>
                </c:pt>
                <c:pt idx="29">
                  <c:v>0.58000000000000018</c:v>
                </c:pt>
                <c:pt idx="30">
                  <c:v>0.6000000000000002</c:v>
                </c:pt>
                <c:pt idx="31">
                  <c:v>0.62000000000000022</c:v>
                </c:pt>
                <c:pt idx="32">
                  <c:v>0.64000000000000024</c:v>
                </c:pt>
                <c:pt idx="33">
                  <c:v>0.66000000000000025</c:v>
                </c:pt>
                <c:pt idx="34">
                  <c:v>0.68000000000000027</c:v>
                </c:pt>
                <c:pt idx="35">
                  <c:v>0.70000000000000029</c:v>
                </c:pt>
                <c:pt idx="36">
                  <c:v>0.72000000000000031</c:v>
                </c:pt>
                <c:pt idx="37">
                  <c:v>0.74000000000000032</c:v>
                </c:pt>
                <c:pt idx="38">
                  <c:v>0.76000000000000034</c:v>
                </c:pt>
                <c:pt idx="39">
                  <c:v>0.78000000000000036</c:v>
                </c:pt>
                <c:pt idx="40">
                  <c:v>0.80000000000000038</c:v>
                </c:pt>
                <c:pt idx="41">
                  <c:v>0.8200000000000004</c:v>
                </c:pt>
                <c:pt idx="42">
                  <c:v>0.84000000000000041</c:v>
                </c:pt>
                <c:pt idx="43">
                  <c:v>0.86000000000000043</c:v>
                </c:pt>
                <c:pt idx="44">
                  <c:v>0.88000000000000045</c:v>
                </c:pt>
                <c:pt idx="45">
                  <c:v>0.90000000000000047</c:v>
                </c:pt>
                <c:pt idx="46">
                  <c:v>0.92000000000000048</c:v>
                </c:pt>
                <c:pt idx="47">
                  <c:v>0.9400000000000005</c:v>
                </c:pt>
                <c:pt idx="48">
                  <c:v>0.96000000000000052</c:v>
                </c:pt>
                <c:pt idx="49">
                  <c:v>0.98000000000000054</c:v>
                </c:pt>
                <c:pt idx="50">
                  <c:v>1.0000000000000004</c:v>
                </c:pt>
              </c:numCache>
            </c:numRef>
          </c:xVal>
          <c:yVal>
            <c:numRef>
              <c:f>Mode1!$L$3:$L$53</c:f>
              <c:numCache>
                <c:formatCode>General</c:formatCode>
                <c:ptCount val="51"/>
                <c:pt idx="0">
                  <c:v>759.59324061290272</c:v>
                </c:pt>
                <c:pt idx="1">
                  <c:v>1044.3372402494924</c:v>
                </c:pt>
                <c:pt idx="2">
                  <c:v>1280.9032585399739</c:v>
                </c:pt>
                <c:pt idx="3">
                  <c:v>1458.37789244071</c:v>
                </c:pt>
                <c:pt idx="4">
                  <c:v>1568.5737774951447</c:v>
                </c:pt>
                <c:pt idx="5">
                  <c:v>1606.4072921584757</c:v>
                </c:pt>
                <c:pt idx="6">
                  <c:v>1570.13307842425</c:v>
                </c:pt>
                <c:pt idx="7">
                  <c:v>1461.4245597090401</c:v>
                </c:pt>
                <c:pt idx="8">
                  <c:v>1285.2967414966806</c:v>
                </c:pt>
                <c:pt idx="9">
                  <c:v>1049.8748561482612</c:v>
                </c:pt>
                <c:pt idx="10">
                  <c:v>766.01952489191331</c:v>
                </c:pt>
                <c:pt idx="11">
                  <c:v>446.82572924050004</c:v>
                </c:pt>
                <c:pt idx="12">
                  <c:v>107.01870558319179</c:v>
                </c:pt>
                <c:pt idx="13">
                  <c:v>-237.72536810217139</c:v>
                </c:pt>
                <c:pt idx="14">
                  <c:v>-571.50255493478971</c:v>
                </c:pt>
                <c:pt idx="15">
                  <c:v>-878.9148489246295</c:v>
                </c:pt>
                <c:pt idx="16">
                  <c:v>-1145.7805248639702</c:v>
                </c:pt>
                <c:pt idx="17">
                  <c:v>-1359.7883780367461</c:v>
                </c:pt>
                <c:pt idx="18">
                  <c:v>-1511.0656719736387</c:v>
                </c:pt>
                <c:pt idx="19">
                  <c:v>-1592.6335933522003</c:v>
                </c:pt>
                <c:pt idx="20">
                  <c:v>-1600.7292027280057</c:v>
                </c:pt>
                <c:pt idx="21">
                  <c:v>-1534.9790286758671</c:v>
                </c:pt>
                <c:pt idx="22">
                  <c:v>-1398.416296993832</c:v>
                </c:pt>
                <c:pt idx="23">
                  <c:v>-1197.3410001421707</c:v>
                </c:pt>
                <c:pt idx="24">
                  <c:v>-941.02926227649448</c:v>
                </c:pt>
                <c:pt idx="25">
                  <c:v>-641.30540761867246</c:v>
                </c:pt>
                <c:pt idx="26">
                  <c:v>-311.99647375977656</c:v>
                </c:pt>
                <c:pt idx="27">
                  <c:v>31.705665390983931</c:v>
                </c:pt>
                <c:pt idx="28">
                  <c:v>373.94514009112322</c:v>
                </c:pt>
                <c:pt idx="29">
                  <c:v>698.93355709703133</c:v>
                </c:pt>
                <c:pt idx="30">
                  <c:v>991.67835913049453</c:v>
                </c:pt>
                <c:pt idx="31">
                  <c:v>1238.6744703712075</c:v>
                </c:pt>
                <c:pt idx="32">
                  <c:v>1428.5273205775939</c:v>
                </c:pt>
                <c:pt idx="33">
                  <c:v>1552.4785061198413</c:v>
                </c:pt>
                <c:pt idx="34">
                  <c:v>1604.8098378204245</c:v>
                </c:pt>
                <c:pt idx="35">
                  <c:v>1583.10713582889</c:v>
                </c:pt>
                <c:pt idx="36">
                  <c:v>1488.3716019902076</c:v>
                </c:pt>
                <c:pt idx="37">
                  <c:v>1324.9736318109124</c:v>
                </c:pt>
                <c:pt idx="38">
                  <c:v>1100.451196796655</c:v>
                </c:pt>
                <c:pt idx="39">
                  <c:v>825.16209830604271</c:v>
                </c:pt>
                <c:pt idx="40">
                  <c:v>511.80613535102685</c:v>
                </c:pt>
                <c:pt idx="41">
                  <c:v>174.83922998063525</c:v>
                </c:pt>
                <c:pt idx="42">
                  <c:v>-170.19346183874418</c:v>
                </c:pt>
                <c:pt idx="43">
                  <c:v>-507.37468852436984</c:v>
                </c:pt>
                <c:pt idx="44">
                  <c:v>-821.14940691256822</c:v>
                </c:pt>
                <c:pt idx="45">
                  <c:v>-1097.0423766817544</c:v>
                </c:pt>
                <c:pt idx="46">
                  <c:v>-1322.3259406740906</c:v>
                </c:pt>
                <c:pt idx="47">
                  <c:v>-1486.6071846801613</c:v>
                </c:pt>
                <c:pt idx="48">
                  <c:v>-1582.3073894853301</c:v>
                </c:pt>
                <c:pt idx="49">
                  <c:v>-1605.0116568132321</c:v>
                </c:pt>
                <c:pt idx="50">
                  <c:v>-1553.6725800162412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179-4948-9467-657B991196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3733184"/>
        <c:axId val="333733576"/>
      </c:scatterChart>
      <c:valAx>
        <c:axId val="333733184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333733576"/>
        <c:crosses val="autoZero"/>
        <c:crossBetween val="midCat"/>
      </c:valAx>
      <c:valAx>
        <c:axId val="333733576"/>
        <c:scaling>
          <c:orientation val="minMax"/>
          <c:max val="6000"/>
          <c:min val="-6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333733184"/>
        <c:crosses val="autoZero"/>
        <c:crossBetween val="midCat"/>
        <c:majorUnit val="2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d-ID"/>
              <a:t>fs, mode 1 Lt 2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Mode1!$I$3:$I$53</c:f>
              <c:numCache>
                <c:formatCode>General</c:formatCode>
                <c:ptCount val="51"/>
                <c:pt idx="0">
                  <c:v>0</c:v>
                </c:pt>
                <c:pt idx="1">
                  <c:v>0.02</c:v>
                </c:pt>
                <c:pt idx="2">
                  <c:v>0.04</c:v>
                </c:pt>
                <c:pt idx="3">
                  <c:v>0.06</c:v>
                </c:pt>
                <c:pt idx="4">
                  <c:v>0.08</c:v>
                </c:pt>
                <c:pt idx="5">
                  <c:v>0.1</c:v>
                </c:pt>
                <c:pt idx="6">
                  <c:v>0.12000000000000001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</c:v>
                </c:pt>
                <c:pt idx="10">
                  <c:v>0.19999999999999998</c:v>
                </c:pt>
                <c:pt idx="11">
                  <c:v>0.21999999999999997</c:v>
                </c:pt>
                <c:pt idx="12">
                  <c:v>0.23999999999999996</c:v>
                </c:pt>
                <c:pt idx="13">
                  <c:v>0.25999999999999995</c:v>
                </c:pt>
                <c:pt idx="14">
                  <c:v>0.27999999999999997</c:v>
                </c:pt>
                <c:pt idx="15">
                  <c:v>0.3</c:v>
                </c:pt>
                <c:pt idx="16">
                  <c:v>0.32</c:v>
                </c:pt>
                <c:pt idx="17">
                  <c:v>0.34</c:v>
                </c:pt>
                <c:pt idx="18">
                  <c:v>0.36000000000000004</c:v>
                </c:pt>
                <c:pt idx="19">
                  <c:v>0.38000000000000006</c:v>
                </c:pt>
                <c:pt idx="20">
                  <c:v>0.40000000000000008</c:v>
                </c:pt>
                <c:pt idx="21">
                  <c:v>0.4200000000000001</c:v>
                </c:pt>
                <c:pt idx="22">
                  <c:v>0.44000000000000011</c:v>
                </c:pt>
                <c:pt idx="23">
                  <c:v>0.46000000000000013</c:v>
                </c:pt>
                <c:pt idx="24">
                  <c:v>0.48000000000000015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0.56000000000000016</c:v>
                </c:pt>
                <c:pt idx="29">
                  <c:v>0.58000000000000018</c:v>
                </c:pt>
                <c:pt idx="30">
                  <c:v>0.6000000000000002</c:v>
                </c:pt>
                <c:pt idx="31">
                  <c:v>0.62000000000000022</c:v>
                </c:pt>
                <c:pt idx="32">
                  <c:v>0.64000000000000024</c:v>
                </c:pt>
                <c:pt idx="33">
                  <c:v>0.66000000000000025</c:v>
                </c:pt>
                <c:pt idx="34">
                  <c:v>0.68000000000000027</c:v>
                </c:pt>
                <c:pt idx="35">
                  <c:v>0.70000000000000029</c:v>
                </c:pt>
                <c:pt idx="36">
                  <c:v>0.72000000000000031</c:v>
                </c:pt>
                <c:pt idx="37">
                  <c:v>0.74000000000000032</c:v>
                </c:pt>
                <c:pt idx="38">
                  <c:v>0.76000000000000034</c:v>
                </c:pt>
                <c:pt idx="39">
                  <c:v>0.78000000000000036</c:v>
                </c:pt>
                <c:pt idx="40">
                  <c:v>0.80000000000000038</c:v>
                </c:pt>
                <c:pt idx="41">
                  <c:v>0.8200000000000004</c:v>
                </c:pt>
                <c:pt idx="42">
                  <c:v>0.84000000000000041</c:v>
                </c:pt>
                <c:pt idx="43">
                  <c:v>0.86000000000000043</c:v>
                </c:pt>
                <c:pt idx="44">
                  <c:v>0.88000000000000045</c:v>
                </c:pt>
                <c:pt idx="45">
                  <c:v>0.90000000000000047</c:v>
                </c:pt>
                <c:pt idx="46">
                  <c:v>0.92000000000000048</c:v>
                </c:pt>
                <c:pt idx="47">
                  <c:v>0.9400000000000005</c:v>
                </c:pt>
                <c:pt idx="48">
                  <c:v>0.96000000000000052</c:v>
                </c:pt>
                <c:pt idx="49">
                  <c:v>0.98000000000000054</c:v>
                </c:pt>
                <c:pt idx="50">
                  <c:v>1.0000000000000004</c:v>
                </c:pt>
              </c:numCache>
            </c:numRef>
          </c:xVal>
          <c:yVal>
            <c:numRef>
              <c:f>Mode1!$M$3:$M$53</c:f>
              <c:numCache>
                <c:formatCode>General</c:formatCode>
                <c:ptCount val="51"/>
                <c:pt idx="0">
                  <c:v>2308.0808076923627</c:v>
                </c:pt>
                <c:pt idx="1">
                  <c:v>3173.2967226424234</c:v>
                </c:pt>
                <c:pt idx="2">
                  <c:v>3892.1202420932959</c:v>
                </c:pt>
                <c:pt idx="3">
                  <c:v>4431.3901756013893</c:v>
                </c:pt>
                <c:pt idx="4">
                  <c:v>4766.2286046210984</c:v>
                </c:pt>
                <c:pt idx="5">
                  <c:v>4881.1885653120644</c:v>
                </c:pt>
                <c:pt idx="6">
                  <c:v>4770.9666569831516</c:v>
                </c:pt>
                <c:pt idx="7">
                  <c:v>4440.6477017002044</c:v>
                </c:pt>
                <c:pt idx="8">
                  <c:v>3905.4701682763098</c:v>
                </c:pt>
                <c:pt idx="9">
                  <c:v>3190.1231822433633</c:v>
                </c:pt>
                <c:pt idx="10">
                  <c:v>2327.6075525554315</c:v>
                </c:pt>
                <c:pt idx="11">
                  <c:v>1357.7133588116137</c:v>
                </c:pt>
                <c:pt idx="12">
                  <c:v>325.18433184231361</c:v>
                </c:pt>
                <c:pt idx="13">
                  <c:v>-722.34629046395412</c:v>
                </c:pt>
                <c:pt idx="14">
                  <c:v>-1736.5532077770997</c:v>
                </c:pt>
                <c:pt idx="15">
                  <c:v>-2670.6484285746442</c:v>
                </c:pt>
                <c:pt idx="16">
                  <c:v>-3481.5397213545066</c:v>
                </c:pt>
                <c:pt idx="17">
                  <c:v>-4131.8185708674</c:v>
                </c:pt>
                <c:pt idx="18">
                  <c:v>-4591.4859297997245</c:v>
                </c:pt>
                <c:pt idx="19">
                  <c:v>-4839.3361525127502</c:v>
                </c:pt>
                <c:pt idx="20">
                  <c:v>-4863.9352663908494</c:v>
                </c:pt>
                <c:pt idx="21">
                  <c:v>-4664.1484506080706</c:v>
                </c:pt>
                <c:pt idx="22">
                  <c:v>-4249.1923883516201</c:v>
                </c:pt>
                <c:pt idx="23">
                  <c:v>-3638.2100773585798</c:v>
                </c:pt>
                <c:pt idx="24">
                  <c:v>-2859.3877138568969</c:v>
                </c:pt>
                <c:pt idx="25">
                  <c:v>-1948.6543903414017</c:v>
                </c:pt>
                <c:pt idx="26">
                  <c:v>-948.0245934937326</c:v>
                </c:pt>
                <c:pt idx="27">
                  <c:v>96.340032890496659</c:v>
                </c:pt>
                <c:pt idx="28">
                  <c:v>1136.2602440718622</c:v>
                </c:pt>
                <c:pt idx="29">
                  <c:v>2123.7618276936651</c:v>
                </c:pt>
                <c:pt idx="30">
                  <c:v>3013.2887784336999</c:v>
                </c:pt>
                <c:pt idx="31">
                  <c:v>3763.8049145032414</c:v>
                </c:pt>
                <c:pt idx="32">
                  <c:v>4340.6869829817351</c:v>
                </c:pt>
                <c:pt idx="33">
                  <c:v>4717.321920135646</c:v>
                </c:pt>
                <c:pt idx="34">
                  <c:v>4876.3345809666444</c:v>
                </c:pt>
                <c:pt idx="35">
                  <c:v>4810.3892996456725</c:v>
                </c:pt>
                <c:pt idx="36">
                  <c:v>4522.5283027743435</c:v>
                </c:pt>
                <c:pt idx="37">
                  <c:v>4026.0313635935581</c:v>
                </c:pt>
                <c:pt idx="38">
                  <c:v>3343.8031716541145</c:v>
                </c:pt>
                <c:pt idx="39">
                  <c:v>2507.3166801729235</c:v>
                </c:pt>
                <c:pt idx="40">
                  <c:v>1555.1611771976043</c:v>
                </c:pt>
                <c:pt idx="41">
                  <c:v>531.26206181666851</c:v>
                </c:pt>
                <c:pt idx="42">
                  <c:v>-517.14554825128266</c:v>
                </c:pt>
                <c:pt idx="43">
                  <c:v>-1541.6958949596219</c:v>
                </c:pt>
                <c:pt idx="44">
                  <c:v>-2495.1238176021643</c:v>
                </c:pt>
                <c:pt idx="45">
                  <c:v>-3333.4452170760437</c:v>
                </c:pt>
                <c:pt idx="46">
                  <c:v>-4017.9861562761985</c:v>
                </c:pt>
                <c:pt idx="47">
                  <c:v>-4517.1669889653995</c:v>
                </c:pt>
                <c:pt idx="48">
                  <c:v>-4807.9592106350019</c:v>
                </c:pt>
                <c:pt idx="49">
                  <c:v>-4876.9478230533596</c:v>
                </c:pt>
                <c:pt idx="50">
                  <c:v>-4720.9502028742118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2C0-4AA0-AB5D-E485A88A83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3734360"/>
        <c:axId val="333734752"/>
      </c:scatterChart>
      <c:valAx>
        <c:axId val="33373436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333734752"/>
        <c:crosses val="autoZero"/>
        <c:crossBetween val="midCat"/>
      </c:valAx>
      <c:valAx>
        <c:axId val="333734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33373436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10.wmf"/><Relationship Id="rId4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8E1EC-6F2B-4712-8264-F36B98E37397}" type="datetimeFigureOut">
              <a:rPr lang="id-ID" smtClean="0"/>
              <a:pPr/>
              <a:t>13/03/2019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37F6B-57E6-44BA-96ED-147405387AA2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11096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3209180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37F6B-57E6-44BA-96ED-147405387AA2}" type="slidenum">
              <a:rPr lang="id-ID" smtClean="0"/>
              <a:pPr/>
              <a:t>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51650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3/13/2019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a home base to excellence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a home base to excellence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805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a home base to excellence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1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3/13/2019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3/13/2019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3/13/2019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3/13/2019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3/13/2019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3/13/2019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3/13/2019</a:t>
            </a:fld>
            <a:endParaRPr lang="en-US" sz="1200" dirty="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467544" y="404664"/>
            <a:ext cx="17621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 userDrawn="1"/>
        </p:nvCxnSpPr>
        <p:spPr>
          <a:xfrm>
            <a:off x="467544" y="1412776"/>
            <a:ext cx="8208912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78" r:id="rId13"/>
    <p:sldLayoutId id="2147483679" r:id="rId14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image" Target="../media/image19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chart" Target="../charts/char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2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5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21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5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3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4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7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9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4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>
          <a:xfrm>
            <a:off x="1331640" y="4581128"/>
            <a:ext cx="6400800" cy="6949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sz="2800" noProof="1" smtClean="0"/>
              <a:t>Pertemuan – </a:t>
            </a:r>
            <a:r>
              <a:rPr lang="en-US" sz="2800" noProof="1" smtClean="0"/>
              <a:t>6, 7</a:t>
            </a:r>
            <a:endParaRPr lang="id-ID" sz="2800" noProof="1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11560" y="3212976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4000" noProof="1" smtClean="0">
                <a:solidFill>
                  <a:srgbClr val="7030A0"/>
                </a:solidFill>
              </a:rPr>
              <a:t>Multi Degree of Freedom System </a:t>
            </a:r>
            <a:r>
              <a:rPr lang="en-US" sz="3200" i="1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 Vibration</a:t>
            </a:r>
            <a:endParaRPr lang="id-ID" sz="3200" i="1" noProof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556792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noProof="1" smtClean="0">
                <a:latin typeface="Trebuchet MS" pitchFamily="34" charset="0"/>
              </a:rPr>
              <a:t>Mata Kuliah	: </a:t>
            </a:r>
            <a:r>
              <a:rPr lang="en-US" noProof="1">
                <a:latin typeface="Trebuchet MS" pitchFamily="34" charset="0"/>
              </a:rPr>
              <a:t>Dinamika Struktur &amp; Pengantar Rekayasa Kegempaan</a:t>
            </a:r>
          </a:p>
          <a:p>
            <a:r>
              <a:rPr lang="id-ID" noProof="1" smtClean="0">
                <a:latin typeface="Trebuchet MS" pitchFamily="34" charset="0"/>
              </a:rPr>
              <a:t>Kode		: </a:t>
            </a:r>
            <a:r>
              <a:rPr lang="en-US" noProof="1" smtClean="0">
                <a:latin typeface="Trebuchet MS" pitchFamily="34" charset="0"/>
              </a:rPr>
              <a:t>CIV</a:t>
            </a:r>
            <a:r>
              <a:rPr lang="id-ID" noProof="1" smtClean="0">
                <a:latin typeface="Trebuchet MS" pitchFamily="34" charset="0"/>
              </a:rPr>
              <a:t> – </a:t>
            </a:r>
            <a:r>
              <a:rPr lang="en-US" noProof="1" smtClean="0">
                <a:latin typeface="Trebuchet MS" pitchFamily="34" charset="0"/>
              </a:rPr>
              <a:t>308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SKS		: 3 SK</a:t>
            </a:r>
            <a:r>
              <a:rPr lang="en-US" noProof="1" smtClean="0">
                <a:latin typeface="Trebuchet MS" pitchFamily="34" charset="0"/>
              </a:rPr>
              <a:t>S</a:t>
            </a:r>
            <a:endParaRPr lang="id-ID" noProof="1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34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noProof="1" smtClean="0"/>
              <a:t>The formulation of Eq (5) is known as an eigenvalue problem.</a:t>
            </a:r>
          </a:p>
          <a:p>
            <a:pPr algn="just"/>
            <a:r>
              <a:rPr lang="en-US" sz="2400" noProof="1" smtClean="0"/>
              <a:t>To indicate the formal solution to Eq. (5), it is rewritten as :</a:t>
            </a:r>
          </a:p>
          <a:p>
            <a:pPr algn="just"/>
            <a:endParaRPr lang="en-US" sz="2400" noProof="1"/>
          </a:p>
          <a:p>
            <a:pPr algn="just"/>
            <a:endParaRPr lang="en-US" sz="2400" noProof="1" smtClean="0"/>
          </a:p>
          <a:p>
            <a:pPr algn="just"/>
            <a:r>
              <a:rPr lang="en-US" sz="2400" noProof="1" smtClean="0"/>
              <a:t>Eq (6) has non trivial solution if :</a:t>
            </a:r>
          </a:p>
          <a:p>
            <a:pPr algn="just"/>
            <a:endParaRPr lang="en-US" sz="2400" noProof="1"/>
          </a:p>
          <a:p>
            <a:pPr algn="just"/>
            <a:endParaRPr lang="en-US" sz="2400" noProof="1" smtClean="0"/>
          </a:p>
          <a:p>
            <a:pPr algn="just"/>
            <a:r>
              <a:rPr lang="id-ID" sz="2400" noProof="1"/>
              <a:t>Eq</a:t>
            </a:r>
            <a:r>
              <a:rPr lang="id-ID" sz="2400" noProof="1" smtClean="0"/>
              <a:t>.(</a:t>
            </a:r>
            <a:r>
              <a:rPr lang="en-US" sz="2400" noProof="1" smtClean="0"/>
              <a:t>7</a:t>
            </a:r>
            <a:r>
              <a:rPr lang="id-ID" sz="2400" noProof="1" smtClean="0"/>
              <a:t>) </a:t>
            </a:r>
            <a:r>
              <a:rPr lang="id-ID" sz="2400" noProof="1"/>
              <a:t>gives a polynomial equation of degree n in </a:t>
            </a:r>
            <a:r>
              <a:rPr lang="id-ID" sz="2400" noProof="1">
                <a:latin typeface="Symbol" panose="05050102010706020507" pitchFamily="18" charset="2"/>
              </a:rPr>
              <a:t>w</a:t>
            </a:r>
            <a:r>
              <a:rPr lang="id-ID" sz="2400" baseline="-25000" noProof="1"/>
              <a:t>n</a:t>
            </a:r>
            <a:r>
              <a:rPr lang="id-ID" sz="2400" baseline="30000" noProof="1"/>
              <a:t>2</a:t>
            </a:r>
            <a:r>
              <a:rPr lang="id-ID" sz="2400" noProof="1"/>
              <a:t>, known as </a:t>
            </a:r>
            <a:r>
              <a:rPr lang="id-ID" sz="2400" i="1" noProof="1">
                <a:solidFill>
                  <a:srgbClr val="0070C0"/>
                </a:solidFill>
              </a:rPr>
              <a:t>characteristic equation of the system</a:t>
            </a:r>
          </a:p>
          <a:p>
            <a:pPr algn="just"/>
            <a:endParaRPr lang="en-US" sz="2400" noProof="1" smtClean="0"/>
          </a:p>
          <a:p>
            <a:pPr marL="82296" indent="0" algn="just">
              <a:buNone/>
            </a:pPr>
            <a:endParaRPr lang="en-US" sz="2400" noProof="1" smtClean="0"/>
          </a:p>
          <a:p>
            <a:pPr algn="just"/>
            <a:endParaRPr lang="id-ID" sz="2400" noProof="1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6211913"/>
              </p:ext>
            </p:extLst>
          </p:nvPr>
        </p:nvGraphicFramePr>
        <p:xfrm>
          <a:off x="2123728" y="2636912"/>
          <a:ext cx="4032448" cy="712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2" name="Equation" r:id="rId3" imgW="1434960" imgH="253800" progId="Equation.3">
                  <p:embed/>
                </p:oleObj>
              </mc:Choice>
              <mc:Fallback>
                <p:oleObj name="Equation" r:id="rId3" imgW="1434960" imgH="253800" progId="Equation.3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636912"/>
                        <a:ext cx="4032448" cy="712965"/>
                      </a:xfrm>
                      <a:prstGeom prst="rect">
                        <a:avLst/>
                      </a:prstGeom>
                      <a:solidFill>
                        <a:srgbClr val="F5D3D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020272" y="2780928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US" sz="2400" b="1" dirty="0" smtClean="0"/>
              <a:t>)</a:t>
            </a:r>
            <a:endParaRPr lang="id-ID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609329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i="1" noProof="1" smtClean="0">
                <a:solidFill>
                  <a:schemeClr val="accent3">
                    <a:lumMod val="75000"/>
                  </a:schemeClr>
                </a:solidFill>
              </a:rPr>
              <a:t>A vibrating system with n DoF has n natural vibration frequencies </a:t>
            </a:r>
            <a:r>
              <a:rPr lang="id-ID" i="1" noProof="1" smtClean="0">
                <a:solidFill>
                  <a:schemeClr val="accent3">
                    <a:lumMod val="75000"/>
                  </a:schemeClr>
                </a:solidFill>
                <a:latin typeface="Symbol" panose="05050102010706020507" pitchFamily="18" charset="2"/>
              </a:rPr>
              <a:t>w</a:t>
            </a:r>
            <a:r>
              <a:rPr lang="id-ID" i="1" baseline="-25000" noProof="1" smtClean="0">
                <a:solidFill>
                  <a:schemeClr val="accent3">
                    <a:lumMod val="75000"/>
                  </a:schemeClr>
                </a:solidFill>
              </a:rPr>
              <a:t>n</a:t>
            </a:r>
            <a:r>
              <a:rPr lang="id-ID" i="1" noProof="1" smtClean="0">
                <a:solidFill>
                  <a:schemeClr val="accent3">
                    <a:lumMod val="75000"/>
                  </a:schemeClr>
                </a:solidFill>
              </a:rPr>
              <a:t>, arranged in sequence from smallest to largest</a:t>
            </a:r>
            <a:endParaRPr lang="id-ID" i="1" noProof="1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5321349"/>
              </p:ext>
            </p:extLst>
          </p:nvPr>
        </p:nvGraphicFramePr>
        <p:xfrm>
          <a:off x="2195736" y="4149080"/>
          <a:ext cx="1785198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3" name="Equation" r:id="rId5" imgW="1079280" imgH="304560" progId="Equation.3">
                  <p:embed/>
                </p:oleObj>
              </mc:Choice>
              <mc:Fallback>
                <p:oleObj name="Equation" r:id="rId5" imgW="1079280" imgH="304560" progId="Equation.3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4149080"/>
                        <a:ext cx="1785198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001501" y="414908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en-US" sz="2400" b="1" dirty="0" smtClean="0"/>
              <a:t>)</a:t>
            </a:r>
            <a:endParaRPr lang="id-ID" sz="2400" b="1" dirty="0"/>
          </a:p>
        </p:txBody>
      </p:sp>
    </p:spTree>
    <p:extLst>
      <p:ext uri="{BB962C8B-B14F-4D97-AF65-F5344CB8AC3E}">
        <p14:creationId xmlns:p14="http://schemas.microsoft.com/office/powerpoint/2010/main" val="227216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noProof="1" smtClean="0"/>
              <a:t>The n roots of Eq. (</a:t>
            </a:r>
            <a:r>
              <a:rPr lang="en-US" sz="2400" noProof="1" smtClean="0"/>
              <a:t>7</a:t>
            </a:r>
            <a:r>
              <a:rPr lang="id-ID" sz="2400" noProof="1" smtClean="0"/>
              <a:t>) determine the </a:t>
            </a:r>
            <a:r>
              <a:rPr lang="en-US" sz="2400" noProof="1" smtClean="0">
                <a:solidFill>
                  <a:srgbClr val="FF0000"/>
                </a:solidFill>
              </a:rPr>
              <a:t>n</a:t>
            </a:r>
            <a:r>
              <a:rPr lang="id-ID" sz="2400" noProof="1" smtClean="0">
                <a:solidFill>
                  <a:srgbClr val="FF0000"/>
                </a:solidFill>
              </a:rPr>
              <a:t> natural frequencies </a:t>
            </a:r>
            <a:r>
              <a:rPr lang="id-ID" sz="2400" noProof="1" smtClean="0">
                <a:solidFill>
                  <a:srgbClr val="FF0000"/>
                </a:solidFill>
                <a:latin typeface="Symbol" panose="05050102010706020507" pitchFamily="18" charset="2"/>
              </a:rPr>
              <a:t>w</a:t>
            </a:r>
            <a:r>
              <a:rPr lang="id-ID" sz="2400" baseline="-25000" noProof="1" smtClean="0">
                <a:solidFill>
                  <a:srgbClr val="FF0000"/>
                </a:solidFill>
              </a:rPr>
              <a:t>n</a:t>
            </a:r>
            <a:r>
              <a:rPr lang="id-ID" sz="2400" noProof="1" smtClean="0">
                <a:solidFill>
                  <a:srgbClr val="FF0000"/>
                </a:solidFill>
              </a:rPr>
              <a:t> </a:t>
            </a:r>
            <a:r>
              <a:rPr lang="id-ID" sz="2400" noProof="1" smtClean="0"/>
              <a:t>of vibration.</a:t>
            </a:r>
          </a:p>
          <a:p>
            <a:pPr algn="just"/>
            <a:r>
              <a:rPr lang="id-ID" sz="2400" noProof="1" smtClean="0"/>
              <a:t>These roots of the characteristic equation are also known as </a:t>
            </a:r>
            <a:r>
              <a:rPr lang="id-ID" sz="2400" b="1" u="sng" noProof="1" smtClean="0">
                <a:solidFill>
                  <a:srgbClr val="00B0F0"/>
                </a:solidFill>
              </a:rPr>
              <a:t>eigenvalues</a:t>
            </a:r>
          </a:p>
          <a:p>
            <a:pPr algn="just"/>
            <a:r>
              <a:rPr lang="id-ID" sz="2400" noProof="1" smtClean="0"/>
              <a:t>When a natural frequency </a:t>
            </a:r>
            <a:r>
              <a:rPr lang="id-ID" sz="2400" noProof="1">
                <a:latin typeface="Symbol" panose="05050102010706020507" pitchFamily="18" charset="2"/>
              </a:rPr>
              <a:t>w</a:t>
            </a:r>
            <a:r>
              <a:rPr lang="id-ID" sz="2400" baseline="-25000" noProof="1"/>
              <a:t>n</a:t>
            </a:r>
            <a:r>
              <a:rPr lang="id-ID" sz="2400" noProof="1" smtClean="0"/>
              <a:t> is known,  </a:t>
            </a:r>
            <a:r>
              <a:rPr lang="en-US" sz="2400" noProof="1" smtClean="0"/>
              <a:t>Eq.(6) can be solved for the corresponding vector </a:t>
            </a:r>
            <a:r>
              <a:rPr lang="en-US" sz="2400" noProof="1" smtClean="0">
                <a:latin typeface="Symbol" panose="05050102010706020507" pitchFamily="18" charset="2"/>
              </a:rPr>
              <a:t>f</a:t>
            </a:r>
            <a:r>
              <a:rPr lang="en-US" sz="2400" baseline="-25000" noProof="1" smtClean="0"/>
              <a:t>n</a:t>
            </a:r>
          </a:p>
          <a:p>
            <a:pPr algn="just"/>
            <a:r>
              <a:rPr lang="en-US" sz="2400" noProof="1" smtClean="0"/>
              <a:t>There are n independent vectors </a:t>
            </a:r>
            <a:r>
              <a:rPr lang="en-US" sz="2400" noProof="1" smtClean="0">
                <a:latin typeface="Symbol" panose="05050102010706020507" pitchFamily="18" charset="2"/>
              </a:rPr>
              <a:t>f</a:t>
            </a:r>
            <a:r>
              <a:rPr lang="en-US" sz="2400" noProof="1" smtClean="0"/>
              <a:t>, which are known as </a:t>
            </a:r>
            <a:r>
              <a:rPr lang="en-US" sz="2400" noProof="1" smtClean="0">
                <a:solidFill>
                  <a:srgbClr val="00B050"/>
                </a:solidFill>
              </a:rPr>
              <a:t>natural modes of vibration</a:t>
            </a:r>
            <a:r>
              <a:rPr lang="en-US" sz="2400" noProof="1" smtClean="0"/>
              <a:t>, or </a:t>
            </a:r>
            <a:r>
              <a:rPr lang="en-US" sz="2400" noProof="1" smtClean="0">
                <a:solidFill>
                  <a:srgbClr val="7030A0"/>
                </a:solidFill>
              </a:rPr>
              <a:t>natural mode shape of vibration</a:t>
            </a:r>
          </a:p>
          <a:p>
            <a:pPr algn="just"/>
            <a:r>
              <a:rPr lang="en-US" sz="2400" noProof="1" smtClean="0"/>
              <a:t>These vectors are also known as </a:t>
            </a:r>
            <a:r>
              <a:rPr lang="en-US" sz="2400" b="1" u="sng" noProof="1" smtClean="0"/>
              <a:t>eigenvector</a:t>
            </a:r>
            <a:r>
              <a:rPr lang="en-US" sz="2400" noProof="1" smtClean="0"/>
              <a:t>.</a:t>
            </a:r>
            <a:endParaRPr lang="id-ID" sz="2400" noProof="1"/>
          </a:p>
        </p:txBody>
      </p:sp>
    </p:spTree>
    <p:extLst>
      <p:ext uri="{BB962C8B-B14F-4D97-AF65-F5344CB8AC3E}">
        <p14:creationId xmlns:p14="http://schemas.microsoft.com/office/powerpoint/2010/main" val="57128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4824338" cy="4824413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id-ID" sz="2400" noProof="1" smtClean="0"/>
              <a:t>Example</a:t>
            </a:r>
            <a:r>
              <a:rPr lang="en-US" sz="2400" noProof="1" smtClean="0"/>
              <a:t> 1</a:t>
            </a:r>
            <a:endParaRPr lang="id-ID" sz="2400" noProof="1" smtClean="0"/>
          </a:p>
          <a:p>
            <a:r>
              <a:rPr lang="id-ID" sz="2400" noProof="1" smtClean="0"/>
              <a:t>Determine :</a:t>
            </a:r>
          </a:p>
          <a:p>
            <a:pPr marL="985838" indent="-514350">
              <a:buFont typeface="+mj-lt"/>
              <a:buAutoNum type="arabicPeriod"/>
            </a:pPr>
            <a:r>
              <a:rPr lang="id-ID" sz="2400" noProof="1" smtClean="0"/>
              <a:t>The natural frequencies and corresponding modal shapes</a:t>
            </a:r>
          </a:p>
          <a:p>
            <a:pPr marL="82296" indent="0">
              <a:buNone/>
            </a:pPr>
            <a:endParaRPr lang="en-US" sz="2400" noProof="1" smtClean="0"/>
          </a:p>
          <a:p>
            <a:pPr marL="82296" indent="0">
              <a:buNone/>
            </a:pPr>
            <a:endParaRPr lang="id-ID" sz="2400" noProof="1" smtClean="0"/>
          </a:p>
          <a:p>
            <a:pPr marL="82296" indent="0">
              <a:buNone/>
            </a:pPr>
            <a:r>
              <a:rPr lang="id-ID" sz="2400" noProof="1" smtClean="0"/>
              <a:t> </a:t>
            </a:r>
            <a:endParaRPr lang="id-ID" sz="2400" noProof="1"/>
          </a:p>
        </p:txBody>
      </p:sp>
      <p:grpSp>
        <p:nvGrpSpPr>
          <p:cNvPr id="65" name="Group 64"/>
          <p:cNvGrpSpPr/>
          <p:nvPr/>
        </p:nvGrpSpPr>
        <p:grpSpPr>
          <a:xfrm>
            <a:off x="5513821" y="2996952"/>
            <a:ext cx="3234643" cy="3093627"/>
            <a:chOff x="1438382" y="2559276"/>
            <a:chExt cx="3234643" cy="3093627"/>
          </a:xfrm>
        </p:grpSpPr>
        <p:sp>
          <p:nvSpPr>
            <p:cNvPr id="57" name="TextBox 56"/>
            <p:cNvSpPr txBox="1"/>
            <p:nvPr/>
          </p:nvSpPr>
          <p:spPr>
            <a:xfrm>
              <a:off x="1878135" y="3782682"/>
              <a:ext cx="169000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600" b="1" i="1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W</a:t>
              </a:r>
              <a:r>
                <a:rPr lang="en-US" sz="1600" b="1" baseline="-25000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  <a:r>
                <a:rPr lang="id-ID" sz="1600" b="1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 = </a:t>
              </a:r>
              <a:r>
                <a:rPr lang="en-US" sz="1600" b="1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11.600 </a:t>
              </a:r>
              <a:r>
                <a:rPr lang="id-ID" sz="1600" b="1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kgf</a:t>
              </a:r>
              <a:endParaRPr lang="id-ID" sz="1600" b="1" baseline="-25000" noProof="1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60" name="Group 59"/>
            <p:cNvGrpSpPr/>
            <p:nvPr/>
          </p:nvGrpSpPr>
          <p:grpSpPr>
            <a:xfrm>
              <a:off x="1482091" y="2559276"/>
              <a:ext cx="3190934" cy="3093627"/>
              <a:chOff x="1482091" y="2559276"/>
              <a:chExt cx="3190934" cy="3093627"/>
            </a:xfrm>
          </p:grpSpPr>
          <p:grpSp>
            <p:nvGrpSpPr>
              <p:cNvPr id="56" name="Group 55"/>
              <p:cNvGrpSpPr/>
              <p:nvPr/>
            </p:nvGrpSpPr>
            <p:grpSpPr>
              <a:xfrm>
                <a:off x="1482091" y="2559276"/>
                <a:ext cx="3089909" cy="3093627"/>
                <a:chOff x="1482091" y="2559276"/>
                <a:chExt cx="3089909" cy="3093627"/>
              </a:xfrm>
            </p:grpSpPr>
            <p:grpSp>
              <p:nvGrpSpPr>
                <p:cNvPr id="11" name="Group 10"/>
                <p:cNvGrpSpPr/>
                <p:nvPr/>
              </p:nvGrpSpPr>
              <p:grpSpPr>
                <a:xfrm>
                  <a:off x="1482091" y="2559276"/>
                  <a:ext cx="3089909" cy="3093627"/>
                  <a:chOff x="1247030" y="2876320"/>
                  <a:chExt cx="3089909" cy="3093627"/>
                </a:xfrm>
              </p:grpSpPr>
              <p:grpSp>
                <p:nvGrpSpPr>
                  <p:cNvPr id="15" name="Group 14"/>
                  <p:cNvGrpSpPr/>
                  <p:nvPr/>
                </p:nvGrpSpPr>
                <p:grpSpPr>
                  <a:xfrm>
                    <a:off x="1247030" y="3193968"/>
                    <a:ext cx="3089909" cy="2775979"/>
                    <a:chOff x="1247030" y="3193968"/>
                    <a:chExt cx="3089909" cy="2775979"/>
                  </a:xfrm>
                </p:grpSpPr>
                <p:grpSp>
                  <p:nvGrpSpPr>
                    <p:cNvPr id="19" name="Group 18"/>
                    <p:cNvGrpSpPr/>
                    <p:nvPr/>
                  </p:nvGrpSpPr>
                  <p:grpSpPr>
                    <a:xfrm>
                      <a:off x="1247030" y="3193968"/>
                      <a:ext cx="2316858" cy="2775979"/>
                      <a:chOff x="1247030" y="3193968"/>
                      <a:chExt cx="2316858" cy="2775979"/>
                    </a:xfrm>
                  </p:grpSpPr>
                  <p:cxnSp>
                    <p:nvCxnSpPr>
                      <p:cNvPr id="26" name="Straight Connector 25"/>
                      <p:cNvCxnSpPr>
                        <a:stCxn id="28" idx="1"/>
                      </p:cNvCxnSpPr>
                      <p:nvPr/>
                    </p:nvCxnSpPr>
                    <p:spPr>
                      <a:xfrm rot="10800000" flipV="1">
                        <a:off x="1619672" y="3267351"/>
                        <a:ext cx="0" cy="2507240"/>
                      </a:xfrm>
                      <a:prstGeom prst="line">
                        <a:avLst/>
                      </a:prstGeom>
                      <a:ln w="3810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8" name="Rectangle 27"/>
                      <p:cNvSpPr/>
                      <p:nvPr/>
                    </p:nvSpPr>
                    <p:spPr>
                      <a:xfrm>
                        <a:off x="1619672" y="3193968"/>
                        <a:ext cx="1607578" cy="146765"/>
                      </a:xfrm>
                      <a:prstGeom prst="rect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  <p:sp>
                    <p:nvSpPr>
                      <p:cNvPr id="29" name="Rectangle 28"/>
                      <p:cNvSpPr/>
                      <p:nvPr/>
                    </p:nvSpPr>
                    <p:spPr>
                      <a:xfrm>
                        <a:off x="1643074" y="4497454"/>
                        <a:ext cx="1584176" cy="144016"/>
                      </a:xfrm>
                      <a:prstGeom prst="rect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  <p:cxnSp>
                    <p:nvCxnSpPr>
                      <p:cNvPr id="30" name="Straight Connector 29"/>
                      <p:cNvCxnSpPr/>
                      <p:nvPr/>
                    </p:nvCxnSpPr>
                    <p:spPr>
                      <a:xfrm rot="16200000" flipH="1">
                        <a:off x="1950050" y="4572146"/>
                        <a:ext cx="2540980" cy="13424"/>
                      </a:xfrm>
                      <a:prstGeom prst="line">
                        <a:avLst/>
                      </a:prstGeom>
                      <a:ln w="3810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31" name="Group 30"/>
                      <p:cNvGrpSpPr/>
                      <p:nvPr/>
                    </p:nvGrpSpPr>
                    <p:grpSpPr>
                      <a:xfrm>
                        <a:off x="1247030" y="5774591"/>
                        <a:ext cx="2316858" cy="195356"/>
                        <a:chOff x="3851920" y="3685360"/>
                        <a:chExt cx="792088" cy="232360"/>
                      </a:xfrm>
                    </p:grpSpPr>
                    <p:sp>
                      <p:nvSpPr>
                        <p:cNvPr id="44" name="Rectangle 43"/>
                        <p:cNvSpPr/>
                        <p:nvPr/>
                      </p:nvSpPr>
                      <p:spPr>
                        <a:xfrm>
                          <a:off x="3851920" y="3685360"/>
                          <a:ext cx="792088" cy="232360"/>
                        </a:xfrm>
                        <a:prstGeom prst="rect">
                          <a:avLst/>
                        </a:prstGeom>
                        <a:pattFill prst="ltUpDiag">
                          <a:fgClr>
                            <a:schemeClr val="accent1"/>
                          </a:fgClr>
                          <a:bgClr>
                            <a:schemeClr val="bg1"/>
                          </a:bgClr>
                        </a:patt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d-ID"/>
                        </a:p>
                      </p:txBody>
                    </p:sp>
                    <p:cxnSp>
                      <p:nvCxnSpPr>
                        <p:cNvPr id="45" name="Straight Connector 44"/>
                        <p:cNvCxnSpPr/>
                        <p:nvPr/>
                      </p:nvCxnSpPr>
                      <p:spPr>
                        <a:xfrm>
                          <a:off x="3851920" y="3685360"/>
                          <a:ext cx="792088" cy="0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sp>
                  <p:nvSpPr>
                    <p:cNvPr id="20" name="TextBox 19"/>
                    <p:cNvSpPr txBox="1"/>
                    <p:nvPr/>
                  </p:nvSpPr>
                  <p:spPr>
                    <a:xfrm>
                      <a:off x="3565629" y="4941194"/>
                      <a:ext cx="77131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4,5 m</a:t>
                      </a:r>
                      <a:endParaRPr lang="id-ID" baseline="-25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22" name="TextBox 21"/>
                    <p:cNvSpPr txBox="1"/>
                    <p:nvPr/>
                  </p:nvSpPr>
                  <p:spPr>
                    <a:xfrm rot="16200000">
                      <a:off x="967620" y="3682368"/>
                      <a:ext cx="942539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600" b="1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W10x21</a:t>
                      </a:r>
                      <a:endParaRPr lang="id-ID" sz="1600" b="1" baseline="-25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</p:grpSp>
              <p:sp>
                <p:nvSpPr>
                  <p:cNvPr id="16" name="TextBox 15"/>
                  <p:cNvSpPr txBox="1"/>
                  <p:nvPr/>
                </p:nvSpPr>
                <p:spPr>
                  <a:xfrm>
                    <a:off x="1557644" y="2876320"/>
                    <a:ext cx="1588031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d-ID" sz="1600" b="1" i="1" noProof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W</a:t>
                    </a:r>
                    <a:r>
                      <a:rPr lang="id-ID" sz="1600" b="1" baseline="-25000" noProof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2</a:t>
                    </a:r>
                    <a:r>
                      <a:rPr lang="id-ID" sz="1600" b="1" noProof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 = </a:t>
                    </a:r>
                    <a:r>
                      <a:rPr lang="en-US" sz="1600" b="1" noProof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24.000 kgf</a:t>
                    </a:r>
                    <a:endParaRPr lang="id-ID" sz="1600" b="1" baseline="-25000" noProof="1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  <p:cxnSp>
              <p:nvCxnSpPr>
                <p:cNvPr id="50" name="Straight Arrow Connector 49"/>
                <p:cNvCxnSpPr>
                  <a:stCxn id="28" idx="3"/>
                </p:cNvCxnSpPr>
                <p:nvPr/>
              </p:nvCxnSpPr>
              <p:spPr>
                <a:xfrm flipV="1">
                  <a:off x="3462311" y="2950306"/>
                  <a:ext cx="749649" cy="1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Arrow Connector 50"/>
                <p:cNvCxnSpPr/>
                <p:nvPr/>
              </p:nvCxnSpPr>
              <p:spPr>
                <a:xfrm flipV="1">
                  <a:off x="3424124" y="4252418"/>
                  <a:ext cx="749649" cy="1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>
                  <a:off x="3837135" y="2950306"/>
                  <a:ext cx="0" cy="1327691"/>
                </a:xfrm>
                <a:prstGeom prst="line">
                  <a:avLst/>
                </a:prstGeom>
                <a:ln>
                  <a:headEnd type="oval" w="sm" len="sm"/>
                  <a:tailEnd type="oval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3837994" y="4252419"/>
                  <a:ext cx="0" cy="1205128"/>
                </a:xfrm>
                <a:prstGeom prst="line">
                  <a:avLst/>
                </a:prstGeom>
                <a:ln>
                  <a:headEnd type="oval" w="sm" len="sm"/>
                  <a:tailEnd type="oval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8" name="TextBox 57"/>
              <p:cNvSpPr txBox="1"/>
              <p:nvPr/>
            </p:nvSpPr>
            <p:spPr>
              <a:xfrm>
                <a:off x="4096961" y="2703292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u</a:t>
                </a:r>
                <a:r>
                  <a:rPr lang="en-US" sz="2400" b="1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endParaRPr lang="id-ID" sz="2400" b="1" baseline="-25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4168969" y="3999436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u</a:t>
                </a:r>
                <a:r>
                  <a:rPr lang="en-US" sz="2400" b="1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endParaRPr lang="id-ID" sz="2400" b="1" baseline="-25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61" name="TextBox 60"/>
            <p:cNvSpPr txBox="1"/>
            <p:nvPr/>
          </p:nvSpPr>
          <p:spPr>
            <a:xfrm>
              <a:off x="3786273" y="3331672"/>
              <a:ext cx="7713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3 m</a:t>
              </a:r>
              <a:endParaRPr lang="id-ID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 rot="16200000">
              <a:off x="1136389" y="4685677"/>
              <a:ext cx="9425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W10x45</a:t>
              </a:r>
              <a:endParaRPr lang="id-ID" sz="1600" b="1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 rot="16200000">
              <a:off x="3096872" y="3325682"/>
              <a:ext cx="9425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W10x21</a:t>
              </a:r>
              <a:endParaRPr lang="id-ID" sz="1600" b="1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 rot="16200000">
              <a:off x="3122132" y="4685706"/>
              <a:ext cx="9425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W10x45</a:t>
              </a:r>
              <a:endParaRPr lang="id-ID" sz="1600" b="1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1547664" y="3364466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W10x21 </a:t>
            </a:r>
            <a:r>
              <a:rPr lang="en-US" sz="1600" b="1" i="1" dirty="0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I = 4,900 cm</a:t>
            </a:r>
            <a:r>
              <a:rPr lang="en-US" sz="1600" b="1" i="1" baseline="30000" dirty="0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4</a:t>
            </a:r>
            <a:endParaRPr lang="id-ID" sz="1600" b="1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547663" y="3749187"/>
            <a:ext cx="2304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W10x45</a:t>
            </a:r>
            <a:r>
              <a:rPr lang="en-US" sz="1600" b="1" i="1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I = </a:t>
            </a:r>
            <a:r>
              <a:rPr lang="en-US" sz="1600" b="1" i="1" dirty="0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10,300 cm</a:t>
            </a:r>
            <a:r>
              <a:rPr lang="en-US" sz="1600" b="1" i="1" baseline="30000" dirty="0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4</a:t>
            </a:r>
            <a:endParaRPr lang="id-ID" sz="1600" b="1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619670" y="4204737"/>
            <a:ext cx="2304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b="1" i="1" noProof="1" smtClean="0">
                <a:latin typeface="Calibri" panose="020F0502020204030204" pitchFamily="34" charset="0"/>
                <a:cs typeface="Calibri" panose="020F0502020204030204" pitchFamily="34" charset="0"/>
              </a:rPr>
              <a:t>E = 2.10</a:t>
            </a:r>
            <a:r>
              <a:rPr lang="id-ID" sz="1600" b="1" i="1" baseline="30000" noProof="1" smtClean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id-ID" sz="1600" b="1" i="1" noProof="1" smtClean="0">
                <a:latin typeface="Calibri" panose="020F0502020204030204" pitchFamily="34" charset="0"/>
                <a:cs typeface="Calibri" panose="020F0502020204030204" pitchFamily="34" charset="0"/>
              </a:rPr>
              <a:t> kg/cm</a:t>
            </a:r>
            <a:r>
              <a:rPr lang="id-ID" sz="1600" b="1" i="1" baseline="30000" noProof="1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id-ID" sz="1600" b="1" baseline="30000" noProof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1691854"/>
              </p:ext>
            </p:extLst>
          </p:nvPr>
        </p:nvGraphicFramePr>
        <p:xfrm>
          <a:off x="1653768" y="5269095"/>
          <a:ext cx="3107069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3" name="Equation" r:id="rId3" imgW="1981080" imgH="596880" progId="Equation.3">
                  <p:embed/>
                </p:oleObj>
              </mc:Choice>
              <mc:Fallback>
                <p:oleObj name="Equation" r:id="rId3" imgW="1981080" imgH="596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3768" y="5269095"/>
                        <a:ext cx="3107069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424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4824338" cy="4824413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id-ID" sz="2400" noProof="1" smtClean="0"/>
              <a:t>Tugas 6</a:t>
            </a:r>
          </a:p>
          <a:p>
            <a:r>
              <a:rPr lang="id-ID" sz="2400" noProof="1" smtClean="0"/>
              <a:t>Determine :</a:t>
            </a:r>
          </a:p>
          <a:p>
            <a:pPr marL="985838" indent="-514350">
              <a:buFont typeface="+mj-lt"/>
              <a:buAutoNum type="arabicPeriod"/>
            </a:pPr>
            <a:r>
              <a:rPr lang="id-ID" sz="2400" noProof="1" smtClean="0"/>
              <a:t>The natural frequencies and corresponding modal shapes</a:t>
            </a:r>
          </a:p>
          <a:p>
            <a:pPr marL="82296" indent="0">
              <a:buNone/>
            </a:pPr>
            <a:endParaRPr lang="en-US" sz="2400" noProof="1" smtClean="0"/>
          </a:p>
          <a:p>
            <a:pPr marL="82296" indent="0">
              <a:buNone/>
            </a:pPr>
            <a:endParaRPr lang="id-ID" sz="2400" noProof="1" smtClean="0"/>
          </a:p>
          <a:p>
            <a:pPr marL="82296" indent="0">
              <a:buNone/>
            </a:pPr>
            <a:r>
              <a:rPr lang="id-ID" sz="2400" noProof="1" smtClean="0"/>
              <a:t> </a:t>
            </a:r>
            <a:endParaRPr lang="id-ID" sz="2400" noProof="1"/>
          </a:p>
        </p:txBody>
      </p:sp>
      <p:sp>
        <p:nvSpPr>
          <p:cNvPr id="70" name="TextBox 69"/>
          <p:cNvSpPr txBox="1"/>
          <p:nvPr/>
        </p:nvSpPr>
        <p:spPr>
          <a:xfrm>
            <a:off x="1547664" y="3364466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W10x21 </a:t>
            </a:r>
            <a:r>
              <a:rPr lang="en-US" sz="1600" b="1" i="1" dirty="0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I = 4,900 cm</a:t>
            </a:r>
            <a:r>
              <a:rPr lang="en-US" sz="1600" b="1" i="1" baseline="30000" dirty="0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4</a:t>
            </a:r>
            <a:endParaRPr lang="id-ID" sz="1600" b="1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547663" y="3749187"/>
            <a:ext cx="2304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W10x45</a:t>
            </a:r>
            <a:r>
              <a:rPr lang="en-US" sz="1600" b="1" i="1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I = </a:t>
            </a:r>
            <a:r>
              <a:rPr lang="en-US" sz="1600" b="1" i="1" dirty="0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10,300 cm</a:t>
            </a:r>
            <a:r>
              <a:rPr lang="en-US" sz="1600" b="1" i="1" baseline="30000" dirty="0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4</a:t>
            </a:r>
            <a:endParaRPr lang="id-ID" sz="1600" b="1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619670" y="4204737"/>
            <a:ext cx="2304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b="1" i="1" noProof="1" smtClean="0">
                <a:latin typeface="Calibri" panose="020F0502020204030204" pitchFamily="34" charset="0"/>
                <a:cs typeface="Calibri" panose="020F0502020204030204" pitchFamily="34" charset="0"/>
              </a:rPr>
              <a:t>E = 2.10</a:t>
            </a:r>
            <a:r>
              <a:rPr lang="id-ID" sz="1600" b="1" i="1" baseline="30000" noProof="1" smtClean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id-ID" sz="1600" b="1" i="1" noProof="1" smtClean="0">
                <a:latin typeface="Calibri" panose="020F0502020204030204" pitchFamily="34" charset="0"/>
                <a:cs typeface="Calibri" panose="020F0502020204030204" pitchFamily="34" charset="0"/>
              </a:rPr>
              <a:t> kg/cm</a:t>
            </a:r>
            <a:r>
              <a:rPr lang="id-ID" sz="1600" b="1" i="1" baseline="30000" noProof="1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id-ID" sz="1600" b="1" baseline="30000" noProof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513821" y="1988840"/>
            <a:ext cx="3234643" cy="4101739"/>
            <a:chOff x="5513821" y="1988840"/>
            <a:chExt cx="3234643" cy="4101739"/>
          </a:xfrm>
        </p:grpSpPr>
        <p:sp>
          <p:nvSpPr>
            <p:cNvPr id="34" name="Rectangle 33"/>
            <p:cNvSpPr/>
            <p:nvPr/>
          </p:nvSpPr>
          <p:spPr>
            <a:xfrm>
              <a:off x="5940152" y="2348880"/>
              <a:ext cx="1607578" cy="14676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5513821" y="1988840"/>
              <a:ext cx="3234643" cy="4101739"/>
              <a:chOff x="5513821" y="1988840"/>
              <a:chExt cx="3234643" cy="4101739"/>
            </a:xfrm>
          </p:grpSpPr>
          <p:grpSp>
            <p:nvGrpSpPr>
              <p:cNvPr id="3" name="Group 64"/>
              <p:cNvGrpSpPr/>
              <p:nvPr/>
            </p:nvGrpSpPr>
            <p:grpSpPr>
              <a:xfrm>
                <a:off x="5513821" y="2422263"/>
                <a:ext cx="3234643" cy="3668316"/>
                <a:chOff x="1438382" y="1984587"/>
                <a:chExt cx="3234643" cy="3668316"/>
              </a:xfrm>
            </p:grpSpPr>
            <p:sp>
              <p:nvSpPr>
                <p:cNvPr id="57" name="TextBox 56"/>
                <p:cNvSpPr txBox="1"/>
                <p:nvPr/>
              </p:nvSpPr>
              <p:spPr>
                <a:xfrm>
                  <a:off x="1878135" y="3782682"/>
                  <a:ext cx="169000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d-ID" sz="1600" b="1" i="1" noProof="1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W</a:t>
                  </a:r>
                  <a:r>
                    <a:rPr lang="en-US" sz="1600" b="1" baseline="-25000" noProof="1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r>
                    <a:rPr lang="id-ID" sz="1600" b="1" noProof="1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= </a:t>
                  </a:r>
                  <a:r>
                    <a:rPr lang="en-US" sz="1600" b="1" noProof="1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11.600 </a:t>
                  </a:r>
                  <a:r>
                    <a:rPr lang="id-ID" sz="1600" b="1" noProof="1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kgf</a:t>
                  </a:r>
                  <a:endParaRPr lang="id-ID" sz="1600" b="1" baseline="-25000" noProof="1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4" name="Group 59"/>
                <p:cNvGrpSpPr/>
                <p:nvPr/>
              </p:nvGrpSpPr>
              <p:grpSpPr>
                <a:xfrm>
                  <a:off x="1482091" y="1984587"/>
                  <a:ext cx="3190934" cy="3668316"/>
                  <a:chOff x="1482091" y="1984587"/>
                  <a:chExt cx="3190934" cy="3668316"/>
                </a:xfrm>
              </p:grpSpPr>
              <p:grpSp>
                <p:nvGrpSpPr>
                  <p:cNvPr id="5" name="Group 55"/>
                  <p:cNvGrpSpPr/>
                  <p:nvPr/>
                </p:nvGrpSpPr>
                <p:grpSpPr>
                  <a:xfrm>
                    <a:off x="1482091" y="1984587"/>
                    <a:ext cx="3089909" cy="3668316"/>
                    <a:chOff x="1482091" y="1984587"/>
                    <a:chExt cx="3089909" cy="3668316"/>
                  </a:xfrm>
                </p:grpSpPr>
                <p:grpSp>
                  <p:nvGrpSpPr>
                    <p:cNvPr id="6" name="Group 10"/>
                    <p:cNvGrpSpPr/>
                    <p:nvPr/>
                  </p:nvGrpSpPr>
                  <p:grpSpPr>
                    <a:xfrm>
                      <a:off x="1482091" y="1984587"/>
                      <a:ext cx="3089909" cy="3668316"/>
                      <a:chOff x="1247030" y="2301631"/>
                      <a:chExt cx="3089909" cy="3668316"/>
                    </a:xfrm>
                  </p:grpSpPr>
                  <p:grpSp>
                    <p:nvGrpSpPr>
                      <p:cNvPr id="7" name="Group 14"/>
                      <p:cNvGrpSpPr/>
                      <p:nvPr/>
                    </p:nvGrpSpPr>
                    <p:grpSpPr>
                      <a:xfrm>
                        <a:off x="1247030" y="2301631"/>
                        <a:ext cx="3089909" cy="3668316"/>
                        <a:chOff x="1247030" y="2301631"/>
                        <a:chExt cx="3089909" cy="3668316"/>
                      </a:xfrm>
                    </p:grpSpPr>
                    <p:grpSp>
                      <p:nvGrpSpPr>
                        <p:cNvPr id="8" name="Group 18"/>
                        <p:cNvGrpSpPr/>
                        <p:nvPr/>
                      </p:nvGrpSpPr>
                      <p:grpSpPr>
                        <a:xfrm>
                          <a:off x="1247030" y="2301631"/>
                          <a:ext cx="2316858" cy="3668316"/>
                          <a:chOff x="1247030" y="2301631"/>
                          <a:chExt cx="2316858" cy="3668316"/>
                        </a:xfrm>
                      </p:grpSpPr>
                      <p:cxnSp>
                        <p:nvCxnSpPr>
                          <p:cNvPr id="26" name="Straight Connector 25"/>
                          <p:cNvCxnSpPr>
                            <a:stCxn id="34" idx="1"/>
                          </p:cNvCxnSpPr>
                          <p:nvPr/>
                        </p:nvCxnSpPr>
                        <p:spPr>
                          <a:xfrm rot="10800000" flipV="1">
                            <a:off x="1619672" y="2301631"/>
                            <a:ext cx="9980" cy="3472960"/>
                          </a:xfrm>
                          <a:prstGeom prst="line">
                            <a:avLst/>
                          </a:prstGeom>
                          <a:ln w="38100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28" name="Rectangle 27"/>
                          <p:cNvSpPr/>
                          <p:nvPr/>
                        </p:nvSpPr>
                        <p:spPr>
                          <a:xfrm>
                            <a:off x="1619672" y="3193968"/>
                            <a:ext cx="1607578" cy="146765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id-ID"/>
                          </a:p>
                        </p:txBody>
                      </p:sp>
                      <p:sp>
                        <p:nvSpPr>
                          <p:cNvPr id="29" name="Rectangle 28"/>
                          <p:cNvSpPr/>
                          <p:nvPr/>
                        </p:nvSpPr>
                        <p:spPr>
                          <a:xfrm>
                            <a:off x="1643074" y="4497454"/>
                            <a:ext cx="1584176" cy="144016"/>
                          </a:xfrm>
                          <a:prstGeom prst="rect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id-ID"/>
                          </a:p>
                        </p:txBody>
                      </p:sp>
                      <p:cxnSp>
                        <p:nvCxnSpPr>
                          <p:cNvPr id="30" name="Straight Connector 29"/>
                          <p:cNvCxnSpPr>
                            <a:stCxn id="34" idx="3"/>
                          </p:cNvCxnSpPr>
                          <p:nvPr/>
                        </p:nvCxnSpPr>
                        <p:spPr>
                          <a:xfrm flipH="1">
                            <a:off x="3227251" y="2301631"/>
                            <a:ext cx="9979" cy="3547717"/>
                          </a:xfrm>
                          <a:prstGeom prst="line">
                            <a:avLst/>
                          </a:prstGeom>
                          <a:ln w="38100"/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grpSp>
                        <p:nvGrpSpPr>
                          <p:cNvPr id="9" name="Group 30"/>
                          <p:cNvGrpSpPr/>
                          <p:nvPr/>
                        </p:nvGrpSpPr>
                        <p:grpSpPr>
                          <a:xfrm>
                            <a:off x="1247030" y="5774591"/>
                            <a:ext cx="2316858" cy="195356"/>
                            <a:chOff x="3851920" y="3685360"/>
                            <a:chExt cx="792088" cy="232360"/>
                          </a:xfrm>
                        </p:grpSpPr>
                        <p:sp>
                          <p:nvSpPr>
                            <p:cNvPr id="44" name="Rectangle 43"/>
                            <p:cNvSpPr/>
                            <p:nvPr/>
                          </p:nvSpPr>
                          <p:spPr>
                            <a:xfrm>
                              <a:off x="3851920" y="3685360"/>
                              <a:ext cx="792088" cy="232360"/>
                            </a:xfrm>
                            <a:prstGeom prst="rect">
                              <a:avLst/>
                            </a:prstGeom>
                            <a:pattFill prst="ltUpDiag">
                              <a:fgClr>
                                <a:schemeClr val="accent1"/>
                              </a:fgClr>
                              <a:bgClr>
                                <a:schemeClr val="bg1"/>
                              </a:bgClr>
                            </a:pattFill>
                            <a:ln>
                              <a:noFill/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id-ID"/>
                            </a:p>
                          </p:txBody>
                        </p:sp>
                        <p:cxnSp>
                          <p:nvCxnSpPr>
                            <p:cNvPr id="45" name="Straight Connector 44"/>
                            <p:cNvCxnSpPr/>
                            <p:nvPr/>
                          </p:nvCxnSpPr>
                          <p:spPr>
                            <a:xfrm>
                              <a:off x="3851920" y="3685360"/>
                              <a:ext cx="792088" cy="0"/>
                            </a:xfrm>
                            <a:prstGeom prst="line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</p:grpSp>
                    <p:sp>
                      <p:nvSpPr>
                        <p:cNvPr id="20" name="TextBox 19"/>
                        <p:cNvSpPr txBox="1"/>
                        <p:nvPr/>
                      </p:nvSpPr>
                      <p:spPr>
                        <a:xfrm>
                          <a:off x="3565629" y="4941194"/>
                          <a:ext cx="771310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US" i="1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4,5 m</a:t>
                          </a:r>
                          <a:endParaRPr lang="id-ID" baseline="-250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p:txBody>
                    </p:sp>
                    <p:sp>
                      <p:nvSpPr>
                        <p:cNvPr id="22" name="TextBox 21"/>
                        <p:cNvSpPr txBox="1"/>
                        <p:nvPr/>
                      </p:nvSpPr>
                      <p:spPr>
                        <a:xfrm rot="16200000">
                          <a:off x="967620" y="3682368"/>
                          <a:ext cx="942539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US" sz="1600" b="1" i="1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W10x21</a:t>
                          </a:r>
                          <a:endParaRPr lang="id-ID" sz="1600" b="1" baseline="-250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p:txBody>
                    </p:sp>
                  </p:grpSp>
                  <p:sp>
                    <p:nvSpPr>
                      <p:cNvPr id="16" name="TextBox 15"/>
                      <p:cNvSpPr txBox="1"/>
                      <p:nvPr/>
                    </p:nvSpPr>
                    <p:spPr>
                      <a:xfrm>
                        <a:off x="1557644" y="2876320"/>
                        <a:ext cx="1588031" cy="33855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id-ID" sz="1600" b="1" i="1" noProof="1" smtClean="0"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a:t>W</a:t>
                        </a:r>
                        <a:r>
                          <a:rPr lang="id-ID" sz="1600" b="1" baseline="-25000" noProof="1" smtClean="0"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a:t>2</a:t>
                        </a:r>
                        <a:r>
                          <a:rPr lang="id-ID" sz="1600" b="1" noProof="1" smtClean="0"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a:t> = </a:t>
                        </a:r>
                        <a:r>
                          <a:rPr lang="en-US" sz="1600" b="1" noProof="1" smtClean="0"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a:t>24.000 kgf</a:t>
                        </a:r>
                        <a:endParaRPr lang="id-ID" sz="1600" b="1" baseline="-25000" noProof="1">
                          <a:latin typeface="Calibri" panose="020F0502020204030204" pitchFamily="34" charset="0"/>
                          <a:cs typeface="Calibri" panose="020F0502020204030204" pitchFamily="34" charset="0"/>
                        </a:endParaRPr>
                      </a:p>
                    </p:txBody>
                  </p:sp>
                </p:grpSp>
                <p:cxnSp>
                  <p:nvCxnSpPr>
                    <p:cNvPr id="50" name="Straight Arrow Connector 49"/>
                    <p:cNvCxnSpPr>
                      <a:stCxn id="28" idx="3"/>
                    </p:cNvCxnSpPr>
                    <p:nvPr/>
                  </p:nvCxnSpPr>
                  <p:spPr>
                    <a:xfrm flipV="1">
                      <a:off x="3462311" y="2950306"/>
                      <a:ext cx="749649" cy="1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" name="Straight Arrow Connector 50"/>
                    <p:cNvCxnSpPr/>
                    <p:nvPr/>
                  </p:nvCxnSpPr>
                  <p:spPr>
                    <a:xfrm flipV="1">
                      <a:off x="3424124" y="4252418"/>
                      <a:ext cx="749649" cy="1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" name="Straight Connector 52"/>
                    <p:cNvCxnSpPr/>
                    <p:nvPr/>
                  </p:nvCxnSpPr>
                  <p:spPr>
                    <a:xfrm>
                      <a:off x="3837135" y="2950306"/>
                      <a:ext cx="0" cy="1327691"/>
                    </a:xfrm>
                    <a:prstGeom prst="line">
                      <a:avLst/>
                    </a:prstGeom>
                    <a:ln>
                      <a:headEnd type="oval" w="sm" len="sm"/>
                      <a:tailEnd type="oval" w="sm" len="sm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" name="Straight Connector 53"/>
                    <p:cNvCxnSpPr/>
                    <p:nvPr/>
                  </p:nvCxnSpPr>
                  <p:spPr>
                    <a:xfrm>
                      <a:off x="3837994" y="4252419"/>
                      <a:ext cx="0" cy="1205128"/>
                    </a:xfrm>
                    <a:prstGeom prst="line">
                      <a:avLst/>
                    </a:prstGeom>
                    <a:ln>
                      <a:headEnd type="oval" w="sm" len="sm"/>
                      <a:tailEnd type="oval" w="sm" len="sm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58" name="TextBox 57"/>
                  <p:cNvSpPr txBox="1"/>
                  <p:nvPr/>
                </p:nvSpPr>
                <p:spPr>
                  <a:xfrm>
                    <a:off x="4096961" y="2703292"/>
                    <a:ext cx="504056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i="1" dirty="0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u</a:t>
                    </a:r>
                    <a:r>
                      <a:rPr lang="en-US" sz="2400" b="1" baseline="-25000" dirty="0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2</a:t>
                    </a:r>
                    <a:endParaRPr lang="id-ID" sz="2400" b="1" baseline="-25000" dirty="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59" name="TextBox 58"/>
                  <p:cNvSpPr txBox="1"/>
                  <p:nvPr/>
                </p:nvSpPr>
                <p:spPr>
                  <a:xfrm>
                    <a:off x="4168969" y="3999436"/>
                    <a:ext cx="504056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i="1" dirty="0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u</a:t>
                    </a:r>
                    <a:r>
                      <a:rPr lang="en-US" sz="2400" b="1" baseline="-25000" dirty="0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1</a:t>
                    </a:r>
                    <a:endParaRPr lang="id-ID" sz="2400" b="1" baseline="-25000" dirty="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  <p:sp>
              <p:nvSpPr>
                <p:cNvPr id="61" name="TextBox 60"/>
                <p:cNvSpPr txBox="1"/>
                <p:nvPr/>
              </p:nvSpPr>
              <p:spPr>
                <a:xfrm>
                  <a:off x="3786273" y="3331672"/>
                  <a:ext cx="77131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i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3 m</a:t>
                  </a:r>
                  <a:endParaRPr lang="id-ID" baseline="-250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 rot="16200000">
                  <a:off x="1136389" y="4685677"/>
                  <a:ext cx="94253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i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W10x45</a:t>
                  </a:r>
                  <a:endParaRPr lang="id-ID" sz="1600" b="1" baseline="-250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 rot="16200000">
                  <a:off x="3096872" y="3325682"/>
                  <a:ext cx="94253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i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W10x21</a:t>
                  </a:r>
                  <a:endParaRPr lang="id-ID" sz="1600" b="1" baseline="-250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4" name="TextBox 63"/>
                <p:cNvSpPr txBox="1"/>
                <p:nvPr/>
              </p:nvSpPr>
              <p:spPr>
                <a:xfrm rot="16200000">
                  <a:off x="3122132" y="4685706"/>
                  <a:ext cx="94253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b="1" i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W10x45</a:t>
                  </a:r>
                  <a:endParaRPr lang="id-ID" sz="1600" b="1" baseline="-250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37" name="TextBox 36"/>
              <p:cNvSpPr txBox="1"/>
              <p:nvPr/>
            </p:nvSpPr>
            <p:spPr>
              <a:xfrm>
                <a:off x="5940152" y="1988840"/>
                <a:ext cx="158803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1600" b="1" i="1" noProof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W</a:t>
                </a:r>
                <a:r>
                  <a:rPr lang="id-ID" sz="1600" b="1" baseline="-25000" noProof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3</a:t>
                </a:r>
                <a:r>
                  <a:rPr lang="id-ID" sz="1600" b="1" noProof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= </a:t>
                </a:r>
                <a:r>
                  <a:rPr lang="en-US" sz="1600" b="1" noProof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id-ID" sz="1600" b="1" noProof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  <a:r>
                  <a:rPr lang="en-US" sz="1600" b="1" noProof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.000 kgf</a:t>
                </a:r>
                <a:endParaRPr lang="id-ID" sz="1600" b="1" baseline="-25000" noProof="1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38" name="TextBox 37"/>
          <p:cNvSpPr txBox="1"/>
          <p:nvPr/>
        </p:nvSpPr>
        <p:spPr>
          <a:xfrm rot="16200000">
            <a:off x="5278120" y="2794888"/>
            <a:ext cx="942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W10x21</a:t>
            </a:r>
            <a:endParaRPr lang="id-ID" sz="1600" b="1" baseline="-2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 rot="16200000">
            <a:off x="7222336" y="2794889"/>
            <a:ext cx="942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W10x21</a:t>
            </a:r>
            <a:endParaRPr lang="id-ID" sz="1600" b="1" baseline="-2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rot="5400000">
            <a:off x="7436547" y="2940717"/>
            <a:ext cx="895643" cy="0"/>
          </a:xfrm>
          <a:prstGeom prst="line">
            <a:avLst/>
          </a:prstGeom>
          <a:ln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7524328" y="2492896"/>
            <a:ext cx="749649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8172400" y="227687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id-ID" sz="24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id-ID" sz="2400" b="1" baseline="-2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812360" y="2708920"/>
            <a:ext cx="771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3 m</a:t>
            </a:r>
            <a:endParaRPr lang="id-ID" baseline="-2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4501280"/>
              </p:ext>
            </p:extLst>
          </p:nvPr>
        </p:nvGraphicFramePr>
        <p:xfrm>
          <a:off x="755576" y="5175731"/>
          <a:ext cx="4341812" cy="117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Equation" r:id="rId3" imgW="2768400" imgH="749160" progId="Equation.3">
                  <p:embed/>
                </p:oleObj>
              </mc:Choice>
              <mc:Fallback>
                <p:oleObj name="Equation" r:id="rId3" imgW="2768400" imgH="7491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5175731"/>
                        <a:ext cx="4341812" cy="1176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424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/>
          <p:cNvGrpSpPr/>
          <p:nvPr/>
        </p:nvGrpSpPr>
        <p:grpSpPr>
          <a:xfrm>
            <a:off x="2627784" y="1772816"/>
            <a:ext cx="6096000" cy="3171824"/>
            <a:chOff x="1640979" y="2492896"/>
            <a:chExt cx="6096000" cy="3171824"/>
          </a:xfrm>
        </p:grpSpPr>
        <p:graphicFrame>
          <p:nvGraphicFramePr>
            <p:cNvPr id="3" name="Chart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627413679"/>
                </p:ext>
              </p:extLst>
            </p:nvPr>
          </p:nvGraphicFramePr>
          <p:xfrm>
            <a:off x="1640979" y="2497657"/>
            <a:ext cx="1943100" cy="316706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4" name="Chart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633742627"/>
                </p:ext>
              </p:extLst>
            </p:nvPr>
          </p:nvGraphicFramePr>
          <p:xfrm>
            <a:off x="3707904" y="2492896"/>
            <a:ext cx="1943100" cy="316706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5" name="Chart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34560140"/>
                </p:ext>
              </p:extLst>
            </p:nvPr>
          </p:nvGraphicFramePr>
          <p:xfrm>
            <a:off x="5793879" y="2492896"/>
            <a:ext cx="1943100" cy="316706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941168"/>
            <a:ext cx="9239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941168"/>
            <a:ext cx="9906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912593"/>
            <a:ext cx="98107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82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/>
              <a:t>Modal &amp; Spectral Matrices</a:t>
            </a:r>
          </a:p>
          <a:p>
            <a:r>
              <a:rPr lang="en-US" sz="2400" dirty="0" smtClean="0"/>
              <a:t>The N eigenvalues, N natural frequencies, and n natural modes can be assembled compactly into matrices</a:t>
            </a:r>
            <a:endParaRPr lang="id-ID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4032419"/>
              </p:ext>
            </p:extLst>
          </p:nvPr>
        </p:nvGraphicFramePr>
        <p:xfrm>
          <a:off x="1331640" y="3212976"/>
          <a:ext cx="2448273" cy="11669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5" name="Equation" r:id="rId3" imgW="1358640" imgH="647640" progId="Equation.3">
                  <p:embed/>
                </p:oleObj>
              </mc:Choice>
              <mc:Fallback>
                <p:oleObj name="Equation" r:id="rId3" imgW="1358640" imgH="647640" progId="Equation.3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3212976"/>
                        <a:ext cx="2448273" cy="11669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407342"/>
              </p:ext>
            </p:extLst>
          </p:nvPr>
        </p:nvGraphicFramePr>
        <p:xfrm>
          <a:off x="1403648" y="5229200"/>
          <a:ext cx="2358876" cy="11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6" name="Equation" r:id="rId5" imgW="1549080" imgH="774360" progId="Equation.3">
                  <p:embed/>
                </p:oleObj>
              </mc:Choice>
              <mc:Fallback>
                <p:oleObj name="Equation" r:id="rId5" imgW="1549080" imgH="774360" progId="Equation.3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5229200"/>
                        <a:ext cx="2358876" cy="1179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1907704" y="3284984"/>
            <a:ext cx="360040" cy="1152128"/>
          </a:xfrm>
          <a:prstGeom prst="rect">
            <a:avLst/>
          </a:prstGeom>
          <a:noFill/>
          <a:ln w="1270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TextBox 5"/>
          <p:cNvSpPr txBox="1"/>
          <p:nvPr/>
        </p:nvSpPr>
        <p:spPr>
          <a:xfrm>
            <a:off x="1331640" y="443711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Mode 1       2                n</a:t>
            </a:r>
            <a:endParaRPr lang="id-ID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63688" y="3212976"/>
            <a:ext cx="2088232" cy="360040"/>
          </a:xfrm>
          <a:prstGeom prst="rect">
            <a:avLst/>
          </a:prstGeom>
          <a:noFill/>
          <a:ln w="9525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TextBox 7"/>
          <p:cNvSpPr txBox="1"/>
          <p:nvPr/>
        </p:nvSpPr>
        <p:spPr>
          <a:xfrm>
            <a:off x="3863039" y="3234514"/>
            <a:ext cx="936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noProof="1" smtClean="0">
                <a:latin typeface="Calibri" panose="020F0502020204030204" pitchFamily="34" charset="0"/>
                <a:cs typeface="Calibri" panose="020F0502020204030204" pitchFamily="34" charset="0"/>
              </a:rPr>
              <a:t>DoF </a:t>
            </a:r>
            <a:r>
              <a:rPr lang="en-US" noProof="1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noProof="1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noProof="1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noProof="1" smtClean="0">
                <a:latin typeface="Calibri" panose="020F0502020204030204" pitchFamily="34" charset="0"/>
                <a:cs typeface="Calibri" panose="020F0502020204030204" pitchFamily="34" charset="0"/>
              </a:rPr>
              <a:t>         2</a:t>
            </a:r>
          </a:p>
          <a:p>
            <a:r>
              <a:rPr lang="en-US" noProof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noProof="1" smtClean="0">
                <a:latin typeface="Calibri" panose="020F0502020204030204" pitchFamily="34" charset="0"/>
                <a:cs typeface="Calibri" panose="020F0502020204030204" pitchFamily="34" charset="0"/>
              </a:rPr>
              <a:t>…..</a:t>
            </a:r>
          </a:p>
          <a:p>
            <a:r>
              <a:rPr lang="en-US" noProof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noProof="1" smtClean="0">
                <a:latin typeface="Calibri" panose="020F0502020204030204" pitchFamily="34" charset="0"/>
                <a:cs typeface="Calibri" panose="020F0502020204030204" pitchFamily="34" charset="0"/>
              </a:rPr>
              <a:t>        n</a:t>
            </a:r>
            <a:endParaRPr lang="id-ID" noProof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4932040" y="3717032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TextBox 9"/>
          <p:cNvSpPr txBox="1"/>
          <p:nvPr/>
        </p:nvSpPr>
        <p:spPr>
          <a:xfrm>
            <a:off x="5652120" y="363573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Modal matrix</a:t>
            </a:r>
            <a:endParaRPr lang="id-ID" dirty="0"/>
          </a:p>
        </p:txBody>
      </p:sp>
      <p:sp>
        <p:nvSpPr>
          <p:cNvPr id="11" name="Right Arrow 10"/>
          <p:cNvSpPr/>
          <p:nvPr/>
        </p:nvSpPr>
        <p:spPr>
          <a:xfrm>
            <a:off x="5000333" y="5598532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TextBox 11"/>
          <p:cNvSpPr txBox="1"/>
          <p:nvPr/>
        </p:nvSpPr>
        <p:spPr>
          <a:xfrm>
            <a:off x="5720413" y="551723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Spectral matrix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7739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82296" indent="0" algn="just">
              <a:buNone/>
            </a:pPr>
            <a:r>
              <a:rPr lang="id-ID" noProof="1" smtClean="0"/>
              <a:t>Orthogonality of Modes</a:t>
            </a:r>
          </a:p>
          <a:p>
            <a:pPr algn="just"/>
            <a:r>
              <a:rPr lang="id-ID" sz="2400" noProof="1" smtClean="0"/>
              <a:t>The natural modes corresponding to different natural frequencies can be shown to satisfy the following orthogonality conditions :</a:t>
            </a:r>
          </a:p>
          <a:p>
            <a:pPr algn="just"/>
            <a:endParaRPr lang="id-ID" sz="2400" noProof="1" smtClean="0"/>
          </a:p>
          <a:p>
            <a:pPr algn="just"/>
            <a:endParaRPr lang="id-ID" noProof="1" smtClean="0"/>
          </a:p>
          <a:p>
            <a:pPr marL="82296" indent="0" algn="just">
              <a:buNone/>
            </a:pPr>
            <a:endParaRPr lang="id-ID" noProof="1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6326658"/>
              </p:ext>
            </p:extLst>
          </p:nvPr>
        </p:nvGraphicFramePr>
        <p:xfrm>
          <a:off x="1691680" y="3573016"/>
          <a:ext cx="1630673" cy="8957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Equation" r:id="rId3" imgW="901440" imgH="495000" progId="Equation.3">
                  <p:embed/>
                </p:oleObj>
              </mc:Choice>
              <mc:Fallback>
                <p:oleObj name="Equation" r:id="rId3" imgW="901440" imgH="49500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3573016"/>
                        <a:ext cx="1630673" cy="8957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ight Brace 3"/>
          <p:cNvSpPr/>
          <p:nvPr/>
        </p:nvSpPr>
        <p:spPr>
          <a:xfrm>
            <a:off x="3779912" y="3573016"/>
            <a:ext cx="216024" cy="7920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TextBox 4"/>
          <p:cNvSpPr txBox="1"/>
          <p:nvPr/>
        </p:nvSpPr>
        <p:spPr>
          <a:xfrm>
            <a:off x="4211960" y="378439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When </a:t>
            </a:r>
            <a:r>
              <a:rPr lang="en-US" sz="2400" dirty="0" smtClean="0">
                <a:sym typeface="Symbol"/>
              </a:rPr>
              <a:t></a:t>
            </a:r>
            <a:r>
              <a:rPr lang="en-US" sz="2400" baseline="-25000" dirty="0" smtClean="0">
                <a:sym typeface="Symbol"/>
              </a:rPr>
              <a:t>n </a:t>
            </a:r>
            <a:r>
              <a:rPr lang="en-US" sz="2400" dirty="0" smtClean="0">
                <a:latin typeface="Times New Roman"/>
                <a:cs typeface="Times New Roman"/>
                <a:sym typeface="Symbol"/>
              </a:rPr>
              <a:t>≠ </a:t>
            </a:r>
            <a:r>
              <a:rPr lang="en-US" sz="2400" dirty="0" smtClean="0">
                <a:sym typeface="Symbol"/>
              </a:rPr>
              <a:t></a:t>
            </a:r>
            <a:r>
              <a:rPr lang="en-US" sz="2400" baseline="-25000" dirty="0" smtClean="0">
                <a:sym typeface="Symbol"/>
              </a:rPr>
              <a:t>r</a:t>
            </a:r>
            <a:endParaRPr lang="id-ID" sz="2400" baseline="-25000" dirty="0"/>
          </a:p>
        </p:txBody>
      </p:sp>
    </p:spTree>
    <p:extLst>
      <p:ext uri="{BB962C8B-B14F-4D97-AF65-F5344CB8AC3E}">
        <p14:creationId xmlns:p14="http://schemas.microsoft.com/office/powerpoint/2010/main" val="10898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82296" indent="0">
              <a:buNone/>
            </a:pPr>
            <a:r>
              <a:rPr lang="id-ID" sz="2800" b="1" noProof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Free Vibration Response : Undamped System</a:t>
            </a:r>
            <a:endParaRPr lang="en-US" sz="2800" b="1" noProof="1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en-US" sz="2400" noProof="1" smtClean="0"/>
              <a:t>EoM for MDoF Undamped Free Vibration is :</a:t>
            </a:r>
          </a:p>
          <a:p>
            <a:endParaRPr lang="en-US" sz="2400" noProof="1" smtClean="0"/>
          </a:p>
          <a:p>
            <a:endParaRPr lang="en-US" sz="2400" noProof="1"/>
          </a:p>
          <a:p>
            <a:r>
              <a:rPr lang="en-US" sz="2400" noProof="1" smtClean="0"/>
              <a:t>The differential equation (8) to be solved had led to the matrix eigenvalue problem of Eq.(6).</a:t>
            </a:r>
          </a:p>
          <a:p>
            <a:r>
              <a:rPr lang="en-US" sz="2400" noProof="1" smtClean="0"/>
              <a:t>The general solution of Eq. (8) is given by a superposition of the response in individual modes given by Eq. (4).</a:t>
            </a:r>
          </a:p>
          <a:p>
            <a:endParaRPr lang="en-US" sz="2400" noProof="1"/>
          </a:p>
          <a:p>
            <a:endParaRPr lang="en-US" sz="2400" noProof="1" smtClean="0"/>
          </a:p>
          <a:p>
            <a:r>
              <a:rPr lang="en-US" sz="2400" noProof="1" smtClean="0"/>
              <a:t>Or </a:t>
            </a:r>
          </a:p>
          <a:p>
            <a:endParaRPr lang="en-US" sz="2400" noProof="1"/>
          </a:p>
          <a:p>
            <a:endParaRPr lang="en-US" sz="2400" noProof="1" smtClean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1802640"/>
              </p:ext>
            </p:extLst>
          </p:nvPr>
        </p:nvGraphicFramePr>
        <p:xfrm>
          <a:off x="1547664" y="2708920"/>
          <a:ext cx="3144837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6" name="Equation" r:id="rId3" imgW="1269449" imgH="215806" progId="Equation.3">
                  <p:embed/>
                </p:oleObj>
              </mc:Choice>
              <mc:Fallback>
                <p:oleObj name="Equation" r:id="rId3" imgW="1269449" imgH="215806" progId="Equation.3">
                  <p:embed/>
                  <p:pic>
                    <p:nvPicPr>
                      <p:cNvPr id="0" name="Picture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2708920"/>
                        <a:ext cx="3144837" cy="534988"/>
                      </a:xfrm>
                      <a:prstGeom prst="rect">
                        <a:avLst/>
                      </a:prstGeom>
                      <a:solidFill>
                        <a:srgbClr val="FFF1CE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112095" y="2780928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en-US" sz="2400" b="1" dirty="0" smtClean="0"/>
              <a:t>)</a:t>
            </a:r>
            <a:endParaRPr lang="id-ID" sz="2400" b="1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7316584"/>
              </p:ext>
            </p:extLst>
          </p:nvPr>
        </p:nvGraphicFramePr>
        <p:xfrm>
          <a:off x="1475656" y="5229200"/>
          <a:ext cx="5038543" cy="455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7" name="Equation" r:id="rId5" imgW="2108160" imgH="190440" progId="Equation.3">
                  <p:embed/>
                </p:oleObj>
              </mc:Choice>
              <mc:Fallback>
                <p:oleObj name="Equation" r:id="rId5" imgW="2108160" imgH="190440" progId="Equation.3">
                  <p:embed/>
                  <p:pic>
                    <p:nvPicPr>
                      <p:cNvPr id="0" name="Picture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5229200"/>
                        <a:ext cx="5038543" cy="455290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0342057"/>
              </p:ext>
            </p:extLst>
          </p:nvPr>
        </p:nvGraphicFramePr>
        <p:xfrm>
          <a:off x="5148064" y="5980150"/>
          <a:ext cx="1353750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8" name="Equation" r:id="rId7" imgW="596880" imgH="190440" progId="Equation.3">
                  <p:embed/>
                </p:oleObj>
              </mc:Choice>
              <mc:Fallback>
                <p:oleObj name="Equation" r:id="rId7" imgW="596880" imgH="190440" progId="Equation.3">
                  <p:embed/>
                  <p:pic>
                    <p:nvPicPr>
                      <p:cNvPr id="0" name="Picture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5980150"/>
                        <a:ext cx="1353750" cy="432048"/>
                      </a:xfrm>
                      <a:prstGeom prst="rect">
                        <a:avLst/>
                      </a:prstGeom>
                      <a:solidFill>
                        <a:srgbClr val="D0E4A6"/>
                      </a:solidFill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134151" y="5157192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en-US" sz="2400" b="1" dirty="0" smtClean="0"/>
              <a:t>)</a:t>
            </a:r>
            <a:endParaRPr lang="id-ID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094393" y="5949279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US" sz="2400" b="1" dirty="0" smtClean="0"/>
              <a:t>)</a:t>
            </a:r>
            <a:endParaRPr lang="id-ID" sz="2400" b="1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9421309"/>
              </p:ext>
            </p:extLst>
          </p:nvPr>
        </p:nvGraphicFramePr>
        <p:xfrm>
          <a:off x="1691680" y="5949279"/>
          <a:ext cx="1651000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9" name="Equation" r:id="rId9" imgW="888840" imgH="444240" progId="Equation.3">
                  <p:embed/>
                </p:oleObj>
              </mc:Choice>
              <mc:Fallback>
                <p:oleObj name="Equation" r:id="rId9" imgW="888840" imgH="444240" progId="Equation.3">
                  <p:embed/>
                  <p:pic>
                    <p:nvPicPr>
                      <p:cNvPr id="0" name="Picture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5949279"/>
                        <a:ext cx="1651000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179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noProof="1" smtClean="0"/>
              <a:t>Premultiply Eq. (10) with {</a:t>
            </a:r>
            <a:r>
              <a:rPr lang="id-ID" noProof="1" smtClean="0">
                <a:latin typeface="Symbol" panose="05050102010706020507" pitchFamily="18" charset="2"/>
              </a:rPr>
              <a:t>f</a:t>
            </a:r>
            <a:r>
              <a:rPr lang="id-ID" baseline="-25000" noProof="1" smtClean="0"/>
              <a:t>n</a:t>
            </a:r>
            <a:r>
              <a:rPr lang="id-ID" noProof="1" smtClean="0"/>
              <a:t>}</a:t>
            </a:r>
            <a:r>
              <a:rPr lang="id-ID" baseline="30000" noProof="1" smtClean="0"/>
              <a:t>T</a:t>
            </a:r>
            <a:r>
              <a:rPr lang="id-ID" noProof="1" smtClean="0"/>
              <a:t>[M] :</a:t>
            </a:r>
            <a:endParaRPr lang="en-US" noProof="1" smtClean="0"/>
          </a:p>
          <a:p>
            <a:endParaRPr lang="en-US" noProof="1"/>
          </a:p>
          <a:p>
            <a:endParaRPr lang="en-US" noProof="1" smtClean="0"/>
          </a:p>
          <a:p>
            <a:endParaRPr lang="en-US" noProof="1" smtClean="0"/>
          </a:p>
          <a:p>
            <a:r>
              <a:rPr lang="en-US" noProof="1" smtClean="0"/>
              <a:t>Regarding the orthogonality conditions :</a:t>
            </a:r>
          </a:p>
          <a:p>
            <a:endParaRPr lang="en-US" noProof="1"/>
          </a:p>
          <a:p>
            <a:r>
              <a:rPr lang="en-US" noProof="1" smtClean="0"/>
              <a:t>From which :</a:t>
            </a:r>
            <a:endParaRPr lang="en-US" noProof="1"/>
          </a:p>
          <a:p>
            <a:pPr marL="402336" lvl="1" indent="0">
              <a:buNone/>
            </a:pPr>
            <a:r>
              <a:rPr lang="en-US" noProof="1"/>
              <a:t>	</a:t>
            </a:r>
            <a:r>
              <a:rPr lang="en-US" noProof="1" smtClean="0"/>
              <a:t>			also	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8397571"/>
              </p:ext>
            </p:extLst>
          </p:nvPr>
        </p:nvGraphicFramePr>
        <p:xfrm>
          <a:off x="827584" y="2341283"/>
          <a:ext cx="4000444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0" name="Equation" r:id="rId3" imgW="1587240" imgH="228600" progId="Equation.3">
                  <p:embed/>
                </p:oleObj>
              </mc:Choice>
              <mc:Fallback>
                <p:oleObj name="Equation" r:id="rId3" imgW="1587240" imgH="228600" progId="Equation.3">
                  <p:embed/>
                  <p:pic>
                    <p:nvPicPr>
                      <p:cNvPr id="0" name="Picture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2341283"/>
                        <a:ext cx="4000444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948264" y="2383584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11</a:t>
            </a:r>
            <a:r>
              <a:rPr lang="en-US" sz="2400" b="1" dirty="0" smtClean="0"/>
              <a:t>)</a:t>
            </a:r>
            <a:endParaRPr lang="id-ID" sz="2400" b="1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2481307"/>
              </p:ext>
            </p:extLst>
          </p:nvPr>
        </p:nvGraphicFramePr>
        <p:xfrm>
          <a:off x="1547664" y="4509120"/>
          <a:ext cx="4320480" cy="565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1" name="Equation" r:id="rId5" imgW="2031840" imgH="266400" progId="Equation.3">
                  <p:embed/>
                </p:oleObj>
              </mc:Choice>
              <mc:Fallback>
                <p:oleObj name="Equation" r:id="rId5" imgW="2031840" imgH="266400" progId="Equation.3">
                  <p:embed/>
                  <p:pic>
                    <p:nvPicPr>
                      <p:cNvPr id="0" name="Picture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4509120"/>
                        <a:ext cx="4320480" cy="5653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2007500"/>
              </p:ext>
            </p:extLst>
          </p:nvPr>
        </p:nvGraphicFramePr>
        <p:xfrm>
          <a:off x="2463103" y="2996952"/>
          <a:ext cx="432117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2" name="Equation" r:id="rId7" imgW="2666880" imgH="622080" progId="Equation.3">
                  <p:embed/>
                </p:oleObj>
              </mc:Choice>
              <mc:Fallback>
                <p:oleObj name="Equation" r:id="rId7" imgW="2666880" imgH="622080" progId="Equation.3">
                  <p:embed/>
                  <p:pic>
                    <p:nvPicPr>
                      <p:cNvPr id="0" name="Picture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103" y="2996952"/>
                        <a:ext cx="4321175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5808321"/>
              </p:ext>
            </p:extLst>
          </p:nvPr>
        </p:nvGraphicFramePr>
        <p:xfrm>
          <a:off x="1691680" y="5589240"/>
          <a:ext cx="2086476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3" name="Equation" r:id="rId9" imgW="1257120" imgH="520560" progId="Equation.3">
                  <p:embed/>
                </p:oleObj>
              </mc:Choice>
              <mc:Fallback>
                <p:oleObj name="Equation" r:id="rId9" imgW="1257120" imgH="520560" progId="Equation.3">
                  <p:embed/>
                  <p:pic>
                    <p:nvPicPr>
                      <p:cNvPr id="0" name="Picture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5589240"/>
                        <a:ext cx="2086476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0183423"/>
              </p:ext>
            </p:extLst>
          </p:nvPr>
        </p:nvGraphicFramePr>
        <p:xfrm>
          <a:off x="5294337" y="5517232"/>
          <a:ext cx="208597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4" name="Equation" r:id="rId11" imgW="1257120" imgH="520560" progId="Equation.3">
                  <p:embed/>
                </p:oleObj>
              </mc:Choice>
              <mc:Fallback>
                <p:oleObj name="Equation" r:id="rId11" imgW="1257120" imgH="520560" progId="Equation.3">
                  <p:embed/>
                  <p:pic>
                    <p:nvPicPr>
                      <p:cNvPr id="0" name="Picture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4337" y="5517232"/>
                        <a:ext cx="2085975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668344" y="5733256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11</a:t>
            </a:r>
            <a:r>
              <a:rPr lang="en-US" sz="2400" b="1" dirty="0" smtClean="0"/>
              <a:t>)</a:t>
            </a:r>
            <a:endParaRPr lang="id-ID" sz="2400" b="1" dirty="0"/>
          </a:p>
        </p:txBody>
      </p:sp>
    </p:spTree>
    <p:extLst>
      <p:ext uri="{BB962C8B-B14F-4D97-AF65-F5344CB8AC3E}">
        <p14:creationId xmlns:p14="http://schemas.microsoft.com/office/powerpoint/2010/main" val="313953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noProof="1" smtClean="0"/>
              <a:t>If Eq. (8) is premultiplied by the transpose of the </a:t>
            </a:r>
            <a:r>
              <a:rPr lang="en-US" sz="2400" noProof="1" smtClean="0"/>
              <a:t>n</a:t>
            </a:r>
            <a:r>
              <a:rPr lang="id-ID" sz="2400" baseline="30000" noProof="1" smtClean="0"/>
              <a:t>th</a:t>
            </a:r>
            <a:r>
              <a:rPr lang="id-ID" sz="2400" noProof="1" smtClean="0"/>
              <a:t> mode-shape vector {</a:t>
            </a:r>
            <a:r>
              <a:rPr lang="id-ID" sz="2400" noProof="1" smtClean="0">
                <a:latin typeface="Symbol" panose="05050102010706020507" pitchFamily="18" charset="2"/>
              </a:rPr>
              <a:t>f</a:t>
            </a:r>
            <a:r>
              <a:rPr lang="id-ID" sz="2400" baseline="-25000" noProof="1" smtClean="0"/>
              <a:t>n</a:t>
            </a:r>
            <a:r>
              <a:rPr lang="id-ID" sz="2400" noProof="1" smtClean="0"/>
              <a:t>}</a:t>
            </a:r>
            <a:r>
              <a:rPr lang="id-ID" sz="2400" baseline="30000" noProof="1" smtClean="0"/>
              <a:t>T</a:t>
            </a:r>
            <a:r>
              <a:rPr lang="id-ID" sz="2400" noProof="1" smtClean="0"/>
              <a:t>, </a:t>
            </a:r>
            <a:r>
              <a:rPr lang="en-US" sz="2400" noProof="1" smtClean="0"/>
              <a:t>and using Eq.(10) with its second derivative </a:t>
            </a:r>
            <a:r>
              <a:rPr lang="id-ID" sz="2400" noProof="1" smtClean="0"/>
              <a:t>it becomes :</a:t>
            </a:r>
            <a:endParaRPr lang="en-US" sz="2400" noProof="1" smtClean="0"/>
          </a:p>
          <a:p>
            <a:pPr algn="just"/>
            <a:endParaRPr lang="en-US" sz="2400" noProof="1"/>
          </a:p>
          <a:p>
            <a:pPr algn="just"/>
            <a:endParaRPr lang="en-US" sz="2400" noProof="1" smtClean="0"/>
          </a:p>
          <a:p>
            <a:pPr algn="just"/>
            <a:endParaRPr lang="en-US" sz="2400" noProof="1"/>
          </a:p>
          <a:p>
            <a:pPr algn="just"/>
            <a:endParaRPr lang="en-US" sz="2400" noProof="1" smtClean="0"/>
          </a:p>
          <a:p>
            <a:pPr algn="just"/>
            <a:r>
              <a:rPr lang="en-US" sz="2400" noProof="1" smtClean="0"/>
              <a:t>Eq.(11) is an EoM from SDoF Undamped System for mode n, which has solution :</a:t>
            </a:r>
            <a:endParaRPr lang="id-ID" sz="2400" noProof="1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6058872"/>
              </p:ext>
            </p:extLst>
          </p:nvPr>
        </p:nvGraphicFramePr>
        <p:xfrm>
          <a:off x="2051720" y="2996952"/>
          <a:ext cx="4557984" cy="493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5" name="Equation" r:id="rId3" imgW="2463480" imgH="266400" progId="Equation.3">
                  <p:embed/>
                </p:oleObj>
              </mc:Choice>
              <mc:Fallback>
                <p:oleObj name="Equation" r:id="rId3" imgW="2463480" imgH="266400" progId="Equation.3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996952"/>
                        <a:ext cx="4557984" cy="4933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Left Brace 3"/>
          <p:cNvSpPr/>
          <p:nvPr/>
        </p:nvSpPr>
        <p:spPr>
          <a:xfrm rot="16200000">
            <a:off x="2794729" y="2853467"/>
            <a:ext cx="180021" cy="1475095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Left Brace 4"/>
          <p:cNvSpPr/>
          <p:nvPr/>
        </p:nvSpPr>
        <p:spPr>
          <a:xfrm rot="16200000">
            <a:off x="4931505" y="2853467"/>
            <a:ext cx="180021" cy="1475095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TextBox 5"/>
          <p:cNvSpPr txBox="1"/>
          <p:nvPr/>
        </p:nvSpPr>
        <p:spPr>
          <a:xfrm>
            <a:off x="2573647" y="3681025"/>
            <a:ext cx="661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b="1" i="1" noProof="1" smtClean="0"/>
              <a:t>M</a:t>
            </a:r>
            <a:r>
              <a:rPr lang="id-ID" sz="2400" b="1" i="1" baseline="-25000" noProof="1" smtClean="0"/>
              <a:t>n</a:t>
            </a:r>
            <a:endParaRPr lang="id-ID" sz="2400" b="1" i="1" baseline="-25000" noProof="1"/>
          </a:p>
        </p:txBody>
      </p:sp>
      <p:sp>
        <p:nvSpPr>
          <p:cNvPr id="7" name="TextBox 6"/>
          <p:cNvSpPr txBox="1"/>
          <p:nvPr/>
        </p:nvSpPr>
        <p:spPr>
          <a:xfrm>
            <a:off x="4788024" y="3654969"/>
            <a:ext cx="661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noProof="1" smtClean="0"/>
              <a:t>K</a:t>
            </a:r>
            <a:r>
              <a:rPr lang="id-ID" sz="2400" b="1" i="1" baseline="-25000" noProof="1" smtClean="0"/>
              <a:t>n</a:t>
            </a:r>
            <a:endParaRPr lang="id-ID" sz="2400" b="1" i="1" baseline="-25000" noProof="1"/>
          </a:p>
        </p:txBody>
      </p:sp>
      <p:sp>
        <p:nvSpPr>
          <p:cNvPr id="8" name="TextBox 7"/>
          <p:cNvSpPr txBox="1"/>
          <p:nvPr/>
        </p:nvSpPr>
        <p:spPr>
          <a:xfrm>
            <a:off x="7596336" y="3039338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11</a:t>
            </a:r>
            <a:r>
              <a:rPr lang="en-US" sz="2400" b="1" dirty="0" smtClean="0"/>
              <a:t>)</a:t>
            </a:r>
            <a:endParaRPr lang="id-ID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039402" y="419122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Generalized mass</a:t>
            </a:r>
            <a:endParaRPr lang="id-ID" dirty="0"/>
          </a:p>
        </p:txBody>
      </p:sp>
      <p:sp>
        <p:nvSpPr>
          <p:cNvPr id="10" name="TextBox 9"/>
          <p:cNvSpPr txBox="1"/>
          <p:nvPr/>
        </p:nvSpPr>
        <p:spPr>
          <a:xfrm>
            <a:off x="4181468" y="4191224"/>
            <a:ext cx="2262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Generalized stiffness</a:t>
            </a:r>
            <a:endParaRPr lang="id-ID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535372"/>
              </p:ext>
            </p:extLst>
          </p:nvPr>
        </p:nvGraphicFramePr>
        <p:xfrm>
          <a:off x="2147192" y="5366829"/>
          <a:ext cx="3818270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6" name="Equation" r:id="rId5" imgW="2387520" imgH="495000" progId="Equation.3">
                  <p:embed/>
                </p:oleObj>
              </mc:Choice>
              <mc:Fallback>
                <p:oleObj name="Equation" r:id="rId5" imgW="2387520" imgH="495000" progId="Equation.3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192" y="5366829"/>
                        <a:ext cx="3818270" cy="792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625287" y="553204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12</a:t>
            </a:r>
            <a:r>
              <a:rPr lang="en-US" sz="2400" b="1" dirty="0" smtClean="0"/>
              <a:t>)</a:t>
            </a:r>
            <a:endParaRPr lang="id-ID" sz="2400" b="1" dirty="0"/>
          </a:p>
        </p:txBody>
      </p:sp>
    </p:spTree>
    <p:extLst>
      <p:ext uri="{BB962C8B-B14F-4D97-AF65-F5344CB8AC3E}">
        <p14:creationId xmlns:p14="http://schemas.microsoft.com/office/powerpoint/2010/main" val="56316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noProof="1" smtClean="0"/>
              <a:t>TIU :</a:t>
            </a:r>
          </a:p>
          <a:p>
            <a:pPr marL="722313" lvl="0"/>
            <a:r>
              <a:rPr lang="id-ID" sz="2000" noProof="1" smtClean="0"/>
              <a:t>Mahasiswa dapat menjelaskan tentang teori dinamika struktur.</a:t>
            </a:r>
            <a:endParaRPr lang="en-US" sz="2000" noProof="1" smtClean="0"/>
          </a:p>
          <a:p>
            <a:pPr marL="722313"/>
            <a:r>
              <a:rPr lang="id-ID" sz="2000" dirty="0"/>
              <a:t>Mahasiswa dapat membuat model matematik dari masalah teknis yang ada serta mencari solusinya.</a:t>
            </a:r>
          </a:p>
          <a:p>
            <a:pPr marL="438849" lvl="0" indent="0">
              <a:buNone/>
            </a:pPr>
            <a:endParaRPr lang="id-ID" sz="2000" noProof="1" smtClean="0"/>
          </a:p>
          <a:p>
            <a:pPr marL="422974" indent="0">
              <a:buNone/>
            </a:pPr>
            <a:endParaRPr lang="id-ID" sz="2000" noProof="1" smtClean="0"/>
          </a:p>
          <a:p>
            <a:r>
              <a:rPr lang="id-ID" noProof="1" smtClean="0"/>
              <a:t>TIK :</a:t>
            </a:r>
          </a:p>
          <a:p>
            <a:pPr marL="706438">
              <a:buFont typeface="Wingdings" pitchFamily="2" charset="2"/>
              <a:buChar char="Ø"/>
            </a:pPr>
            <a:r>
              <a:rPr lang="id-ID" sz="2000" dirty="0"/>
              <a:t>Mahasiswa mampu mendefinisikan derajat kebebasan, membangun persamaan gerak sistem MDOF</a:t>
            </a:r>
            <a:endParaRPr lang="id-ID" sz="2000" noProof="1"/>
          </a:p>
        </p:txBody>
      </p:sp>
    </p:spTree>
    <p:extLst>
      <p:ext uri="{BB962C8B-B14F-4D97-AF65-F5344CB8AC3E}">
        <p14:creationId xmlns:p14="http://schemas.microsoft.com/office/powerpoint/2010/main" val="369886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id-ID" sz="2400" noProof="1" smtClean="0"/>
              <a:t>Solution for Eq. (8) becomes :</a:t>
            </a:r>
          </a:p>
          <a:p>
            <a:endParaRPr lang="id-ID" sz="2400" noProof="1" smtClean="0"/>
          </a:p>
          <a:p>
            <a:endParaRPr lang="id-ID" sz="2400" noProof="1" smtClean="0"/>
          </a:p>
          <a:p>
            <a:endParaRPr lang="id-ID" sz="2400" noProof="1" smtClean="0"/>
          </a:p>
          <a:p>
            <a:endParaRPr lang="id-ID" sz="2400" noProof="1" smtClean="0"/>
          </a:p>
          <a:p>
            <a:r>
              <a:rPr lang="id-ID" sz="2400" noProof="1" smtClean="0"/>
              <a:t>The procedure described above can be used to obtain an independent SDoF equation for each mode of vibration of the undamped structure.</a:t>
            </a:r>
          </a:p>
          <a:p>
            <a:r>
              <a:rPr lang="id-ID" sz="2400" noProof="1" smtClean="0"/>
              <a:t>This procedure is called the </a:t>
            </a:r>
            <a:r>
              <a:rPr lang="id-ID" sz="2400" b="1" u="sng" noProof="1" smtClean="0">
                <a:solidFill>
                  <a:schemeClr val="accent1">
                    <a:lumMod val="75000"/>
                  </a:schemeClr>
                </a:solidFill>
              </a:rPr>
              <a:t>mode-superposition method</a:t>
            </a:r>
            <a:endParaRPr lang="id-ID" sz="2400" b="1" u="sng" noProof="1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5520648"/>
              </p:ext>
            </p:extLst>
          </p:nvPr>
        </p:nvGraphicFramePr>
        <p:xfrm>
          <a:off x="1259632" y="2276872"/>
          <a:ext cx="5400600" cy="10707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8" name="Equation" r:id="rId3" imgW="2755800" imgH="545760" progId="Equation.3">
                  <p:embed/>
                </p:oleObj>
              </mc:Choice>
              <mc:Fallback>
                <p:oleObj name="Equation" r:id="rId3" imgW="2755800" imgH="54576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2276872"/>
                        <a:ext cx="5400600" cy="10707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5287" y="2564904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13</a:t>
            </a:r>
            <a:r>
              <a:rPr lang="en-US" sz="2400" b="1" dirty="0" smtClean="0"/>
              <a:t>)</a:t>
            </a:r>
            <a:endParaRPr lang="id-ID" sz="2400" b="1" dirty="0"/>
          </a:p>
        </p:txBody>
      </p:sp>
    </p:spTree>
    <p:extLst>
      <p:ext uri="{BB962C8B-B14F-4D97-AF65-F5344CB8AC3E}">
        <p14:creationId xmlns:p14="http://schemas.microsoft.com/office/powerpoint/2010/main" val="223585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Gaya </a:t>
            </a:r>
            <a:r>
              <a:rPr lang="en-US" dirty="0" err="1" smtClean="0"/>
              <a:t>pegas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lantai</a:t>
            </a:r>
            <a:r>
              <a:rPr lang="en-US" dirty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mode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dicari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:</a:t>
            </a:r>
          </a:p>
          <a:p>
            <a:pPr lvl="1"/>
            <a:endParaRPr lang="id-ID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7636154"/>
              </p:ext>
            </p:extLst>
          </p:nvPr>
        </p:nvGraphicFramePr>
        <p:xfrm>
          <a:off x="1763688" y="2996952"/>
          <a:ext cx="3641430" cy="618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name="Equation" r:id="rId3" imgW="1346040" imgH="228600" progId="Equation.3">
                  <p:embed/>
                </p:oleObj>
              </mc:Choice>
              <mc:Fallback>
                <p:oleObj name="Equation" r:id="rId3" imgW="134604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3688" y="2996952"/>
                        <a:ext cx="3641430" cy="6183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65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82296" indent="0">
              <a:buNone/>
            </a:pPr>
            <a:r>
              <a:rPr lang="id-ID" noProof="1"/>
              <a:t>Example</a:t>
            </a:r>
            <a:r>
              <a:rPr lang="en-US" noProof="1"/>
              <a:t> </a:t>
            </a:r>
            <a:r>
              <a:rPr lang="en-US" noProof="1" smtClean="0"/>
              <a:t>2</a:t>
            </a:r>
            <a:endParaRPr lang="id-ID" noProof="1"/>
          </a:p>
          <a:p>
            <a:r>
              <a:rPr lang="en-US" sz="2000" dirty="0" smtClean="0"/>
              <a:t>Based on data from Example 1, and the following initial condition, for each </a:t>
            </a:r>
            <a:r>
              <a:rPr lang="en-US" sz="2000" dirty="0" err="1" smtClean="0"/>
              <a:t>DoF</a:t>
            </a:r>
            <a:r>
              <a:rPr lang="en-US" sz="2000" dirty="0" smtClean="0"/>
              <a:t> plot the time history of displacement, regarding the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, and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mode contribution</a:t>
            </a:r>
            <a:endParaRPr lang="id-ID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133725"/>
              </p:ext>
            </p:extLst>
          </p:nvPr>
        </p:nvGraphicFramePr>
        <p:xfrm>
          <a:off x="899592" y="3166229"/>
          <a:ext cx="1806575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9" name="Equation" r:id="rId3" imgW="1015920" imgH="393480" progId="Equation.3">
                  <p:embed/>
                </p:oleObj>
              </mc:Choice>
              <mc:Fallback>
                <p:oleObj name="Equation" r:id="rId3" imgW="1015920" imgH="39348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3166229"/>
                        <a:ext cx="1806575" cy="700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7414583"/>
              </p:ext>
            </p:extLst>
          </p:nvPr>
        </p:nvGraphicFramePr>
        <p:xfrm>
          <a:off x="849306" y="3972277"/>
          <a:ext cx="17383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0" name="Equation" r:id="rId5" imgW="977760" imgH="342720" progId="Equation.3">
                  <p:embed/>
                </p:oleObj>
              </mc:Choice>
              <mc:Fallback>
                <p:oleObj name="Equation" r:id="rId5" imgW="977760" imgH="34272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06" y="3972277"/>
                        <a:ext cx="1738313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5076056" y="3176303"/>
            <a:ext cx="3450667" cy="3192396"/>
            <a:chOff x="1438382" y="2559276"/>
            <a:chExt cx="3234643" cy="3093627"/>
          </a:xfrm>
        </p:grpSpPr>
        <p:sp>
          <p:nvSpPr>
            <p:cNvPr id="6" name="TextBox 5"/>
            <p:cNvSpPr txBox="1"/>
            <p:nvPr/>
          </p:nvSpPr>
          <p:spPr>
            <a:xfrm>
              <a:off x="1878135" y="3782682"/>
              <a:ext cx="169000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600" b="1" i="1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W</a:t>
              </a:r>
              <a:r>
                <a:rPr lang="en-US" sz="1600" b="1" baseline="-25000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  <a:r>
                <a:rPr lang="id-ID" sz="1600" b="1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 = </a:t>
              </a:r>
              <a:r>
                <a:rPr lang="en-US" sz="1600" b="1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11.600 </a:t>
              </a:r>
              <a:r>
                <a:rPr lang="id-ID" sz="1600" b="1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kgf</a:t>
              </a:r>
              <a:endParaRPr lang="id-ID" sz="1600" b="1" baseline="-25000" noProof="1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1482091" y="2559276"/>
              <a:ext cx="3190934" cy="3093627"/>
              <a:chOff x="1482091" y="2559276"/>
              <a:chExt cx="3190934" cy="3093627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1482091" y="2559276"/>
                <a:ext cx="3089909" cy="3093627"/>
                <a:chOff x="1482091" y="2559276"/>
                <a:chExt cx="3089909" cy="3093627"/>
              </a:xfrm>
            </p:grpSpPr>
            <p:grpSp>
              <p:nvGrpSpPr>
                <p:cNvPr id="15" name="Group 14"/>
                <p:cNvGrpSpPr/>
                <p:nvPr/>
              </p:nvGrpSpPr>
              <p:grpSpPr>
                <a:xfrm>
                  <a:off x="1482091" y="2559276"/>
                  <a:ext cx="3089909" cy="3093627"/>
                  <a:chOff x="1247030" y="2876320"/>
                  <a:chExt cx="3089909" cy="3093627"/>
                </a:xfrm>
              </p:grpSpPr>
              <p:grpSp>
                <p:nvGrpSpPr>
                  <p:cNvPr id="20" name="Group 19"/>
                  <p:cNvGrpSpPr/>
                  <p:nvPr/>
                </p:nvGrpSpPr>
                <p:grpSpPr>
                  <a:xfrm>
                    <a:off x="1247030" y="3193968"/>
                    <a:ext cx="3089909" cy="2775979"/>
                    <a:chOff x="1247030" y="3193968"/>
                    <a:chExt cx="3089909" cy="2775979"/>
                  </a:xfrm>
                </p:grpSpPr>
                <p:grpSp>
                  <p:nvGrpSpPr>
                    <p:cNvPr id="22" name="Group 21"/>
                    <p:cNvGrpSpPr/>
                    <p:nvPr/>
                  </p:nvGrpSpPr>
                  <p:grpSpPr>
                    <a:xfrm>
                      <a:off x="1247030" y="3193968"/>
                      <a:ext cx="2316858" cy="2775979"/>
                      <a:chOff x="1247030" y="3193968"/>
                      <a:chExt cx="2316858" cy="2775979"/>
                    </a:xfrm>
                  </p:grpSpPr>
                  <p:cxnSp>
                    <p:nvCxnSpPr>
                      <p:cNvPr id="25" name="Straight Connector 24"/>
                      <p:cNvCxnSpPr>
                        <a:stCxn id="26" idx="1"/>
                      </p:cNvCxnSpPr>
                      <p:nvPr/>
                    </p:nvCxnSpPr>
                    <p:spPr>
                      <a:xfrm rot="10800000" flipV="1">
                        <a:off x="1619672" y="3267351"/>
                        <a:ext cx="0" cy="2507240"/>
                      </a:xfrm>
                      <a:prstGeom prst="line">
                        <a:avLst/>
                      </a:prstGeom>
                      <a:ln w="3810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6" name="Rectangle 25"/>
                      <p:cNvSpPr/>
                      <p:nvPr/>
                    </p:nvSpPr>
                    <p:spPr>
                      <a:xfrm>
                        <a:off x="1619672" y="3193968"/>
                        <a:ext cx="1607578" cy="146765"/>
                      </a:xfrm>
                      <a:prstGeom prst="rect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  <p:sp>
                    <p:nvSpPr>
                      <p:cNvPr id="27" name="Rectangle 26"/>
                      <p:cNvSpPr/>
                      <p:nvPr/>
                    </p:nvSpPr>
                    <p:spPr>
                      <a:xfrm>
                        <a:off x="1643074" y="4497454"/>
                        <a:ext cx="1584176" cy="144016"/>
                      </a:xfrm>
                      <a:prstGeom prst="rect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  <p:cxnSp>
                    <p:nvCxnSpPr>
                      <p:cNvPr id="28" name="Straight Connector 27"/>
                      <p:cNvCxnSpPr/>
                      <p:nvPr/>
                    </p:nvCxnSpPr>
                    <p:spPr>
                      <a:xfrm rot="16200000" flipH="1">
                        <a:off x="1950050" y="4572146"/>
                        <a:ext cx="2540980" cy="13424"/>
                      </a:xfrm>
                      <a:prstGeom prst="line">
                        <a:avLst/>
                      </a:prstGeom>
                      <a:ln w="3810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29" name="Group 28"/>
                      <p:cNvGrpSpPr/>
                      <p:nvPr/>
                    </p:nvGrpSpPr>
                    <p:grpSpPr>
                      <a:xfrm>
                        <a:off x="1247030" y="5774591"/>
                        <a:ext cx="2316858" cy="195356"/>
                        <a:chOff x="3851920" y="3685360"/>
                        <a:chExt cx="792088" cy="232360"/>
                      </a:xfrm>
                    </p:grpSpPr>
                    <p:sp>
                      <p:nvSpPr>
                        <p:cNvPr id="30" name="Rectangle 29"/>
                        <p:cNvSpPr/>
                        <p:nvPr/>
                      </p:nvSpPr>
                      <p:spPr>
                        <a:xfrm>
                          <a:off x="3851920" y="3685360"/>
                          <a:ext cx="792088" cy="232360"/>
                        </a:xfrm>
                        <a:prstGeom prst="rect">
                          <a:avLst/>
                        </a:prstGeom>
                        <a:pattFill prst="ltUpDiag">
                          <a:fgClr>
                            <a:schemeClr val="accent1"/>
                          </a:fgClr>
                          <a:bgClr>
                            <a:schemeClr val="bg1"/>
                          </a:bgClr>
                        </a:patt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d-ID"/>
                        </a:p>
                      </p:txBody>
                    </p:sp>
                    <p:cxnSp>
                      <p:nvCxnSpPr>
                        <p:cNvPr id="31" name="Straight Connector 30"/>
                        <p:cNvCxnSpPr/>
                        <p:nvPr/>
                      </p:nvCxnSpPr>
                      <p:spPr>
                        <a:xfrm>
                          <a:off x="3851920" y="3685360"/>
                          <a:ext cx="792088" cy="0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sp>
                  <p:nvSpPr>
                    <p:cNvPr id="23" name="TextBox 22"/>
                    <p:cNvSpPr txBox="1"/>
                    <p:nvPr/>
                  </p:nvSpPr>
                  <p:spPr>
                    <a:xfrm>
                      <a:off x="3565629" y="4941194"/>
                      <a:ext cx="77131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4,5 m</a:t>
                      </a:r>
                      <a:endParaRPr lang="id-ID" baseline="-25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24" name="TextBox 23"/>
                    <p:cNvSpPr txBox="1"/>
                    <p:nvPr/>
                  </p:nvSpPr>
                  <p:spPr>
                    <a:xfrm rot="16200000">
                      <a:off x="967620" y="3682368"/>
                      <a:ext cx="942539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600" b="1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W10x21</a:t>
                      </a:r>
                      <a:endParaRPr lang="id-ID" sz="1600" b="1" baseline="-25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</p:grpSp>
              <p:sp>
                <p:nvSpPr>
                  <p:cNvPr id="21" name="TextBox 20"/>
                  <p:cNvSpPr txBox="1"/>
                  <p:nvPr/>
                </p:nvSpPr>
                <p:spPr>
                  <a:xfrm>
                    <a:off x="1557644" y="2876320"/>
                    <a:ext cx="1588031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d-ID" sz="1600" b="1" i="1" noProof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W</a:t>
                    </a:r>
                    <a:r>
                      <a:rPr lang="id-ID" sz="1600" b="1" baseline="-25000" noProof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2</a:t>
                    </a:r>
                    <a:r>
                      <a:rPr lang="id-ID" sz="1600" b="1" noProof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 = </a:t>
                    </a:r>
                    <a:r>
                      <a:rPr lang="en-US" sz="1600" b="1" noProof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24.000 kgf</a:t>
                    </a:r>
                    <a:endParaRPr lang="id-ID" sz="1600" b="1" baseline="-25000" noProof="1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  <p:cxnSp>
              <p:nvCxnSpPr>
                <p:cNvPr id="16" name="Straight Arrow Connector 15"/>
                <p:cNvCxnSpPr>
                  <a:stCxn id="26" idx="3"/>
                </p:cNvCxnSpPr>
                <p:nvPr/>
              </p:nvCxnSpPr>
              <p:spPr>
                <a:xfrm flipV="1">
                  <a:off x="3462311" y="2950306"/>
                  <a:ext cx="749649" cy="1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Arrow Connector 16"/>
                <p:cNvCxnSpPr/>
                <p:nvPr/>
              </p:nvCxnSpPr>
              <p:spPr>
                <a:xfrm flipV="1">
                  <a:off x="3424124" y="4252418"/>
                  <a:ext cx="749649" cy="1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>
                  <a:off x="3837135" y="2950306"/>
                  <a:ext cx="0" cy="1327691"/>
                </a:xfrm>
                <a:prstGeom prst="line">
                  <a:avLst/>
                </a:prstGeom>
                <a:ln>
                  <a:headEnd type="oval" w="sm" len="sm"/>
                  <a:tailEnd type="oval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3837994" y="4252419"/>
                  <a:ext cx="0" cy="1205128"/>
                </a:xfrm>
                <a:prstGeom prst="line">
                  <a:avLst/>
                </a:prstGeom>
                <a:ln>
                  <a:headEnd type="oval" w="sm" len="sm"/>
                  <a:tailEnd type="oval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" name="TextBox 12"/>
              <p:cNvSpPr txBox="1"/>
              <p:nvPr/>
            </p:nvSpPr>
            <p:spPr>
              <a:xfrm>
                <a:off x="4096961" y="2703292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u</a:t>
                </a:r>
                <a:r>
                  <a:rPr lang="en-US" sz="2400" b="1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endParaRPr lang="id-ID" sz="2400" b="1" baseline="-25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168969" y="3999436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u</a:t>
                </a:r>
                <a:r>
                  <a:rPr lang="en-US" sz="2400" b="1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endParaRPr lang="id-ID" sz="2400" b="1" baseline="-25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3786273" y="3331672"/>
              <a:ext cx="7713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3 m</a:t>
              </a:r>
              <a:endParaRPr lang="id-ID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1136389" y="4685677"/>
              <a:ext cx="9425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W10x45</a:t>
              </a:r>
              <a:endParaRPr lang="id-ID" sz="1600" b="1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 rot="16200000">
              <a:off x="3096872" y="3325682"/>
              <a:ext cx="9425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W10x21</a:t>
              </a:r>
              <a:endParaRPr lang="id-ID" sz="1600" b="1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 rot="16200000">
              <a:off x="3122132" y="4685706"/>
              <a:ext cx="9425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W10x45</a:t>
              </a:r>
              <a:endParaRPr lang="id-ID" sz="1600" b="1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9697530"/>
              </p:ext>
            </p:extLst>
          </p:nvPr>
        </p:nvGraphicFramePr>
        <p:xfrm>
          <a:off x="849306" y="4752121"/>
          <a:ext cx="3107069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1" name="Equation" r:id="rId7" imgW="1981080" imgH="596880" progId="Equation.3">
                  <p:embed/>
                </p:oleObj>
              </mc:Choice>
              <mc:Fallback>
                <p:oleObj name="Equation" r:id="rId7" imgW="1981080" imgH="596880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06" y="4752121"/>
                        <a:ext cx="3107069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693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1866532"/>
            <a:ext cx="4104456" cy="4536504"/>
            <a:chOff x="1438382" y="2559276"/>
            <a:chExt cx="3234643" cy="3093627"/>
          </a:xfrm>
        </p:grpSpPr>
        <p:sp>
          <p:nvSpPr>
            <p:cNvPr id="4" name="TextBox 3"/>
            <p:cNvSpPr txBox="1"/>
            <p:nvPr/>
          </p:nvSpPr>
          <p:spPr>
            <a:xfrm>
              <a:off x="1878135" y="3782682"/>
              <a:ext cx="169000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600" b="1" i="1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W</a:t>
              </a:r>
              <a:r>
                <a:rPr lang="en-US" sz="1600" b="1" baseline="-25000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  <a:r>
                <a:rPr lang="id-ID" sz="1600" b="1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 = </a:t>
              </a:r>
              <a:r>
                <a:rPr lang="en-US" sz="1600" b="1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11.600 </a:t>
              </a:r>
              <a:r>
                <a:rPr lang="id-ID" sz="1600" b="1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kgf</a:t>
              </a:r>
              <a:endParaRPr lang="id-ID" sz="1600" b="1" baseline="-25000" noProof="1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1482091" y="2559276"/>
              <a:ext cx="3190934" cy="3093627"/>
              <a:chOff x="1482091" y="2559276"/>
              <a:chExt cx="3190934" cy="3093627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1482091" y="2559276"/>
                <a:ext cx="3089909" cy="3093627"/>
                <a:chOff x="1482091" y="2559276"/>
                <a:chExt cx="3089909" cy="3093627"/>
              </a:xfrm>
            </p:grpSpPr>
            <p:grpSp>
              <p:nvGrpSpPr>
                <p:cNvPr id="13" name="Group 12"/>
                <p:cNvGrpSpPr/>
                <p:nvPr/>
              </p:nvGrpSpPr>
              <p:grpSpPr>
                <a:xfrm>
                  <a:off x="1482091" y="2559276"/>
                  <a:ext cx="3089909" cy="3093627"/>
                  <a:chOff x="1247030" y="2876320"/>
                  <a:chExt cx="3089909" cy="3093627"/>
                </a:xfrm>
              </p:grpSpPr>
              <p:grpSp>
                <p:nvGrpSpPr>
                  <p:cNvPr id="18" name="Group 17"/>
                  <p:cNvGrpSpPr/>
                  <p:nvPr/>
                </p:nvGrpSpPr>
                <p:grpSpPr>
                  <a:xfrm>
                    <a:off x="1247030" y="3193968"/>
                    <a:ext cx="3089909" cy="2775979"/>
                    <a:chOff x="1247030" y="3193968"/>
                    <a:chExt cx="3089909" cy="2775979"/>
                  </a:xfrm>
                </p:grpSpPr>
                <p:grpSp>
                  <p:nvGrpSpPr>
                    <p:cNvPr id="20" name="Group 19"/>
                    <p:cNvGrpSpPr/>
                    <p:nvPr/>
                  </p:nvGrpSpPr>
                  <p:grpSpPr>
                    <a:xfrm>
                      <a:off x="1247030" y="3193968"/>
                      <a:ext cx="2316858" cy="2775979"/>
                      <a:chOff x="1247030" y="3193968"/>
                      <a:chExt cx="2316858" cy="2775979"/>
                    </a:xfrm>
                  </p:grpSpPr>
                  <p:cxnSp>
                    <p:nvCxnSpPr>
                      <p:cNvPr id="23" name="Straight Connector 22"/>
                      <p:cNvCxnSpPr>
                        <a:stCxn id="24" idx="1"/>
                      </p:cNvCxnSpPr>
                      <p:nvPr/>
                    </p:nvCxnSpPr>
                    <p:spPr>
                      <a:xfrm rot="10800000" flipV="1">
                        <a:off x="1619672" y="3267351"/>
                        <a:ext cx="0" cy="2507240"/>
                      </a:xfrm>
                      <a:prstGeom prst="line">
                        <a:avLst/>
                      </a:prstGeom>
                      <a:ln w="3810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4" name="Rectangle 23"/>
                      <p:cNvSpPr/>
                      <p:nvPr/>
                    </p:nvSpPr>
                    <p:spPr>
                      <a:xfrm>
                        <a:off x="1619672" y="3193968"/>
                        <a:ext cx="1607578" cy="146765"/>
                      </a:xfrm>
                      <a:prstGeom prst="rect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  <p:sp>
                    <p:nvSpPr>
                      <p:cNvPr id="25" name="Rectangle 24"/>
                      <p:cNvSpPr/>
                      <p:nvPr/>
                    </p:nvSpPr>
                    <p:spPr>
                      <a:xfrm>
                        <a:off x="1643074" y="4497454"/>
                        <a:ext cx="1584176" cy="144016"/>
                      </a:xfrm>
                      <a:prstGeom prst="rect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  <p:cxnSp>
                    <p:nvCxnSpPr>
                      <p:cNvPr id="26" name="Straight Connector 25"/>
                      <p:cNvCxnSpPr/>
                      <p:nvPr/>
                    </p:nvCxnSpPr>
                    <p:spPr>
                      <a:xfrm rot="16200000" flipH="1">
                        <a:off x="1950050" y="4572146"/>
                        <a:ext cx="2540980" cy="13424"/>
                      </a:xfrm>
                      <a:prstGeom prst="line">
                        <a:avLst/>
                      </a:prstGeom>
                      <a:ln w="3810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27" name="Group 26"/>
                      <p:cNvGrpSpPr/>
                      <p:nvPr/>
                    </p:nvGrpSpPr>
                    <p:grpSpPr>
                      <a:xfrm>
                        <a:off x="1247030" y="5774591"/>
                        <a:ext cx="2316858" cy="195356"/>
                        <a:chOff x="3851920" y="3685360"/>
                        <a:chExt cx="792088" cy="232360"/>
                      </a:xfrm>
                    </p:grpSpPr>
                    <p:sp>
                      <p:nvSpPr>
                        <p:cNvPr id="28" name="Rectangle 27"/>
                        <p:cNvSpPr/>
                        <p:nvPr/>
                      </p:nvSpPr>
                      <p:spPr>
                        <a:xfrm>
                          <a:off x="3851920" y="3685360"/>
                          <a:ext cx="792088" cy="232360"/>
                        </a:xfrm>
                        <a:prstGeom prst="rect">
                          <a:avLst/>
                        </a:prstGeom>
                        <a:pattFill prst="ltUpDiag">
                          <a:fgClr>
                            <a:schemeClr val="accent1"/>
                          </a:fgClr>
                          <a:bgClr>
                            <a:schemeClr val="bg1"/>
                          </a:bgClr>
                        </a:patt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d-ID"/>
                        </a:p>
                      </p:txBody>
                    </p:sp>
                    <p:cxnSp>
                      <p:nvCxnSpPr>
                        <p:cNvPr id="29" name="Straight Connector 28"/>
                        <p:cNvCxnSpPr/>
                        <p:nvPr/>
                      </p:nvCxnSpPr>
                      <p:spPr>
                        <a:xfrm>
                          <a:off x="3851920" y="3685360"/>
                          <a:ext cx="792088" cy="0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sp>
                  <p:nvSpPr>
                    <p:cNvPr id="21" name="TextBox 20"/>
                    <p:cNvSpPr txBox="1"/>
                    <p:nvPr/>
                  </p:nvSpPr>
                  <p:spPr>
                    <a:xfrm>
                      <a:off x="3565629" y="4941194"/>
                      <a:ext cx="77131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4,5 m</a:t>
                      </a:r>
                      <a:endParaRPr lang="id-ID" baseline="-25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22" name="TextBox 21"/>
                    <p:cNvSpPr txBox="1"/>
                    <p:nvPr/>
                  </p:nvSpPr>
                  <p:spPr>
                    <a:xfrm rot="16200000">
                      <a:off x="967620" y="3682368"/>
                      <a:ext cx="942539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600" b="1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W10x21</a:t>
                      </a:r>
                      <a:endParaRPr lang="id-ID" sz="1600" b="1" baseline="-25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</p:grpSp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1557644" y="2876320"/>
                    <a:ext cx="1588031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d-ID" sz="1600" b="1" i="1" noProof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W</a:t>
                    </a:r>
                    <a:r>
                      <a:rPr lang="id-ID" sz="1600" b="1" baseline="-25000" noProof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2</a:t>
                    </a:r>
                    <a:r>
                      <a:rPr lang="id-ID" sz="1600" b="1" noProof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 = </a:t>
                    </a:r>
                    <a:r>
                      <a:rPr lang="en-US" sz="1600" b="1" noProof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24.000 kgf</a:t>
                    </a:r>
                    <a:endParaRPr lang="id-ID" sz="1600" b="1" baseline="-25000" noProof="1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  <p:cxnSp>
              <p:nvCxnSpPr>
                <p:cNvPr id="14" name="Straight Arrow Connector 13"/>
                <p:cNvCxnSpPr>
                  <a:stCxn id="24" idx="3"/>
                </p:cNvCxnSpPr>
                <p:nvPr/>
              </p:nvCxnSpPr>
              <p:spPr>
                <a:xfrm flipV="1">
                  <a:off x="3462311" y="2950306"/>
                  <a:ext cx="749649" cy="1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Arrow Connector 14"/>
                <p:cNvCxnSpPr/>
                <p:nvPr/>
              </p:nvCxnSpPr>
              <p:spPr>
                <a:xfrm flipV="1">
                  <a:off x="3424124" y="4252418"/>
                  <a:ext cx="749649" cy="1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3837135" y="2950306"/>
                  <a:ext cx="0" cy="1327691"/>
                </a:xfrm>
                <a:prstGeom prst="line">
                  <a:avLst/>
                </a:prstGeom>
                <a:ln>
                  <a:headEnd type="oval" w="sm" len="sm"/>
                  <a:tailEnd type="oval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3837994" y="4252419"/>
                  <a:ext cx="0" cy="1205128"/>
                </a:xfrm>
                <a:prstGeom prst="line">
                  <a:avLst/>
                </a:prstGeom>
                <a:ln>
                  <a:headEnd type="oval" w="sm" len="sm"/>
                  <a:tailEnd type="oval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" name="TextBox 10"/>
              <p:cNvSpPr txBox="1"/>
              <p:nvPr/>
            </p:nvSpPr>
            <p:spPr>
              <a:xfrm>
                <a:off x="4096961" y="2703292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u</a:t>
                </a:r>
                <a:r>
                  <a:rPr lang="en-US" sz="2400" b="1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endParaRPr lang="id-ID" sz="2400" b="1" baseline="-25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168969" y="3999436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u</a:t>
                </a:r>
                <a:r>
                  <a:rPr lang="en-US" sz="2400" b="1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endParaRPr lang="id-ID" sz="2400" b="1" baseline="-25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3786273" y="3331672"/>
              <a:ext cx="7713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3 m</a:t>
              </a:r>
              <a:endParaRPr lang="id-ID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 rot="16200000">
              <a:off x="1136389" y="4685677"/>
              <a:ext cx="9425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W10x45</a:t>
              </a:r>
              <a:endParaRPr lang="id-ID" sz="1600" b="1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 rot="16200000">
              <a:off x="3096872" y="3325682"/>
              <a:ext cx="9425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W10x21</a:t>
              </a:r>
              <a:endParaRPr lang="id-ID" sz="1600" b="1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3122132" y="4685706"/>
              <a:ext cx="9425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W10x45</a:t>
              </a:r>
              <a:endParaRPr lang="id-ID" sz="1600" b="1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3635896" y="5733256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Time History Displacement (cm)</a:t>
            </a:r>
            <a:endParaRPr lang="id-ID" dirty="0"/>
          </a:p>
        </p:txBody>
      </p:sp>
      <p:graphicFrame>
        <p:nvGraphicFramePr>
          <p:cNvPr id="41" name="Chart 4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865564"/>
              </p:ext>
            </p:extLst>
          </p:nvPr>
        </p:nvGraphicFramePr>
        <p:xfrm>
          <a:off x="3233066" y="3147163"/>
          <a:ext cx="2857500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2" name="Chart 4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7510306"/>
              </p:ext>
            </p:extLst>
          </p:nvPr>
        </p:nvGraphicFramePr>
        <p:xfrm>
          <a:off x="3231976" y="1190585"/>
          <a:ext cx="2838450" cy="212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3" name="Chart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9252525"/>
              </p:ext>
            </p:extLst>
          </p:nvPr>
        </p:nvGraphicFramePr>
        <p:xfrm>
          <a:off x="5894553" y="3137291"/>
          <a:ext cx="2857500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4" name="Chart 4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9111815"/>
              </p:ext>
            </p:extLst>
          </p:nvPr>
        </p:nvGraphicFramePr>
        <p:xfrm>
          <a:off x="5891342" y="1190932"/>
          <a:ext cx="2838450" cy="212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845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73975" y="1844824"/>
            <a:ext cx="3976265" cy="4536504"/>
            <a:chOff x="1438382" y="2559276"/>
            <a:chExt cx="3133618" cy="3093627"/>
          </a:xfrm>
        </p:grpSpPr>
        <p:sp>
          <p:nvSpPr>
            <p:cNvPr id="4" name="TextBox 3"/>
            <p:cNvSpPr txBox="1"/>
            <p:nvPr/>
          </p:nvSpPr>
          <p:spPr>
            <a:xfrm>
              <a:off x="1878135" y="3782682"/>
              <a:ext cx="169000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600" b="1" i="1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W</a:t>
              </a:r>
              <a:r>
                <a:rPr lang="en-US" sz="1600" b="1" baseline="-25000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  <a:r>
                <a:rPr lang="id-ID" sz="1600" b="1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 = </a:t>
              </a:r>
              <a:r>
                <a:rPr lang="en-US" sz="1600" b="1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11.600 </a:t>
              </a:r>
              <a:r>
                <a:rPr lang="id-ID" sz="1600" b="1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kgf</a:t>
              </a:r>
              <a:endParaRPr lang="id-ID" sz="1600" b="1" baseline="-25000" noProof="1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1482091" y="2559276"/>
              <a:ext cx="3089909" cy="3093627"/>
              <a:chOff x="1482091" y="2559276"/>
              <a:chExt cx="3089909" cy="3093627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1482091" y="2559276"/>
                <a:ext cx="3089909" cy="3093627"/>
                <a:chOff x="1482091" y="2559276"/>
                <a:chExt cx="3089909" cy="3093627"/>
              </a:xfrm>
            </p:grpSpPr>
            <p:grpSp>
              <p:nvGrpSpPr>
                <p:cNvPr id="13" name="Group 12"/>
                <p:cNvGrpSpPr/>
                <p:nvPr/>
              </p:nvGrpSpPr>
              <p:grpSpPr>
                <a:xfrm>
                  <a:off x="1482091" y="2559276"/>
                  <a:ext cx="3089909" cy="3093627"/>
                  <a:chOff x="1247030" y="2876320"/>
                  <a:chExt cx="3089909" cy="3093627"/>
                </a:xfrm>
              </p:grpSpPr>
              <p:grpSp>
                <p:nvGrpSpPr>
                  <p:cNvPr id="18" name="Group 17"/>
                  <p:cNvGrpSpPr/>
                  <p:nvPr/>
                </p:nvGrpSpPr>
                <p:grpSpPr>
                  <a:xfrm>
                    <a:off x="1247030" y="3193968"/>
                    <a:ext cx="3089909" cy="2775979"/>
                    <a:chOff x="1247030" y="3193968"/>
                    <a:chExt cx="3089909" cy="2775979"/>
                  </a:xfrm>
                </p:grpSpPr>
                <p:grpSp>
                  <p:nvGrpSpPr>
                    <p:cNvPr id="20" name="Group 19"/>
                    <p:cNvGrpSpPr/>
                    <p:nvPr/>
                  </p:nvGrpSpPr>
                  <p:grpSpPr>
                    <a:xfrm>
                      <a:off x="1247030" y="3193968"/>
                      <a:ext cx="2316858" cy="2775979"/>
                      <a:chOff x="1247030" y="3193968"/>
                      <a:chExt cx="2316858" cy="2775979"/>
                    </a:xfrm>
                  </p:grpSpPr>
                  <p:cxnSp>
                    <p:nvCxnSpPr>
                      <p:cNvPr id="23" name="Straight Connector 22"/>
                      <p:cNvCxnSpPr>
                        <a:stCxn id="24" idx="1"/>
                      </p:cNvCxnSpPr>
                      <p:nvPr/>
                    </p:nvCxnSpPr>
                    <p:spPr>
                      <a:xfrm rot="10800000" flipV="1">
                        <a:off x="1619672" y="3267351"/>
                        <a:ext cx="0" cy="2507240"/>
                      </a:xfrm>
                      <a:prstGeom prst="line">
                        <a:avLst/>
                      </a:prstGeom>
                      <a:ln w="3810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4" name="Rectangle 23"/>
                      <p:cNvSpPr/>
                      <p:nvPr/>
                    </p:nvSpPr>
                    <p:spPr>
                      <a:xfrm>
                        <a:off x="1619672" y="3193968"/>
                        <a:ext cx="1607578" cy="146765"/>
                      </a:xfrm>
                      <a:prstGeom prst="rect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  <p:sp>
                    <p:nvSpPr>
                      <p:cNvPr id="25" name="Rectangle 24"/>
                      <p:cNvSpPr/>
                      <p:nvPr/>
                    </p:nvSpPr>
                    <p:spPr>
                      <a:xfrm>
                        <a:off x="1643074" y="4497454"/>
                        <a:ext cx="1584176" cy="144016"/>
                      </a:xfrm>
                      <a:prstGeom prst="rect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  <p:cxnSp>
                    <p:nvCxnSpPr>
                      <p:cNvPr id="26" name="Straight Connector 25"/>
                      <p:cNvCxnSpPr/>
                      <p:nvPr/>
                    </p:nvCxnSpPr>
                    <p:spPr>
                      <a:xfrm rot="16200000" flipH="1">
                        <a:off x="1950050" y="4572146"/>
                        <a:ext cx="2540980" cy="13424"/>
                      </a:xfrm>
                      <a:prstGeom prst="line">
                        <a:avLst/>
                      </a:prstGeom>
                      <a:ln w="3810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27" name="Group 26"/>
                      <p:cNvGrpSpPr/>
                      <p:nvPr/>
                    </p:nvGrpSpPr>
                    <p:grpSpPr>
                      <a:xfrm>
                        <a:off x="1247030" y="5774591"/>
                        <a:ext cx="2316858" cy="195356"/>
                        <a:chOff x="3851920" y="3685360"/>
                        <a:chExt cx="792088" cy="232360"/>
                      </a:xfrm>
                    </p:grpSpPr>
                    <p:sp>
                      <p:nvSpPr>
                        <p:cNvPr id="28" name="Rectangle 27"/>
                        <p:cNvSpPr/>
                        <p:nvPr/>
                      </p:nvSpPr>
                      <p:spPr>
                        <a:xfrm>
                          <a:off x="3851920" y="3685360"/>
                          <a:ext cx="792088" cy="232360"/>
                        </a:xfrm>
                        <a:prstGeom prst="rect">
                          <a:avLst/>
                        </a:prstGeom>
                        <a:pattFill prst="ltUpDiag">
                          <a:fgClr>
                            <a:schemeClr val="accent1"/>
                          </a:fgClr>
                          <a:bgClr>
                            <a:schemeClr val="bg1"/>
                          </a:bgClr>
                        </a:patt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d-ID"/>
                        </a:p>
                      </p:txBody>
                    </p:sp>
                    <p:cxnSp>
                      <p:nvCxnSpPr>
                        <p:cNvPr id="29" name="Straight Connector 28"/>
                        <p:cNvCxnSpPr/>
                        <p:nvPr/>
                      </p:nvCxnSpPr>
                      <p:spPr>
                        <a:xfrm>
                          <a:off x="3851920" y="3685360"/>
                          <a:ext cx="792088" cy="0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sp>
                  <p:nvSpPr>
                    <p:cNvPr id="21" name="TextBox 20"/>
                    <p:cNvSpPr txBox="1"/>
                    <p:nvPr/>
                  </p:nvSpPr>
                  <p:spPr>
                    <a:xfrm>
                      <a:off x="3565629" y="4941194"/>
                      <a:ext cx="77131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4,5 m</a:t>
                      </a:r>
                      <a:endParaRPr lang="id-ID" baseline="-25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22" name="TextBox 21"/>
                    <p:cNvSpPr txBox="1"/>
                    <p:nvPr/>
                  </p:nvSpPr>
                  <p:spPr>
                    <a:xfrm rot="16200000">
                      <a:off x="967620" y="3682368"/>
                      <a:ext cx="942539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600" b="1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W10x21</a:t>
                      </a:r>
                      <a:endParaRPr lang="id-ID" sz="1600" b="1" baseline="-25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</p:grpSp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1557644" y="2876320"/>
                    <a:ext cx="1588031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d-ID" sz="1600" b="1" i="1" noProof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W</a:t>
                    </a:r>
                    <a:r>
                      <a:rPr lang="id-ID" sz="1600" b="1" baseline="-25000" noProof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2</a:t>
                    </a:r>
                    <a:r>
                      <a:rPr lang="id-ID" sz="1600" b="1" noProof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 = </a:t>
                    </a:r>
                    <a:r>
                      <a:rPr lang="en-US" sz="1600" b="1" noProof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24.000 kgf</a:t>
                    </a:r>
                    <a:endParaRPr lang="id-ID" sz="1600" b="1" baseline="-25000" noProof="1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  <p:cxnSp>
              <p:nvCxnSpPr>
                <p:cNvPr id="14" name="Straight Arrow Connector 13"/>
                <p:cNvCxnSpPr>
                  <a:stCxn id="24" idx="3"/>
                </p:cNvCxnSpPr>
                <p:nvPr/>
              </p:nvCxnSpPr>
              <p:spPr>
                <a:xfrm flipV="1">
                  <a:off x="3462311" y="2950306"/>
                  <a:ext cx="749649" cy="1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Arrow Connector 14"/>
                <p:cNvCxnSpPr/>
                <p:nvPr/>
              </p:nvCxnSpPr>
              <p:spPr>
                <a:xfrm flipV="1">
                  <a:off x="3424124" y="4252418"/>
                  <a:ext cx="749649" cy="1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3837135" y="2950306"/>
                  <a:ext cx="0" cy="1327691"/>
                </a:xfrm>
                <a:prstGeom prst="line">
                  <a:avLst/>
                </a:prstGeom>
                <a:ln>
                  <a:headEnd type="oval" w="sm" len="sm"/>
                  <a:tailEnd type="oval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3837994" y="4252419"/>
                  <a:ext cx="0" cy="1205128"/>
                </a:xfrm>
                <a:prstGeom prst="line">
                  <a:avLst/>
                </a:prstGeom>
                <a:ln>
                  <a:headEnd type="oval" w="sm" len="sm"/>
                  <a:tailEnd type="oval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" name="TextBox 10"/>
              <p:cNvSpPr txBox="1"/>
              <p:nvPr/>
            </p:nvSpPr>
            <p:spPr>
              <a:xfrm>
                <a:off x="3838681" y="2645113"/>
                <a:ext cx="504056" cy="3148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2400" b="1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fs</a:t>
                </a:r>
                <a:r>
                  <a:rPr lang="en-US" sz="2400" b="1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endParaRPr lang="id-ID" sz="2400" b="1" baseline="-25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879283" y="3920333"/>
                <a:ext cx="504056" cy="3148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2400" b="1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fs</a:t>
                </a:r>
                <a:r>
                  <a:rPr lang="en-US" sz="2400" b="1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endParaRPr lang="id-ID" sz="2400" b="1" baseline="-25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3786273" y="3331672"/>
              <a:ext cx="7713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3 m</a:t>
              </a:r>
              <a:endParaRPr lang="id-ID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 rot="16200000">
              <a:off x="1136389" y="4685677"/>
              <a:ext cx="9425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W10x45</a:t>
              </a:r>
              <a:endParaRPr lang="id-ID" sz="1600" b="1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 rot="16200000">
              <a:off x="3096872" y="3325682"/>
              <a:ext cx="9425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W10x21</a:t>
              </a:r>
              <a:endParaRPr lang="id-ID" sz="1600" b="1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3122132" y="4685706"/>
              <a:ext cx="9425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W10x45</a:t>
              </a:r>
              <a:endParaRPr lang="id-ID" sz="1600" b="1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aphicFrame>
        <p:nvGraphicFramePr>
          <p:cNvPr id="33" name="Chart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4426002"/>
              </p:ext>
            </p:extLst>
          </p:nvPr>
        </p:nvGraphicFramePr>
        <p:xfrm>
          <a:off x="3386330" y="3112253"/>
          <a:ext cx="2867024" cy="2114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4" name="Chart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2448978"/>
              </p:ext>
            </p:extLst>
          </p:nvPr>
        </p:nvGraphicFramePr>
        <p:xfrm>
          <a:off x="3407903" y="1208643"/>
          <a:ext cx="2857500" cy="212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3635896" y="5733256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Time History Spring Force (kg)</a:t>
            </a:r>
            <a:endParaRPr lang="id-ID" dirty="0"/>
          </a:p>
        </p:txBody>
      </p:sp>
      <p:graphicFrame>
        <p:nvGraphicFramePr>
          <p:cNvPr id="40" name="Chart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8717534"/>
              </p:ext>
            </p:extLst>
          </p:nvPr>
        </p:nvGraphicFramePr>
        <p:xfrm>
          <a:off x="6073263" y="3122553"/>
          <a:ext cx="2838450" cy="2114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1" name="Chart 4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5559460"/>
              </p:ext>
            </p:extLst>
          </p:nvPr>
        </p:nvGraphicFramePr>
        <p:xfrm>
          <a:off x="6082788" y="1209632"/>
          <a:ext cx="2828925" cy="212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04609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07504" y="1377496"/>
            <a:ext cx="4104456" cy="4536504"/>
            <a:chOff x="1438382" y="2559276"/>
            <a:chExt cx="3234643" cy="3093627"/>
          </a:xfrm>
        </p:grpSpPr>
        <p:sp>
          <p:nvSpPr>
            <p:cNvPr id="4" name="TextBox 3"/>
            <p:cNvSpPr txBox="1"/>
            <p:nvPr/>
          </p:nvSpPr>
          <p:spPr>
            <a:xfrm>
              <a:off x="1878135" y="3782682"/>
              <a:ext cx="169000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600" b="1" i="1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W</a:t>
              </a:r>
              <a:r>
                <a:rPr lang="en-US" sz="1600" b="1" baseline="-25000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  <a:r>
                <a:rPr lang="id-ID" sz="1600" b="1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 = </a:t>
              </a:r>
              <a:r>
                <a:rPr lang="en-US" sz="1600" b="1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11.600 </a:t>
              </a:r>
              <a:r>
                <a:rPr lang="id-ID" sz="1600" b="1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kgf</a:t>
              </a:r>
              <a:endParaRPr lang="id-ID" sz="1600" b="1" baseline="-25000" noProof="1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1482091" y="2559276"/>
              <a:ext cx="3190934" cy="3093627"/>
              <a:chOff x="1482091" y="2559276"/>
              <a:chExt cx="3190934" cy="3093627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1482091" y="2559276"/>
                <a:ext cx="3089909" cy="3093627"/>
                <a:chOff x="1482091" y="2559276"/>
                <a:chExt cx="3089909" cy="3093627"/>
              </a:xfrm>
            </p:grpSpPr>
            <p:grpSp>
              <p:nvGrpSpPr>
                <p:cNvPr id="13" name="Group 12"/>
                <p:cNvGrpSpPr/>
                <p:nvPr/>
              </p:nvGrpSpPr>
              <p:grpSpPr>
                <a:xfrm>
                  <a:off x="1482091" y="2559276"/>
                  <a:ext cx="3089909" cy="3093627"/>
                  <a:chOff x="1247030" y="2876320"/>
                  <a:chExt cx="3089909" cy="3093627"/>
                </a:xfrm>
              </p:grpSpPr>
              <p:grpSp>
                <p:nvGrpSpPr>
                  <p:cNvPr id="18" name="Group 17"/>
                  <p:cNvGrpSpPr/>
                  <p:nvPr/>
                </p:nvGrpSpPr>
                <p:grpSpPr>
                  <a:xfrm>
                    <a:off x="1247030" y="3193968"/>
                    <a:ext cx="3089909" cy="2775979"/>
                    <a:chOff x="1247030" y="3193968"/>
                    <a:chExt cx="3089909" cy="2775979"/>
                  </a:xfrm>
                </p:grpSpPr>
                <p:grpSp>
                  <p:nvGrpSpPr>
                    <p:cNvPr id="20" name="Group 19"/>
                    <p:cNvGrpSpPr/>
                    <p:nvPr/>
                  </p:nvGrpSpPr>
                  <p:grpSpPr>
                    <a:xfrm>
                      <a:off x="1247030" y="3193968"/>
                      <a:ext cx="2316858" cy="2775979"/>
                      <a:chOff x="1247030" y="3193968"/>
                      <a:chExt cx="2316858" cy="2775979"/>
                    </a:xfrm>
                  </p:grpSpPr>
                  <p:cxnSp>
                    <p:nvCxnSpPr>
                      <p:cNvPr id="23" name="Straight Connector 22"/>
                      <p:cNvCxnSpPr>
                        <a:stCxn id="24" idx="1"/>
                      </p:cNvCxnSpPr>
                      <p:nvPr/>
                    </p:nvCxnSpPr>
                    <p:spPr>
                      <a:xfrm rot="10800000" flipV="1">
                        <a:off x="1619672" y="3267351"/>
                        <a:ext cx="0" cy="2507240"/>
                      </a:xfrm>
                      <a:prstGeom prst="line">
                        <a:avLst/>
                      </a:prstGeom>
                      <a:ln w="3810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4" name="Rectangle 23"/>
                      <p:cNvSpPr/>
                      <p:nvPr/>
                    </p:nvSpPr>
                    <p:spPr>
                      <a:xfrm>
                        <a:off x="1619672" y="3193968"/>
                        <a:ext cx="1607578" cy="146765"/>
                      </a:xfrm>
                      <a:prstGeom prst="rect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  <p:sp>
                    <p:nvSpPr>
                      <p:cNvPr id="25" name="Rectangle 24"/>
                      <p:cNvSpPr/>
                      <p:nvPr/>
                    </p:nvSpPr>
                    <p:spPr>
                      <a:xfrm>
                        <a:off x="1643074" y="4497454"/>
                        <a:ext cx="1584176" cy="144016"/>
                      </a:xfrm>
                      <a:prstGeom prst="rect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  <p:cxnSp>
                    <p:nvCxnSpPr>
                      <p:cNvPr id="26" name="Straight Connector 25"/>
                      <p:cNvCxnSpPr/>
                      <p:nvPr/>
                    </p:nvCxnSpPr>
                    <p:spPr>
                      <a:xfrm rot="16200000" flipH="1">
                        <a:off x="1950050" y="4572146"/>
                        <a:ext cx="2540980" cy="13424"/>
                      </a:xfrm>
                      <a:prstGeom prst="line">
                        <a:avLst/>
                      </a:prstGeom>
                      <a:ln w="3810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27" name="Group 26"/>
                      <p:cNvGrpSpPr/>
                      <p:nvPr/>
                    </p:nvGrpSpPr>
                    <p:grpSpPr>
                      <a:xfrm>
                        <a:off x="1247030" y="5774591"/>
                        <a:ext cx="2316858" cy="195356"/>
                        <a:chOff x="3851920" y="3685360"/>
                        <a:chExt cx="792088" cy="232360"/>
                      </a:xfrm>
                    </p:grpSpPr>
                    <p:sp>
                      <p:nvSpPr>
                        <p:cNvPr id="28" name="Rectangle 27"/>
                        <p:cNvSpPr/>
                        <p:nvPr/>
                      </p:nvSpPr>
                      <p:spPr>
                        <a:xfrm>
                          <a:off x="3851920" y="3685360"/>
                          <a:ext cx="792088" cy="232360"/>
                        </a:xfrm>
                        <a:prstGeom prst="rect">
                          <a:avLst/>
                        </a:prstGeom>
                        <a:pattFill prst="ltUpDiag">
                          <a:fgClr>
                            <a:schemeClr val="accent1"/>
                          </a:fgClr>
                          <a:bgClr>
                            <a:schemeClr val="bg1"/>
                          </a:bgClr>
                        </a:patt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d-ID"/>
                        </a:p>
                      </p:txBody>
                    </p:sp>
                    <p:cxnSp>
                      <p:nvCxnSpPr>
                        <p:cNvPr id="29" name="Straight Connector 28"/>
                        <p:cNvCxnSpPr/>
                        <p:nvPr/>
                      </p:nvCxnSpPr>
                      <p:spPr>
                        <a:xfrm>
                          <a:off x="3851920" y="3685360"/>
                          <a:ext cx="792088" cy="0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sp>
                  <p:nvSpPr>
                    <p:cNvPr id="21" name="TextBox 20"/>
                    <p:cNvSpPr txBox="1"/>
                    <p:nvPr/>
                  </p:nvSpPr>
                  <p:spPr>
                    <a:xfrm>
                      <a:off x="3565629" y="4941194"/>
                      <a:ext cx="77131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4,5 m</a:t>
                      </a:r>
                      <a:endParaRPr lang="id-ID" baseline="-25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22" name="TextBox 21"/>
                    <p:cNvSpPr txBox="1"/>
                    <p:nvPr/>
                  </p:nvSpPr>
                  <p:spPr>
                    <a:xfrm rot="16200000">
                      <a:off x="967620" y="3682368"/>
                      <a:ext cx="942539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600" b="1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W10x21</a:t>
                      </a:r>
                      <a:endParaRPr lang="id-ID" sz="1600" b="1" baseline="-25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</p:grpSp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1557644" y="2876320"/>
                    <a:ext cx="1588031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d-ID" sz="1600" b="1" i="1" noProof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W</a:t>
                    </a:r>
                    <a:r>
                      <a:rPr lang="id-ID" sz="1600" b="1" baseline="-25000" noProof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2</a:t>
                    </a:r>
                    <a:r>
                      <a:rPr lang="id-ID" sz="1600" b="1" noProof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 = </a:t>
                    </a:r>
                    <a:r>
                      <a:rPr lang="en-US" sz="1600" b="1" noProof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24.000 kgf</a:t>
                    </a:r>
                    <a:endParaRPr lang="id-ID" sz="1600" b="1" baseline="-25000" noProof="1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  <p:cxnSp>
              <p:nvCxnSpPr>
                <p:cNvPr id="14" name="Straight Arrow Connector 13"/>
                <p:cNvCxnSpPr>
                  <a:stCxn id="24" idx="3"/>
                </p:cNvCxnSpPr>
                <p:nvPr/>
              </p:nvCxnSpPr>
              <p:spPr>
                <a:xfrm flipV="1">
                  <a:off x="3462311" y="2950306"/>
                  <a:ext cx="749649" cy="1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Arrow Connector 14"/>
                <p:cNvCxnSpPr/>
                <p:nvPr/>
              </p:nvCxnSpPr>
              <p:spPr>
                <a:xfrm flipV="1">
                  <a:off x="3424124" y="4252418"/>
                  <a:ext cx="749649" cy="1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3837135" y="2950306"/>
                  <a:ext cx="0" cy="1327691"/>
                </a:xfrm>
                <a:prstGeom prst="line">
                  <a:avLst/>
                </a:prstGeom>
                <a:ln>
                  <a:headEnd type="oval" w="sm" len="sm"/>
                  <a:tailEnd type="oval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3837994" y="4252419"/>
                  <a:ext cx="0" cy="1205128"/>
                </a:xfrm>
                <a:prstGeom prst="line">
                  <a:avLst/>
                </a:prstGeom>
                <a:ln>
                  <a:headEnd type="oval" w="sm" len="sm"/>
                  <a:tailEnd type="oval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" name="TextBox 10"/>
              <p:cNvSpPr txBox="1"/>
              <p:nvPr/>
            </p:nvSpPr>
            <p:spPr>
              <a:xfrm>
                <a:off x="4096961" y="2703292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u</a:t>
                </a:r>
                <a:r>
                  <a:rPr lang="en-US" sz="2400" b="1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endParaRPr lang="id-ID" sz="2400" b="1" baseline="-25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168969" y="3999436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u</a:t>
                </a:r>
                <a:r>
                  <a:rPr lang="en-US" sz="2400" b="1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endParaRPr lang="id-ID" sz="2400" b="1" baseline="-25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3786273" y="3331672"/>
              <a:ext cx="7713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3 m</a:t>
              </a:r>
              <a:endParaRPr lang="id-ID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 rot="16200000">
              <a:off x="1136389" y="4685677"/>
              <a:ext cx="9425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W10x45</a:t>
              </a:r>
              <a:endParaRPr lang="id-ID" sz="1600" b="1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 rot="16200000">
              <a:off x="3096872" y="3325682"/>
              <a:ext cx="9425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W10x21</a:t>
              </a:r>
              <a:endParaRPr lang="id-ID" sz="1600" b="1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3122132" y="4685706"/>
              <a:ext cx="9425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W10x45</a:t>
              </a:r>
              <a:endParaRPr lang="id-ID" sz="1600" b="1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631935" y="3778015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Time History Base Shear (kg)</a:t>
            </a:r>
            <a:endParaRPr lang="id-ID" dirty="0"/>
          </a:p>
        </p:txBody>
      </p:sp>
      <p:graphicFrame>
        <p:nvGraphicFramePr>
          <p:cNvPr id="36" name="Chart 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7958503"/>
              </p:ext>
            </p:extLst>
          </p:nvPr>
        </p:nvGraphicFramePr>
        <p:xfrm>
          <a:off x="3274526" y="4412742"/>
          <a:ext cx="2847975" cy="2114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7" name="Chart 3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8380626"/>
              </p:ext>
            </p:extLst>
          </p:nvPr>
        </p:nvGraphicFramePr>
        <p:xfrm>
          <a:off x="5940152" y="4412742"/>
          <a:ext cx="2819399" cy="2114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0" name="Straight Arrow Connector 29"/>
          <p:cNvCxnSpPr/>
          <p:nvPr/>
        </p:nvCxnSpPr>
        <p:spPr>
          <a:xfrm>
            <a:off x="971600" y="5621174"/>
            <a:ext cx="1237368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64555" y="5674990"/>
            <a:ext cx="2182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 smtClean="0"/>
              <a:t>Base Shear </a:t>
            </a:r>
          </a:p>
          <a:p>
            <a:pPr algn="ctr"/>
            <a:r>
              <a:rPr lang="id-ID" dirty="0" smtClean="0"/>
              <a:t>(Gaya Geser Dasar)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4630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24438" y="1828528"/>
            <a:ext cx="5033092" cy="4824413"/>
          </a:xfrm>
        </p:spPr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id-ID" sz="2400" b="1" noProof="1" smtClean="0"/>
              <a:t>Assignment </a:t>
            </a:r>
            <a:r>
              <a:rPr lang="en-US" sz="2400" b="1" noProof="1" smtClean="0"/>
              <a:t>7</a:t>
            </a:r>
          </a:p>
          <a:p>
            <a:pPr marL="82296" indent="0">
              <a:buNone/>
            </a:pPr>
            <a:r>
              <a:rPr lang="en-US" sz="2000" dirty="0"/>
              <a:t>Based on data from </a:t>
            </a:r>
            <a:r>
              <a:rPr lang="en-US" sz="2000" dirty="0" smtClean="0"/>
              <a:t>Assignment 6, </a:t>
            </a:r>
            <a:r>
              <a:rPr lang="en-US" sz="2000" dirty="0"/>
              <a:t>and the following initial condition, for each </a:t>
            </a:r>
            <a:r>
              <a:rPr lang="en-US" sz="2000" dirty="0" err="1"/>
              <a:t>DoF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plot the time history of displacement</a:t>
            </a:r>
            <a:r>
              <a:rPr lang="en-US" sz="2000" dirty="0"/>
              <a:t>, regarding the 1</a:t>
            </a:r>
            <a:r>
              <a:rPr lang="en-US" sz="2000" baseline="30000" dirty="0"/>
              <a:t>st</a:t>
            </a:r>
            <a:r>
              <a:rPr lang="en-US" sz="2000" dirty="0"/>
              <a:t>, </a:t>
            </a:r>
            <a:r>
              <a:rPr lang="en-US" sz="2000" dirty="0" smtClean="0"/>
              <a:t>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, and 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mode </a:t>
            </a:r>
            <a:r>
              <a:rPr lang="en-US" sz="2000" dirty="0"/>
              <a:t>contribution</a:t>
            </a:r>
            <a:r>
              <a:rPr lang="en-US" sz="2000" dirty="0" smtClean="0"/>
              <a:t>.</a:t>
            </a:r>
          </a:p>
          <a:p>
            <a:pPr marL="82296" indent="0">
              <a:buNone/>
            </a:pPr>
            <a:endParaRPr lang="en-US" sz="2400" dirty="0"/>
          </a:p>
          <a:p>
            <a:pPr marL="82296" indent="0">
              <a:buNone/>
            </a:pPr>
            <a:endParaRPr lang="en-US" sz="2400" dirty="0" smtClean="0"/>
          </a:p>
          <a:p>
            <a:pPr marL="82296" indent="0">
              <a:buNone/>
            </a:pPr>
            <a:endParaRPr lang="en-US" sz="2400" dirty="0"/>
          </a:p>
          <a:p>
            <a:pPr marL="82296" indent="0">
              <a:buNone/>
            </a:pPr>
            <a:endParaRPr lang="en-US" sz="2400" dirty="0" smtClean="0"/>
          </a:p>
          <a:p>
            <a:pPr marL="82296" indent="0">
              <a:buNone/>
            </a:pPr>
            <a:r>
              <a:rPr lang="en-US" sz="2400" dirty="0" smtClean="0"/>
              <a:t>Also </a:t>
            </a:r>
            <a:r>
              <a:rPr lang="en-US" sz="2000" b="1" dirty="0" smtClean="0">
                <a:solidFill>
                  <a:srgbClr val="FF0000"/>
                </a:solidFill>
              </a:rPr>
              <a:t>plot the time history of spring force </a:t>
            </a:r>
            <a:r>
              <a:rPr lang="id-ID" sz="2000" b="1" dirty="0" smtClean="0">
                <a:solidFill>
                  <a:srgbClr val="FF0000"/>
                </a:solidFill>
              </a:rPr>
              <a:t>and base shear</a:t>
            </a:r>
          </a:p>
          <a:p>
            <a:pPr marL="82296" indent="0">
              <a:buNone/>
            </a:pPr>
            <a:r>
              <a:rPr lang="id-ID" sz="2000" b="1" dirty="0" smtClean="0">
                <a:solidFill>
                  <a:srgbClr val="FF0000"/>
                </a:solidFill>
              </a:rPr>
              <a:t>Make a conclusion !! </a:t>
            </a:r>
          </a:p>
          <a:p>
            <a:pPr marL="82296" indent="0">
              <a:buNone/>
            </a:pPr>
            <a:r>
              <a:rPr lang="id-ID" sz="2000" b="1" dirty="0" smtClean="0">
                <a:solidFill>
                  <a:srgbClr val="3333FF"/>
                </a:solidFill>
              </a:rPr>
              <a:t>Submit at the </a:t>
            </a:r>
            <a:r>
              <a:rPr lang="id-ID" sz="2000" b="1" u="sng" dirty="0" smtClean="0">
                <a:solidFill>
                  <a:srgbClr val="3333FF"/>
                </a:solidFill>
              </a:rPr>
              <a:t>first meeting</a:t>
            </a:r>
            <a:r>
              <a:rPr lang="id-ID" sz="2000" b="1" dirty="0" smtClean="0">
                <a:solidFill>
                  <a:srgbClr val="3333FF"/>
                </a:solidFill>
              </a:rPr>
              <a:t> after Mid Test</a:t>
            </a:r>
            <a:endParaRPr lang="id-ID" sz="2000" b="1" dirty="0">
              <a:solidFill>
                <a:srgbClr val="3333FF"/>
              </a:solidFill>
            </a:endParaRPr>
          </a:p>
        </p:txBody>
      </p:sp>
      <p:grpSp>
        <p:nvGrpSpPr>
          <p:cNvPr id="3" name="Group 64"/>
          <p:cNvGrpSpPr/>
          <p:nvPr/>
        </p:nvGrpSpPr>
        <p:grpSpPr>
          <a:xfrm>
            <a:off x="5513821" y="2422263"/>
            <a:ext cx="3234643" cy="3668316"/>
            <a:chOff x="1438382" y="1984587"/>
            <a:chExt cx="3234643" cy="3668316"/>
          </a:xfrm>
        </p:grpSpPr>
        <p:sp>
          <p:nvSpPr>
            <p:cNvPr id="57" name="TextBox 56"/>
            <p:cNvSpPr txBox="1"/>
            <p:nvPr/>
          </p:nvSpPr>
          <p:spPr>
            <a:xfrm>
              <a:off x="1878135" y="3782682"/>
              <a:ext cx="169000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600" b="1" i="1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W</a:t>
              </a:r>
              <a:r>
                <a:rPr lang="en-US" sz="1600" b="1" baseline="-25000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  <a:r>
                <a:rPr lang="id-ID" sz="1600" b="1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 = </a:t>
              </a:r>
              <a:r>
                <a:rPr lang="en-US" sz="1600" b="1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11.600 </a:t>
              </a:r>
              <a:r>
                <a:rPr lang="id-ID" sz="1600" b="1" noProof="1" smtClean="0">
                  <a:latin typeface="Calibri" panose="020F0502020204030204" pitchFamily="34" charset="0"/>
                  <a:cs typeface="Calibri" panose="020F0502020204030204" pitchFamily="34" charset="0"/>
                </a:rPr>
                <a:t>kgf</a:t>
              </a:r>
              <a:endParaRPr lang="id-ID" sz="1600" b="1" baseline="-25000" noProof="1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4" name="Group 59"/>
            <p:cNvGrpSpPr/>
            <p:nvPr/>
          </p:nvGrpSpPr>
          <p:grpSpPr>
            <a:xfrm>
              <a:off x="1482091" y="1984587"/>
              <a:ext cx="3190934" cy="3668316"/>
              <a:chOff x="1482091" y="1984587"/>
              <a:chExt cx="3190934" cy="3668316"/>
            </a:xfrm>
          </p:grpSpPr>
          <p:grpSp>
            <p:nvGrpSpPr>
              <p:cNvPr id="5" name="Group 55"/>
              <p:cNvGrpSpPr/>
              <p:nvPr/>
            </p:nvGrpSpPr>
            <p:grpSpPr>
              <a:xfrm>
                <a:off x="1482091" y="1984587"/>
                <a:ext cx="3089909" cy="3668316"/>
                <a:chOff x="1482091" y="1984587"/>
                <a:chExt cx="3089909" cy="3668316"/>
              </a:xfrm>
            </p:grpSpPr>
            <p:grpSp>
              <p:nvGrpSpPr>
                <p:cNvPr id="6" name="Group 10"/>
                <p:cNvGrpSpPr/>
                <p:nvPr/>
              </p:nvGrpSpPr>
              <p:grpSpPr>
                <a:xfrm>
                  <a:off x="1482091" y="1984587"/>
                  <a:ext cx="3089909" cy="3668316"/>
                  <a:chOff x="1247030" y="2301631"/>
                  <a:chExt cx="3089909" cy="3668316"/>
                </a:xfrm>
              </p:grpSpPr>
              <p:grpSp>
                <p:nvGrpSpPr>
                  <p:cNvPr id="7" name="Group 14"/>
                  <p:cNvGrpSpPr/>
                  <p:nvPr/>
                </p:nvGrpSpPr>
                <p:grpSpPr>
                  <a:xfrm>
                    <a:off x="1247030" y="2301631"/>
                    <a:ext cx="3089909" cy="3668316"/>
                    <a:chOff x="1247030" y="2301631"/>
                    <a:chExt cx="3089909" cy="3668316"/>
                  </a:xfrm>
                </p:grpSpPr>
                <p:grpSp>
                  <p:nvGrpSpPr>
                    <p:cNvPr id="8" name="Group 18"/>
                    <p:cNvGrpSpPr/>
                    <p:nvPr/>
                  </p:nvGrpSpPr>
                  <p:grpSpPr>
                    <a:xfrm>
                      <a:off x="1247030" y="2301631"/>
                      <a:ext cx="2316858" cy="3668316"/>
                      <a:chOff x="1247030" y="2301631"/>
                      <a:chExt cx="2316858" cy="3668316"/>
                    </a:xfrm>
                  </p:grpSpPr>
                  <p:cxnSp>
                    <p:nvCxnSpPr>
                      <p:cNvPr id="26" name="Straight Connector 25"/>
                      <p:cNvCxnSpPr>
                        <a:stCxn id="34" idx="1"/>
                      </p:cNvCxnSpPr>
                      <p:nvPr/>
                    </p:nvCxnSpPr>
                    <p:spPr>
                      <a:xfrm rot="10800000" flipV="1">
                        <a:off x="1619672" y="2301631"/>
                        <a:ext cx="9980" cy="3472960"/>
                      </a:xfrm>
                      <a:prstGeom prst="line">
                        <a:avLst/>
                      </a:prstGeom>
                      <a:ln w="3810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8" name="Rectangle 27"/>
                      <p:cNvSpPr/>
                      <p:nvPr/>
                    </p:nvSpPr>
                    <p:spPr>
                      <a:xfrm>
                        <a:off x="1619672" y="3193968"/>
                        <a:ext cx="1607578" cy="146765"/>
                      </a:xfrm>
                      <a:prstGeom prst="rect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  <p:sp>
                    <p:nvSpPr>
                      <p:cNvPr id="29" name="Rectangle 28"/>
                      <p:cNvSpPr/>
                      <p:nvPr/>
                    </p:nvSpPr>
                    <p:spPr>
                      <a:xfrm>
                        <a:off x="1643074" y="4497454"/>
                        <a:ext cx="1584176" cy="144016"/>
                      </a:xfrm>
                      <a:prstGeom prst="rect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  <p:cxnSp>
                    <p:nvCxnSpPr>
                      <p:cNvPr id="30" name="Straight Connector 29"/>
                      <p:cNvCxnSpPr>
                        <a:stCxn id="34" idx="3"/>
                      </p:cNvCxnSpPr>
                      <p:nvPr/>
                    </p:nvCxnSpPr>
                    <p:spPr>
                      <a:xfrm flipH="1">
                        <a:off x="3227251" y="2301631"/>
                        <a:ext cx="9979" cy="3547717"/>
                      </a:xfrm>
                      <a:prstGeom prst="line">
                        <a:avLst/>
                      </a:prstGeom>
                      <a:ln w="3810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9" name="Group 30"/>
                      <p:cNvGrpSpPr/>
                      <p:nvPr/>
                    </p:nvGrpSpPr>
                    <p:grpSpPr>
                      <a:xfrm>
                        <a:off x="1247030" y="5774591"/>
                        <a:ext cx="2316858" cy="195356"/>
                        <a:chOff x="3851920" y="3685360"/>
                        <a:chExt cx="792088" cy="232360"/>
                      </a:xfrm>
                    </p:grpSpPr>
                    <p:sp>
                      <p:nvSpPr>
                        <p:cNvPr id="44" name="Rectangle 43"/>
                        <p:cNvSpPr/>
                        <p:nvPr/>
                      </p:nvSpPr>
                      <p:spPr>
                        <a:xfrm>
                          <a:off x="3851920" y="3685360"/>
                          <a:ext cx="792088" cy="232360"/>
                        </a:xfrm>
                        <a:prstGeom prst="rect">
                          <a:avLst/>
                        </a:prstGeom>
                        <a:pattFill prst="ltUpDiag">
                          <a:fgClr>
                            <a:schemeClr val="accent1"/>
                          </a:fgClr>
                          <a:bgClr>
                            <a:schemeClr val="bg1"/>
                          </a:bgClr>
                        </a:patt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d-ID"/>
                        </a:p>
                      </p:txBody>
                    </p:sp>
                    <p:cxnSp>
                      <p:nvCxnSpPr>
                        <p:cNvPr id="45" name="Straight Connector 44"/>
                        <p:cNvCxnSpPr/>
                        <p:nvPr/>
                      </p:nvCxnSpPr>
                      <p:spPr>
                        <a:xfrm>
                          <a:off x="3851920" y="3685360"/>
                          <a:ext cx="792088" cy="0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sp>
                  <p:nvSpPr>
                    <p:cNvPr id="20" name="TextBox 19"/>
                    <p:cNvSpPr txBox="1"/>
                    <p:nvPr/>
                  </p:nvSpPr>
                  <p:spPr>
                    <a:xfrm>
                      <a:off x="3565629" y="4941194"/>
                      <a:ext cx="77131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4,5 m</a:t>
                      </a:r>
                      <a:endParaRPr lang="id-ID" baseline="-25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22" name="TextBox 21"/>
                    <p:cNvSpPr txBox="1"/>
                    <p:nvPr/>
                  </p:nvSpPr>
                  <p:spPr>
                    <a:xfrm rot="16200000">
                      <a:off x="967620" y="3682368"/>
                      <a:ext cx="942539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600" b="1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W10x21</a:t>
                      </a:r>
                      <a:endParaRPr lang="id-ID" sz="1600" b="1" baseline="-25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</p:grpSp>
              <p:sp>
                <p:nvSpPr>
                  <p:cNvPr id="16" name="TextBox 15"/>
                  <p:cNvSpPr txBox="1"/>
                  <p:nvPr/>
                </p:nvSpPr>
                <p:spPr>
                  <a:xfrm>
                    <a:off x="1557644" y="2876320"/>
                    <a:ext cx="1588031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d-ID" sz="1600" b="1" i="1" noProof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W</a:t>
                    </a:r>
                    <a:r>
                      <a:rPr lang="id-ID" sz="1600" b="1" baseline="-25000" noProof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2</a:t>
                    </a:r>
                    <a:r>
                      <a:rPr lang="id-ID" sz="1600" b="1" noProof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 = </a:t>
                    </a:r>
                    <a:r>
                      <a:rPr lang="en-US" sz="1600" b="1" noProof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24.000 kgf</a:t>
                    </a:r>
                    <a:endParaRPr lang="id-ID" sz="1600" b="1" baseline="-25000" noProof="1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  <p:cxnSp>
              <p:nvCxnSpPr>
                <p:cNvPr id="50" name="Straight Arrow Connector 49"/>
                <p:cNvCxnSpPr>
                  <a:stCxn id="28" idx="3"/>
                </p:cNvCxnSpPr>
                <p:nvPr/>
              </p:nvCxnSpPr>
              <p:spPr>
                <a:xfrm flipV="1">
                  <a:off x="3462311" y="2950306"/>
                  <a:ext cx="749649" cy="1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Arrow Connector 50"/>
                <p:cNvCxnSpPr/>
                <p:nvPr/>
              </p:nvCxnSpPr>
              <p:spPr>
                <a:xfrm flipV="1">
                  <a:off x="3424124" y="4252418"/>
                  <a:ext cx="749649" cy="1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>
                  <a:off x="3837135" y="2950306"/>
                  <a:ext cx="0" cy="1327691"/>
                </a:xfrm>
                <a:prstGeom prst="line">
                  <a:avLst/>
                </a:prstGeom>
                <a:ln>
                  <a:headEnd type="oval" w="sm" len="sm"/>
                  <a:tailEnd type="oval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3837994" y="4252419"/>
                  <a:ext cx="0" cy="1205128"/>
                </a:xfrm>
                <a:prstGeom prst="line">
                  <a:avLst/>
                </a:prstGeom>
                <a:ln>
                  <a:headEnd type="oval" w="sm" len="sm"/>
                  <a:tailEnd type="oval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8" name="TextBox 57"/>
              <p:cNvSpPr txBox="1"/>
              <p:nvPr/>
            </p:nvSpPr>
            <p:spPr>
              <a:xfrm>
                <a:off x="4096961" y="2703292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u</a:t>
                </a:r>
                <a:r>
                  <a:rPr lang="en-US" sz="2400" b="1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endParaRPr lang="id-ID" sz="2400" b="1" baseline="-25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4168969" y="3999436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u</a:t>
                </a:r>
                <a:r>
                  <a:rPr lang="en-US" sz="2400" b="1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endParaRPr lang="id-ID" sz="2400" b="1" baseline="-25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61" name="TextBox 60"/>
            <p:cNvSpPr txBox="1"/>
            <p:nvPr/>
          </p:nvSpPr>
          <p:spPr>
            <a:xfrm>
              <a:off x="3786273" y="3331672"/>
              <a:ext cx="7713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3 m</a:t>
              </a:r>
              <a:endParaRPr lang="id-ID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 rot="16200000">
              <a:off x="1136389" y="4685677"/>
              <a:ext cx="9425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W10x45</a:t>
              </a:r>
              <a:endParaRPr lang="id-ID" sz="1600" b="1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 rot="16200000">
              <a:off x="3096872" y="3325682"/>
              <a:ext cx="9425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W10x21</a:t>
              </a:r>
              <a:endParaRPr lang="id-ID" sz="1600" b="1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 rot="16200000">
              <a:off x="3122132" y="4685706"/>
              <a:ext cx="9425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W10x45</a:t>
              </a:r>
              <a:endParaRPr lang="id-ID" sz="1600" b="1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594030" y="3475518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W10x21 </a:t>
            </a:r>
            <a:r>
              <a:rPr lang="en-US" sz="1600" b="1" i="1" dirty="0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I = 4,900 cm</a:t>
            </a:r>
            <a:r>
              <a:rPr lang="en-US" sz="1600" b="1" i="1" baseline="30000" dirty="0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4</a:t>
            </a:r>
            <a:endParaRPr lang="id-ID" sz="1600" b="1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92128" y="3814072"/>
            <a:ext cx="2304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W10x45</a:t>
            </a:r>
            <a:r>
              <a:rPr lang="en-US" sz="1600" b="1" i="1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I = </a:t>
            </a:r>
            <a:r>
              <a:rPr lang="en-US" sz="1600" b="1" i="1" dirty="0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10,300 cm</a:t>
            </a:r>
            <a:r>
              <a:rPr lang="en-US" sz="1600" b="1" i="1" baseline="30000" dirty="0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4</a:t>
            </a:r>
            <a:endParaRPr lang="id-ID" sz="1600" b="1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17357" y="4098558"/>
            <a:ext cx="2304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b="1" i="1" noProof="1" smtClean="0">
                <a:latin typeface="Calibri" panose="020F0502020204030204" pitchFamily="34" charset="0"/>
                <a:cs typeface="Calibri" panose="020F0502020204030204" pitchFamily="34" charset="0"/>
              </a:rPr>
              <a:t>E = 2.10</a:t>
            </a:r>
            <a:r>
              <a:rPr lang="id-ID" sz="1600" b="1" i="1" baseline="30000" noProof="1" smtClean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id-ID" sz="1600" b="1" i="1" noProof="1" smtClean="0">
                <a:latin typeface="Calibri" panose="020F0502020204030204" pitchFamily="34" charset="0"/>
                <a:cs typeface="Calibri" panose="020F0502020204030204" pitchFamily="34" charset="0"/>
              </a:rPr>
              <a:t> kg/cm</a:t>
            </a:r>
            <a:r>
              <a:rPr lang="id-ID" sz="1600" b="1" i="1" baseline="30000" noProof="1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id-ID" sz="1600" b="1" baseline="30000" noProof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940152" y="2348880"/>
            <a:ext cx="1607578" cy="146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7" name="TextBox 36"/>
          <p:cNvSpPr txBox="1"/>
          <p:nvPr/>
        </p:nvSpPr>
        <p:spPr>
          <a:xfrm>
            <a:off x="5940152" y="1988840"/>
            <a:ext cx="15880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b="1" i="1" noProof="1" smtClean="0"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id-ID" sz="1600" b="1" baseline="-25000" noProof="1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id-ID" sz="1600" b="1" noProof="1" smtClean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sz="1600" b="1" noProof="1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d-ID" sz="1600" b="1" noProof="1" smtClean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1600" b="1" noProof="1" smtClean="0">
                <a:latin typeface="Calibri" panose="020F0502020204030204" pitchFamily="34" charset="0"/>
                <a:cs typeface="Calibri" panose="020F0502020204030204" pitchFamily="34" charset="0"/>
              </a:rPr>
              <a:t>.000 kgf</a:t>
            </a:r>
            <a:endParaRPr lang="id-ID" sz="1600" b="1" baseline="-25000" noProof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 rot="16200000">
            <a:off x="5278120" y="2794888"/>
            <a:ext cx="942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W10x21</a:t>
            </a:r>
            <a:endParaRPr lang="id-ID" sz="1600" b="1" baseline="-2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 rot="16200000">
            <a:off x="7222336" y="2794889"/>
            <a:ext cx="942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W10x21</a:t>
            </a:r>
            <a:endParaRPr lang="id-ID" sz="1600" b="1" baseline="-2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rot="5400000">
            <a:off x="7436547" y="2940717"/>
            <a:ext cx="895643" cy="0"/>
          </a:xfrm>
          <a:prstGeom prst="line">
            <a:avLst/>
          </a:prstGeom>
          <a:ln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7524328" y="2492896"/>
            <a:ext cx="749649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8172400" y="227687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id-ID" sz="24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id-ID" sz="2400" b="1" baseline="-2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812360" y="2708920"/>
            <a:ext cx="771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3 m</a:t>
            </a:r>
            <a:endParaRPr lang="id-ID" baseline="-2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4312047"/>
              </p:ext>
            </p:extLst>
          </p:nvPr>
        </p:nvGraphicFramePr>
        <p:xfrm>
          <a:off x="3212417" y="3344392"/>
          <a:ext cx="1667087" cy="9429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2" name="Equation" r:id="rId3" imgW="876240" imgH="495000" progId="Equation.3">
                  <p:embed/>
                </p:oleObj>
              </mc:Choice>
              <mc:Fallback>
                <p:oleObj name="Equation" r:id="rId3" imgW="876240" imgH="495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2417" y="3344392"/>
                        <a:ext cx="1667087" cy="9429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8133665"/>
              </p:ext>
            </p:extLst>
          </p:nvPr>
        </p:nvGraphicFramePr>
        <p:xfrm>
          <a:off x="3168817" y="4236649"/>
          <a:ext cx="1904410" cy="8251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3" name="Equation" r:id="rId5" imgW="939600" imgH="469800" progId="Equation.3">
                  <p:embed/>
                </p:oleObj>
              </mc:Choice>
              <mc:Fallback>
                <p:oleObj name="Equation" r:id="rId5" imgW="939600" imgH="469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8817" y="4236649"/>
                        <a:ext cx="1904410" cy="8251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579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82296" indent="0">
              <a:buNone/>
            </a:pPr>
            <a:r>
              <a:rPr lang="id-ID" sz="2800" b="1" noProof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Free Vibration Response : </a:t>
            </a:r>
            <a:r>
              <a:rPr lang="en-US" sz="2800" b="1" noProof="1">
                <a:solidFill>
                  <a:schemeClr val="accent3">
                    <a:lumMod val="60000"/>
                    <a:lumOff val="40000"/>
                  </a:schemeClr>
                </a:solidFill>
              </a:rPr>
              <a:t>D</a:t>
            </a:r>
            <a:r>
              <a:rPr lang="id-ID" sz="2800" b="1" noProof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amped System</a:t>
            </a:r>
            <a:endParaRPr lang="en-US" sz="2800" b="1" noProof="1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en-US" sz="2400" noProof="1" smtClean="0"/>
              <a:t>EoM for MDoF </a:t>
            </a:r>
            <a:r>
              <a:rPr lang="en-US" sz="2400" noProof="1"/>
              <a:t>D</a:t>
            </a:r>
            <a:r>
              <a:rPr lang="en-US" sz="2400" noProof="1" smtClean="0"/>
              <a:t>amped Free Vibration is :</a:t>
            </a:r>
          </a:p>
          <a:p>
            <a:endParaRPr lang="en-US" sz="2400" noProof="1" smtClean="0"/>
          </a:p>
          <a:p>
            <a:endParaRPr lang="en-US" sz="2400" noProof="1"/>
          </a:p>
          <a:p>
            <a:r>
              <a:rPr lang="en-US" sz="2400" noProof="1" smtClean="0"/>
              <a:t>Using Eq. (10) and its derivative :</a:t>
            </a:r>
          </a:p>
          <a:p>
            <a:endParaRPr lang="en-US" sz="2400" noProof="1"/>
          </a:p>
          <a:p>
            <a:endParaRPr lang="en-US" sz="2400" noProof="1" smtClean="0"/>
          </a:p>
          <a:p>
            <a:r>
              <a:rPr lang="en-US" sz="2400" noProof="1" smtClean="0"/>
              <a:t>Premultiply Eq. (15) with {</a:t>
            </a:r>
            <a:r>
              <a:rPr lang="en-US" sz="2400" noProof="1" smtClean="0">
                <a:latin typeface="Symbol" panose="05050102010706020507" pitchFamily="18" charset="2"/>
              </a:rPr>
              <a:t>f</a:t>
            </a:r>
            <a:r>
              <a:rPr lang="en-US" sz="2400" noProof="1" smtClean="0"/>
              <a:t>}</a:t>
            </a:r>
            <a:r>
              <a:rPr lang="en-US" sz="2400" baseline="30000" noProof="1" smtClean="0"/>
              <a:t>T</a:t>
            </a:r>
            <a:r>
              <a:rPr lang="en-US" sz="2400" noProof="1" smtClean="0"/>
              <a:t> :</a:t>
            </a:r>
          </a:p>
          <a:p>
            <a:endParaRPr lang="en-US" sz="2400" noProof="1"/>
          </a:p>
          <a:p>
            <a:endParaRPr lang="en-US" sz="2400" noProof="1" smtClean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1238139"/>
              </p:ext>
            </p:extLst>
          </p:nvPr>
        </p:nvGraphicFramePr>
        <p:xfrm>
          <a:off x="1259632" y="2728391"/>
          <a:ext cx="5126037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3" name="Equation" r:id="rId3" imgW="2070000" imgH="228600" progId="Equation.3">
                  <p:embed/>
                </p:oleObj>
              </mc:Choice>
              <mc:Fallback>
                <p:oleObj name="Equation" r:id="rId3" imgW="2070000" imgH="228600" progId="Equation.3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2728391"/>
                        <a:ext cx="5126037" cy="566738"/>
                      </a:xfrm>
                      <a:prstGeom prst="rect">
                        <a:avLst/>
                      </a:prstGeom>
                      <a:solidFill>
                        <a:srgbClr val="FFF1CE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112095" y="2780928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14</a:t>
            </a:r>
            <a:r>
              <a:rPr lang="en-US" sz="2400" b="1" dirty="0" smtClean="0"/>
              <a:t>)</a:t>
            </a:r>
            <a:endParaRPr lang="id-ID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100392" y="4005064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15</a:t>
            </a:r>
            <a:r>
              <a:rPr lang="en-US" sz="2400" b="1" dirty="0" smtClean="0"/>
              <a:t>)</a:t>
            </a:r>
            <a:endParaRPr lang="id-ID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087922" y="5445224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en-US" sz="2400" b="1" dirty="0" smtClean="0"/>
              <a:t>)</a:t>
            </a:r>
            <a:endParaRPr lang="id-ID" sz="2400" b="1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7374641"/>
              </p:ext>
            </p:extLst>
          </p:nvPr>
        </p:nvGraphicFramePr>
        <p:xfrm>
          <a:off x="1259632" y="4005064"/>
          <a:ext cx="6510337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4" name="Equation" r:id="rId5" imgW="2628720" imgH="241200" progId="Equation.3">
                  <p:embed/>
                </p:oleObj>
              </mc:Choice>
              <mc:Fallback>
                <p:oleObj name="Equation" r:id="rId5" imgW="2628720" imgH="241200" progId="Equation.3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4005064"/>
                        <a:ext cx="6510337" cy="598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3573401"/>
              </p:ext>
            </p:extLst>
          </p:nvPr>
        </p:nvGraphicFramePr>
        <p:xfrm>
          <a:off x="1340715" y="5373216"/>
          <a:ext cx="6621557" cy="518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5" name="Equation" r:id="rId7" imgW="3416040" imgH="266400" progId="Equation.3">
                  <p:embed/>
                </p:oleObj>
              </mc:Choice>
              <mc:Fallback>
                <p:oleObj name="Equation" r:id="rId7" imgW="3416040" imgH="266400" progId="Equation.3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0715" y="5373216"/>
                        <a:ext cx="6621557" cy="5180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Left Brace 11"/>
          <p:cNvSpPr/>
          <p:nvPr/>
        </p:nvSpPr>
        <p:spPr>
          <a:xfrm rot="16200000">
            <a:off x="1990080" y="5305188"/>
            <a:ext cx="180021" cy="1383419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Left Brace 12"/>
          <p:cNvSpPr/>
          <p:nvPr/>
        </p:nvSpPr>
        <p:spPr>
          <a:xfrm rot="16200000">
            <a:off x="4021571" y="5321027"/>
            <a:ext cx="180021" cy="1383419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Left Brace 13"/>
          <p:cNvSpPr/>
          <p:nvPr/>
        </p:nvSpPr>
        <p:spPr>
          <a:xfrm rot="16200000">
            <a:off x="6109803" y="5321026"/>
            <a:ext cx="180021" cy="1383419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TextBox 14"/>
          <p:cNvSpPr txBox="1"/>
          <p:nvPr/>
        </p:nvSpPr>
        <p:spPr>
          <a:xfrm>
            <a:off x="1749249" y="6086908"/>
            <a:ext cx="661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b="1" i="1" noProof="1" smtClean="0"/>
              <a:t>M</a:t>
            </a:r>
            <a:r>
              <a:rPr lang="id-ID" sz="2400" b="1" i="1" baseline="-25000" noProof="1" smtClean="0"/>
              <a:t>n</a:t>
            </a:r>
            <a:endParaRPr lang="id-ID" sz="2400" b="1" i="1" baseline="-25000" noProof="1"/>
          </a:p>
        </p:txBody>
      </p:sp>
      <p:sp>
        <p:nvSpPr>
          <p:cNvPr id="16" name="TextBox 15"/>
          <p:cNvSpPr txBox="1"/>
          <p:nvPr/>
        </p:nvSpPr>
        <p:spPr>
          <a:xfrm>
            <a:off x="3780740" y="6102747"/>
            <a:ext cx="661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noProof="1" smtClean="0"/>
              <a:t>C</a:t>
            </a:r>
            <a:r>
              <a:rPr lang="id-ID" sz="2400" b="1" i="1" baseline="-25000" noProof="1" smtClean="0"/>
              <a:t>n</a:t>
            </a:r>
            <a:endParaRPr lang="id-ID" sz="2400" b="1" i="1" baseline="-25000" noProof="1"/>
          </a:p>
        </p:txBody>
      </p:sp>
      <p:sp>
        <p:nvSpPr>
          <p:cNvPr id="17" name="TextBox 16"/>
          <p:cNvSpPr txBox="1"/>
          <p:nvPr/>
        </p:nvSpPr>
        <p:spPr>
          <a:xfrm>
            <a:off x="5868972" y="6102747"/>
            <a:ext cx="661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noProof="1" smtClean="0"/>
              <a:t>K</a:t>
            </a:r>
            <a:r>
              <a:rPr lang="id-ID" sz="2400" b="1" i="1" baseline="-25000" noProof="1" smtClean="0"/>
              <a:t>n</a:t>
            </a:r>
            <a:endParaRPr lang="id-ID" sz="2400" b="1" i="1" baseline="-25000" noProof="1"/>
          </a:p>
        </p:txBody>
      </p:sp>
    </p:spTree>
    <p:extLst>
      <p:ext uri="{BB962C8B-B14F-4D97-AF65-F5344CB8AC3E}">
        <p14:creationId xmlns:p14="http://schemas.microsoft.com/office/powerpoint/2010/main" val="41833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noProof="1"/>
              <a:t>Eq.(</a:t>
            </a:r>
            <a:r>
              <a:rPr lang="en-US" sz="2400" noProof="1" smtClean="0"/>
              <a:t>16) </a:t>
            </a:r>
            <a:r>
              <a:rPr lang="en-US" sz="2400" noProof="1"/>
              <a:t>is an EoM from SDoF D</a:t>
            </a:r>
            <a:r>
              <a:rPr lang="en-US" sz="2400" noProof="1" smtClean="0"/>
              <a:t>amped </a:t>
            </a:r>
            <a:r>
              <a:rPr lang="en-US" sz="2400" noProof="1"/>
              <a:t>System for mode n, which has solution </a:t>
            </a:r>
            <a:r>
              <a:rPr lang="en-US" sz="2400" noProof="1" smtClean="0"/>
              <a:t>:</a:t>
            </a:r>
          </a:p>
          <a:p>
            <a:pPr algn="just"/>
            <a:endParaRPr lang="en-US" sz="2400" noProof="1"/>
          </a:p>
          <a:p>
            <a:pPr algn="just"/>
            <a:endParaRPr lang="en-US" sz="2400" noProof="1" smtClean="0"/>
          </a:p>
          <a:p>
            <a:pPr algn="just"/>
            <a:r>
              <a:rPr lang="en-US" sz="2400" noProof="1" smtClean="0"/>
              <a:t>The displacement response of the system is then obtained by substituting Eq. (17) in Eq. (10)</a:t>
            </a:r>
            <a:endParaRPr lang="id-ID" sz="2400" noProof="1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69112"/>
              </p:ext>
            </p:extLst>
          </p:nvPr>
        </p:nvGraphicFramePr>
        <p:xfrm>
          <a:off x="1475656" y="2589205"/>
          <a:ext cx="5599878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9" name="Equation" r:id="rId3" imgW="3860640" imgH="545760" progId="Equation.3">
                  <p:embed/>
                </p:oleObj>
              </mc:Choice>
              <mc:Fallback>
                <p:oleObj name="Equation" r:id="rId3" imgW="3860640" imgH="54576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589205"/>
                        <a:ext cx="5599878" cy="792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55874" y="2814919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17</a:t>
            </a:r>
            <a:r>
              <a:rPr lang="en-US" sz="2400" b="1" dirty="0" smtClean="0"/>
              <a:t>)</a:t>
            </a:r>
            <a:endParaRPr lang="id-ID" sz="2400" b="1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9718805"/>
              </p:ext>
            </p:extLst>
          </p:nvPr>
        </p:nvGraphicFramePr>
        <p:xfrm>
          <a:off x="1403648" y="4509120"/>
          <a:ext cx="5967413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0" name="Equation" r:id="rId5" imgW="4114800" imgH="545760" progId="Equation.3">
                  <p:embed/>
                </p:oleObj>
              </mc:Choice>
              <mc:Fallback>
                <p:oleObj name="Equation" r:id="rId5" imgW="4114800" imgH="54576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4509120"/>
                        <a:ext cx="5967413" cy="792162"/>
                      </a:xfrm>
                      <a:prstGeom prst="rect">
                        <a:avLst/>
                      </a:prstGeom>
                      <a:solidFill>
                        <a:srgbClr val="FFF1CE"/>
                      </a:solidFill>
                      <a:ln w="19050">
                        <a:solidFill>
                          <a:srgbClr val="00B0F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55874" y="4581128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18</a:t>
            </a:r>
            <a:r>
              <a:rPr lang="en-US" sz="2400" b="1" dirty="0" smtClean="0"/>
              <a:t>)</a:t>
            </a:r>
            <a:endParaRPr lang="id-ID" sz="2400" b="1" dirty="0"/>
          </a:p>
        </p:txBody>
      </p:sp>
    </p:spTree>
    <p:extLst>
      <p:ext uri="{BB962C8B-B14F-4D97-AF65-F5344CB8AC3E}">
        <p14:creationId xmlns:p14="http://schemas.microsoft.com/office/powerpoint/2010/main" val="192001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>
          <a:xfrm>
            <a:off x="467544" y="1556792"/>
            <a:ext cx="8135938" cy="4824413"/>
          </a:xfrm>
        </p:spPr>
        <p:txBody>
          <a:bodyPr>
            <a:normAutofit/>
          </a:bodyPr>
          <a:lstStyle/>
          <a:p>
            <a:r>
              <a:rPr lang="id-ID" sz="2000" noProof="1" smtClean="0">
                <a:solidFill>
                  <a:schemeClr val="accent6">
                    <a:lumMod val="75000"/>
                  </a:schemeClr>
                </a:solidFill>
              </a:rPr>
              <a:t>Sub Pokok Bahasan :</a:t>
            </a:r>
          </a:p>
          <a:p>
            <a:pPr marL="804863" lvl="0" indent="-282575"/>
            <a:r>
              <a:rPr lang="id-ID" sz="2000" dirty="0"/>
              <a:t>Penentuan derajat kebebasan</a:t>
            </a:r>
          </a:p>
          <a:p>
            <a:pPr marL="804863" indent="-282575"/>
            <a:r>
              <a:rPr lang="id-ID" sz="2000" dirty="0"/>
              <a:t>Properti matrik kekakuan, massa dan redaman</a:t>
            </a:r>
            <a:endParaRPr lang="id-ID" sz="2000" noProof="1"/>
          </a:p>
        </p:txBody>
      </p:sp>
    </p:spTree>
    <p:extLst>
      <p:ext uri="{BB962C8B-B14F-4D97-AF65-F5344CB8AC3E}">
        <p14:creationId xmlns:p14="http://schemas.microsoft.com/office/powerpoint/2010/main" val="34998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228600" y="1219200"/>
            <a:ext cx="739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id-ID" altLang="id-ID" sz="1800"/>
          </a:p>
        </p:txBody>
      </p:sp>
      <p:sp>
        <p:nvSpPr>
          <p:cNvPr id="3076" name="Content Placeholder 10"/>
          <p:cNvSpPr>
            <a:spLocks noGrp="1"/>
          </p:cNvSpPr>
          <p:nvPr>
            <p:ph sz="quarter" idx="10"/>
          </p:nvPr>
        </p:nvSpPr>
        <p:spPr>
          <a:xfrm>
            <a:off x="539552" y="1585913"/>
            <a:ext cx="8135938" cy="4824413"/>
          </a:xfrm>
        </p:spPr>
        <p:txBody>
          <a:bodyPr>
            <a:noAutofit/>
          </a:bodyPr>
          <a:lstStyle/>
          <a:p>
            <a:pPr algn="just"/>
            <a:r>
              <a:rPr lang="en-US" altLang="id-ID" sz="2800" noProof="1" smtClean="0"/>
              <a:t>Structures cannot always be described by a SDoF model</a:t>
            </a:r>
          </a:p>
          <a:p>
            <a:pPr algn="just"/>
            <a:r>
              <a:rPr lang="en-US" altLang="id-ID" sz="2800" noProof="1" smtClean="0"/>
              <a:t>In fact, structures are </a:t>
            </a:r>
            <a:r>
              <a:rPr lang="en-US" altLang="id-ID" sz="2800" i="1" noProof="1" smtClean="0">
                <a:solidFill>
                  <a:srgbClr val="FF0000"/>
                </a:solidFill>
              </a:rPr>
              <a:t>continuous systems</a:t>
            </a:r>
            <a:r>
              <a:rPr lang="en-US" altLang="id-ID" sz="2800" noProof="1" smtClean="0"/>
              <a:t> and as such possess an </a:t>
            </a:r>
            <a:r>
              <a:rPr lang="en-US" altLang="id-ID" sz="2800" i="1" noProof="1" smtClean="0">
                <a:solidFill>
                  <a:srgbClr val="00B0F0"/>
                </a:solidFill>
              </a:rPr>
              <a:t>infinite number of DoF</a:t>
            </a:r>
          </a:p>
          <a:p>
            <a:pPr algn="just"/>
            <a:r>
              <a:rPr lang="en-US" altLang="id-ID" sz="2800" noProof="1" smtClean="0"/>
              <a:t>There are analytical methods to describe the dynamic behavior of continuous structures, which are rather complex and require considerable mathematical analysis.</a:t>
            </a:r>
          </a:p>
          <a:p>
            <a:pPr algn="just"/>
            <a:r>
              <a:rPr lang="en-US" altLang="id-ID" sz="2800" noProof="1" smtClean="0"/>
              <a:t>For practical purposes to study Multi Degree of Freedom System (MDoF), we shall consider the multistory </a:t>
            </a:r>
            <a:r>
              <a:rPr lang="en-US" altLang="id-ID" sz="2800" b="1" u="sng" noProof="1" smtClean="0">
                <a:solidFill>
                  <a:srgbClr val="FF0000"/>
                </a:solidFill>
              </a:rPr>
              <a:t>shear bulding</a:t>
            </a:r>
            <a:r>
              <a:rPr lang="en-US" altLang="id-ID" sz="2800" noProof="1"/>
              <a:t> </a:t>
            </a:r>
            <a:r>
              <a:rPr lang="en-US" altLang="id-ID" sz="2800" noProof="1" smtClean="0"/>
              <a:t>model.</a:t>
            </a:r>
          </a:p>
          <a:p>
            <a:pPr marL="82296" indent="0" algn="just">
              <a:buNone/>
            </a:pPr>
            <a:endParaRPr lang="en-US" altLang="id-ID" sz="2800" noProof="1"/>
          </a:p>
        </p:txBody>
      </p:sp>
    </p:spTree>
    <p:extLst>
      <p:ext uri="{BB962C8B-B14F-4D97-AF65-F5344CB8AC3E}">
        <p14:creationId xmlns:p14="http://schemas.microsoft.com/office/powerpoint/2010/main" val="31864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shear building may be defined as a structure in which there is no rotation of a horizontal section at the level of the floors</a:t>
            </a:r>
          </a:p>
          <a:p>
            <a:r>
              <a:rPr lang="en-US" sz="2400" dirty="0" smtClean="0"/>
              <a:t>Assumption for shear building</a:t>
            </a:r>
          </a:p>
          <a:p>
            <a:pPr marL="979488" indent="-282575"/>
            <a:r>
              <a:rPr lang="en-US" sz="2400" dirty="0" smtClean="0"/>
              <a:t>The total mass of the structure is concentrated at the levels of the floors</a:t>
            </a:r>
          </a:p>
          <a:p>
            <a:pPr marL="979488" indent="-282575"/>
            <a:r>
              <a:rPr lang="en-US" sz="2400" dirty="0" smtClean="0"/>
              <a:t>The slabs/girders on the floors are infinitely rigid as compared to the columns</a:t>
            </a:r>
          </a:p>
          <a:p>
            <a:pPr marL="979488" indent="-282575"/>
            <a:r>
              <a:rPr lang="en-US" sz="2400" dirty="0" smtClean="0"/>
              <a:t>The deformation of the structure is independent of the axial forces present in the columns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71209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634962" y="1383159"/>
            <a:ext cx="3574927" cy="4586788"/>
            <a:chOff x="634962" y="1383159"/>
            <a:chExt cx="3574927" cy="4586788"/>
          </a:xfrm>
        </p:grpSpPr>
        <p:grpSp>
          <p:nvGrpSpPr>
            <p:cNvPr id="43021" name="Group 43020"/>
            <p:cNvGrpSpPr/>
            <p:nvPr/>
          </p:nvGrpSpPr>
          <p:grpSpPr>
            <a:xfrm>
              <a:off x="1247030" y="1383159"/>
              <a:ext cx="2962859" cy="4586788"/>
              <a:chOff x="1247030" y="1383159"/>
              <a:chExt cx="2962859" cy="4586788"/>
            </a:xfrm>
          </p:grpSpPr>
          <p:grpSp>
            <p:nvGrpSpPr>
              <p:cNvPr id="43020" name="Group 43019"/>
              <p:cNvGrpSpPr/>
              <p:nvPr/>
            </p:nvGrpSpPr>
            <p:grpSpPr>
              <a:xfrm>
                <a:off x="1247030" y="1599183"/>
                <a:ext cx="2962859" cy="4370764"/>
                <a:chOff x="1247030" y="1599183"/>
                <a:chExt cx="2962859" cy="4370764"/>
              </a:xfrm>
            </p:grpSpPr>
            <p:grpSp>
              <p:nvGrpSpPr>
                <p:cNvPr id="43019" name="Group 43018"/>
                <p:cNvGrpSpPr/>
                <p:nvPr/>
              </p:nvGrpSpPr>
              <p:grpSpPr>
                <a:xfrm>
                  <a:off x="1247030" y="1628800"/>
                  <a:ext cx="2962859" cy="4341147"/>
                  <a:chOff x="1247030" y="1628800"/>
                  <a:chExt cx="2962859" cy="4341147"/>
                </a:xfrm>
              </p:grpSpPr>
              <p:grpSp>
                <p:nvGrpSpPr>
                  <p:cNvPr id="43017" name="Group 43016"/>
                  <p:cNvGrpSpPr/>
                  <p:nvPr/>
                </p:nvGrpSpPr>
                <p:grpSpPr>
                  <a:xfrm>
                    <a:off x="1247030" y="1628800"/>
                    <a:ext cx="2962859" cy="4341147"/>
                    <a:chOff x="1247030" y="1628800"/>
                    <a:chExt cx="2962859" cy="4341147"/>
                  </a:xfrm>
                </p:grpSpPr>
                <p:cxnSp>
                  <p:nvCxnSpPr>
                    <p:cNvPr id="7" name="Straight Connector 6"/>
                    <p:cNvCxnSpPr/>
                    <p:nvPr/>
                  </p:nvCxnSpPr>
                  <p:spPr>
                    <a:xfrm>
                      <a:off x="1619672" y="2060848"/>
                      <a:ext cx="0" cy="3713743"/>
                    </a:xfrm>
                    <a:prstGeom prst="line">
                      <a:avLst/>
                    </a:prstGeom>
                    <a:ln w="381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9" name="Rectangle 8"/>
                    <p:cNvSpPr/>
                    <p:nvPr/>
                  </p:nvSpPr>
                  <p:spPr>
                    <a:xfrm>
                      <a:off x="1619672" y="2060848"/>
                      <a:ext cx="1584176" cy="144016"/>
                    </a:xfrm>
                    <a:prstGeom prst="rect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sp>
                  <p:nvSpPr>
                    <p:cNvPr id="10" name="Rectangle 9"/>
                    <p:cNvSpPr/>
                    <p:nvPr/>
                  </p:nvSpPr>
                  <p:spPr>
                    <a:xfrm>
                      <a:off x="1619672" y="3193969"/>
                      <a:ext cx="1584176" cy="144016"/>
                    </a:xfrm>
                    <a:prstGeom prst="rect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sp>
                  <p:nvSpPr>
                    <p:cNvPr id="11" name="Rectangle 10"/>
                    <p:cNvSpPr/>
                    <p:nvPr/>
                  </p:nvSpPr>
                  <p:spPr>
                    <a:xfrm>
                      <a:off x="1643074" y="4497454"/>
                      <a:ext cx="1584176" cy="144016"/>
                    </a:xfrm>
                    <a:prstGeom prst="rect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cxnSp>
                  <p:nvCxnSpPr>
                    <p:cNvPr id="19" name="Straight Connector 18"/>
                    <p:cNvCxnSpPr/>
                    <p:nvPr/>
                  </p:nvCxnSpPr>
                  <p:spPr>
                    <a:xfrm>
                      <a:off x="3201711" y="2060848"/>
                      <a:ext cx="0" cy="3713743"/>
                    </a:xfrm>
                    <a:prstGeom prst="line">
                      <a:avLst/>
                    </a:prstGeom>
                    <a:ln w="381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2" name="Group 21"/>
                    <p:cNvGrpSpPr/>
                    <p:nvPr/>
                  </p:nvGrpSpPr>
                  <p:grpSpPr>
                    <a:xfrm>
                      <a:off x="1247030" y="5774591"/>
                      <a:ext cx="2316858" cy="195356"/>
                      <a:chOff x="3851920" y="3685360"/>
                      <a:chExt cx="792088" cy="232360"/>
                    </a:xfrm>
                  </p:grpSpPr>
                  <p:sp>
                    <p:nvSpPr>
                      <p:cNvPr id="12" name="Rectangle 11"/>
                      <p:cNvSpPr/>
                      <p:nvPr/>
                    </p:nvSpPr>
                    <p:spPr>
                      <a:xfrm>
                        <a:off x="3851920" y="3685360"/>
                        <a:ext cx="792088" cy="232360"/>
                      </a:xfrm>
                      <a:prstGeom prst="rect">
                        <a:avLst/>
                      </a:prstGeom>
                      <a:pattFill prst="ltUpDiag">
                        <a:fgClr>
                          <a:schemeClr val="accent1"/>
                        </a:fgClr>
                        <a:bgClr>
                          <a:schemeClr val="bg1"/>
                        </a:bgClr>
                      </a:patt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  <p:cxnSp>
                    <p:nvCxnSpPr>
                      <p:cNvPr id="21" name="Straight Connector 20"/>
                      <p:cNvCxnSpPr/>
                      <p:nvPr/>
                    </p:nvCxnSpPr>
                    <p:spPr>
                      <a:xfrm>
                        <a:off x="3851920" y="3685360"/>
                        <a:ext cx="792088" cy="0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28" name="Rectangle 27"/>
                    <p:cNvSpPr/>
                    <p:nvPr/>
                  </p:nvSpPr>
                  <p:spPr>
                    <a:xfrm>
                      <a:off x="2625713" y="2049564"/>
                      <a:ext cx="1584176" cy="144016"/>
                    </a:xfrm>
                    <a:prstGeom prst="rect">
                      <a:avLst/>
                    </a:prstGeom>
                    <a:solidFill>
                      <a:srgbClr val="FF0000">
                        <a:alpha val="33000"/>
                      </a:srgbClr>
                    </a:solidFill>
                    <a:ln>
                      <a:solidFill>
                        <a:schemeClr val="tx1"/>
                      </a:solidFill>
                      <a:prstDash val="solid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sp>
                  <p:nvSpPr>
                    <p:cNvPr id="29" name="Rectangle 28"/>
                    <p:cNvSpPr/>
                    <p:nvPr/>
                  </p:nvSpPr>
                  <p:spPr>
                    <a:xfrm>
                      <a:off x="2386949" y="3193969"/>
                      <a:ext cx="1584176" cy="144016"/>
                    </a:xfrm>
                    <a:prstGeom prst="rect">
                      <a:avLst/>
                    </a:prstGeom>
                    <a:solidFill>
                      <a:srgbClr val="FF0000">
                        <a:alpha val="33000"/>
                      </a:srgbClr>
                    </a:solidFill>
                    <a:ln>
                      <a:solidFill>
                        <a:schemeClr val="tx1"/>
                      </a:solidFill>
                      <a:prstDash val="solid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sp>
                  <p:nvSpPr>
                    <p:cNvPr id="30" name="Rectangle 29"/>
                    <p:cNvSpPr/>
                    <p:nvPr/>
                  </p:nvSpPr>
                  <p:spPr>
                    <a:xfrm>
                      <a:off x="2051720" y="4497454"/>
                      <a:ext cx="1584176" cy="144016"/>
                    </a:xfrm>
                    <a:prstGeom prst="rect">
                      <a:avLst/>
                    </a:prstGeom>
                    <a:solidFill>
                      <a:srgbClr val="FF0000">
                        <a:alpha val="33000"/>
                      </a:srgbClr>
                    </a:solidFill>
                    <a:ln>
                      <a:solidFill>
                        <a:schemeClr val="tx1"/>
                      </a:solidFill>
                      <a:prstDash val="solid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sp>
                  <p:nvSpPr>
                    <p:cNvPr id="26" name="Freeform 25"/>
                    <p:cNvSpPr/>
                    <p:nvPr/>
                  </p:nvSpPr>
                  <p:spPr>
                    <a:xfrm>
                      <a:off x="1609725" y="2114550"/>
                      <a:ext cx="981075" cy="3676650"/>
                    </a:xfrm>
                    <a:custGeom>
                      <a:avLst/>
                      <a:gdLst>
                        <a:gd name="connsiteX0" fmla="*/ 0 w 981075"/>
                        <a:gd name="connsiteY0" fmla="*/ 3676650 h 3676650"/>
                        <a:gd name="connsiteX1" fmla="*/ 438150 w 981075"/>
                        <a:gd name="connsiteY1" fmla="*/ 2476500 h 3676650"/>
                        <a:gd name="connsiteX2" fmla="*/ 781050 w 981075"/>
                        <a:gd name="connsiteY2" fmla="*/ 1143000 h 3676650"/>
                        <a:gd name="connsiteX3" fmla="*/ 981075 w 981075"/>
                        <a:gd name="connsiteY3" fmla="*/ 0 h 367665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981075" h="3676650">
                          <a:moveTo>
                            <a:pt x="0" y="3676650"/>
                          </a:moveTo>
                          <a:cubicBezTo>
                            <a:pt x="153987" y="3287712"/>
                            <a:pt x="307975" y="2898775"/>
                            <a:pt x="438150" y="2476500"/>
                          </a:cubicBezTo>
                          <a:cubicBezTo>
                            <a:pt x="568325" y="2054225"/>
                            <a:pt x="690563" y="1555750"/>
                            <a:pt x="781050" y="1143000"/>
                          </a:cubicBezTo>
                          <a:cubicBezTo>
                            <a:pt x="871538" y="730250"/>
                            <a:pt x="926306" y="365125"/>
                            <a:pt x="981075" y="0"/>
                          </a:cubicBezTo>
                        </a:path>
                      </a:pathLst>
                    </a:custGeom>
                    <a:noFill/>
                    <a:ln>
                      <a:solidFill>
                        <a:srgbClr val="FF0000"/>
                      </a:solidFill>
                      <a:prstDash val="lg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sp>
                  <p:nvSpPr>
                    <p:cNvPr id="32" name="Freeform 31"/>
                    <p:cNvSpPr/>
                    <p:nvPr/>
                  </p:nvSpPr>
                  <p:spPr>
                    <a:xfrm>
                      <a:off x="3227250" y="2097941"/>
                      <a:ext cx="981075" cy="3676650"/>
                    </a:xfrm>
                    <a:custGeom>
                      <a:avLst/>
                      <a:gdLst>
                        <a:gd name="connsiteX0" fmla="*/ 0 w 981075"/>
                        <a:gd name="connsiteY0" fmla="*/ 3676650 h 3676650"/>
                        <a:gd name="connsiteX1" fmla="*/ 438150 w 981075"/>
                        <a:gd name="connsiteY1" fmla="*/ 2476500 h 3676650"/>
                        <a:gd name="connsiteX2" fmla="*/ 781050 w 981075"/>
                        <a:gd name="connsiteY2" fmla="*/ 1143000 h 3676650"/>
                        <a:gd name="connsiteX3" fmla="*/ 981075 w 981075"/>
                        <a:gd name="connsiteY3" fmla="*/ 0 h 367665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981075" h="3676650">
                          <a:moveTo>
                            <a:pt x="0" y="3676650"/>
                          </a:moveTo>
                          <a:cubicBezTo>
                            <a:pt x="153987" y="3287712"/>
                            <a:pt x="307975" y="2898775"/>
                            <a:pt x="438150" y="2476500"/>
                          </a:cubicBezTo>
                          <a:cubicBezTo>
                            <a:pt x="568325" y="2054225"/>
                            <a:pt x="690563" y="1555750"/>
                            <a:pt x="781050" y="1143000"/>
                          </a:cubicBezTo>
                          <a:cubicBezTo>
                            <a:pt x="871538" y="730250"/>
                            <a:pt x="926306" y="365125"/>
                            <a:pt x="981075" y="0"/>
                          </a:cubicBezTo>
                        </a:path>
                      </a:pathLst>
                    </a:custGeom>
                    <a:noFill/>
                    <a:ln>
                      <a:solidFill>
                        <a:srgbClr val="FF0000"/>
                      </a:solidFill>
                      <a:prstDash val="lg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cxnSp>
                  <p:nvCxnSpPr>
                    <p:cNvPr id="43008" name="Straight Arrow Connector 43007"/>
                    <p:cNvCxnSpPr/>
                    <p:nvPr/>
                  </p:nvCxnSpPr>
                  <p:spPr>
                    <a:xfrm>
                      <a:off x="3201711" y="1844824"/>
                      <a:ext cx="1008178" cy="0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011" name="Straight Connector 43010"/>
                    <p:cNvCxnSpPr/>
                    <p:nvPr/>
                  </p:nvCxnSpPr>
                  <p:spPr>
                    <a:xfrm flipV="1">
                      <a:off x="3201711" y="1628800"/>
                      <a:ext cx="0" cy="36004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" name="Straight Arrow Connector 37"/>
                    <p:cNvCxnSpPr/>
                    <p:nvPr/>
                  </p:nvCxnSpPr>
                  <p:spPr>
                    <a:xfrm>
                      <a:off x="3183236" y="2996952"/>
                      <a:ext cx="787889" cy="0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" name="Straight Arrow Connector 39"/>
                    <p:cNvCxnSpPr/>
                    <p:nvPr/>
                  </p:nvCxnSpPr>
                  <p:spPr>
                    <a:xfrm>
                      <a:off x="3183236" y="4221088"/>
                      <a:ext cx="452660" cy="0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016" name="Straight Connector 43015"/>
                    <p:cNvCxnSpPr/>
                    <p:nvPr/>
                  </p:nvCxnSpPr>
                  <p:spPr>
                    <a:xfrm>
                      <a:off x="4209889" y="1628800"/>
                      <a:ext cx="0" cy="36004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" name="Straight Connector 43"/>
                    <p:cNvCxnSpPr/>
                    <p:nvPr/>
                  </p:nvCxnSpPr>
                  <p:spPr>
                    <a:xfrm>
                      <a:off x="3971125" y="2816932"/>
                      <a:ext cx="0" cy="36004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" name="Straight Connector 44"/>
                    <p:cNvCxnSpPr/>
                    <p:nvPr/>
                  </p:nvCxnSpPr>
                  <p:spPr>
                    <a:xfrm>
                      <a:off x="3635896" y="4041068"/>
                      <a:ext cx="0" cy="36004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43018" name="TextBox 43017"/>
                  <p:cNvSpPr txBox="1"/>
                  <p:nvPr/>
                </p:nvSpPr>
                <p:spPr>
                  <a:xfrm>
                    <a:off x="1247030" y="4941168"/>
                    <a:ext cx="504056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i="1" dirty="0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k</a:t>
                    </a:r>
                    <a:r>
                      <a:rPr lang="en-US" sz="2400" b="1" baseline="-25000" dirty="0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1</a:t>
                    </a:r>
                    <a:endParaRPr lang="id-ID" sz="2400" b="1" baseline="-25000" dirty="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48" name="TextBox 47"/>
                  <p:cNvSpPr txBox="1"/>
                  <p:nvPr/>
                </p:nvSpPr>
                <p:spPr>
                  <a:xfrm>
                    <a:off x="2804194" y="4941167"/>
                    <a:ext cx="504056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i="1" dirty="0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k</a:t>
                    </a:r>
                    <a:r>
                      <a:rPr lang="en-US" sz="2400" b="1" baseline="-25000" dirty="0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1</a:t>
                    </a:r>
                    <a:endParaRPr lang="id-ID" sz="2400" b="1" baseline="-25000" dirty="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1247030" y="3686886"/>
                    <a:ext cx="504056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i="1" dirty="0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k</a:t>
                    </a:r>
                    <a:r>
                      <a:rPr lang="en-US" sz="2400" b="1" baseline="-25000" dirty="0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2</a:t>
                    </a:r>
                    <a:endParaRPr lang="id-ID" sz="2400" b="1" baseline="-25000" dirty="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50" name="TextBox 49"/>
                  <p:cNvSpPr txBox="1"/>
                  <p:nvPr/>
                </p:nvSpPr>
                <p:spPr>
                  <a:xfrm>
                    <a:off x="2804194" y="3686885"/>
                    <a:ext cx="504056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i="1" dirty="0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k</a:t>
                    </a:r>
                    <a:r>
                      <a:rPr lang="en-US" sz="2400" b="1" baseline="-25000" dirty="0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2</a:t>
                    </a:r>
                    <a:endParaRPr lang="id-ID" sz="2400" b="1" baseline="-25000" dirty="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247030" y="2355267"/>
                    <a:ext cx="504056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i="1" dirty="0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k</a:t>
                    </a:r>
                    <a:r>
                      <a:rPr lang="en-US" sz="2400" b="1" baseline="-25000" dirty="0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3</a:t>
                    </a:r>
                    <a:endParaRPr lang="id-ID" sz="2400" b="1" baseline="-25000" dirty="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52" name="TextBox 51"/>
                  <p:cNvSpPr txBox="1"/>
                  <p:nvPr/>
                </p:nvSpPr>
                <p:spPr>
                  <a:xfrm>
                    <a:off x="2804194" y="2355266"/>
                    <a:ext cx="504056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i="1" dirty="0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k</a:t>
                    </a:r>
                    <a:r>
                      <a:rPr lang="en-US" sz="2400" b="1" baseline="-25000" dirty="0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3</a:t>
                    </a:r>
                    <a:endParaRPr lang="id-ID" sz="2400" b="1" baseline="-25000" dirty="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  <p:sp>
              <p:nvSpPr>
                <p:cNvPr id="54" name="TextBox 53"/>
                <p:cNvSpPr txBox="1"/>
                <p:nvPr/>
              </p:nvSpPr>
              <p:spPr>
                <a:xfrm>
                  <a:off x="2102774" y="2732304"/>
                  <a:ext cx="72008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i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m</a:t>
                  </a:r>
                  <a:r>
                    <a:rPr lang="en-US" sz="2400" b="1" baseline="-25000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2</a:t>
                  </a:r>
                  <a:endParaRPr lang="id-ID" sz="2400" b="1" baseline="-250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5" name="TextBox 54"/>
                <p:cNvSpPr txBox="1"/>
                <p:nvPr/>
              </p:nvSpPr>
              <p:spPr>
                <a:xfrm>
                  <a:off x="2125272" y="1599183"/>
                  <a:ext cx="67508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i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m</a:t>
                  </a:r>
                  <a:r>
                    <a:rPr lang="en-US" sz="2400" b="1" baseline="-25000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3</a:t>
                  </a:r>
                  <a:endParaRPr lang="id-ID" sz="2400" b="1" baseline="-250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6" name="TextBox 55"/>
                <p:cNvSpPr txBox="1"/>
                <p:nvPr/>
              </p:nvSpPr>
              <p:spPr>
                <a:xfrm>
                  <a:off x="2125272" y="4051303"/>
                  <a:ext cx="64807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i="1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m</a:t>
                  </a:r>
                  <a:r>
                    <a:rPr lang="en-US" sz="2400" b="1" baseline="-25000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1</a:t>
                  </a:r>
                  <a:endParaRPr lang="id-ID" sz="2400" b="1" baseline="-250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57" name="TextBox 56"/>
              <p:cNvSpPr txBox="1"/>
              <p:nvPr/>
            </p:nvSpPr>
            <p:spPr>
              <a:xfrm>
                <a:off x="3383868" y="2586099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u</a:t>
                </a:r>
                <a:r>
                  <a:rPr lang="en-US" sz="2400" b="1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endParaRPr lang="id-ID" sz="2400" b="1" baseline="-25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3478318" y="1383159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u</a:t>
                </a:r>
                <a:r>
                  <a:rPr lang="en-US" sz="2400" b="1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3</a:t>
                </a:r>
                <a:endParaRPr lang="id-ID" sz="2400" b="1" baseline="-25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3175993" y="3759423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u</a:t>
                </a:r>
                <a:r>
                  <a:rPr lang="en-US" sz="2400" b="1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endParaRPr lang="id-ID" sz="2400" b="1" baseline="-25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cxnSp>
          <p:nvCxnSpPr>
            <p:cNvPr id="3" name="Straight Arrow Connector 2"/>
            <p:cNvCxnSpPr>
              <a:endCxn id="9" idx="1"/>
            </p:cNvCxnSpPr>
            <p:nvPr/>
          </p:nvCxnSpPr>
          <p:spPr>
            <a:xfrm>
              <a:off x="827584" y="2132856"/>
              <a:ext cx="792088" cy="0"/>
            </a:xfrm>
            <a:prstGeom prst="straightConnector1">
              <a:avLst/>
            </a:prstGeom>
            <a:ln w="34925">
              <a:solidFill>
                <a:schemeClr val="accent3">
                  <a:lumMod val="75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850986" y="3265977"/>
              <a:ext cx="792088" cy="0"/>
            </a:xfrm>
            <a:prstGeom prst="straightConnector1">
              <a:avLst/>
            </a:prstGeom>
            <a:ln w="34925">
              <a:solidFill>
                <a:schemeClr val="accent3">
                  <a:lumMod val="75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827584" y="4578243"/>
              <a:ext cx="792088" cy="0"/>
            </a:xfrm>
            <a:prstGeom prst="straightConnector1">
              <a:avLst/>
            </a:prstGeom>
            <a:ln w="34925">
              <a:solidFill>
                <a:schemeClr val="accent3">
                  <a:lumMod val="75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634962" y="4148551"/>
              <a:ext cx="8640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F</a:t>
              </a:r>
              <a:r>
                <a:rPr lang="en-US" sz="2400" b="1" baseline="-25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  <a:r>
                <a:rPr lang="en-US" sz="24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en-US" sz="2400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  <a:r>
                <a:rPr lang="en-US" sz="24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)</a:t>
              </a:r>
              <a:endParaRPr lang="id-ID" sz="2400" b="1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34962" y="2804312"/>
              <a:ext cx="8640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F</a:t>
              </a:r>
              <a:r>
                <a:rPr lang="en-US" sz="2400" b="1" baseline="-25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r>
                <a:rPr lang="en-US" sz="24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en-US" sz="2400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  <a:r>
                <a:rPr lang="en-US" sz="24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)</a:t>
              </a:r>
              <a:endParaRPr lang="id-ID" sz="2400" b="1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34962" y="1708747"/>
              <a:ext cx="8640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F</a:t>
              </a:r>
              <a:r>
                <a:rPr lang="en-US" sz="2400" b="1" baseline="-25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  <a:r>
                <a:rPr lang="en-US" sz="24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en-US" sz="2400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  <a:r>
                <a:rPr lang="en-US" sz="24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)</a:t>
              </a:r>
              <a:endParaRPr lang="id-ID" sz="2400" b="1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530650" y="1684004"/>
            <a:ext cx="2838425" cy="993558"/>
            <a:chOff x="4530650" y="1684004"/>
            <a:chExt cx="2838425" cy="993558"/>
          </a:xfrm>
        </p:grpSpPr>
        <p:cxnSp>
          <p:nvCxnSpPr>
            <p:cNvPr id="58" name="Straight Arrow Connector 57"/>
            <p:cNvCxnSpPr/>
            <p:nvPr/>
          </p:nvCxnSpPr>
          <p:spPr>
            <a:xfrm>
              <a:off x="4716016" y="2121572"/>
              <a:ext cx="792088" cy="0"/>
            </a:xfrm>
            <a:prstGeom prst="straightConnector1">
              <a:avLst/>
            </a:prstGeom>
            <a:ln w="34925">
              <a:solidFill>
                <a:schemeClr val="accent3">
                  <a:lumMod val="75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5508104" y="2026396"/>
              <a:ext cx="0" cy="4665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7092280" y="2026396"/>
              <a:ext cx="0" cy="4665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5508104" y="2042542"/>
              <a:ext cx="1584176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 flipH="1">
              <a:off x="5231308" y="2492896"/>
              <a:ext cx="553591" cy="0"/>
            </a:xfrm>
            <a:prstGeom prst="straightConnector1">
              <a:avLst/>
            </a:prstGeom>
            <a:ln w="34925">
              <a:solidFill>
                <a:schemeClr val="accent4">
                  <a:lumMod val="75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flipH="1">
              <a:off x="6815484" y="2492896"/>
              <a:ext cx="553591" cy="0"/>
            </a:xfrm>
            <a:prstGeom prst="straightConnector1">
              <a:avLst/>
            </a:prstGeom>
            <a:ln w="34925">
              <a:solidFill>
                <a:schemeClr val="accent4">
                  <a:lumMod val="75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 flipH="1">
              <a:off x="5921275" y="2132856"/>
              <a:ext cx="553591" cy="0"/>
            </a:xfrm>
            <a:prstGeom prst="straightConnector1">
              <a:avLst/>
            </a:prstGeom>
            <a:ln w="34925">
              <a:solidFill>
                <a:schemeClr val="bg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4530650" y="1745218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F</a:t>
              </a:r>
              <a:r>
                <a:rPr lang="en-US" b="1" baseline="-25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  <a:r>
                <a:rPr lang="en-US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en-US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  <a:r>
                <a:rPr lang="en-US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)</a:t>
              </a:r>
              <a:endParaRPr lang="id-ID" b="1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742123" y="2308230"/>
              <a:ext cx="11161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k</a:t>
              </a:r>
              <a:r>
                <a:rPr lang="en-US" b="1" baseline="-25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  <a:r>
                <a:rPr lang="en-US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en-US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u</a:t>
              </a:r>
              <a:r>
                <a:rPr lang="en-US" b="1" i="1" baseline="-25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  <a:r>
                <a:rPr lang="en-US" b="1" i="1" dirty="0" smtClean="0">
                  <a:latin typeface="Calibri" panose="020F0502020204030204" pitchFamily="34" charset="0"/>
                  <a:cs typeface="Calibri" panose="020F0502020204030204" pitchFamily="34" charset="0"/>
                  <a:sym typeface="Symbol"/>
                </a:rPr>
                <a:t> </a:t>
              </a:r>
              <a:r>
                <a:rPr lang="en-US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u</a:t>
              </a:r>
              <a:r>
                <a:rPr lang="en-US" b="1" baseline="-25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r>
                <a:rPr lang="en-US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)</a:t>
              </a:r>
              <a:endParaRPr lang="id-ID" b="1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6026025" y="1684004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m</a:t>
              </a:r>
              <a:r>
                <a:rPr lang="en-US" b="1" baseline="-25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  <a:r>
                <a:rPr lang="en-US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ü</a:t>
              </a:r>
              <a:r>
                <a:rPr lang="en-US" b="1" baseline="-25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  <a:endParaRPr lang="id-ID" b="1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530650" y="2593804"/>
            <a:ext cx="2838425" cy="1216685"/>
            <a:chOff x="4530650" y="2593804"/>
            <a:chExt cx="2838425" cy="1216685"/>
          </a:xfrm>
        </p:grpSpPr>
        <p:grpSp>
          <p:nvGrpSpPr>
            <p:cNvPr id="70" name="Group 69"/>
            <p:cNvGrpSpPr/>
            <p:nvPr/>
          </p:nvGrpSpPr>
          <p:grpSpPr>
            <a:xfrm>
              <a:off x="4530650" y="2824637"/>
              <a:ext cx="2838425" cy="985852"/>
              <a:chOff x="4530650" y="1691710"/>
              <a:chExt cx="2838425" cy="985852"/>
            </a:xfrm>
          </p:grpSpPr>
          <p:cxnSp>
            <p:nvCxnSpPr>
              <p:cNvPr id="71" name="Straight Arrow Connector 70"/>
              <p:cNvCxnSpPr/>
              <p:nvPr/>
            </p:nvCxnSpPr>
            <p:spPr>
              <a:xfrm>
                <a:off x="4716016" y="2121572"/>
                <a:ext cx="792088" cy="0"/>
              </a:xfrm>
              <a:prstGeom prst="straightConnector1">
                <a:avLst/>
              </a:prstGeom>
              <a:ln w="34925">
                <a:solidFill>
                  <a:schemeClr val="accent3">
                    <a:lumMod val="75000"/>
                  </a:schemeClr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5508103" y="1830209"/>
                <a:ext cx="1" cy="66268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7092279" y="1830209"/>
                <a:ext cx="1" cy="66268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Rectangle 73"/>
              <p:cNvSpPr/>
              <p:nvPr/>
            </p:nvSpPr>
            <p:spPr>
              <a:xfrm>
                <a:off x="5508104" y="2042542"/>
                <a:ext cx="1584176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cxnSp>
            <p:nvCxnSpPr>
              <p:cNvPr id="75" name="Straight Arrow Connector 74"/>
              <p:cNvCxnSpPr/>
              <p:nvPr/>
            </p:nvCxnSpPr>
            <p:spPr>
              <a:xfrm flipH="1">
                <a:off x="5231308" y="2492896"/>
                <a:ext cx="553591" cy="0"/>
              </a:xfrm>
              <a:prstGeom prst="straightConnector1">
                <a:avLst/>
              </a:prstGeom>
              <a:ln w="34925">
                <a:solidFill>
                  <a:schemeClr val="accent4">
                    <a:lumMod val="75000"/>
                  </a:schemeClr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Arrow Connector 75"/>
              <p:cNvCxnSpPr/>
              <p:nvPr/>
            </p:nvCxnSpPr>
            <p:spPr>
              <a:xfrm flipH="1">
                <a:off x="6815484" y="2492896"/>
                <a:ext cx="553591" cy="0"/>
              </a:xfrm>
              <a:prstGeom prst="straightConnector1">
                <a:avLst/>
              </a:prstGeom>
              <a:ln w="34925">
                <a:solidFill>
                  <a:schemeClr val="accent4">
                    <a:lumMod val="75000"/>
                  </a:schemeClr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Arrow Connector 76"/>
              <p:cNvCxnSpPr/>
              <p:nvPr/>
            </p:nvCxnSpPr>
            <p:spPr>
              <a:xfrm flipH="1">
                <a:off x="5921275" y="2132856"/>
                <a:ext cx="553591" cy="0"/>
              </a:xfrm>
              <a:prstGeom prst="straightConnector1">
                <a:avLst/>
              </a:prstGeom>
              <a:ln w="34925">
                <a:solidFill>
                  <a:schemeClr val="bg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8" name="TextBox 77"/>
              <p:cNvSpPr txBox="1"/>
              <p:nvPr/>
            </p:nvSpPr>
            <p:spPr>
              <a:xfrm>
                <a:off x="4530650" y="1745218"/>
                <a:ext cx="8640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F</a:t>
                </a:r>
                <a:r>
                  <a:rPr lang="en-US" b="1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:r>
                  <a:rPr lang="en-US" b="1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t</a:t>
                </a:r>
                <a:r>
                  <a:rPr lang="en-US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  <a:endParaRPr lang="id-ID" b="1" baseline="-25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5742123" y="2308230"/>
                <a:ext cx="11161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k</a:t>
                </a:r>
                <a:r>
                  <a:rPr lang="en-US" b="1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:r>
                  <a:rPr lang="en-US" b="1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u</a:t>
                </a:r>
                <a:r>
                  <a:rPr lang="en-US" b="1" i="1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b="1" i="1" dirty="0" smtClean="0">
                    <a:latin typeface="Calibri" panose="020F0502020204030204" pitchFamily="34" charset="0"/>
                    <a:cs typeface="Calibri" panose="020F0502020204030204" pitchFamily="34" charset="0"/>
                    <a:sym typeface="Symbol"/>
                  </a:rPr>
                  <a:t> </a:t>
                </a:r>
                <a:r>
                  <a:rPr lang="en-US" b="1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u</a:t>
                </a:r>
                <a:r>
                  <a:rPr lang="en-US" b="1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n-US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  <a:endParaRPr lang="id-ID" b="1" baseline="-25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5868143" y="1691710"/>
                <a:ext cx="8640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m</a:t>
                </a:r>
                <a:r>
                  <a:rPr lang="en-US" b="1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ü</a:t>
                </a:r>
                <a:r>
                  <a:rPr lang="en-US" b="1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endParaRPr lang="id-ID" b="1" baseline="-25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>
            <a:xfrm>
              <a:off x="5231308" y="2963136"/>
              <a:ext cx="553591" cy="0"/>
            </a:xfrm>
            <a:prstGeom prst="straightConnector1">
              <a:avLst/>
            </a:prstGeom>
            <a:ln w="34925">
              <a:solidFill>
                <a:schemeClr val="accent4">
                  <a:lumMod val="75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>
              <a:off x="6815484" y="2963136"/>
              <a:ext cx="553591" cy="0"/>
            </a:xfrm>
            <a:prstGeom prst="straightConnector1">
              <a:avLst/>
            </a:prstGeom>
            <a:ln w="34925">
              <a:solidFill>
                <a:schemeClr val="accent4">
                  <a:lumMod val="75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Box 82"/>
            <p:cNvSpPr txBox="1"/>
            <p:nvPr/>
          </p:nvSpPr>
          <p:spPr>
            <a:xfrm>
              <a:off x="5742123" y="2593804"/>
              <a:ext cx="11161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k</a:t>
              </a:r>
              <a:r>
                <a:rPr lang="en-US" b="1" baseline="-25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  <a:r>
                <a:rPr lang="en-US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en-US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u</a:t>
              </a:r>
              <a:r>
                <a:rPr lang="en-US" b="1" i="1" baseline="-25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  <a:r>
                <a:rPr lang="en-US" b="1" i="1" dirty="0" smtClean="0">
                  <a:latin typeface="Calibri" panose="020F0502020204030204" pitchFamily="34" charset="0"/>
                  <a:cs typeface="Calibri" panose="020F0502020204030204" pitchFamily="34" charset="0"/>
                  <a:sym typeface="Symbol"/>
                </a:rPr>
                <a:t> </a:t>
              </a:r>
              <a:r>
                <a:rPr lang="en-US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u</a:t>
              </a:r>
              <a:r>
                <a:rPr lang="en-US" b="1" baseline="-25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r>
                <a:rPr lang="en-US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)</a:t>
              </a:r>
              <a:endParaRPr lang="id-ID" b="1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4549922" y="3889111"/>
            <a:ext cx="2838425" cy="1181124"/>
            <a:chOff x="4530650" y="2593804"/>
            <a:chExt cx="2838425" cy="1181124"/>
          </a:xfrm>
        </p:grpSpPr>
        <p:grpSp>
          <p:nvGrpSpPr>
            <p:cNvPr id="86" name="Group 85"/>
            <p:cNvGrpSpPr/>
            <p:nvPr/>
          </p:nvGrpSpPr>
          <p:grpSpPr>
            <a:xfrm>
              <a:off x="4530650" y="2824637"/>
              <a:ext cx="2838425" cy="950291"/>
              <a:chOff x="4530650" y="1691710"/>
              <a:chExt cx="2838425" cy="950291"/>
            </a:xfrm>
          </p:grpSpPr>
          <p:cxnSp>
            <p:nvCxnSpPr>
              <p:cNvPr id="90" name="Straight Arrow Connector 89"/>
              <p:cNvCxnSpPr/>
              <p:nvPr/>
            </p:nvCxnSpPr>
            <p:spPr>
              <a:xfrm>
                <a:off x="4716016" y="2121572"/>
                <a:ext cx="792088" cy="0"/>
              </a:xfrm>
              <a:prstGeom prst="straightConnector1">
                <a:avLst/>
              </a:prstGeom>
              <a:ln w="34925">
                <a:solidFill>
                  <a:schemeClr val="accent3">
                    <a:lumMod val="75000"/>
                  </a:schemeClr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5508103" y="1830209"/>
                <a:ext cx="1" cy="66268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7092279" y="1830209"/>
                <a:ext cx="1" cy="66268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Rectangle 92"/>
              <p:cNvSpPr/>
              <p:nvPr/>
            </p:nvSpPr>
            <p:spPr>
              <a:xfrm>
                <a:off x="5508104" y="2042542"/>
                <a:ext cx="1584176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cxnSp>
            <p:nvCxnSpPr>
              <p:cNvPr id="94" name="Straight Arrow Connector 93"/>
              <p:cNvCxnSpPr/>
              <p:nvPr/>
            </p:nvCxnSpPr>
            <p:spPr>
              <a:xfrm flipH="1">
                <a:off x="5231308" y="2492896"/>
                <a:ext cx="553591" cy="0"/>
              </a:xfrm>
              <a:prstGeom prst="straightConnector1">
                <a:avLst/>
              </a:prstGeom>
              <a:ln w="34925">
                <a:solidFill>
                  <a:schemeClr val="accent4">
                    <a:lumMod val="75000"/>
                  </a:schemeClr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Arrow Connector 94"/>
              <p:cNvCxnSpPr/>
              <p:nvPr/>
            </p:nvCxnSpPr>
            <p:spPr>
              <a:xfrm flipH="1">
                <a:off x="6815484" y="2492896"/>
                <a:ext cx="553591" cy="0"/>
              </a:xfrm>
              <a:prstGeom prst="straightConnector1">
                <a:avLst/>
              </a:prstGeom>
              <a:ln w="34925">
                <a:solidFill>
                  <a:schemeClr val="accent4">
                    <a:lumMod val="75000"/>
                  </a:schemeClr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Arrow Connector 95"/>
              <p:cNvCxnSpPr/>
              <p:nvPr/>
            </p:nvCxnSpPr>
            <p:spPr>
              <a:xfrm flipH="1">
                <a:off x="5921275" y="2132856"/>
                <a:ext cx="553591" cy="0"/>
              </a:xfrm>
              <a:prstGeom prst="straightConnector1">
                <a:avLst/>
              </a:prstGeom>
              <a:ln w="34925">
                <a:solidFill>
                  <a:schemeClr val="bg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TextBox 96"/>
              <p:cNvSpPr txBox="1"/>
              <p:nvPr/>
            </p:nvSpPr>
            <p:spPr>
              <a:xfrm>
                <a:off x="4530650" y="1745218"/>
                <a:ext cx="8640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F</a:t>
                </a:r>
                <a:r>
                  <a:rPr lang="id-ID" b="1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n-US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:r>
                  <a:rPr lang="en-US" b="1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t</a:t>
                </a:r>
                <a:r>
                  <a:rPr lang="en-US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  <a:endParaRPr lang="id-ID" b="1" baseline="-25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6006753" y="2272669"/>
                <a:ext cx="7327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k</a:t>
                </a:r>
                <a:r>
                  <a:rPr lang="en-US" b="1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n-US" b="1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u</a:t>
                </a:r>
                <a:r>
                  <a:rPr lang="en-US" b="1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endParaRPr lang="id-ID" b="1" baseline="-25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5868143" y="1691710"/>
                <a:ext cx="8640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m</a:t>
                </a:r>
                <a:r>
                  <a:rPr lang="en-US" b="1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n-US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ü</a:t>
                </a:r>
                <a:r>
                  <a:rPr lang="en-US" b="1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endParaRPr lang="id-ID" b="1" baseline="-25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cxnSp>
          <p:nvCxnSpPr>
            <p:cNvPr id="87" name="Straight Arrow Connector 86"/>
            <p:cNvCxnSpPr/>
            <p:nvPr/>
          </p:nvCxnSpPr>
          <p:spPr>
            <a:xfrm>
              <a:off x="5231308" y="2963136"/>
              <a:ext cx="553591" cy="0"/>
            </a:xfrm>
            <a:prstGeom prst="straightConnector1">
              <a:avLst/>
            </a:prstGeom>
            <a:ln w="34925">
              <a:solidFill>
                <a:schemeClr val="accent4">
                  <a:lumMod val="75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/>
            <p:nvPr/>
          </p:nvCxnSpPr>
          <p:spPr>
            <a:xfrm>
              <a:off x="6815484" y="2963136"/>
              <a:ext cx="553591" cy="0"/>
            </a:xfrm>
            <a:prstGeom prst="straightConnector1">
              <a:avLst/>
            </a:prstGeom>
            <a:ln w="34925">
              <a:solidFill>
                <a:schemeClr val="accent4">
                  <a:lumMod val="75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5742123" y="2593804"/>
              <a:ext cx="11161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k</a:t>
              </a:r>
              <a:r>
                <a:rPr lang="en-US" b="1" baseline="-25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r>
                <a:rPr lang="en-US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en-US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u</a:t>
              </a:r>
              <a:r>
                <a:rPr lang="en-US" b="1" i="1" baseline="-25000" dirty="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r>
                <a:rPr lang="en-US" b="1" i="1" dirty="0" smtClean="0">
                  <a:latin typeface="Calibri" panose="020F0502020204030204" pitchFamily="34" charset="0"/>
                  <a:cs typeface="Calibri" panose="020F0502020204030204" pitchFamily="34" charset="0"/>
                  <a:sym typeface="Symbol"/>
                </a:rPr>
                <a:t> </a:t>
              </a:r>
              <a:r>
                <a:rPr lang="en-US" b="1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u</a:t>
              </a:r>
              <a:r>
                <a:rPr lang="en-US" b="1" baseline="-25000" dirty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  <a:r>
                <a:rPr lang="en-US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)</a:t>
              </a:r>
              <a:endParaRPr lang="id-ID" b="1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955618" y="5991438"/>
            <a:ext cx="2899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noProof="1" smtClean="0"/>
              <a:t>Shear Building w/ 3 DoF</a:t>
            </a:r>
            <a:endParaRPr lang="id-ID" b="1" noProof="1"/>
          </a:p>
        </p:txBody>
      </p:sp>
      <p:sp>
        <p:nvSpPr>
          <p:cNvPr id="100" name="TextBox 99"/>
          <p:cNvSpPr txBox="1"/>
          <p:nvPr/>
        </p:nvSpPr>
        <p:spPr>
          <a:xfrm>
            <a:off x="5209059" y="5188057"/>
            <a:ext cx="2366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noProof="1" smtClean="0"/>
              <a:t>Free Body Diagram</a:t>
            </a:r>
            <a:endParaRPr lang="id-ID" b="1" noProof="1"/>
          </a:p>
        </p:txBody>
      </p:sp>
    </p:spTree>
    <p:extLst>
      <p:ext uri="{BB962C8B-B14F-4D97-AF65-F5344CB8AC3E}">
        <p14:creationId xmlns:p14="http://schemas.microsoft.com/office/powerpoint/2010/main" val="64152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By equating to zero the sum of the forces acting on each mass :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Eq. (1) may conveniently be written in matrix notation as :</a:t>
            </a:r>
          </a:p>
          <a:p>
            <a:endParaRPr lang="id-ID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9141467"/>
              </p:ext>
            </p:extLst>
          </p:nvPr>
        </p:nvGraphicFramePr>
        <p:xfrm>
          <a:off x="1691680" y="2636912"/>
          <a:ext cx="4255673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Equation" r:id="rId3" imgW="2501640" imgH="761760" progId="Equation.3">
                  <p:embed/>
                </p:oleObj>
              </mc:Choice>
              <mc:Fallback>
                <p:oleObj name="Equation" r:id="rId3" imgW="2501640" imgH="761760" progId="Equation.3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2636912"/>
                        <a:ext cx="4255673" cy="12961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5174712"/>
              </p:ext>
            </p:extLst>
          </p:nvPr>
        </p:nvGraphicFramePr>
        <p:xfrm>
          <a:off x="1481138" y="4821238"/>
          <a:ext cx="3806825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Equation" r:id="rId5" imgW="1536480" imgH="228600" progId="Equation.3">
                  <p:embed/>
                </p:oleObj>
              </mc:Choice>
              <mc:Fallback>
                <p:oleObj name="Equation" r:id="rId5" imgW="1536480" imgH="228600" progId="Equation.3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138" y="4821238"/>
                        <a:ext cx="3806825" cy="566737"/>
                      </a:xfrm>
                      <a:prstGeom prst="rect">
                        <a:avLst/>
                      </a:prstGeom>
                      <a:solidFill>
                        <a:srgbClr val="FFF1CE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06492" y="4797152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b="1" dirty="0" smtClean="0"/>
              <a:t>)</a:t>
            </a:r>
            <a:endParaRPr lang="id-ID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812632" y="293231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b="1" dirty="0" smtClean="0"/>
              <a:t>)</a:t>
            </a:r>
            <a:endParaRPr lang="id-ID" sz="2400" b="1" dirty="0"/>
          </a:p>
        </p:txBody>
      </p:sp>
    </p:spTree>
    <p:extLst>
      <p:ext uri="{BB962C8B-B14F-4D97-AF65-F5344CB8AC3E}">
        <p14:creationId xmlns:p14="http://schemas.microsoft.com/office/powerpoint/2010/main" val="391202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Where 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And :</a:t>
            </a:r>
          </a:p>
          <a:p>
            <a:endParaRPr lang="id-ID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8585869"/>
              </p:ext>
            </p:extLst>
          </p:nvPr>
        </p:nvGraphicFramePr>
        <p:xfrm>
          <a:off x="1475655" y="2348880"/>
          <a:ext cx="1732693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" name="Equation" r:id="rId3" imgW="1333440" imgH="609480" progId="Equation.3">
                  <p:embed/>
                </p:oleObj>
              </mc:Choice>
              <mc:Fallback>
                <p:oleObj name="Equation" r:id="rId3" imgW="1333440" imgH="609480" progId="Equation.3">
                  <p:embed/>
                  <p:pic>
                    <p:nvPicPr>
                      <p:cNvPr id="0" name="Picture 1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5" y="2348880"/>
                        <a:ext cx="1732693" cy="792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4680703"/>
              </p:ext>
            </p:extLst>
          </p:nvPr>
        </p:nvGraphicFramePr>
        <p:xfrm>
          <a:off x="3491880" y="2276872"/>
          <a:ext cx="2610290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4" name="Equation" r:id="rId5" imgW="1841400" imgH="609480" progId="Equation.3">
                  <p:embed/>
                </p:oleObj>
              </mc:Choice>
              <mc:Fallback>
                <p:oleObj name="Equation" r:id="rId5" imgW="1841400" imgH="609480" progId="Equation.3">
                  <p:embed/>
                  <p:pic>
                    <p:nvPicPr>
                      <p:cNvPr id="0" name="Picture 1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2276872"/>
                        <a:ext cx="2610290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1483992"/>
              </p:ext>
            </p:extLst>
          </p:nvPr>
        </p:nvGraphicFramePr>
        <p:xfrm>
          <a:off x="1547664" y="4077072"/>
          <a:ext cx="1110287" cy="1024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5" name="Equation" r:id="rId7" imgW="660240" imgH="609480" progId="Equation.3">
                  <p:embed/>
                </p:oleObj>
              </mc:Choice>
              <mc:Fallback>
                <p:oleObj name="Equation" r:id="rId7" imgW="660240" imgH="609480" progId="Equation.3">
                  <p:embed/>
                  <p:pic>
                    <p:nvPicPr>
                      <p:cNvPr id="0" name="Picture 1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4077072"/>
                        <a:ext cx="1110287" cy="10248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4946849"/>
              </p:ext>
            </p:extLst>
          </p:nvPr>
        </p:nvGraphicFramePr>
        <p:xfrm>
          <a:off x="2987824" y="4077072"/>
          <a:ext cx="1109662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6" name="Equation" r:id="rId9" imgW="660240" imgH="609480" progId="Equation.3">
                  <p:embed/>
                </p:oleObj>
              </mc:Choice>
              <mc:Fallback>
                <p:oleObj name="Equation" r:id="rId9" imgW="660240" imgH="609480" progId="Equation.3">
                  <p:embed/>
                  <p:pic>
                    <p:nvPicPr>
                      <p:cNvPr id="0" name="Picture 1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4077072"/>
                        <a:ext cx="1109662" cy="1025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5904408"/>
              </p:ext>
            </p:extLst>
          </p:nvPr>
        </p:nvGraphicFramePr>
        <p:xfrm>
          <a:off x="4556125" y="4076700"/>
          <a:ext cx="1430338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7" name="Equation" r:id="rId11" imgW="850680" imgH="609480" progId="Equation.3">
                  <p:embed/>
                </p:oleObj>
              </mc:Choice>
              <mc:Fallback>
                <p:oleObj name="Equation" r:id="rId11" imgW="850680" imgH="609480" progId="Equation.3">
                  <p:embed/>
                  <p:pic>
                    <p:nvPicPr>
                      <p:cNvPr id="0" name="Picture 1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25" y="4076700"/>
                        <a:ext cx="1430338" cy="1025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656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82296" indent="0">
              <a:buNone/>
            </a:pPr>
            <a:r>
              <a:rPr lang="id-ID" noProof="1" smtClean="0"/>
              <a:t>Natural Frequencies and Normal Modes</a:t>
            </a:r>
          </a:p>
          <a:p>
            <a:r>
              <a:rPr lang="id-ID" sz="2400" noProof="1" smtClean="0"/>
              <a:t>EoM for MDoF system in free vibration is :</a:t>
            </a:r>
            <a:endParaRPr lang="en-US" sz="2400" noProof="1" smtClean="0"/>
          </a:p>
          <a:p>
            <a:endParaRPr lang="en-US" sz="2400" noProof="1"/>
          </a:p>
          <a:p>
            <a:endParaRPr lang="en-US" sz="2400" noProof="1" smtClean="0"/>
          </a:p>
          <a:p>
            <a:r>
              <a:rPr lang="en-US" sz="2400" noProof="1" smtClean="0"/>
              <a:t>Solution of Eq. (3) is :</a:t>
            </a:r>
          </a:p>
          <a:p>
            <a:endParaRPr lang="en-US" sz="2400" noProof="1"/>
          </a:p>
          <a:p>
            <a:endParaRPr lang="en-US" sz="2400" noProof="1" smtClean="0"/>
          </a:p>
          <a:p>
            <a:r>
              <a:rPr lang="en-US" sz="2400" noProof="1" smtClean="0"/>
              <a:t>The substitution of Eq. (4) into Eq. (3) gives :</a:t>
            </a:r>
          </a:p>
          <a:p>
            <a:endParaRPr lang="id-ID" sz="2400" noProof="1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945965"/>
              </p:ext>
            </p:extLst>
          </p:nvPr>
        </p:nvGraphicFramePr>
        <p:xfrm>
          <a:off x="1811338" y="2924175"/>
          <a:ext cx="3144837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9" name="Equation" r:id="rId4" imgW="1269720" imgH="215640" progId="Equation.3">
                  <p:embed/>
                </p:oleObj>
              </mc:Choice>
              <mc:Fallback>
                <p:oleObj name="Equation" r:id="rId4" imgW="1269720" imgH="215640" progId="Equation.3">
                  <p:embed/>
                  <p:pic>
                    <p:nvPicPr>
                      <p:cNvPr id="0" name="Picture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1338" y="2924175"/>
                        <a:ext cx="3144837" cy="534988"/>
                      </a:xfrm>
                      <a:prstGeom prst="rect">
                        <a:avLst/>
                      </a:prstGeom>
                      <a:solidFill>
                        <a:srgbClr val="FFF1CE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092280" y="2924944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b="1" dirty="0" smtClean="0"/>
              <a:t>)</a:t>
            </a:r>
            <a:endParaRPr lang="id-ID" sz="2400" b="1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2537679"/>
              </p:ext>
            </p:extLst>
          </p:nvPr>
        </p:nvGraphicFramePr>
        <p:xfrm>
          <a:off x="1115616" y="4149080"/>
          <a:ext cx="5596235" cy="480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0" name="Equation" r:id="rId6" imgW="2666880" imgH="228600" progId="Equation.3">
                  <p:embed/>
                </p:oleObj>
              </mc:Choice>
              <mc:Fallback>
                <p:oleObj name="Equation" r:id="rId6" imgW="2666880" imgH="228600" progId="Equation.3">
                  <p:embed/>
                  <p:pic>
                    <p:nvPicPr>
                      <p:cNvPr id="0" name="Picture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4149080"/>
                        <a:ext cx="5596235" cy="4806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080313" y="4005064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2400" b="1" dirty="0" smtClean="0"/>
              <a:t>)</a:t>
            </a:r>
            <a:endParaRPr lang="id-ID" sz="2400" b="1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5698190"/>
              </p:ext>
            </p:extLst>
          </p:nvPr>
        </p:nvGraphicFramePr>
        <p:xfrm>
          <a:off x="1235075" y="5334910"/>
          <a:ext cx="3552949" cy="415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1" name="Equation" r:id="rId8" imgW="1942920" imgH="253800" progId="Equation.3">
                  <p:embed/>
                </p:oleObj>
              </mc:Choice>
              <mc:Fallback>
                <p:oleObj name="Equation" r:id="rId8" imgW="1942920" imgH="253800" progId="Equation.3">
                  <p:embed/>
                  <p:pic>
                    <p:nvPicPr>
                      <p:cNvPr id="0" name="Picture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5075" y="5334910"/>
                        <a:ext cx="3552949" cy="4157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080313" y="5373216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sz="2400" b="1" dirty="0" smtClean="0"/>
              <a:t>)</a:t>
            </a:r>
            <a:endParaRPr lang="id-ID" sz="2400" b="1" dirty="0"/>
          </a:p>
        </p:txBody>
      </p:sp>
    </p:spTree>
    <p:extLst>
      <p:ext uri="{BB962C8B-B14F-4D97-AF65-F5344CB8AC3E}">
        <p14:creationId xmlns:p14="http://schemas.microsoft.com/office/powerpoint/2010/main" val="82003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6240</TotalTime>
  <Words>1295</Words>
  <Application>Microsoft Office PowerPoint</Application>
  <PresentationFormat>On-screen Show (4:3)</PresentationFormat>
  <Paragraphs>299</Paragraphs>
  <Slides>28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9" baseType="lpstr">
      <vt:lpstr>Arial</vt:lpstr>
      <vt:lpstr>Calibri</vt:lpstr>
      <vt:lpstr>Gill Sans MT</vt:lpstr>
      <vt:lpstr>Symbol</vt:lpstr>
      <vt:lpstr>Times New Roman</vt:lpstr>
      <vt:lpstr>Trebuchet MS</vt:lpstr>
      <vt:lpstr>Verdana</vt:lpstr>
      <vt:lpstr>Wingdings</vt:lpstr>
      <vt:lpstr>Wingdings 2</vt:lpstr>
      <vt:lpstr>Solstice</vt:lpstr>
      <vt:lpstr>Equation</vt:lpstr>
      <vt:lpstr>Multi Degree of Freedom System Free Vibration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Agus Setiawan</dc:creator>
  <cp:lastModifiedBy>agus</cp:lastModifiedBy>
  <cp:revision>372</cp:revision>
  <dcterms:created xsi:type="dcterms:W3CDTF">2012-08-30T00:56:22Z</dcterms:created>
  <dcterms:modified xsi:type="dcterms:W3CDTF">2019-03-13T02:27:17Z</dcterms:modified>
</cp:coreProperties>
</file>