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17"/>
  </p:notesMasterIdLst>
  <p:sldIdLst>
    <p:sldId id="310" r:id="rId2"/>
    <p:sldId id="312" r:id="rId3"/>
    <p:sldId id="313" r:id="rId4"/>
    <p:sldId id="323" r:id="rId5"/>
    <p:sldId id="324" r:id="rId6"/>
    <p:sldId id="325" r:id="rId7"/>
    <p:sldId id="326" r:id="rId8"/>
    <p:sldId id="332" r:id="rId9"/>
    <p:sldId id="327" r:id="rId10"/>
    <p:sldId id="328" r:id="rId11"/>
    <p:sldId id="329" r:id="rId12"/>
    <p:sldId id="330" r:id="rId13"/>
    <p:sldId id="331" r:id="rId14"/>
    <p:sldId id="333" r:id="rId15"/>
    <p:sldId id="33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48C"/>
    <a:srgbClr val="3333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>
        <p:scale>
          <a:sx n="80" d="100"/>
          <a:sy n="80" d="100"/>
        </p:scale>
        <p:origin x="-984" y="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Agus\UPJ\Kurikulum\Semester6\TSP302-DinamikaStruktur&amp;PengantarRekayasaKegempaan\Book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d-ID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xVal>
            <c:numRef>
              <c:f>Sheet1!$A$13:$A$19</c:f>
              <c:numCache>
                <c:formatCode>General</c:formatCode>
                <c:ptCount val="7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</c:numCache>
            </c:numRef>
          </c:xVal>
          <c:yVal>
            <c:numRef>
              <c:f>Sheet1!$B$13:$B$19</c:f>
              <c:numCache>
                <c:formatCode>0.00</c:formatCode>
                <c:ptCount val="7"/>
                <c:pt idx="0">
                  <c:v>0</c:v>
                </c:pt>
                <c:pt idx="1">
                  <c:v>5</c:v>
                </c:pt>
                <c:pt idx="2">
                  <c:v>8.6602540378443873</c:v>
                </c:pt>
                <c:pt idx="3">
                  <c:v>10</c:v>
                </c:pt>
                <c:pt idx="4">
                  <c:v>8.6602540378443855</c:v>
                </c:pt>
                <c:pt idx="5">
                  <c:v>4.9999999999999991</c:v>
                </c:pt>
                <c:pt idx="6">
                  <c:v>0</c:v>
                </c:pt>
              </c:numCache>
            </c:numRef>
          </c:yVal>
          <c:smooth val="1"/>
        </c:ser>
        <c:dLbls>
          <c:dLblPos val="r"/>
          <c:showLegendKey val="0"/>
          <c:showVal val="1"/>
          <c:showCatName val="0"/>
          <c:showSerName val="0"/>
          <c:showPercent val="0"/>
          <c:showBubbleSize val="0"/>
        </c:dLbls>
        <c:axId val="29435008"/>
        <c:axId val="29436928"/>
      </c:scatterChart>
      <c:valAx>
        <c:axId val="29435008"/>
        <c:scaling>
          <c:orientation val="minMax"/>
          <c:max val="0.60000000000000009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i="1"/>
                  <a:t>t</a:t>
                </a:r>
                <a:r>
                  <a:rPr lang="en-US"/>
                  <a:t>, sec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9436928"/>
        <c:crosses val="autoZero"/>
        <c:crossBetween val="midCat"/>
      </c:valAx>
      <c:valAx>
        <c:axId val="2943692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p(t)</a:t>
                </a:r>
              </a:p>
            </c:rich>
          </c:tx>
          <c:layout/>
          <c:overlay val="0"/>
        </c:title>
        <c:numFmt formatCode="0.00" sourceLinked="1"/>
        <c:majorTickMark val="out"/>
        <c:minorTickMark val="none"/>
        <c:tickLblPos val="nextTo"/>
        <c:crossAx val="2943500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F8E1EC-6F2B-4712-8264-F36B98E37397}" type="datetimeFigureOut">
              <a:rPr lang="id-ID" smtClean="0"/>
              <a:t>07/04/2016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37F6B-57E6-44BA-96ED-147405387AA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11096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altLang="id-ID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altLang="id-ID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altLang="id-ID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altLang="id-ID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altLang="id-ID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altLang="id-ID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altLang="id-ID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altLang="id-ID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altLang="id-ID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a home base to excellence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a home base to excellence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8059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a home base to excellence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515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4/7/2016</a:t>
            </a:fld>
            <a:endParaRPr lang="en-US" sz="1200" dirty="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 dirty="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 dirty="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467544" y="404664"/>
            <a:ext cx="17621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 userDrawn="1"/>
        </p:nvCxnSpPr>
        <p:spPr>
          <a:xfrm>
            <a:off x="467544" y="1412776"/>
            <a:ext cx="8208912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78" r:id="rId13"/>
    <p:sldLayoutId id="2147483679" r:id="rId14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12.wmf"/><Relationship Id="rId4" Type="http://schemas.openxmlformats.org/officeDocument/2006/relationships/image" Target="../media/image13.png"/><Relationship Id="rId9" Type="http://schemas.openxmlformats.org/officeDocument/2006/relationships/oleObject" Target="../embeddings/oleObject5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quarter" idx="10"/>
          </p:nvPr>
        </p:nvSpPr>
        <p:spPr>
          <a:xfrm>
            <a:off x="1331640" y="4581128"/>
            <a:ext cx="6400800" cy="6949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d-ID" sz="2800" noProof="1" smtClean="0"/>
              <a:t>Pertemuan - </a:t>
            </a:r>
            <a:r>
              <a:rPr lang="en-US" sz="2800" noProof="1" smtClean="0"/>
              <a:t>5</a:t>
            </a:r>
            <a:endParaRPr lang="id-ID" sz="2800" noProof="1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11560" y="3212976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sz="4000" noProof="1" smtClean="0">
                <a:solidFill>
                  <a:srgbClr val="7030A0"/>
                </a:solidFill>
              </a:rPr>
              <a:t>Single Degree of Freedom System </a:t>
            </a:r>
            <a:r>
              <a:rPr lang="en-US" sz="3200" i="1" noProof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Numerical Evaluation of Dynamic Response</a:t>
            </a:r>
            <a:endParaRPr lang="id-ID" sz="3200" i="1" noProof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556792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noProof="1" smtClean="0">
                <a:latin typeface="Trebuchet MS" pitchFamily="34" charset="0"/>
              </a:rPr>
              <a:t>Mata Kuliah	: </a:t>
            </a:r>
            <a:r>
              <a:rPr lang="en-US" noProof="1">
                <a:latin typeface="Trebuchet MS" pitchFamily="34" charset="0"/>
              </a:rPr>
              <a:t>Dinamika Struktur &amp; Pengantar Rekayasa Kegempaan</a:t>
            </a:r>
          </a:p>
          <a:p>
            <a:r>
              <a:rPr lang="id-ID" noProof="1" smtClean="0">
                <a:latin typeface="Trebuchet MS" pitchFamily="34" charset="0"/>
              </a:rPr>
              <a:t>Kode		: </a:t>
            </a:r>
            <a:r>
              <a:rPr lang="en-US" noProof="1" smtClean="0">
                <a:latin typeface="Trebuchet MS" pitchFamily="34" charset="0"/>
              </a:rPr>
              <a:t>CIV</a:t>
            </a:r>
            <a:r>
              <a:rPr lang="id-ID" noProof="1" smtClean="0">
                <a:latin typeface="Trebuchet MS" pitchFamily="34" charset="0"/>
              </a:rPr>
              <a:t> </a:t>
            </a:r>
            <a:r>
              <a:rPr lang="id-ID" noProof="1" smtClean="0">
                <a:latin typeface="Trebuchet MS" pitchFamily="34" charset="0"/>
              </a:rPr>
              <a:t>– </a:t>
            </a:r>
            <a:r>
              <a:rPr lang="en-US" noProof="1" smtClean="0">
                <a:latin typeface="Trebuchet MS" pitchFamily="34" charset="0"/>
              </a:rPr>
              <a:t>308</a:t>
            </a:r>
            <a:endParaRPr lang="id-ID" noProof="1" smtClean="0">
              <a:latin typeface="Trebuchet MS" pitchFamily="34" charset="0"/>
            </a:endParaRPr>
          </a:p>
          <a:p>
            <a:r>
              <a:rPr lang="id-ID" noProof="1" smtClean="0">
                <a:latin typeface="Trebuchet MS" pitchFamily="34" charset="0"/>
              </a:rPr>
              <a:t>SKS		: 3 SK</a:t>
            </a:r>
            <a:r>
              <a:rPr lang="en-US" noProof="1" smtClean="0">
                <a:latin typeface="Trebuchet MS" pitchFamily="34" charset="0"/>
              </a:rPr>
              <a:t>S</a:t>
            </a:r>
            <a:endParaRPr lang="id-ID" noProof="1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34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5"/>
          <p:cNvSpPr txBox="1">
            <a:spLocks noChangeArrowheads="1"/>
          </p:cNvSpPr>
          <p:nvPr/>
        </p:nvSpPr>
        <p:spPr bwMode="auto">
          <a:xfrm>
            <a:off x="228600" y="1219200"/>
            <a:ext cx="7391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id-ID" altLang="id-ID" sz="180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Central 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Difference 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Method</a:t>
            </a:r>
            <a:r>
              <a:rPr lang="en-US" sz="2400" dirty="0" smtClean="0"/>
              <a:t> 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(Example 2)</a:t>
            </a:r>
          </a:p>
          <a:p>
            <a:pPr marL="82296" indent="0">
              <a:buNone/>
            </a:pPr>
            <a:r>
              <a:rPr lang="en-US" sz="2400" dirty="0" smtClean="0"/>
              <a:t>Solve Example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dirty="0" smtClean="0"/>
              <a:t>, by the central difference method using </a:t>
            </a:r>
            <a:r>
              <a:rPr lang="en-US" sz="2400" dirty="0" smtClean="0">
                <a:latin typeface="Symbol" panose="05050102010706020507" pitchFamily="18" charset="2"/>
              </a:rPr>
              <a:t>D</a:t>
            </a:r>
            <a:r>
              <a:rPr lang="en-US" sz="2400" dirty="0" smtClean="0"/>
              <a:t>t = 0,1 sec.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6370668"/>
              </p:ext>
            </p:extLst>
          </p:nvPr>
        </p:nvGraphicFramePr>
        <p:xfrm>
          <a:off x="1691680" y="2924944"/>
          <a:ext cx="4824535" cy="27592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9271"/>
                <a:gridCol w="759271"/>
                <a:gridCol w="759271"/>
                <a:gridCol w="759271"/>
                <a:gridCol w="1028180"/>
                <a:gridCol w="759271"/>
              </a:tblGrid>
              <a:tr h="29442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t</a:t>
                      </a:r>
                      <a:r>
                        <a:rPr lang="id-ID" sz="1100" u="none" strike="noStrike" baseline="-25000" dirty="0">
                          <a:effectLst/>
                        </a:rPr>
                        <a:t>i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p</a:t>
                      </a:r>
                      <a:r>
                        <a:rPr lang="id-ID" sz="1100" u="none" strike="noStrike" baseline="-25000">
                          <a:effectLst/>
                        </a:rPr>
                        <a:t>i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u</a:t>
                      </a:r>
                      <a:r>
                        <a:rPr lang="id-ID" sz="1100" u="none" strike="noStrike" baseline="-25000">
                          <a:effectLst/>
                        </a:rPr>
                        <a:t>i-1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u</a:t>
                      </a:r>
                      <a:r>
                        <a:rPr lang="id-ID" sz="1100" u="none" strike="noStrike" baseline="-25000">
                          <a:effectLst/>
                        </a:rPr>
                        <a:t>i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p</a:t>
                      </a:r>
                      <a:r>
                        <a:rPr lang="id-ID" sz="1100" u="none" strike="noStrike" baseline="-25000">
                          <a:effectLst/>
                        </a:rPr>
                        <a:t>i</a:t>
                      </a:r>
                      <a:r>
                        <a:rPr lang="id-ID" sz="1100" u="none" strike="noStrike">
                          <a:effectLst/>
                        </a:rPr>
                        <a:t>'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u</a:t>
                      </a:r>
                      <a:r>
                        <a:rPr lang="id-ID" sz="1100" u="none" strike="noStrike" baseline="-25000">
                          <a:effectLst/>
                        </a:rPr>
                        <a:t>i+1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7801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6477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2250,00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2250,0000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0,0048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77406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0,2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3897,11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0,0048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7395,2181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0,0159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6477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0,3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4500,00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0,0048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0,0159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13884,5060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0,0299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6477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0,4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3897,11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0,0159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0,0299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18538,8179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0,0399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6477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0,5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2250,00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0,0299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0,0399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18033,8488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0,0389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6477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0,6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0,0399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0,0389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10627,9866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0,0229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6477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0,7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0,0389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0,0229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-411,7948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-0,0009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6477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0,8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0,0229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-0,0009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-10620,7730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-0,0229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6477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-0,0009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-0,0229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-16125,5428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-0,0347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7801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-0,0229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-0,0347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-15096,8118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-0,0325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499992" y="594928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noProof="1" smtClean="0">
                <a:solidFill>
                  <a:srgbClr val="FF0000"/>
                </a:solidFill>
              </a:rPr>
              <a:t>u</a:t>
            </a:r>
            <a:r>
              <a:rPr lang="id-ID" b="1" baseline="-25000" noProof="1" smtClean="0">
                <a:solidFill>
                  <a:srgbClr val="FF0000"/>
                </a:solidFill>
              </a:rPr>
              <a:t>i</a:t>
            </a:r>
            <a:r>
              <a:rPr lang="id-ID" b="1" noProof="1" smtClean="0">
                <a:solidFill>
                  <a:srgbClr val="FF0000"/>
                </a:solidFill>
              </a:rPr>
              <a:t> in m</a:t>
            </a:r>
            <a:endParaRPr lang="id-ID" b="1" noProof="1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945912" y="2852936"/>
            <a:ext cx="842111" cy="2947682"/>
          </a:xfrm>
          <a:prstGeom prst="rect">
            <a:avLst/>
          </a:prstGeom>
          <a:noFill/>
          <a:ln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6" name="Elbow Connector 5"/>
          <p:cNvCxnSpPr/>
          <p:nvPr/>
        </p:nvCxnSpPr>
        <p:spPr>
          <a:xfrm rot="10800000" flipV="1">
            <a:off x="4654594" y="3573018"/>
            <a:ext cx="1141543" cy="216024"/>
          </a:xfrm>
          <a:prstGeom prst="bentConnector3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3835730" y="3284984"/>
            <a:ext cx="232214" cy="241987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215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5"/>
          <p:cNvSpPr txBox="1">
            <a:spLocks noChangeArrowheads="1"/>
          </p:cNvSpPr>
          <p:nvPr/>
        </p:nvSpPr>
        <p:spPr bwMode="auto">
          <a:xfrm>
            <a:off x="228600" y="1219200"/>
            <a:ext cx="7391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id-ID" altLang="id-ID" sz="1800"/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971600" y="1510878"/>
            <a:ext cx="366928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ts val="0"/>
              </a:spcBef>
              <a:defRPr/>
            </a:pPr>
            <a:r>
              <a:rPr lang="en-US" sz="2800" dirty="0"/>
              <a:t>  </a:t>
            </a:r>
            <a:r>
              <a:rPr lang="id-ID" sz="2400" b="1" noProof="1" smtClean="0">
                <a:solidFill>
                  <a:schemeClr val="accent3">
                    <a:lumMod val="75000"/>
                  </a:schemeClr>
                </a:solidFill>
              </a:rPr>
              <a:t>Newmark’s Method</a:t>
            </a:r>
            <a:endParaRPr lang="id-ID" sz="2400" b="1" noProof="1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9220" name="Picture 2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034753"/>
            <a:ext cx="5472338" cy="4608512"/>
          </a:xfrm>
          <a:noFill/>
        </p:spPr>
      </p:pic>
      <p:sp>
        <p:nvSpPr>
          <p:cNvPr id="2" name="TextBox 1"/>
          <p:cNvSpPr txBox="1"/>
          <p:nvPr/>
        </p:nvSpPr>
        <p:spPr>
          <a:xfrm>
            <a:off x="4860032" y="1916832"/>
            <a:ext cx="32403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noProof="1" smtClean="0"/>
              <a:t>Newmark’s method is stable if :</a:t>
            </a:r>
            <a:endParaRPr lang="en-US" noProof="1" smtClean="0"/>
          </a:p>
          <a:p>
            <a:endParaRPr lang="en-US" noProof="1"/>
          </a:p>
          <a:p>
            <a:endParaRPr lang="en-US" noProof="1" smtClean="0"/>
          </a:p>
          <a:p>
            <a:endParaRPr lang="en-US" noProof="1"/>
          </a:p>
          <a:p>
            <a:r>
              <a:rPr lang="en-US" noProof="1" smtClean="0"/>
              <a:t>For </a:t>
            </a:r>
            <a:r>
              <a:rPr lang="en-US" noProof="1" smtClean="0">
                <a:latin typeface="Symbol" panose="05050102010706020507" pitchFamily="18" charset="2"/>
              </a:rPr>
              <a:t>g</a:t>
            </a:r>
            <a:r>
              <a:rPr lang="en-US" noProof="1" smtClean="0"/>
              <a:t> = ½ &amp; </a:t>
            </a:r>
            <a:r>
              <a:rPr lang="en-US" noProof="1" smtClean="0">
                <a:latin typeface="Symbol" panose="05050102010706020507" pitchFamily="18" charset="2"/>
              </a:rPr>
              <a:t>b</a:t>
            </a:r>
            <a:r>
              <a:rPr lang="en-US" noProof="1" smtClean="0"/>
              <a:t> = ¼ </a:t>
            </a:r>
          </a:p>
          <a:p>
            <a:endParaRPr lang="en-US" noProof="1"/>
          </a:p>
          <a:p>
            <a:endParaRPr lang="en-US" noProof="1" smtClean="0"/>
          </a:p>
          <a:p>
            <a:endParaRPr lang="en-US" noProof="1"/>
          </a:p>
          <a:p>
            <a:endParaRPr lang="en-US" noProof="1" smtClean="0"/>
          </a:p>
          <a:p>
            <a:r>
              <a:rPr lang="en-US" noProof="1" smtClean="0"/>
              <a:t>For </a:t>
            </a:r>
            <a:r>
              <a:rPr lang="en-US" noProof="1">
                <a:latin typeface="Symbol" panose="05050102010706020507" pitchFamily="18" charset="2"/>
              </a:rPr>
              <a:t>g</a:t>
            </a:r>
            <a:r>
              <a:rPr lang="en-US" noProof="1"/>
              <a:t> = ½ &amp; </a:t>
            </a:r>
            <a:r>
              <a:rPr lang="en-US" noProof="1">
                <a:latin typeface="Symbol" panose="05050102010706020507" pitchFamily="18" charset="2"/>
              </a:rPr>
              <a:t>b</a:t>
            </a:r>
            <a:r>
              <a:rPr lang="en-US" noProof="1"/>
              <a:t> </a:t>
            </a:r>
            <a:r>
              <a:rPr lang="en-US" noProof="1" smtClean="0"/>
              <a:t>= 1/6 </a:t>
            </a:r>
            <a:endParaRPr lang="en-US" noProof="1"/>
          </a:p>
          <a:p>
            <a:endParaRPr lang="id-ID" noProof="1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78202"/>
              </p:ext>
            </p:extLst>
          </p:nvPr>
        </p:nvGraphicFramePr>
        <p:xfrm>
          <a:off x="5387132" y="2420888"/>
          <a:ext cx="1630412" cy="5822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28" name="Equation" r:id="rId5" imgW="1244520" imgH="444240" progId="Equation.3">
                  <p:embed/>
                </p:oleObj>
              </mc:Choice>
              <mc:Fallback>
                <p:oleObj name="Equation" r:id="rId5" imgW="124452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87132" y="2420888"/>
                        <a:ext cx="1630412" cy="582290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40000"/>
                          <a:lumOff val="60000"/>
                          <a:alpha val="52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4721895"/>
              </p:ext>
            </p:extLst>
          </p:nvPr>
        </p:nvGraphicFramePr>
        <p:xfrm>
          <a:off x="5652120" y="3356992"/>
          <a:ext cx="724316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29" name="Equation" r:id="rId7" imgW="482400" imgH="431640" progId="Equation.3">
                  <p:embed/>
                </p:oleObj>
              </mc:Choice>
              <mc:Fallback>
                <p:oleObj name="Equation" r:id="rId7" imgW="48240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652120" y="3356992"/>
                        <a:ext cx="724316" cy="648072"/>
                      </a:xfrm>
                      <a:prstGeom prst="rect">
                        <a:avLst/>
                      </a:prstGeom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4907053"/>
              </p:ext>
            </p:extLst>
          </p:nvPr>
        </p:nvGraphicFramePr>
        <p:xfrm>
          <a:off x="5652120" y="4869160"/>
          <a:ext cx="1030288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0" name="Equation" r:id="rId9" imgW="685800" imgH="431640" progId="Equation.3">
                  <p:embed/>
                </p:oleObj>
              </mc:Choice>
              <mc:Fallback>
                <p:oleObj name="Equation" r:id="rId9" imgW="685800" imgH="431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120" y="4869160"/>
                        <a:ext cx="1030288" cy="6477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848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755576" y="1752458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ts val="0"/>
              </a:spcBef>
              <a:defRPr/>
            </a:pPr>
            <a:r>
              <a:rPr lang="id-ID" sz="2800" noProof="1" smtClean="0"/>
              <a:t>  </a:t>
            </a:r>
            <a:r>
              <a:rPr lang="id-ID" sz="2400" b="1" noProof="1" smtClean="0">
                <a:solidFill>
                  <a:schemeClr val="accent3">
                    <a:lumMod val="75000"/>
                  </a:schemeClr>
                </a:solidFill>
              </a:rPr>
              <a:t>Newmark’s Method – Average Acceleration (Example 3)</a:t>
            </a:r>
            <a:endParaRPr lang="id-ID" sz="2400" b="1" noProof="1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93053"/>
              </p:ext>
            </p:extLst>
          </p:nvPr>
        </p:nvGraphicFramePr>
        <p:xfrm>
          <a:off x="1259632" y="2420888"/>
          <a:ext cx="7272806" cy="32403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6856"/>
                <a:gridCol w="804911"/>
                <a:gridCol w="686856"/>
                <a:gridCol w="787022"/>
                <a:gridCol w="872881"/>
                <a:gridCol w="686856"/>
                <a:gridCol w="686856"/>
                <a:gridCol w="686856"/>
                <a:gridCol w="686856"/>
                <a:gridCol w="686856"/>
              </a:tblGrid>
              <a:tr h="339714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</a:rPr>
                        <a:t>t</a:t>
                      </a:r>
                      <a:r>
                        <a:rPr lang="id-ID" sz="1800" u="none" strike="noStrike" baseline="-25000" dirty="0">
                          <a:effectLst/>
                        </a:rPr>
                        <a:t>i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</a:rPr>
                        <a:t>p</a:t>
                      </a:r>
                      <a:r>
                        <a:rPr lang="id-ID" sz="1800" u="none" strike="noStrike" baseline="-25000" dirty="0">
                          <a:effectLst/>
                        </a:rPr>
                        <a:t>i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</a:rPr>
                        <a:t>ü</a:t>
                      </a:r>
                      <a:r>
                        <a:rPr lang="id-ID" sz="1800" u="none" strike="noStrike" baseline="-25000" dirty="0">
                          <a:effectLst/>
                        </a:rPr>
                        <a:t>i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d-ID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ymbol" panose="05050102010706020507" pitchFamily="18" charset="2"/>
                          <a:ea typeface="+mn-ea"/>
                          <a:cs typeface="+mn-cs"/>
                        </a:rPr>
                        <a:t>D</a:t>
                      </a:r>
                      <a:r>
                        <a:rPr lang="id-ID" sz="1800" u="none" strike="noStrike" dirty="0">
                          <a:effectLst/>
                        </a:rPr>
                        <a:t>p</a:t>
                      </a:r>
                      <a:r>
                        <a:rPr lang="id-ID" sz="1800" u="none" strike="noStrike" baseline="-25000" dirty="0">
                          <a:effectLst/>
                        </a:rPr>
                        <a:t>i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d-ID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ymbol" panose="05050102010706020507" pitchFamily="18" charset="2"/>
                          <a:ea typeface="+mn-ea"/>
                          <a:cs typeface="+mn-cs"/>
                        </a:rPr>
                        <a:t>D</a:t>
                      </a:r>
                      <a:r>
                        <a:rPr lang="id-ID" sz="1800" u="none" strike="noStrike" dirty="0">
                          <a:effectLst/>
                        </a:rPr>
                        <a:t>p</a:t>
                      </a:r>
                      <a:r>
                        <a:rPr lang="id-ID" sz="1800" u="none" strike="noStrike" baseline="-25000" dirty="0">
                          <a:effectLst/>
                        </a:rPr>
                        <a:t>i</a:t>
                      </a:r>
                      <a:r>
                        <a:rPr lang="id-ID" sz="1800" u="none" strike="noStrike" dirty="0">
                          <a:effectLst/>
                        </a:rPr>
                        <a:t>'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id-ID" sz="1800" u="none" strike="noStrike" dirty="0">
                          <a:effectLst/>
                        </a:rPr>
                        <a:t>u</a:t>
                      </a:r>
                      <a:r>
                        <a:rPr lang="id-ID" sz="1800" u="none" strike="noStrike" baseline="-25000" dirty="0">
                          <a:effectLst/>
                        </a:rPr>
                        <a:t>i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d-ID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ymbol" panose="05050102010706020507" pitchFamily="18" charset="2"/>
                          <a:ea typeface="+mn-ea"/>
                          <a:cs typeface="+mn-cs"/>
                        </a:rPr>
                        <a:t>D</a:t>
                      </a:r>
                      <a:r>
                        <a:rPr lang="id-ID" sz="1800" u="none" strike="noStrike" dirty="0">
                          <a:effectLst/>
                        </a:rPr>
                        <a:t>ů</a:t>
                      </a:r>
                      <a:r>
                        <a:rPr lang="id-ID" sz="1800" u="none" strike="noStrike" baseline="-25000" dirty="0">
                          <a:effectLst/>
                        </a:rPr>
                        <a:t>i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d-ID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ymbol" panose="05050102010706020507" pitchFamily="18" charset="2"/>
                          <a:ea typeface="+mn-ea"/>
                          <a:cs typeface="+mn-cs"/>
                        </a:rPr>
                        <a:t>D</a:t>
                      </a:r>
                      <a:r>
                        <a:rPr lang="id-ID" sz="1800" u="none" strike="noStrike" dirty="0">
                          <a:effectLst/>
                        </a:rPr>
                        <a:t>ü</a:t>
                      </a:r>
                      <a:r>
                        <a:rPr lang="id-ID" sz="1800" u="none" strike="noStrike" baseline="-25000" dirty="0">
                          <a:effectLst/>
                        </a:rPr>
                        <a:t>i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</a:rPr>
                        <a:t>ů</a:t>
                      </a:r>
                      <a:r>
                        <a:rPr lang="id-ID" sz="1800" u="none" strike="noStrike" baseline="-25000" dirty="0">
                          <a:effectLst/>
                        </a:rPr>
                        <a:t>i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</a:rPr>
                        <a:t>u</a:t>
                      </a:r>
                      <a:r>
                        <a:rPr lang="id-ID" sz="1800" u="none" strike="noStrike" baseline="-25000" dirty="0">
                          <a:effectLst/>
                        </a:rPr>
                        <a:t>i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4385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2250,0000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2250,0000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0,0011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0,0221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0,4423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6131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2250,00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0,4423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1647,1143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9733,0524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0,0048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0,0514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0,1441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0,0221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0,0011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6131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0,2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3897,11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0,5864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602,8857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19534,2187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0,0096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0,0449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-0,2748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0,0735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0,0059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6131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0,3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4500,00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0,3116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-602,8857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24190,5526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0,0119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-0,6058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0,1184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0,0155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6131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0,4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3897,11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-0,2942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-1647,1143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17855,1439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0,0088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-0,0631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-0,6742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0,1193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0,0274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6131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0,5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2250,00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-0,9684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-2250,0000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-536,5761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-0,0003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-0,1176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-0,4156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0,0562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0,0361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6131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0,6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-1,3841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-23865,0826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-0,0117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-0,1117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0,5351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-0,0614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0,0359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6131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0,7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-0,8490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-39778,2274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-0,0195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-0,0447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0,8031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-0,1731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0,0242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6131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0,8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-0,0459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-40857,8396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-0,0201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0,0341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0,7745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-0,2178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0,0046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6131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0,7286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-27549,7397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-0,0135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0,0967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0,4760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-0,1837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-0,0155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4385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1,0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1,2046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-5320,3417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-0,0026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0,1218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0,0271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-0,0871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-0,0290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605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971600" y="1700808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ts val="0"/>
              </a:spcBef>
              <a:defRPr/>
            </a:pPr>
            <a:r>
              <a:rPr lang="id-ID" sz="2800" noProof="1" smtClean="0"/>
              <a:t>  </a:t>
            </a:r>
            <a:r>
              <a:rPr lang="id-ID" sz="2400" b="1" noProof="1" smtClean="0">
                <a:solidFill>
                  <a:schemeClr val="accent3">
                    <a:lumMod val="75000"/>
                  </a:schemeClr>
                </a:solidFill>
              </a:rPr>
              <a:t>Newmark’s Method – Linear Acceleration (Example 4)</a:t>
            </a:r>
            <a:endParaRPr lang="id-ID" sz="2400" b="1" noProof="1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741552"/>
              </p:ext>
            </p:extLst>
          </p:nvPr>
        </p:nvGraphicFramePr>
        <p:xfrm>
          <a:off x="1259632" y="2492896"/>
          <a:ext cx="7114230" cy="3053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1880"/>
                <a:gridCol w="787360"/>
                <a:gridCol w="671880"/>
                <a:gridCol w="769862"/>
                <a:gridCol w="853848"/>
                <a:gridCol w="671880"/>
                <a:gridCol w="671880"/>
                <a:gridCol w="671880"/>
                <a:gridCol w="671880"/>
                <a:gridCol w="671880"/>
              </a:tblGrid>
              <a:tr h="320105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</a:rPr>
                        <a:t>t</a:t>
                      </a:r>
                      <a:r>
                        <a:rPr lang="id-ID" sz="1800" u="none" strike="noStrike" baseline="-25000" dirty="0">
                          <a:effectLst/>
                        </a:rPr>
                        <a:t>i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</a:rPr>
                        <a:t>p</a:t>
                      </a:r>
                      <a:r>
                        <a:rPr lang="id-ID" sz="1800" u="none" strike="noStrike" baseline="-25000" dirty="0">
                          <a:effectLst/>
                        </a:rPr>
                        <a:t>i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</a:rPr>
                        <a:t>ü</a:t>
                      </a:r>
                      <a:r>
                        <a:rPr lang="id-ID" sz="1800" u="none" strike="noStrike" baseline="-25000" dirty="0">
                          <a:effectLst/>
                        </a:rPr>
                        <a:t>i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d-ID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ymbol" panose="05050102010706020507" pitchFamily="18" charset="2"/>
                          <a:ea typeface="+mn-ea"/>
                          <a:cs typeface="+mn-cs"/>
                        </a:rPr>
                        <a:t>D</a:t>
                      </a:r>
                      <a:r>
                        <a:rPr lang="id-ID" sz="1800" u="none" strike="noStrike" dirty="0">
                          <a:effectLst/>
                        </a:rPr>
                        <a:t>p</a:t>
                      </a:r>
                      <a:r>
                        <a:rPr lang="id-ID" sz="1800" u="none" strike="noStrike" baseline="-25000" dirty="0">
                          <a:effectLst/>
                        </a:rPr>
                        <a:t>i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d-ID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ymbol" panose="05050102010706020507" pitchFamily="18" charset="2"/>
                          <a:ea typeface="+mn-ea"/>
                          <a:cs typeface="+mn-cs"/>
                        </a:rPr>
                        <a:t>D</a:t>
                      </a:r>
                      <a:r>
                        <a:rPr lang="id-ID" sz="1800" u="none" strike="noStrike" dirty="0">
                          <a:effectLst/>
                        </a:rPr>
                        <a:t>p</a:t>
                      </a:r>
                      <a:r>
                        <a:rPr lang="id-ID" sz="1800" u="none" strike="noStrike" baseline="-25000" dirty="0">
                          <a:effectLst/>
                        </a:rPr>
                        <a:t>i</a:t>
                      </a:r>
                      <a:r>
                        <a:rPr lang="id-ID" sz="1800" u="none" strike="noStrike" dirty="0">
                          <a:effectLst/>
                        </a:rPr>
                        <a:t>'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id-ID" sz="1800" u="none" strike="noStrike" dirty="0">
                          <a:effectLst/>
                        </a:rPr>
                        <a:t>u</a:t>
                      </a:r>
                      <a:r>
                        <a:rPr lang="id-ID" sz="1800" u="none" strike="noStrike" baseline="-25000" dirty="0">
                          <a:effectLst/>
                        </a:rPr>
                        <a:t>i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d-ID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ymbol" panose="05050102010706020507" pitchFamily="18" charset="2"/>
                          <a:ea typeface="+mn-ea"/>
                          <a:cs typeface="+mn-cs"/>
                        </a:rPr>
                        <a:t>D</a:t>
                      </a:r>
                      <a:r>
                        <a:rPr lang="id-ID" sz="1800" u="none" strike="noStrike" dirty="0">
                          <a:effectLst/>
                        </a:rPr>
                        <a:t>ů</a:t>
                      </a:r>
                      <a:r>
                        <a:rPr lang="id-ID" sz="1800" u="none" strike="noStrike" baseline="-25000" dirty="0">
                          <a:effectLst/>
                        </a:rPr>
                        <a:t>i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id-ID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Symbol" panose="05050102010706020507" pitchFamily="18" charset="2"/>
                          <a:ea typeface="+mn-ea"/>
                          <a:cs typeface="+mn-cs"/>
                        </a:rPr>
                        <a:t>D</a:t>
                      </a:r>
                      <a:r>
                        <a:rPr lang="id-ID" sz="1800" u="none" strike="noStrike" dirty="0">
                          <a:effectLst/>
                        </a:rPr>
                        <a:t>ü</a:t>
                      </a:r>
                      <a:r>
                        <a:rPr lang="id-ID" sz="1800" u="none" strike="noStrike" baseline="-25000" dirty="0">
                          <a:effectLst/>
                        </a:rPr>
                        <a:t>i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</a:rPr>
                        <a:t>ů</a:t>
                      </a:r>
                      <a:r>
                        <a:rPr lang="id-ID" sz="1800" u="none" strike="noStrike" baseline="-25000" dirty="0">
                          <a:effectLst/>
                        </a:rPr>
                        <a:t>i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</a:rPr>
                        <a:t>u</a:t>
                      </a:r>
                      <a:r>
                        <a:rPr lang="id-ID" sz="1800" u="none" strike="noStrike" baseline="-25000" dirty="0">
                          <a:effectLst/>
                        </a:rPr>
                        <a:t>i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8546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2250,0000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2250,0000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0,0008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0,0228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0,4556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0,0000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0,0000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6235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2250,00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0,4556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1647,1143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14205,5370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0,0048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0,0527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0,1429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0,0228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0,0008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6235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0,2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3897,11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0,5984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602,8857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29786,5145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0,0101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0,0452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-0,2929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0,0755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0,0056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6235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0,3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4500,00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0,3055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-602,8857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37171,5127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0,0125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-0,0010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-0,6307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0,1207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0,0156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6235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0,4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3897,11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-0,3252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-1647,1143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27250,5424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0,0092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-0,0669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-0,6885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0,1197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0,0281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6235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0,5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2250,00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-1,0137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-2250,0000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-1387,4573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-0,0005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-0,1216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-0,4050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0,0528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0,0373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6235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0,6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-1,4187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-38531,8427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-0,0130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-0,1126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0,5862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-0,0689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0,0369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6235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0,7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-0,8325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-61880,9015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-0,0209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-0,0406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0,8534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-0,1814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0,0239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6235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0,8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0,0209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-61540,0822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-0,0208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0,0419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0,7970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-0,2220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0,0030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6235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0,8179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-38988,7559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-0,0132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0,1046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0,4559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-0,1801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-0,0178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8546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1,0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1,2738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-3644,6624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-0,0012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0,1259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-0,0303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-0,0755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-0,0309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604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556792"/>
            <a:ext cx="7188222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563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Assignment</a:t>
            </a:r>
          </a:p>
          <a:p>
            <a:pPr marL="82296" indent="0" algn="just">
              <a:buNone/>
            </a:pPr>
            <a:r>
              <a:rPr lang="id-ID" sz="2000" noProof="1"/>
              <a:t>A</a:t>
            </a:r>
            <a:r>
              <a:rPr lang="en-US" sz="2000" noProof="1"/>
              <a:t>n</a:t>
            </a:r>
            <a:r>
              <a:rPr lang="id-ID" sz="2000" noProof="1"/>
              <a:t> SDF system has the following properties : </a:t>
            </a:r>
          </a:p>
          <a:p>
            <a:pPr algn="just"/>
            <a:r>
              <a:rPr lang="id-ID" sz="2000" noProof="1"/>
              <a:t>m = 4.500 kg-sec</a:t>
            </a:r>
            <a:r>
              <a:rPr lang="id-ID" sz="2000" baseline="30000" noProof="1"/>
              <a:t>2</a:t>
            </a:r>
            <a:r>
              <a:rPr lang="id-ID" sz="2000" noProof="1"/>
              <a:t>/m</a:t>
            </a:r>
          </a:p>
          <a:p>
            <a:pPr algn="just"/>
            <a:r>
              <a:rPr lang="id-ID" sz="2000" noProof="1"/>
              <a:t>k = </a:t>
            </a:r>
            <a:r>
              <a:rPr lang="en-US" sz="2000" noProof="1"/>
              <a:t>178.400</a:t>
            </a:r>
            <a:r>
              <a:rPr lang="id-ID" sz="2000" noProof="1"/>
              <a:t> k</a:t>
            </a:r>
            <a:r>
              <a:rPr lang="en-US" sz="2000" noProof="1"/>
              <a:t>gf</a:t>
            </a:r>
            <a:r>
              <a:rPr lang="id-ID" sz="2000" noProof="1"/>
              <a:t>/m</a:t>
            </a:r>
          </a:p>
          <a:p>
            <a:pPr algn="just"/>
            <a:r>
              <a:rPr lang="id-ID" sz="2000" i="1" noProof="1"/>
              <a:t>T</a:t>
            </a:r>
            <a:r>
              <a:rPr lang="id-ID" sz="2000" i="1" baseline="-25000" noProof="1"/>
              <a:t>n</a:t>
            </a:r>
            <a:r>
              <a:rPr lang="id-ID" sz="2000" noProof="1"/>
              <a:t> = 1 sec (</a:t>
            </a:r>
            <a:r>
              <a:rPr lang="id-ID" sz="2000" noProof="1">
                <a:latin typeface="Symbol" panose="05050102010706020507" pitchFamily="18" charset="2"/>
              </a:rPr>
              <a:t>w</a:t>
            </a:r>
            <a:r>
              <a:rPr lang="id-ID" sz="2000" baseline="-25000" noProof="1"/>
              <a:t>n</a:t>
            </a:r>
            <a:r>
              <a:rPr lang="id-ID" sz="2000" noProof="1"/>
              <a:t> = 6,283 rad/sec) </a:t>
            </a:r>
          </a:p>
          <a:p>
            <a:pPr algn="just"/>
            <a:r>
              <a:rPr lang="id-ID" sz="2000" noProof="1">
                <a:latin typeface="Symbol" panose="05050102010706020507" pitchFamily="18" charset="2"/>
              </a:rPr>
              <a:t>x</a:t>
            </a:r>
            <a:r>
              <a:rPr lang="id-ID" sz="2000" noProof="1"/>
              <a:t> = 0,05. </a:t>
            </a:r>
            <a:endParaRPr lang="en-US" sz="2000" noProof="1"/>
          </a:p>
          <a:p>
            <a:pPr marL="82296" indent="0" algn="just">
              <a:buNone/>
            </a:pPr>
            <a:r>
              <a:rPr lang="id-ID" sz="2000" noProof="1"/>
              <a:t>Determine the response u(t) of this system </a:t>
            </a:r>
            <a:r>
              <a:rPr lang="en-US" sz="2000" noProof="1" smtClean="0"/>
              <a:t>due to El-Centro 1940 N-S, using :</a:t>
            </a:r>
          </a:p>
          <a:p>
            <a:pPr marL="539496" indent="-457200" algn="just">
              <a:buAutoNum type="alphaLcPeriod"/>
            </a:pPr>
            <a:r>
              <a:rPr lang="en-US" sz="2000" noProof="1" smtClean="0"/>
              <a:t>Interpolation</a:t>
            </a:r>
          </a:p>
          <a:p>
            <a:pPr marL="539496" indent="-457200" algn="just">
              <a:buAutoNum type="alphaLcPeriod"/>
            </a:pPr>
            <a:r>
              <a:rPr lang="en-US" sz="2000" noProof="1" smtClean="0"/>
              <a:t>Central Difference</a:t>
            </a:r>
          </a:p>
          <a:p>
            <a:pPr marL="539496" indent="-457200" algn="just">
              <a:buAutoNum type="alphaLcPeriod"/>
            </a:pPr>
            <a:r>
              <a:rPr lang="en-US" sz="2000" noProof="1" smtClean="0"/>
              <a:t>Newmark Average Acceleration</a:t>
            </a:r>
          </a:p>
          <a:p>
            <a:pPr marL="539496" indent="-457200" algn="just">
              <a:buAutoNum type="alphaLcPeriod"/>
            </a:pPr>
            <a:r>
              <a:rPr lang="en-US" sz="2000" noProof="1" smtClean="0"/>
              <a:t>Newmark Linear Acceleration</a:t>
            </a:r>
          </a:p>
          <a:p>
            <a:pPr marL="82296" indent="0" algn="just">
              <a:buNone/>
            </a:pPr>
            <a:r>
              <a:rPr lang="en-US" sz="2000" noProof="1" smtClean="0"/>
              <a:t>Find the </a:t>
            </a:r>
            <a:r>
              <a:rPr lang="en-US" sz="2000" i="1" noProof="1" smtClean="0"/>
              <a:t>u</a:t>
            </a:r>
            <a:r>
              <a:rPr lang="en-US" sz="2000" i="1" baseline="-25000" noProof="1" smtClean="0"/>
              <a:t>max</a:t>
            </a:r>
            <a:r>
              <a:rPr lang="en-US" sz="2000" noProof="1" smtClean="0"/>
              <a:t>!</a:t>
            </a:r>
            <a:endParaRPr lang="id-ID" sz="2000" noProof="1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142432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noProof="1" smtClean="0"/>
              <a:t>TIU :</a:t>
            </a:r>
          </a:p>
          <a:p>
            <a:pPr marL="722313" lvl="0"/>
            <a:r>
              <a:rPr lang="id-ID" sz="2000" noProof="1" smtClean="0"/>
              <a:t>Mahasiswa dapat menjelaskan tentang teori dinamika struktur.</a:t>
            </a:r>
            <a:endParaRPr lang="en-US" sz="2000" noProof="1" smtClean="0"/>
          </a:p>
          <a:p>
            <a:pPr marL="722313"/>
            <a:r>
              <a:rPr lang="id-ID" sz="2000"/>
              <a:t>Mahasiswa dapat membuat model matematik dari masalah teknis yang ada serta mencari solusinya.</a:t>
            </a:r>
          </a:p>
          <a:p>
            <a:pPr marL="438849" lvl="0" indent="0">
              <a:buNone/>
            </a:pPr>
            <a:endParaRPr lang="id-ID" sz="2000" noProof="1" smtClean="0"/>
          </a:p>
          <a:p>
            <a:pPr marL="422974" indent="0">
              <a:buNone/>
            </a:pPr>
            <a:endParaRPr lang="id-ID" sz="2000" noProof="1" smtClean="0"/>
          </a:p>
          <a:p>
            <a:r>
              <a:rPr lang="id-ID" noProof="1" smtClean="0"/>
              <a:t>TIK :</a:t>
            </a:r>
          </a:p>
          <a:p>
            <a:pPr marL="706438">
              <a:buFont typeface="Wingdings" pitchFamily="2" charset="2"/>
              <a:buChar char="Ø"/>
            </a:pPr>
            <a:r>
              <a:rPr lang="id-ID" sz="2000" noProof="1" smtClean="0"/>
              <a:t>Mahasiswa mampu menghitung respon sistem struktur akibat beban dinamis melalui metode numerik</a:t>
            </a:r>
            <a:endParaRPr lang="id-ID" sz="2000" noProof="1"/>
          </a:p>
        </p:txBody>
      </p:sp>
    </p:spTree>
    <p:extLst>
      <p:ext uri="{BB962C8B-B14F-4D97-AF65-F5344CB8AC3E}">
        <p14:creationId xmlns:p14="http://schemas.microsoft.com/office/powerpoint/2010/main" val="369886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quarter" idx="10"/>
          </p:nvPr>
        </p:nvSpPr>
        <p:spPr>
          <a:xfrm>
            <a:off x="467544" y="1556792"/>
            <a:ext cx="8135938" cy="4824413"/>
          </a:xfrm>
        </p:spPr>
        <p:txBody>
          <a:bodyPr>
            <a:normAutofit/>
          </a:bodyPr>
          <a:lstStyle/>
          <a:p>
            <a:r>
              <a:rPr lang="id-ID" sz="2000" noProof="1" smtClean="0">
                <a:solidFill>
                  <a:schemeClr val="accent6">
                    <a:lumMod val="75000"/>
                  </a:schemeClr>
                </a:solidFill>
              </a:rPr>
              <a:t>Sub Pokok Bahasan :</a:t>
            </a:r>
          </a:p>
          <a:p>
            <a:pPr marL="722313" lvl="0"/>
            <a:r>
              <a:rPr lang="en-US" sz="2000" noProof="1" smtClean="0"/>
              <a:t>Interpolasi</a:t>
            </a:r>
            <a:endParaRPr lang="id-ID" sz="2000" noProof="1" smtClean="0"/>
          </a:p>
          <a:p>
            <a:pPr marL="722313" lvl="0"/>
            <a:r>
              <a:rPr lang="en-US" sz="2000" noProof="1" smtClean="0"/>
              <a:t>Central Difference</a:t>
            </a:r>
          </a:p>
          <a:p>
            <a:pPr marL="722313" lvl="0"/>
            <a:r>
              <a:rPr lang="en-US" sz="2000" noProof="1" smtClean="0"/>
              <a:t>Newmark Method</a:t>
            </a:r>
            <a:endParaRPr lang="id-ID" sz="2000" noProof="1" smtClean="0"/>
          </a:p>
          <a:p>
            <a:pPr lvl="2"/>
            <a:endParaRPr lang="id-ID" sz="2000" noProof="1"/>
          </a:p>
        </p:txBody>
      </p:sp>
    </p:spTree>
    <p:extLst>
      <p:ext uri="{BB962C8B-B14F-4D97-AF65-F5344CB8AC3E}">
        <p14:creationId xmlns:p14="http://schemas.microsoft.com/office/powerpoint/2010/main" val="34998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228600" y="1219200"/>
            <a:ext cx="7391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id-ID" altLang="id-ID" sz="1800"/>
          </a:p>
        </p:txBody>
      </p:sp>
      <p:sp>
        <p:nvSpPr>
          <p:cNvPr id="3076" name="Content Placeholder 10"/>
          <p:cNvSpPr>
            <a:spLocks noGrp="1"/>
          </p:cNvSpPr>
          <p:nvPr>
            <p:ph sz="quarter" idx="10"/>
          </p:nvPr>
        </p:nvSpPr>
        <p:spPr>
          <a:xfrm>
            <a:off x="539552" y="1585913"/>
            <a:ext cx="8135938" cy="4824413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id-ID" altLang="id-ID" sz="2400" b="1" noProof="1" smtClean="0">
                <a:solidFill>
                  <a:schemeClr val="accent3">
                    <a:lumMod val="75000"/>
                  </a:schemeClr>
                </a:solidFill>
              </a:rPr>
              <a:t>Numerical Evaluation of Dynamic Response</a:t>
            </a:r>
          </a:p>
          <a:p>
            <a:pPr algn="just"/>
            <a:r>
              <a:rPr lang="id-ID" altLang="id-ID" sz="2400" noProof="1" smtClean="0"/>
              <a:t>Analytical solution of the equation for a SDOF System is usually </a:t>
            </a:r>
            <a:r>
              <a:rPr lang="id-ID" altLang="id-ID" sz="2400" i="1" noProof="1" smtClean="0">
                <a:solidFill>
                  <a:srgbClr val="FF0000"/>
                </a:solidFill>
              </a:rPr>
              <a:t>not possible</a:t>
            </a:r>
            <a:r>
              <a:rPr lang="id-ID" altLang="id-ID" sz="2400" noProof="1" smtClean="0"/>
              <a:t> if the excitation – applied force p(t) or ground acceleration – varies arbitrarily with time or if the system is nonlinear</a:t>
            </a:r>
          </a:p>
          <a:p>
            <a:pPr algn="just"/>
            <a:r>
              <a:rPr lang="id-ID" altLang="id-ID" sz="2400" noProof="1" smtClean="0"/>
              <a:t>Methods of Numerical evaluation are :</a:t>
            </a:r>
          </a:p>
          <a:p>
            <a:pPr algn="just">
              <a:buFontTx/>
              <a:buNone/>
            </a:pPr>
            <a:r>
              <a:rPr lang="id-ID" altLang="id-ID" sz="2400" noProof="1" smtClean="0"/>
              <a:t>	- interpolation of excitation</a:t>
            </a:r>
          </a:p>
          <a:p>
            <a:pPr algn="just">
              <a:buFontTx/>
              <a:buNone/>
            </a:pPr>
            <a:r>
              <a:rPr lang="id-ID" altLang="id-ID" sz="2400" noProof="1" smtClean="0"/>
              <a:t>	- central difference</a:t>
            </a:r>
          </a:p>
          <a:p>
            <a:pPr algn="just">
              <a:buFontTx/>
              <a:buNone/>
            </a:pPr>
            <a:r>
              <a:rPr lang="id-ID" altLang="id-ID" sz="2400" noProof="1" smtClean="0"/>
              <a:t>	- Newmark method</a:t>
            </a:r>
            <a:r>
              <a:rPr lang="en-US" altLang="id-ID" sz="2400" noProof="1" smtClean="0"/>
              <a:t> (Linear Acceleration &amp; Average Acc.)</a:t>
            </a:r>
            <a:endParaRPr lang="id-ID" altLang="id-ID" sz="2400" noProof="1" smtClean="0"/>
          </a:p>
        </p:txBody>
      </p:sp>
    </p:spTree>
    <p:extLst>
      <p:ext uri="{BB962C8B-B14F-4D97-AF65-F5344CB8AC3E}">
        <p14:creationId xmlns:p14="http://schemas.microsoft.com/office/powerpoint/2010/main" val="31864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5"/>
          <p:cNvSpPr txBox="1">
            <a:spLocks noChangeArrowheads="1"/>
          </p:cNvSpPr>
          <p:nvPr/>
        </p:nvSpPr>
        <p:spPr bwMode="auto">
          <a:xfrm>
            <a:off x="228600" y="1219200"/>
            <a:ext cx="7391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id-ID" altLang="id-ID" sz="1800"/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1115616" y="1553501"/>
            <a:ext cx="493204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ts val="0"/>
              </a:spcBef>
              <a:defRPr/>
            </a:pPr>
            <a:r>
              <a:rPr lang="en-US" sz="2800" dirty="0"/>
              <a:t>  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Interpolation of Excitation</a:t>
            </a:r>
            <a:r>
              <a:rPr lang="en-US" sz="2800" dirty="0"/>
              <a:t>	</a:t>
            </a:r>
          </a:p>
        </p:txBody>
      </p:sp>
      <p:pic>
        <p:nvPicPr>
          <p:cNvPr id="4100" name="Picture 2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004" y="2204864"/>
            <a:ext cx="5328592" cy="3547320"/>
          </a:xfrm>
          <a:noFill/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7835642"/>
              </p:ext>
            </p:extLst>
          </p:nvPr>
        </p:nvGraphicFramePr>
        <p:xfrm>
          <a:off x="5220072" y="5013176"/>
          <a:ext cx="2135448" cy="14236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4" name="Equation" r:id="rId5" imgW="1066680" imgH="711000" progId="Equation.3">
                  <p:embed/>
                </p:oleObj>
              </mc:Choice>
              <mc:Fallback>
                <p:oleObj name="Equation" r:id="rId5" imgW="1066680" imgH="711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20072" y="5013176"/>
                        <a:ext cx="2135448" cy="14236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738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5"/>
          <p:cNvSpPr txBox="1">
            <a:spLocks noChangeArrowheads="1"/>
          </p:cNvSpPr>
          <p:nvPr/>
        </p:nvSpPr>
        <p:spPr bwMode="auto">
          <a:xfrm>
            <a:off x="228600" y="1219200"/>
            <a:ext cx="7391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id-ID" altLang="id-ID" sz="1800"/>
          </a:p>
        </p:txBody>
      </p:sp>
      <p:pic>
        <p:nvPicPr>
          <p:cNvPr id="5124" name="Picture 2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151" y="1923216"/>
            <a:ext cx="5777034" cy="4824413"/>
          </a:xfrm>
          <a:noFill/>
        </p:spPr>
      </p:pic>
      <p:pic>
        <p:nvPicPr>
          <p:cNvPr id="512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3227" y="4149080"/>
            <a:ext cx="4243388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115616" y="1402556"/>
            <a:ext cx="493204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ts val="0"/>
              </a:spcBef>
              <a:defRPr/>
            </a:pPr>
            <a:r>
              <a:rPr lang="en-US" sz="2800" dirty="0"/>
              <a:t>  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Interpolation of Excitation</a:t>
            </a:r>
            <a:r>
              <a:rPr lang="en-US" sz="2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86541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5"/>
          <p:cNvSpPr txBox="1">
            <a:spLocks noChangeArrowheads="1"/>
          </p:cNvSpPr>
          <p:nvPr/>
        </p:nvSpPr>
        <p:spPr bwMode="auto">
          <a:xfrm>
            <a:off x="228600" y="1219200"/>
            <a:ext cx="7391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id-ID" altLang="id-ID" sz="180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7992690" cy="4824413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id-ID" sz="2400" b="1" noProof="1">
                <a:solidFill>
                  <a:schemeClr val="accent3">
                    <a:lumMod val="75000"/>
                  </a:schemeClr>
                </a:solidFill>
              </a:rPr>
              <a:t>Interpolation of Excitation (</a:t>
            </a:r>
            <a:r>
              <a:rPr lang="id-ID" sz="2400" b="1" noProof="1" smtClean="0">
                <a:solidFill>
                  <a:schemeClr val="accent3">
                    <a:lumMod val="75000"/>
                  </a:schemeClr>
                </a:solidFill>
              </a:rPr>
              <a:t>Example</a:t>
            </a:r>
            <a:r>
              <a:rPr lang="en-US" sz="2400" b="1" noProof="1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400" b="1" noProof="1" smtClean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id-ID" sz="2400" b="1" noProof="1" smtClean="0">
                <a:solidFill>
                  <a:schemeClr val="accent3">
                    <a:lumMod val="75000"/>
                  </a:schemeClr>
                </a:solidFill>
              </a:rPr>
              <a:t>)</a:t>
            </a:r>
            <a:endParaRPr lang="id-ID" sz="2400" b="1" noProof="1">
              <a:solidFill>
                <a:schemeClr val="accent3">
                  <a:lumMod val="75000"/>
                </a:schemeClr>
              </a:solidFill>
            </a:endParaRPr>
          </a:p>
          <a:p>
            <a:pPr marL="82296" indent="0" algn="just">
              <a:buNone/>
            </a:pPr>
            <a:r>
              <a:rPr lang="id-ID" sz="2400" noProof="1" smtClean="0"/>
              <a:t>A</a:t>
            </a:r>
            <a:r>
              <a:rPr lang="en-US" sz="2400" noProof="1" smtClean="0"/>
              <a:t>n</a:t>
            </a:r>
            <a:r>
              <a:rPr lang="id-ID" sz="2400" noProof="1" smtClean="0"/>
              <a:t> SDF system has the following properties : </a:t>
            </a:r>
          </a:p>
          <a:p>
            <a:pPr algn="just"/>
            <a:r>
              <a:rPr lang="id-ID" sz="2400" noProof="1" smtClean="0"/>
              <a:t>m = 4.500 kg-sec</a:t>
            </a:r>
            <a:r>
              <a:rPr lang="id-ID" sz="2400" baseline="30000" noProof="1" smtClean="0"/>
              <a:t>2</a:t>
            </a:r>
            <a:r>
              <a:rPr lang="id-ID" sz="2400" noProof="1" smtClean="0"/>
              <a:t>/m</a:t>
            </a:r>
          </a:p>
          <a:p>
            <a:pPr algn="just"/>
            <a:r>
              <a:rPr lang="id-ID" sz="2400" noProof="1" smtClean="0"/>
              <a:t>k = </a:t>
            </a:r>
            <a:r>
              <a:rPr lang="en-US" sz="2400" noProof="1" smtClean="0"/>
              <a:t>178.400</a:t>
            </a:r>
            <a:r>
              <a:rPr lang="id-ID" sz="2400" noProof="1" smtClean="0"/>
              <a:t> k</a:t>
            </a:r>
            <a:r>
              <a:rPr lang="en-US" sz="2400" noProof="1" smtClean="0"/>
              <a:t>gf</a:t>
            </a:r>
            <a:r>
              <a:rPr lang="id-ID" sz="2400" noProof="1" smtClean="0"/>
              <a:t>/m</a:t>
            </a:r>
          </a:p>
          <a:p>
            <a:pPr algn="just"/>
            <a:r>
              <a:rPr lang="id-ID" sz="2400" i="1" noProof="1" smtClean="0"/>
              <a:t>T</a:t>
            </a:r>
            <a:r>
              <a:rPr lang="id-ID" sz="2400" i="1" baseline="-25000" noProof="1" smtClean="0"/>
              <a:t>n</a:t>
            </a:r>
            <a:r>
              <a:rPr lang="id-ID" sz="2400" noProof="1" smtClean="0"/>
              <a:t> = 1 sec (</a:t>
            </a:r>
            <a:r>
              <a:rPr lang="id-ID" sz="2400" noProof="1" smtClean="0">
                <a:latin typeface="Symbol" panose="05050102010706020507" pitchFamily="18" charset="2"/>
              </a:rPr>
              <a:t>w</a:t>
            </a:r>
            <a:r>
              <a:rPr lang="id-ID" sz="2400" baseline="-25000" noProof="1" smtClean="0"/>
              <a:t>n</a:t>
            </a:r>
            <a:r>
              <a:rPr lang="id-ID" sz="2400" noProof="1" smtClean="0"/>
              <a:t> = 6,283 rad/sec) </a:t>
            </a:r>
          </a:p>
          <a:p>
            <a:pPr algn="just"/>
            <a:r>
              <a:rPr lang="id-ID" sz="2400" noProof="1" smtClean="0">
                <a:latin typeface="Symbol" panose="05050102010706020507" pitchFamily="18" charset="2"/>
              </a:rPr>
              <a:t>x</a:t>
            </a:r>
            <a:r>
              <a:rPr lang="id-ID" sz="2400" noProof="1" smtClean="0"/>
              <a:t> = 0,05. </a:t>
            </a:r>
            <a:endParaRPr lang="en-US" sz="2400" noProof="1" smtClean="0"/>
          </a:p>
          <a:p>
            <a:pPr algn="just"/>
            <a:r>
              <a:rPr lang="id-ID" sz="2400" noProof="1" smtClean="0"/>
              <a:t>Determine the response u(t) of this system to p(t)</a:t>
            </a:r>
            <a:r>
              <a:rPr lang="en-US" sz="2400" noProof="1" smtClean="0"/>
              <a:t> = 4,500 sin(</a:t>
            </a:r>
            <a:r>
              <a:rPr lang="en-US" sz="2400" noProof="1" smtClean="0">
                <a:latin typeface="Symbol" panose="05050102010706020507" pitchFamily="18" charset="2"/>
              </a:rPr>
              <a:t>p</a:t>
            </a:r>
            <a:r>
              <a:rPr lang="en-US" sz="2400" noProof="1" smtClean="0"/>
              <a:t>t/0,6)</a:t>
            </a:r>
            <a:r>
              <a:rPr lang="id-ID" sz="2400" noProof="1" smtClean="0"/>
              <a:t> </a:t>
            </a:r>
            <a:r>
              <a:rPr lang="en-US" sz="2400" noProof="1" smtClean="0"/>
              <a:t>kgf, </a:t>
            </a:r>
            <a:r>
              <a:rPr lang="id-ID" sz="2400" noProof="1" smtClean="0"/>
              <a:t>defined by the half-cycle sine pulse by using piecewise linear interpolation of p(t) with </a:t>
            </a:r>
            <a:r>
              <a:rPr lang="id-ID" sz="2400" noProof="1" smtClean="0">
                <a:latin typeface="Symbol" panose="05050102010706020507" pitchFamily="18" charset="2"/>
              </a:rPr>
              <a:t>D</a:t>
            </a:r>
            <a:r>
              <a:rPr lang="id-ID" sz="2400" noProof="1" smtClean="0"/>
              <a:t>t = 0,1 sec.</a:t>
            </a:r>
            <a:endParaRPr lang="id-ID" sz="2400" noProof="1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6711631"/>
              </p:ext>
            </p:extLst>
          </p:nvPr>
        </p:nvGraphicFramePr>
        <p:xfrm>
          <a:off x="5076056" y="2564904"/>
          <a:ext cx="3312368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5691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509120"/>
            <a:ext cx="3125053" cy="68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508104" y="392376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noProof="1" smtClean="0">
                <a:solidFill>
                  <a:srgbClr val="FF0000"/>
                </a:solidFill>
              </a:rPr>
              <a:t>u</a:t>
            </a:r>
            <a:r>
              <a:rPr lang="id-ID" b="1" baseline="-25000" noProof="1" smtClean="0">
                <a:solidFill>
                  <a:srgbClr val="FF0000"/>
                </a:solidFill>
              </a:rPr>
              <a:t>i</a:t>
            </a:r>
            <a:r>
              <a:rPr lang="id-ID" b="1" noProof="1" smtClean="0">
                <a:solidFill>
                  <a:srgbClr val="FF0000"/>
                </a:solidFill>
              </a:rPr>
              <a:t> in m</a:t>
            </a:r>
            <a:endParaRPr lang="id-ID" b="1" noProof="1">
              <a:solidFill>
                <a:srgbClr val="FF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834254878"/>
              </p:ext>
            </p:extLst>
          </p:nvPr>
        </p:nvGraphicFramePr>
        <p:xfrm>
          <a:off x="1599701" y="1607420"/>
          <a:ext cx="6768754" cy="21677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9519"/>
                <a:gridCol w="555385"/>
                <a:gridCol w="555385"/>
                <a:gridCol w="555385"/>
                <a:gridCol w="555385"/>
                <a:gridCol w="555385"/>
                <a:gridCol w="555385"/>
                <a:gridCol w="555385"/>
                <a:gridCol w="555385"/>
                <a:gridCol w="555385"/>
                <a:gridCol w="555385"/>
                <a:gridCol w="555385"/>
              </a:tblGrid>
              <a:tr h="218928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t</a:t>
                      </a:r>
                      <a:r>
                        <a:rPr lang="id-ID" sz="1100" u="none" strike="noStrike" baseline="-25000" dirty="0">
                          <a:effectLst/>
                        </a:rPr>
                        <a:t>i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p</a:t>
                      </a:r>
                      <a:r>
                        <a:rPr lang="id-ID" sz="1100" u="none" strike="noStrike" baseline="-25000">
                          <a:effectLst/>
                        </a:rPr>
                        <a:t>i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C.p</a:t>
                      </a:r>
                      <a:r>
                        <a:rPr lang="id-ID" sz="1100" u="none" strike="noStrike" baseline="-25000">
                          <a:effectLst/>
                        </a:rPr>
                        <a:t>i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D.p</a:t>
                      </a:r>
                      <a:r>
                        <a:rPr lang="id-ID" sz="1100" u="none" strike="noStrike" baseline="-25000" dirty="0">
                          <a:effectLst/>
                        </a:rPr>
                        <a:t>i+1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ů</a:t>
                      </a:r>
                      <a:r>
                        <a:rPr lang="id-ID" sz="1100" u="none" strike="noStrike" baseline="-25000">
                          <a:effectLst/>
                        </a:rPr>
                        <a:t>i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B.ů</a:t>
                      </a:r>
                      <a:r>
                        <a:rPr lang="id-ID" sz="1100" u="none" strike="noStrike" baseline="-25000">
                          <a:effectLst/>
                        </a:rPr>
                        <a:t>i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u</a:t>
                      </a:r>
                      <a:r>
                        <a:rPr lang="id-ID" sz="1100" u="none" strike="noStrike" baseline="-25000">
                          <a:effectLst/>
                        </a:rPr>
                        <a:t>i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A.u</a:t>
                      </a:r>
                      <a:r>
                        <a:rPr lang="id-ID" sz="1100" u="none" strike="noStrike" baseline="-25000">
                          <a:effectLst/>
                        </a:rPr>
                        <a:t>i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C'.p</a:t>
                      </a:r>
                      <a:r>
                        <a:rPr lang="id-ID" sz="1100" u="none" strike="noStrike" baseline="-25000">
                          <a:effectLst/>
                        </a:rPr>
                        <a:t>i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D'.p</a:t>
                      </a:r>
                      <a:r>
                        <a:rPr lang="id-ID" sz="1100" u="none" strike="noStrike" baseline="-25000">
                          <a:effectLst/>
                        </a:rPr>
                        <a:t>i+1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A'.u</a:t>
                      </a:r>
                      <a:r>
                        <a:rPr lang="id-ID" sz="1100" u="none" strike="noStrike" baseline="-25000">
                          <a:effectLst/>
                        </a:rPr>
                        <a:t>i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B'.ů</a:t>
                      </a:r>
                      <a:r>
                        <a:rPr lang="id-ID" sz="1100" u="none" strike="noStrike" baseline="-25000">
                          <a:effectLst/>
                        </a:rPr>
                        <a:t>i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76826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0,0008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0,0237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68406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2250,00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0,0016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0,0014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0,0237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0,0021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0,0008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0,0007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0,0216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0,0410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-0,0029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0,0179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68406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0,2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3897,11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0,0027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0,0016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0,0777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0,0070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0,0058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0,0047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0,0375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0,0474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-0,0207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0,0586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68406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0,3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4500,00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0,0031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0,0014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0,1228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0,0111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0,0160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0,0130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0,0433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0,0410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-0,0576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0,0927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68406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0,4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3897,11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0,0027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0,0008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0,1194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0,0108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0,0287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0,0233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0,0375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0,0237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-0,1030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0,0902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68406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0,5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2250,00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0,0016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0,0483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0,0044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0,0376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0,0306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0,0216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-0,1352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0,0365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68406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0,6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-0,0771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-0,0070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0,0365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0,0296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-0,1312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-0,0582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68406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0,7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-0,1894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-0,0172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0,0227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0,0184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-0,0814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-0,1430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68406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0,8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-0,2244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-0,0203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0,0012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0,0010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-0,0044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-0,1694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68406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-0,1739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-0,0158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-0,0193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-0,0157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0,0695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-0,1313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76826"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-0,0618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-0,0056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-0,0315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-0,0256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0,0000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>
                          <a:effectLst/>
                        </a:rPr>
                        <a:t>0,1131</a:t>
                      </a:r>
                      <a:endParaRPr lang="id-ID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-0,0467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4984078" y="1340768"/>
            <a:ext cx="720080" cy="2520280"/>
          </a:xfrm>
          <a:prstGeom prst="rect">
            <a:avLst/>
          </a:prstGeom>
          <a:noFill/>
          <a:ln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39937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1211" y="4108430"/>
            <a:ext cx="3732907" cy="1511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107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683568" y="1458782"/>
            <a:ext cx="475252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82296" algn="just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en-US" sz="2800" dirty="0"/>
              <a:t>  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Central Difference Method</a:t>
            </a:r>
          </a:p>
        </p:txBody>
      </p:sp>
      <p:pic>
        <p:nvPicPr>
          <p:cNvPr id="7172" name="Picture 2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9" y="2033588"/>
            <a:ext cx="6048672" cy="4520708"/>
          </a:xfrm>
          <a:noFill/>
        </p:spPr>
      </p:pic>
      <p:sp>
        <p:nvSpPr>
          <p:cNvPr id="7174" name="TextBox 7"/>
          <p:cNvSpPr txBox="1">
            <a:spLocks noChangeArrowheads="1"/>
          </p:cNvSpPr>
          <p:nvPr/>
        </p:nvSpPr>
        <p:spPr bwMode="auto">
          <a:xfrm>
            <a:off x="4964160" y="3390900"/>
            <a:ext cx="417671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id-ID" sz="2400" dirty="0"/>
              <a:t>Central Difference Method </a:t>
            </a:r>
          </a:p>
          <a:p>
            <a:pPr eaLnBrk="1" hangingPunct="1"/>
            <a:r>
              <a:rPr lang="en-US" altLang="id-ID" sz="2400" dirty="0"/>
              <a:t>is stable if </a:t>
            </a:r>
            <a:r>
              <a:rPr lang="en-US" altLang="id-ID" sz="2400" dirty="0" smtClean="0"/>
              <a:t>:</a:t>
            </a:r>
          </a:p>
          <a:p>
            <a:pPr eaLnBrk="1" hangingPunct="1"/>
            <a:endParaRPr lang="en-US" altLang="id-ID" sz="24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9015838"/>
              </p:ext>
            </p:extLst>
          </p:nvPr>
        </p:nvGraphicFramePr>
        <p:xfrm>
          <a:off x="5724128" y="4173961"/>
          <a:ext cx="957262" cy="834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6" name="Equation" r:id="rId5" imgW="495000" imgH="431640" progId="Equation.3">
                  <p:embed/>
                </p:oleObj>
              </mc:Choice>
              <mc:Fallback>
                <p:oleObj name="Equation" r:id="rId5" imgW="49500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24128" y="4173961"/>
                        <a:ext cx="957262" cy="8345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114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4520</TotalTime>
  <Words>923</Words>
  <Application>Microsoft Office PowerPoint</Application>
  <PresentationFormat>On-screen Show (4:3)</PresentationFormat>
  <Paragraphs>521</Paragraphs>
  <Slides>15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Solstice</vt:lpstr>
      <vt:lpstr>Equation</vt:lpstr>
      <vt:lpstr>Single Degree of Freedom System Numerical Evaluation of Dynamic Response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Agus Setiawan</dc:creator>
  <cp:lastModifiedBy>User</cp:lastModifiedBy>
  <cp:revision>287</cp:revision>
  <dcterms:created xsi:type="dcterms:W3CDTF">2012-08-30T00:56:22Z</dcterms:created>
  <dcterms:modified xsi:type="dcterms:W3CDTF">2016-04-07T07:45:34Z</dcterms:modified>
</cp:coreProperties>
</file>