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16"/>
  </p:notesMasterIdLst>
  <p:sldIdLst>
    <p:sldId id="310" r:id="rId2"/>
    <p:sldId id="312" r:id="rId3"/>
    <p:sldId id="313" r:id="rId4"/>
    <p:sldId id="315" r:id="rId5"/>
    <p:sldId id="290" r:id="rId6"/>
    <p:sldId id="314" r:id="rId7"/>
    <p:sldId id="323" r:id="rId8"/>
    <p:sldId id="324" r:id="rId9"/>
    <p:sldId id="316" r:id="rId10"/>
    <p:sldId id="317" r:id="rId11"/>
    <p:sldId id="318" r:id="rId12"/>
    <p:sldId id="319" r:id="rId13"/>
    <p:sldId id="321" r:id="rId14"/>
    <p:sldId id="32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48C"/>
    <a:srgbClr val="3333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09" autoAdjust="0"/>
  </p:normalViewPr>
  <p:slideViewPr>
    <p:cSldViewPr>
      <p:cViewPr>
        <p:scale>
          <a:sx n="90" d="100"/>
          <a:sy n="90" d="100"/>
        </p:scale>
        <p:origin x="-714" y="7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F8E1EC-6F2B-4712-8264-F36B98E37397}" type="datetimeFigureOut">
              <a:rPr lang="id-ID" smtClean="0"/>
              <a:t>07/04/2016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537F6B-57E6-44BA-96ED-147405387AA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11096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4/7/2016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4/7/2016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4/7/2016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a home base to excellence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a home base to excellence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a home base to excellence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8059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a home base to excellence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515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4/7/2016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4/7/2016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4/7/2016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4/7/2016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4/7/2016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4/7/2016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4/7/2016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4/7/2016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4/7/2016</a:t>
            </a:fld>
            <a:endParaRPr lang="en-US" sz="1200" dirty="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 dirty="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 dirty="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467544" y="404664"/>
            <a:ext cx="17621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 userDrawn="1"/>
        </p:nvCxnSpPr>
        <p:spPr>
          <a:xfrm>
            <a:off x="467544" y="1412776"/>
            <a:ext cx="8208912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  <p:sldLayoutId id="2147483677" r:id="rId13"/>
    <p:sldLayoutId id="2147483678" r:id="rId14"/>
    <p:sldLayoutId id="2147483679" r:id="rId15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5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image" Target="../media/image8.png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5.bin"/><Relationship Id="rId9" Type="http://schemas.openxmlformats.org/officeDocument/2006/relationships/image" Target="../media/image2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2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8.png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7.wmf"/><Relationship Id="rId5" Type="http://schemas.openxmlformats.org/officeDocument/2006/relationships/image" Target="../media/image4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image" Target="../media/image8.png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6.bin"/><Relationship Id="rId9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image" Target="../media/image8.png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9.bin"/><Relationship Id="rId9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sz="quarter" idx="10"/>
          </p:nvPr>
        </p:nvSpPr>
        <p:spPr>
          <a:xfrm>
            <a:off x="1331640" y="4581128"/>
            <a:ext cx="6400800" cy="69492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d-ID" sz="2800" noProof="1" smtClean="0"/>
              <a:t>Pertemuan - </a:t>
            </a:r>
            <a:r>
              <a:rPr lang="en-US" sz="2800" noProof="1" smtClean="0"/>
              <a:t>4</a:t>
            </a:r>
            <a:endParaRPr lang="id-ID" sz="2800" noProof="1"/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11560" y="3212976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n-US" sz="4000" noProof="1" smtClean="0">
                <a:solidFill>
                  <a:srgbClr val="7030A0"/>
                </a:solidFill>
              </a:rPr>
              <a:t>Single Degree of Freedom System </a:t>
            </a:r>
            <a:r>
              <a:rPr lang="en-US" sz="3200" i="1" noProof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Dynamic Loading</a:t>
            </a:r>
            <a:endParaRPr lang="id-ID" sz="3200" i="1" noProof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1556792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noProof="1" smtClean="0">
                <a:latin typeface="Trebuchet MS" pitchFamily="34" charset="0"/>
              </a:rPr>
              <a:t>Mata Kuliah	: </a:t>
            </a:r>
            <a:r>
              <a:rPr lang="en-US" noProof="1">
                <a:latin typeface="Trebuchet MS" pitchFamily="34" charset="0"/>
              </a:rPr>
              <a:t>Dinamika Struktur &amp; Pengantar Rekayasa Kegempaan</a:t>
            </a:r>
          </a:p>
          <a:p>
            <a:r>
              <a:rPr lang="id-ID" noProof="1" smtClean="0">
                <a:latin typeface="Trebuchet MS" pitchFamily="34" charset="0"/>
              </a:rPr>
              <a:t>Kode		: </a:t>
            </a:r>
            <a:r>
              <a:rPr lang="en-US" noProof="1" smtClean="0">
                <a:latin typeface="Trebuchet MS" pitchFamily="34" charset="0"/>
              </a:rPr>
              <a:t>CIV</a:t>
            </a:r>
            <a:r>
              <a:rPr lang="id-ID" noProof="1" smtClean="0">
                <a:latin typeface="Trebuchet MS" pitchFamily="34" charset="0"/>
              </a:rPr>
              <a:t> </a:t>
            </a:r>
            <a:r>
              <a:rPr lang="id-ID" noProof="1" smtClean="0">
                <a:latin typeface="Trebuchet MS" pitchFamily="34" charset="0"/>
              </a:rPr>
              <a:t>– </a:t>
            </a:r>
            <a:r>
              <a:rPr lang="en-US" noProof="1" smtClean="0">
                <a:latin typeface="Trebuchet MS" pitchFamily="34" charset="0"/>
              </a:rPr>
              <a:t>308</a:t>
            </a:r>
            <a:endParaRPr lang="id-ID" noProof="1" smtClean="0">
              <a:latin typeface="Trebuchet MS" pitchFamily="34" charset="0"/>
            </a:endParaRPr>
          </a:p>
          <a:p>
            <a:r>
              <a:rPr lang="id-ID" noProof="1" smtClean="0">
                <a:latin typeface="Trebuchet MS" pitchFamily="34" charset="0"/>
              </a:rPr>
              <a:t>SKS		: 3 SK</a:t>
            </a:r>
            <a:r>
              <a:rPr lang="en-US" noProof="1" smtClean="0">
                <a:latin typeface="Trebuchet MS" pitchFamily="34" charset="0"/>
              </a:rPr>
              <a:t>S</a:t>
            </a:r>
            <a:endParaRPr lang="id-ID" noProof="1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434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</a:rPr>
              <a:t>Response to Rectangular Pulse </a:t>
            </a: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</a:rPr>
              <a:t>Force</a:t>
            </a:r>
          </a:p>
          <a:p>
            <a:r>
              <a:rPr lang="en-US" sz="2400" dirty="0" smtClean="0"/>
              <a:t>The maximum deformation is :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With deformation response factor :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The maximum value of the equivalent static force is :</a:t>
            </a:r>
            <a:endParaRPr lang="en-US" sz="2400" dirty="0"/>
          </a:p>
          <a:p>
            <a:endParaRPr lang="id-ID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9782640"/>
              </p:ext>
            </p:extLst>
          </p:nvPr>
        </p:nvGraphicFramePr>
        <p:xfrm>
          <a:off x="1691680" y="2661307"/>
          <a:ext cx="2374036" cy="7009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19" name="Equation" r:id="rId3" imgW="1333440" imgH="393480" progId="Equation.3">
                  <p:embed/>
                </p:oleObj>
              </mc:Choice>
              <mc:Fallback>
                <p:oleObj name="Equation" r:id="rId3" imgW="133344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91680" y="2661307"/>
                        <a:ext cx="2374036" cy="7009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84168" y="2780928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noProof="1" smtClean="0"/>
              <a:t>(</a:t>
            </a:r>
            <a:r>
              <a:rPr lang="en-US" sz="2400" b="1" noProof="1" smtClean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  <a:r>
              <a:rPr lang="en-US" sz="2400" b="1" noProof="1" smtClean="0"/>
              <a:t>)</a:t>
            </a:r>
            <a:endParaRPr lang="id-ID" sz="2400" b="1" baseline="-25000" noProof="1"/>
          </a:p>
        </p:txBody>
      </p:sp>
      <p:sp>
        <p:nvSpPr>
          <p:cNvPr id="8" name="TextBox 7"/>
          <p:cNvSpPr txBox="1"/>
          <p:nvPr/>
        </p:nvSpPr>
        <p:spPr>
          <a:xfrm>
            <a:off x="6161230" y="3977306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noProof="1" smtClean="0"/>
              <a:t>(</a:t>
            </a:r>
            <a:r>
              <a:rPr lang="en-US" sz="2400" b="1" noProof="1" smtClean="0">
                <a:latin typeface="Calibri" panose="020F0502020204030204" pitchFamily="34" charset="0"/>
                <a:cs typeface="Calibri" panose="020F0502020204030204" pitchFamily="34" charset="0"/>
              </a:rPr>
              <a:t>9</a:t>
            </a:r>
            <a:r>
              <a:rPr lang="en-US" sz="2400" b="1" noProof="1" smtClean="0"/>
              <a:t>)</a:t>
            </a:r>
            <a:endParaRPr lang="id-ID" sz="2400" b="1" baseline="-25000" noProof="1"/>
          </a:p>
        </p:txBody>
      </p:sp>
      <p:sp>
        <p:nvSpPr>
          <p:cNvPr id="9" name="TextBox 8"/>
          <p:cNvSpPr txBox="1"/>
          <p:nvPr/>
        </p:nvSpPr>
        <p:spPr>
          <a:xfrm>
            <a:off x="6084168" y="5488881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noProof="1" smtClean="0"/>
              <a:t>(</a:t>
            </a:r>
            <a:r>
              <a:rPr lang="en-US" sz="2400" b="1" noProof="1" smtClean="0"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en-US" sz="2400" b="1" noProof="1" smtClean="0"/>
              <a:t>)</a:t>
            </a:r>
            <a:endParaRPr lang="id-ID" sz="2400" b="1" baseline="-25000" noProof="1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9919182"/>
              </p:ext>
            </p:extLst>
          </p:nvPr>
        </p:nvGraphicFramePr>
        <p:xfrm>
          <a:off x="1763688" y="3803972"/>
          <a:ext cx="2837210" cy="9211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20" name="Equation" r:id="rId5" imgW="1955520" imgH="634680" progId="Equation.3">
                  <p:embed/>
                </p:oleObj>
              </mc:Choice>
              <mc:Fallback>
                <p:oleObj name="Equation" r:id="rId5" imgW="1955520" imgH="6346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63688" y="3803972"/>
                        <a:ext cx="2837210" cy="9211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1649703"/>
              </p:ext>
            </p:extLst>
          </p:nvPr>
        </p:nvGraphicFramePr>
        <p:xfrm>
          <a:off x="1763688" y="5415197"/>
          <a:ext cx="2808312" cy="6090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21" name="Equation" r:id="rId7" imgW="1054080" imgH="228600" progId="Equation.3">
                  <p:embed/>
                </p:oleObj>
              </mc:Choice>
              <mc:Fallback>
                <p:oleObj name="Equation" r:id="rId7" imgW="105408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763688" y="5415197"/>
                        <a:ext cx="2808312" cy="6090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371105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5544418" cy="4824413"/>
          </a:xfrm>
        </p:spPr>
        <p:txBody>
          <a:bodyPr>
            <a:normAutofit fontScale="92500" lnSpcReduction="10000"/>
          </a:bodyPr>
          <a:lstStyle/>
          <a:p>
            <a:pPr marL="82296" indent="0" algn="just">
              <a:buNone/>
            </a:pPr>
            <a:r>
              <a:rPr lang="en-US" b="1" dirty="0" smtClean="0">
                <a:solidFill>
                  <a:srgbClr val="00B0F0"/>
                </a:solidFill>
              </a:rPr>
              <a:t>Example</a:t>
            </a:r>
          </a:p>
          <a:p>
            <a:pPr algn="just"/>
            <a:r>
              <a:rPr lang="en-US" sz="2400" dirty="0" smtClean="0"/>
              <a:t>A one-story, idealized as a 3,6 m high frame with two columns hinged at the base and a rigid beam, has a natural period of 0,5 sec. Each column is a wide-flange steel section W8x18. Its properties for bending about its major axis are I</a:t>
            </a:r>
            <a:r>
              <a:rPr lang="en-US" sz="2400" baseline="-25000" dirty="0" smtClean="0"/>
              <a:t>x</a:t>
            </a:r>
            <a:r>
              <a:rPr lang="en-US" sz="2400" dirty="0" smtClean="0"/>
              <a:t> = 2,570 cm</a:t>
            </a:r>
            <a:r>
              <a:rPr lang="en-US" sz="2400" baseline="30000" dirty="0" smtClean="0"/>
              <a:t>4</a:t>
            </a:r>
            <a:r>
              <a:rPr lang="en-US" sz="2400" dirty="0" smtClean="0"/>
              <a:t>, S = I</a:t>
            </a:r>
            <a:r>
              <a:rPr lang="en-US" sz="2400" baseline="-25000" dirty="0" smtClean="0"/>
              <a:t>x</a:t>
            </a:r>
            <a:r>
              <a:rPr lang="en-US" sz="2400" dirty="0" smtClean="0"/>
              <a:t>/c = 249 cm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; E = 200 </a:t>
            </a:r>
            <a:r>
              <a:rPr lang="en-US" sz="2400" dirty="0" err="1" smtClean="0"/>
              <a:t>GPa</a:t>
            </a:r>
            <a:r>
              <a:rPr lang="en-US" sz="2400" dirty="0" smtClean="0"/>
              <a:t>. Neglecting damping, determine the maximum response of this frame due to a </a:t>
            </a:r>
            <a:r>
              <a:rPr lang="en-US" sz="2400" b="1" dirty="0" smtClean="0">
                <a:solidFill>
                  <a:srgbClr val="FF0000"/>
                </a:solidFill>
              </a:rPr>
              <a:t>rectangular pulse force </a:t>
            </a:r>
            <a:r>
              <a:rPr lang="en-US" sz="2400" dirty="0" smtClean="0"/>
              <a:t>of amplitude 1,800 </a:t>
            </a:r>
            <a:r>
              <a:rPr lang="en-US" sz="2400" dirty="0" err="1" smtClean="0"/>
              <a:t>kgf</a:t>
            </a:r>
            <a:r>
              <a:rPr lang="en-US" sz="2400" dirty="0" smtClean="0"/>
              <a:t> and duration t</a:t>
            </a:r>
            <a:r>
              <a:rPr lang="en-US" sz="2400" baseline="-25000" dirty="0" smtClean="0"/>
              <a:t>d</a:t>
            </a:r>
            <a:r>
              <a:rPr lang="en-US" sz="2400" dirty="0" smtClean="0"/>
              <a:t> = 0,2 sec. The response quantities of interest are displacement at the top of the frame and maximum bending stress in the column. </a:t>
            </a:r>
          </a:p>
          <a:p>
            <a:pPr algn="just"/>
            <a:endParaRPr lang="id-ID" dirty="0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204864"/>
            <a:ext cx="2676525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56339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</a:rPr>
              <a:t>Response to Half Cycle Sine Pulse Force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endParaRPr lang="en-US" sz="2400" noProof="1" smtClean="0"/>
          </a:p>
          <a:p>
            <a:pPr marL="82296" indent="0">
              <a:buNone/>
            </a:pPr>
            <a:endParaRPr lang="en-US" sz="2400" noProof="1"/>
          </a:p>
          <a:p>
            <a:pPr marL="82296" indent="0">
              <a:buNone/>
            </a:pPr>
            <a:r>
              <a:rPr lang="id-ID" sz="2400" noProof="1" smtClean="0"/>
              <a:t>For </a:t>
            </a:r>
            <a:r>
              <a:rPr lang="id-ID" sz="2400" i="1" noProof="1"/>
              <a:t>t</a:t>
            </a:r>
            <a:r>
              <a:rPr lang="id-ID" sz="2400" i="1" baseline="-25000" noProof="1"/>
              <a:t>d</a:t>
            </a:r>
            <a:r>
              <a:rPr lang="id-ID" sz="2400" noProof="1"/>
              <a:t>/</a:t>
            </a:r>
            <a:r>
              <a:rPr lang="id-ID" sz="2400" i="1" noProof="1"/>
              <a:t>T</a:t>
            </a:r>
            <a:r>
              <a:rPr lang="id-ID" sz="2400" i="1" baseline="-25000" noProof="1"/>
              <a:t>n</a:t>
            </a:r>
            <a:r>
              <a:rPr lang="id-ID" sz="2400" noProof="1"/>
              <a:t> </a:t>
            </a:r>
            <a:r>
              <a:rPr lang="id-ID" sz="2400" noProof="1">
                <a:latin typeface="Times New Roman"/>
                <a:cs typeface="Times New Roman"/>
              </a:rPr>
              <a:t>≠ ½ </a:t>
            </a:r>
            <a:endParaRPr lang="id-ID" sz="2400" noProof="1"/>
          </a:p>
          <a:p>
            <a:pPr marL="82296" indent="0">
              <a:buNone/>
            </a:pPr>
            <a:endParaRPr lang="en-US" dirty="0"/>
          </a:p>
        </p:txBody>
      </p:sp>
      <p:grpSp>
        <p:nvGrpSpPr>
          <p:cNvPr id="31" name="Group 30"/>
          <p:cNvGrpSpPr/>
          <p:nvPr/>
        </p:nvGrpSpPr>
        <p:grpSpPr>
          <a:xfrm>
            <a:off x="1209065" y="2423392"/>
            <a:ext cx="4349057" cy="2070438"/>
            <a:chOff x="1209065" y="2423392"/>
            <a:chExt cx="4349057" cy="2070438"/>
          </a:xfrm>
        </p:grpSpPr>
        <p:grpSp>
          <p:nvGrpSpPr>
            <p:cNvPr id="3" name="Group 2"/>
            <p:cNvGrpSpPr/>
            <p:nvPr/>
          </p:nvGrpSpPr>
          <p:grpSpPr>
            <a:xfrm>
              <a:off x="1209065" y="2423392"/>
              <a:ext cx="4349057" cy="2070438"/>
              <a:chOff x="1273957" y="2054060"/>
              <a:chExt cx="4349057" cy="2070438"/>
            </a:xfrm>
          </p:grpSpPr>
          <p:grpSp>
            <p:nvGrpSpPr>
              <p:cNvPr id="4" name="Group 3"/>
              <p:cNvGrpSpPr/>
              <p:nvPr/>
            </p:nvGrpSpPr>
            <p:grpSpPr>
              <a:xfrm>
                <a:off x="1273957" y="2054060"/>
                <a:ext cx="4349057" cy="2050621"/>
                <a:chOff x="1273957" y="2054060"/>
                <a:chExt cx="4349057" cy="2050621"/>
              </a:xfrm>
            </p:grpSpPr>
            <p:sp>
              <p:nvSpPr>
                <p:cNvPr id="6" name="Rectangle 5"/>
                <p:cNvSpPr/>
                <p:nvPr/>
              </p:nvSpPr>
              <p:spPr>
                <a:xfrm>
                  <a:off x="1632866" y="2993865"/>
                  <a:ext cx="402334" cy="36004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d-ID"/>
                </a:p>
              </p:txBody>
            </p:sp>
            <p:grpSp>
              <p:nvGrpSpPr>
                <p:cNvPr id="7" name="Group 6"/>
                <p:cNvGrpSpPr/>
                <p:nvPr/>
              </p:nvGrpSpPr>
              <p:grpSpPr>
                <a:xfrm>
                  <a:off x="1273957" y="2054060"/>
                  <a:ext cx="4349057" cy="2050621"/>
                  <a:chOff x="1231055" y="2194664"/>
                  <a:chExt cx="4349057" cy="2050621"/>
                </a:xfrm>
              </p:grpSpPr>
              <p:grpSp>
                <p:nvGrpSpPr>
                  <p:cNvPr id="8" name="Group 7"/>
                  <p:cNvGrpSpPr/>
                  <p:nvPr/>
                </p:nvGrpSpPr>
                <p:grpSpPr>
                  <a:xfrm>
                    <a:off x="1231055" y="2411596"/>
                    <a:ext cx="1724003" cy="1833689"/>
                    <a:chOff x="1231055" y="2411596"/>
                    <a:chExt cx="1724003" cy="1833689"/>
                  </a:xfrm>
                </p:grpSpPr>
                <p:pic>
                  <p:nvPicPr>
                    <p:cNvPr id="16" name="Picture 3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6200000">
                      <a:off x="1473973" y="3618128"/>
                      <a:ext cx="579430" cy="34518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grpSp>
                  <p:nvGrpSpPr>
                    <p:cNvPr id="17" name="Group 16"/>
                    <p:cNvGrpSpPr/>
                    <p:nvPr/>
                  </p:nvGrpSpPr>
                  <p:grpSpPr>
                    <a:xfrm>
                      <a:off x="1478894" y="4101269"/>
                      <a:ext cx="648072" cy="144016"/>
                      <a:chOff x="2771800" y="3356992"/>
                      <a:chExt cx="648072" cy="144016"/>
                    </a:xfrm>
                  </p:grpSpPr>
                  <p:sp>
                    <p:nvSpPr>
                      <p:cNvPr id="25" name="Rectangle 24"/>
                      <p:cNvSpPr/>
                      <p:nvPr/>
                    </p:nvSpPr>
                    <p:spPr>
                      <a:xfrm>
                        <a:off x="2771800" y="3356992"/>
                        <a:ext cx="648072" cy="144016"/>
                      </a:xfrm>
                      <a:prstGeom prst="rect">
                        <a:avLst/>
                      </a:prstGeom>
                      <a:pattFill prst="ltUpDiag">
                        <a:fgClr>
                          <a:schemeClr val="accent3">
                            <a:lumMod val="75000"/>
                          </a:schemeClr>
                        </a:fgClr>
                        <a:bgClr>
                          <a:schemeClr val="bg1"/>
                        </a:bgClr>
                      </a:patt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d-ID"/>
                      </a:p>
                    </p:txBody>
                  </p:sp>
                  <p:cxnSp>
                    <p:nvCxnSpPr>
                      <p:cNvPr id="26" name="Straight Connector 25"/>
                      <p:cNvCxnSpPr/>
                      <p:nvPr/>
                    </p:nvCxnSpPr>
                    <p:spPr>
                      <a:xfrm>
                        <a:off x="2771800" y="3360404"/>
                        <a:ext cx="648072" cy="0"/>
                      </a:xfrm>
                      <a:prstGeom prst="line">
                        <a:avLst/>
                      </a:prstGeom>
                      <a:ln w="2222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18" name="Straight Connector 17"/>
                    <p:cNvCxnSpPr/>
                    <p:nvPr/>
                  </p:nvCxnSpPr>
                  <p:spPr>
                    <a:xfrm>
                      <a:off x="1802930" y="3323781"/>
                      <a:ext cx="608830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" name="Straight Arrow Connector 18"/>
                    <p:cNvCxnSpPr/>
                    <p:nvPr/>
                  </p:nvCxnSpPr>
                  <p:spPr>
                    <a:xfrm flipV="1">
                      <a:off x="2195736" y="2780928"/>
                      <a:ext cx="0" cy="542853"/>
                    </a:xfrm>
                    <a:prstGeom prst="straightConnector1">
                      <a:avLst/>
                    </a:prstGeom>
                    <a:ln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" name="Straight Arrow Connector 19"/>
                    <p:cNvCxnSpPr/>
                    <p:nvPr/>
                  </p:nvCxnSpPr>
                  <p:spPr>
                    <a:xfrm flipV="1">
                      <a:off x="1802930" y="2600908"/>
                      <a:ext cx="0" cy="542853"/>
                    </a:xfrm>
                    <a:prstGeom prst="straightConnector1">
                      <a:avLst/>
                    </a:prstGeom>
                    <a:ln w="31750">
                      <a:solidFill>
                        <a:srgbClr val="FF0000"/>
                      </a:solidFill>
                      <a:tailEnd type="triangle" w="med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1" name="TextBox 20"/>
                    <p:cNvSpPr txBox="1"/>
                    <p:nvPr/>
                  </p:nvSpPr>
                  <p:spPr>
                    <a:xfrm>
                      <a:off x="1231055" y="2411596"/>
                      <a:ext cx="720080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i="1" dirty="0"/>
                        <a:t>p</a:t>
                      </a:r>
                      <a:r>
                        <a:rPr lang="en-US" dirty="0" smtClean="0"/>
                        <a:t>(</a:t>
                      </a:r>
                      <a:r>
                        <a:rPr lang="en-US" i="1" dirty="0" smtClean="0"/>
                        <a:t>t</a:t>
                      </a:r>
                      <a:r>
                        <a:rPr lang="en-US" dirty="0" smtClean="0"/>
                        <a:t>)</a:t>
                      </a:r>
                      <a:endParaRPr lang="id-ID" dirty="0"/>
                    </a:p>
                  </p:txBody>
                </p:sp>
                <p:sp>
                  <p:nvSpPr>
                    <p:cNvPr id="22" name="TextBox 21"/>
                    <p:cNvSpPr txBox="1"/>
                    <p:nvPr/>
                  </p:nvSpPr>
                  <p:spPr>
                    <a:xfrm>
                      <a:off x="2234978" y="2687668"/>
                      <a:ext cx="720080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i="1" dirty="0" smtClean="0"/>
                        <a:t>u</a:t>
                      </a:r>
                      <a:r>
                        <a:rPr lang="en-US" dirty="0" smtClean="0"/>
                        <a:t>(</a:t>
                      </a:r>
                      <a:r>
                        <a:rPr lang="en-US" i="1" dirty="0" smtClean="0"/>
                        <a:t>t</a:t>
                      </a:r>
                      <a:r>
                        <a:rPr lang="en-US" dirty="0" smtClean="0"/>
                        <a:t>)</a:t>
                      </a:r>
                      <a:endParaRPr lang="id-ID" dirty="0"/>
                    </a:p>
                  </p:txBody>
                </p:sp>
                <p:sp>
                  <p:nvSpPr>
                    <p:cNvPr id="23" name="TextBox 22"/>
                    <p:cNvSpPr txBox="1"/>
                    <p:nvPr/>
                  </p:nvSpPr>
                  <p:spPr>
                    <a:xfrm>
                      <a:off x="1231055" y="3134469"/>
                      <a:ext cx="360040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i="1" dirty="0" smtClean="0"/>
                        <a:t>m</a:t>
                      </a:r>
                      <a:endParaRPr lang="id-ID" dirty="0"/>
                    </a:p>
                  </p:txBody>
                </p:sp>
                <p:sp>
                  <p:nvSpPr>
                    <p:cNvPr id="24" name="TextBox 23"/>
                    <p:cNvSpPr txBox="1"/>
                    <p:nvPr/>
                  </p:nvSpPr>
                  <p:spPr>
                    <a:xfrm>
                      <a:off x="1322684" y="3604688"/>
                      <a:ext cx="536822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i="1" dirty="0" smtClean="0"/>
                        <a:t>k</a:t>
                      </a:r>
                      <a:endParaRPr lang="id-ID" dirty="0"/>
                    </a:p>
                  </p:txBody>
                </p:sp>
              </p:grpSp>
              <p:grpSp>
                <p:nvGrpSpPr>
                  <p:cNvPr id="9" name="Group 8"/>
                  <p:cNvGrpSpPr/>
                  <p:nvPr/>
                </p:nvGrpSpPr>
                <p:grpSpPr>
                  <a:xfrm>
                    <a:off x="3203848" y="2411596"/>
                    <a:ext cx="2016224" cy="1379124"/>
                    <a:chOff x="3203848" y="2411596"/>
                    <a:chExt cx="2016224" cy="1379124"/>
                  </a:xfrm>
                </p:grpSpPr>
                <p:cxnSp>
                  <p:nvCxnSpPr>
                    <p:cNvPr id="13" name="Straight Arrow Connector 12"/>
                    <p:cNvCxnSpPr/>
                    <p:nvPr/>
                  </p:nvCxnSpPr>
                  <p:spPr>
                    <a:xfrm flipV="1">
                      <a:off x="3203848" y="2411596"/>
                      <a:ext cx="0" cy="1379124"/>
                    </a:xfrm>
                    <a:prstGeom prst="straightConnector1">
                      <a:avLst/>
                    </a:prstGeom>
                    <a:ln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" name="Straight Arrow Connector 13"/>
                    <p:cNvCxnSpPr/>
                    <p:nvPr/>
                  </p:nvCxnSpPr>
                  <p:spPr>
                    <a:xfrm>
                      <a:off x="3203848" y="3790720"/>
                      <a:ext cx="2016224" cy="0"/>
                    </a:xfrm>
                    <a:prstGeom prst="straightConnector1">
                      <a:avLst/>
                    </a:prstGeom>
                    <a:ln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10" name="TextBox 9"/>
                  <p:cNvSpPr txBox="1"/>
                  <p:nvPr/>
                </p:nvSpPr>
                <p:spPr>
                  <a:xfrm>
                    <a:off x="2620612" y="2194664"/>
                    <a:ext cx="72008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i="1" dirty="0"/>
                      <a:t>p</a:t>
                    </a:r>
                    <a:r>
                      <a:rPr lang="en-US" dirty="0" smtClean="0"/>
                      <a:t>(</a:t>
                    </a:r>
                    <a:r>
                      <a:rPr lang="en-US" i="1" dirty="0" smtClean="0"/>
                      <a:t>t</a:t>
                    </a:r>
                    <a:r>
                      <a:rPr lang="en-US" dirty="0" smtClean="0"/>
                      <a:t>)</a:t>
                    </a:r>
                    <a:endParaRPr lang="id-ID" dirty="0"/>
                  </a:p>
                </p:txBody>
              </p:sp>
              <p:sp>
                <p:nvSpPr>
                  <p:cNvPr id="11" name="TextBox 10"/>
                  <p:cNvSpPr txBox="1"/>
                  <p:nvPr/>
                </p:nvSpPr>
                <p:spPr>
                  <a:xfrm>
                    <a:off x="2843808" y="2620342"/>
                    <a:ext cx="72008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id-ID" i="1" noProof="1" smtClean="0"/>
                      <a:t>p</a:t>
                    </a:r>
                    <a:r>
                      <a:rPr lang="id-ID" baseline="-25000" noProof="1" smtClean="0"/>
                      <a:t>o</a:t>
                    </a:r>
                    <a:endParaRPr lang="id-ID" baseline="-25000" noProof="1"/>
                  </a:p>
                </p:txBody>
              </p:sp>
              <p:sp>
                <p:nvSpPr>
                  <p:cNvPr id="12" name="TextBox 11"/>
                  <p:cNvSpPr txBox="1"/>
                  <p:nvPr/>
                </p:nvSpPr>
                <p:spPr>
                  <a:xfrm>
                    <a:off x="5076056" y="3423909"/>
                    <a:ext cx="504056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i="1" dirty="0" smtClean="0"/>
                      <a:t>t</a:t>
                    </a:r>
                    <a:endParaRPr lang="id-ID" dirty="0"/>
                  </a:p>
                </p:txBody>
              </p:sp>
            </p:grpSp>
          </p:grpSp>
          <p:sp>
            <p:nvSpPr>
              <p:cNvPr id="5" name="TextBox 4"/>
              <p:cNvSpPr txBox="1"/>
              <p:nvPr/>
            </p:nvSpPr>
            <p:spPr>
              <a:xfrm>
                <a:off x="4348860" y="3755166"/>
                <a:ext cx="4969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i="1" noProof="1" smtClean="0"/>
                  <a:t>t</a:t>
                </a:r>
                <a:r>
                  <a:rPr lang="en-US" baseline="-25000" noProof="1" smtClean="0"/>
                  <a:t>d</a:t>
                </a:r>
                <a:endParaRPr lang="id-ID" baseline="-25000" noProof="1"/>
              </a:p>
            </p:txBody>
          </p:sp>
        </p:grpSp>
        <p:sp>
          <p:nvSpPr>
            <p:cNvPr id="27" name="Freeform 26"/>
            <p:cNvSpPr/>
            <p:nvPr/>
          </p:nvSpPr>
          <p:spPr>
            <a:xfrm>
              <a:off x="3166281" y="3016148"/>
              <a:ext cx="1146412" cy="1009942"/>
            </a:xfrm>
            <a:custGeom>
              <a:avLst/>
              <a:gdLst>
                <a:gd name="connsiteX0" fmla="*/ 0 w 1146412"/>
                <a:gd name="connsiteY0" fmla="*/ 996294 h 1009942"/>
                <a:gd name="connsiteX1" fmla="*/ 600501 w 1146412"/>
                <a:gd name="connsiteY1" fmla="*/ 7 h 1009942"/>
                <a:gd name="connsiteX2" fmla="*/ 1146412 w 1146412"/>
                <a:gd name="connsiteY2" fmla="*/ 1009942 h 100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46412" h="1009942">
                  <a:moveTo>
                    <a:pt x="0" y="996294"/>
                  </a:moveTo>
                  <a:cubicBezTo>
                    <a:pt x="204716" y="497013"/>
                    <a:pt x="409432" y="-2268"/>
                    <a:pt x="600501" y="7"/>
                  </a:cubicBezTo>
                  <a:cubicBezTo>
                    <a:pt x="791570" y="2282"/>
                    <a:pt x="968991" y="506112"/>
                    <a:pt x="1146412" y="1009942"/>
                  </a:cubicBez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cxnSp>
          <p:nvCxnSpPr>
            <p:cNvPr id="29" name="Straight Connector 28"/>
            <p:cNvCxnSpPr/>
            <p:nvPr/>
          </p:nvCxnSpPr>
          <p:spPr>
            <a:xfrm flipV="1">
              <a:off x="3181858" y="3009656"/>
              <a:ext cx="814078" cy="6492"/>
            </a:xfrm>
            <a:prstGeom prst="line">
              <a:avLst/>
            </a:prstGeom>
            <a:ln w="3175"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614810"/>
              </p:ext>
            </p:extLst>
          </p:nvPr>
        </p:nvGraphicFramePr>
        <p:xfrm>
          <a:off x="5213283" y="2652610"/>
          <a:ext cx="2736850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68" name="Equation" r:id="rId4" imgW="1625400" imgH="431640" progId="Equation.3">
                  <p:embed/>
                </p:oleObj>
              </mc:Choice>
              <mc:Fallback>
                <p:oleObj name="Equation" r:id="rId4" imgW="1625400" imgH="431640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3283" y="2652610"/>
                        <a:ext cx="2736850" cy="72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4922605"/>
              </p:ext>
            </p:extLst>
          </p:nvPr>
        </p:nvGraphicFramePr>
        <p:xfrm>
          <a:off x="2598622" y="4623801"/>
          <a:ext cx="4374486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69" name="Equation" r:id="rId6" imgW="3085920" imgH="507960" progId="Equation.3">
                  <p:embed/>
                </p:oleObj>
              </mc:Choice>
              <mc:Fallback>
                <p:oleObj name="Equation" r:id="rId6" imgW="3085920" imgH="5079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598622" y="4623801"/>
                        <a:ext cx="4374486" cy="720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TextBox 36"/>
          <p:cNvSpPr txBox="1"/>
          <p:nvPr/>
        </p:nvSpPr>
        <p:spPr>
          <a:xfrm>
            <a:off x="7328953" y="4797152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noProof="1" smtClean="0"/>
              <a:t>For </a:t>
            </a:r>
            <a:r>
              <a:rPr lang="id-ID" sz="2400" i="1" noProof="1" smtClean="0"/>
              <a:t>t</a:t>
            </a:r>
            <a:r>
              <a:rPr lang="id-ID" sz="2400" noProof="1" smtClean="0"/>
              <a:t> </a:t>
            </a:r>
            <a:r>
              <a:rPr lang="id-ID" sz="2400" u="sng" noProof="1" smtClean="0"/>
              <a:t>&lt;</a:t>
            </a:r>
            <a:r>
              <a:rPr lang="id-ID" sz="2400" noProof="1" smtClean="0"/>
              <a:t> </a:t>
            </a:r>
            <a:r>
              <a:rPr lang="id-ID" sz="2400" i="1" noProof="1" smtClean="0"/>
              <a:t>t</a:t>
            </a:r>
            <a:r>
              <a:rPr lang="en-US" sz="2400" i="1" baseline="-25000" noProof="1" smtClean="0"/>
              <a:t>d</a:t>
            </a:r>
            <a:endParaRPr lang="id-ID" sz="2400" i="1" baseline="-25000" noProof="1"/>
          </a:p>
        </p:txBody>
      </p:sp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6568695"/>
              </p:ext>
            </p:extLst>
          </p:nvPr>
        </p:nvGraphicFramePr>
        <p:xfrm>
          <a:off x="2573028" y="5783671"/>
          <a:ext cx="4605015" cy="7928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70" name="Equation" r:id="rId8" imgW="2946240" imgH="507960" progId="Equation.3">
                  <p:embed/>
                </p:oleObj>
              </mc:Choice>
              <mc:Fallback>
                <p:oleObj name="Equation" r:id="rId8" imgW="2946240" imgH="50796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3028" y="5783671"/>
                        <a:ext cx="4605015" cy="7928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7328953" y="5949280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noProof="1" smtClean="0"/>
              <a:t>For </a:t>
            </a:r>
            <a:r>
              <a:rPr lang="id-ID" sz="2400" i="1" noProof="1" smtClean="0"/>
              <a:t>t</a:t>
            </a:r>
            <a:r>
              <a:rPr lang="id-ID" sz="2400" noProof="1" smtClean="0"/>
              <a:t> </a:t>
            </a:r>
            <a:r>
              <a:rPr lang="en-US" sz="2400" u="sng" noProof="1" smtClean="0"/>
              <a:t>&gt;</a:t>
            </a:r>
            <a:r>
              <a:rPr lang="id-ID" sz="2400" noProof="1" smtClean="0"/>
              <a:t> </a:t>
            </a:r>
            <a:r>
              <a:rPr lang="id-ID" sz="2400" i="1" noProof="1" smtClean="0"/>
              <a:t>t</a:t>
            </a:r>
            <a:r>
              <a:rPr lang="en-US" sz="2400" i="1" baseline="-25000" noProof="1" smtClean="0"/>
              <a:t>d</a:t>
            </a:r>
            <a:endParaRPr lang="id-ID" sz="2400" i="1" baseline="-25000" noProof="1"/>
          </a:p>
        </p:txBody>
      </p:sp>
      <p:sp>
        <p:nvSpPr>
          <p:cNvPr id="40" name="Left Brace 39"/>
          <p:cNvSpPr/>
          <p:nvPr/>
        </p:nvSpPr>
        <p:spPr>
          <a:xfrm>
            <a:off x="2389770" y="4941168"/>
            <a:ext cx="183258" cy="1368152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67627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d-ID" noProof="1"/>
              <a:t>For </a:t>
            </a:r>
            <a:r>
              <a:rPr lang="id-ID" i="1" noProof="1"/>
              <a:t>t</a:t>
            </a:r>
            <a:r>
              <a:rPr lang="id-ID" i="1" baseline="-25000" noProof="1"/>
              <a:t>d</a:t>
            </a:r>
            <a:r>
              <a:rPr lang="id-ID" noProof="1"/>
              <a:t>/</a:t>
            </a:r>
            <a:r>
              <a:rPr lang="id-ID" i="1" noProof="1"/>
              <a:t>T</a:t>
            </a:r>
            <a:r>
              <a:rPr lang="id-ID" i="1" baseline="-25000" noProof="1"/>
              <a:t>n</a:t>
            </a:r>
            <a:r>
              <a:rPr lang="id-ID" noProof="1"/>
              <a:t> </a:t>
            </a:r>
            <a:r>
              <a:rPr lang="en-US" noProof="1" smtClean="0">
                <a:latin typeface="Times New Roman"/>
                <a:cs typeface="Times New Roman"/>
              </a:rPr>
              <a:t>=</a:t>
            </a:r>
            <a:r>
              <a:rPr lang="id-ID" noProof="1" smtClean="0">
                <a:latin typeface="Times New Roman"/>
                <a:cs typeface="Times New Roman"/>
              </a:rPr>
              <a:t> </a:t>
            </a:r>
            <a:r>
              <a:rPr lang="id-ID" noProof="1">
                <a:latin typeface="Times New Roman"/>
                <a:cs typeface="Times New Roman"/>
              </a:rPr>
              <a:t>½ </a:t>
            </a:r>
            <a:endParaRPr lang="id-ID" noProof="1"/>
          </a:p>
          <a:p>
            <a:endParaRPr lang="id-ID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9768082"/>
              </p:ext>
            </p:extLst>
          </p:nvPr>
        </p:nvGraphicFramePr>
        <p:xfrm>
          <a:off x="1666444" y="2420888"/>
          <a:ext cx="3506061" cy="8173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62" name="Equation" r:id="rId3" imgW="2070000" imgH="482400" progId="Equation.3">
                  <p:embed/>
                </p:oleObj>
              </mc:Choice>
              <mc:Fallback>
                <p:oleObj name="Equation" r:id="rId3" imgW="2070000" imgH="482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66444" y="2420888"/>
                        <a:ext cx="3506061" cy="8173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84168" y="2564904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noProof="1" smtClean="0"/>
              <a:t>For </a:t>
            </a:r>
            <a:r>
              <a:rPr lang="id-ID" sz="2400" i="1" noProof="1" smtClean="0"/>
              <a:t>t</a:t>
            </a:r>
            <a:r>
              <a:rPr lang="id-ID" sz="2400" noProof="1" smtClean="0"/>
              <a:t> </a:t>
            </a:r>
            <a:r>
              <a:rPr lang="id-ID" sz="2400" u="sng" noProof="1" smtClean="0"/>
              <a:t>&lt;</a:t>
            </a:r>
            <a:r>
              <a:rPr lang="id-ID" sz="2400" noProof="1" smtClean="0"/>
              <a:t> </a:t>
            </a:r>
            <a:r>
              <a:rPr lang="id-ID" sz="2400" i="1" noProof="1" smtClean="0"/>
              <a:t>t</a:t>
            </a:r>
            <a:r>
              <a:rPr lang="en-US" sz="2400" i="1" baseline="-25000" noProof="1" smtClean="0"/>
              <a:t>d</a:t>
            </a:r>
            <a:endParaRPr lang="id-ID" sz="2400" i="1" baseline="-25000" noProof="1"/>
          </a:p>
        </p:txBody>
      </p:sp>
      <p:sp>
        <p:nvSpPr>
          <p:cNvPr id="7" name="TextBox 6"/>
          <p:cNvSpPr txBox="1"/>
          <p:nvPr/>
        </p:nvSpPr>
        <p:spPr>
          <a:xfrm>
            <a:off x="6084168" y="3717032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noProof="1" smtClean="0"/>
              <a:t>For </a:t>
            </a:r>
            <a:r>
              <a:rPr lang="id-ID" sz="2400" i="1" noProof="1" smtClean="0"/>
              <a:t>t</a:t>
            </a:r>
            <a:r>
              <a:rPr lang="id-ID" sz="2400" noProof="1" smtClean="0"/>
              <a:t> </a:t>
            </a:r>
            <a:r>
              <a:rPr lang="en-US" sz="2400" u="sng" noProof="1" smtClean="0"/>
              <a:t>&gt;</a:t>
            </a:r>
            <a:r>
              <a:rPr lang="id-ID" sz="2400" noProof="1" smtClean="0"/>
              <a:t> </a:t>
            </a:r>
            <a:r>
              <a:rPr lang="id-ID" sz="2400" i="1" noProof="1" smtClean="0"/>
              <a:t>t</a:t>
            </a:r>
            <a:r>
              <a:rPr lang="en-US" sz="2400" i="1" baseline="-25000" noProof="1" smtClean="0"/>
              <a:t>d</a:t>
            </a:r>
            <a:endParaRPr lang="id-ID" sz="2400" i="1" baseline="-25000" noProof="1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1758979"/>
              </p:ext>
            </p:extLst>
          </p:nvPr>
        </p:nvGraphicFramePr>
        <p:xfrm>
          <a:off x="1763688" y="3573016"/>
          <a:ext cx="2752725" cy="8180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63" name="Equation" r:id="rId5" imgW="1625400" imgH="482400" progId="Equation.3">
                  <p:embed/>
                </p:oleObj>
              </mc:Choice>
              <mc:Fallback>
                <p:oleObj name="Equation" r:id="rId5" imgW="1625400" imgH="482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3573016"/>
                        <a:ext cx="2752725" cy="8180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305126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</a:rPr>
              <a:t>Response to Symmetrical Triangular Pulse Force</a:t>
            </a:r>
            <a:endParaRPr lang="id-ID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354" y="4797152"/>
            <a:ext cx="7526337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8" name="Group 37"/>
          <p:cNvGrpSpPr/>
          <p:nvPr/>
        </p:nvGrpSpPr>
        <p:grpSpPr>
          <a:xfrm>
            <a:off x="1348142" y="2259559"/>
            <a:ext cx="4349057" cy="2050621"/>
            <a:chOff x="1348142" y="2259559"/>
            <a:chExt cx="4349057" cy="2050621"/>
          </a:xfrm>
        </p:grpSpPr>
        <p:grpSp>
          <p:nvGrpSpPr>
            <p:cNvPr id="4" name="Group 3"/>
            <p:cNvGrpSpPr/>
            <p:nvPr/>
          </p:nvGrpSpPr>
          <p:grpSpPr>
            <a:xfrm>
              <a:off x="1348142" y="2259559"/>
              <a:ext cx="4349057" cy="2050621"/>
              <a:chOff x="1209065" y="2423392"/>
              <a:chExt cx="4349057" cy="2050621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1209065" y="2423392"/>
                <a:ext cx="4349057" cy="2050621"/>
                <a:chOff x="1273957" y="2054060"/>
                <a:chExt cx="4349057" cy="2050621"/>
              </a:xfrm>
            </p:grpSpPr>
            <p:grpSp>
              <p:nvGrpSpPr>
                <p:cNvPr id="8" name="Group 7"/>
                <p:cNvGrpSpPr/>
                <p:nvPr/>
              </p:nvGrpSpPr>
              <p:grpSpPr>
                <a:xfrm>
                  <a:off x="1273957" y="2054060"/>
                  <a:ext cx="4349057" cy="2050621"/>
                  <a:chOff x="1273957" y="2054060"/>
                  <a:chExt cx="4349057" cy="2050621"/>
                </a:xfrm>
              </p:grpSpPr>
              <p:sp>
                <p:nvSpPr>
                  <p:cNvPr id="10" name="Rectangle 9"/>
                  <p:cNvSpPr/>
                  <p:nvPr/>
                </p:nvSpPr>
                <p:spPr>
                  <a:xfrm>
                    <a:off x="1632866" y="2993865"/>
                    <a:ext cx="402334" cy="360040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d-ID"/>
                  </a:p>
                </p:txBody>
              </p:sp>
              <p:grpSp>
                <p:nvGrpSpPr>
                  <p:cNvPr id="11" name="Group 10"/>
                  <p:cNvGrpSpPr/>
                  <p:nvPr/>
                </p:nvGrpSpPr>
                <p:grpSpPr>
                  <a:xfrm>
                    <a:off x="1273957" y="2054060"/>
                    <a:ext cx="4349057" cy="2050621"/>
                    <a:chOff x="1231055" y="2194664"/>
                    <a:chExt cx="4349057" cy="2050621"/>
                  </a:xfrm>
                </p:grpSpPr>
                <p:grpSp>
                  <p:nvGrpSpPr>
                    <p:cNvPr id="12" name="Group 11"/>
                    <p:cNvGrpSpPr/>
                    <p:nvPr/>
                  </p:nvGrpSpPr>
                  <p:grpSpPr>
                    <a:xfrm>
                      <a:off x="1231055" y="2411596"/>
                      <a:ext cx="1724003" cy="1833689"/>
                      <a:chOff x="1231055" y="2411596"/>
                      <a:chExt cx="1724003" cy="1833689"/>
                    </a:xfrm>
                  </p:grpSpPr>
                  <p:pic>
                    <p:nvPicPr>
                      <p:cNvPr id="19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 rot="16200000">
                        <a:off x="1473973" y="3618128"/>
                        <a:ext cx="579430" cy="3451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  <p:grpSp>
                    <p:nvGrpSpPr>
                      <p:cNvPr id="20" name="Group 19"/>
                      <p:cNvGrpSpPr/>
                      <p:nvPr/>
                    </p:nvGrpSpPr>
                    <p:grpSpPr>
                      <a:xfrm>
                        <a:off x="1478894" y="4101269"/>
                        <a:ext cx="648072" cy="144016"/>
                        <a:chOff x="2771800" y="3356992"/>
                        <a:chExt cx="648072" cy="144016"/>
                      </a:xfrm>
                    </p:grpSpPr>
                    <p:sp>
                      <p:nvSpPr>
                        <p:cNvPr id="28" name="Rectangle 27"/>
                        <p:cNvSpPr/>
                        <p:nvPr/>
                      </p:nvSpPr>
                      <p:spPr>
                        <a:xfrm>
                          <a:off x="2771800" y="3356992"/>
                          <a:ext cx="648072" cy="144016"/>
                        </a:xfrm>
                        <a:prstGeom prst="rect">
                          <a:avLst/>
                        </a:prstGeom>
                        <a:pattFill prst="ltUpDiag">
                          <a:fgClr>
                            <a:schemeClr val="accent3">
                              <a:lumMod val="75000"/>
                            </a:schemeClr>
                          </a:fgClr>
                          <a:bgClr>
                            <a:schemeClr val="bg1"/>
                          </a:bgClr>
                        </a:patt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id-ID"/>
                        </a:p>
                      </p:txBody>
                    </p:sp>
                    <p:cxnSp>
                      <p:nvCxnSpPr>
                        <p:cNvPr id="29" name="Straight Connector 28"/>
                        <p:cNvCxnSpPr/>
                        <p:nvPr/>
                      </p:nvCxnSpPr>
                      <p:spPr>
                        <a:xfrm>
                          <a:off x="2771800" y="3360404"/>
                          <a:ext cx="648072" cy="0"/>
                        </a:xfrm>
                        <a:prstGeom prst="line">
                          <a:avLst/>
                        </a:prstGeom>
                        <a:ln w="22225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21" name="Straight Connector 20"/>
                      <p:cNvCxnSpPr/>
                      <p:nvPr/>
                    </p:nvCxnSpPr>
                    <p:spPr>
                      <a:xfrm>
                        <a:off x="1802930" y="3323781"/>
                        <a:ext cx="608830" cy="0"/>
                      </a:xfrm>
                      <a:prstGeom prst="line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2" name="Straight Arrow Connector 21"/>
                      <p:cNvCxnSpPr/>
                      <p:nvPr/>
                    </p:nvCxnSpPr>
                    <p:spPr>
                      <a:xfrm flipV="1">
                        <a:off x="2195736" y="2780928"/>
                        <a:ext cx="0" cy="542853"/>
                      </a:xfrm>
                      <a:prstGeom prst="straightConnector1">
                        <a:avLst/>
                      </a:prstGeom>
                      <a:ln>
                        <a:solidFill>
                          <a:schemeClr val="tx1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3" name="Straight Arrow Connector 22"/>
                      <p:cNvCxnSpPr/>
                      <p:nvPr/>
                    </p:nvCxnSpPr>
                    <p:spPr>
                      <a:xfrm flipV="1">
                        <a:off x="1802930" y="2600908"/>
                        <a:ext cx="0" cy="542853"/>
                      </a:xfrm>
                      <a:prstGeom prst="straightConnector1">
                        <a:avLst/>
                      </a:prstGeom>
                      <a:ln w="31750">
                        <a:solidFill>
                          <a:srgbClr val="FF0000"/>
                        </a:solidFill>
                        <a:tailEnd type="triangle" w="med" len="lg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24" name="TextBox 23"/>
                      <p:cNvSpPr txBox="1"/>
                      <p:nvPr/>
                    </p:nvSpPr>
                    <p:spPr>
                      <a:xfrm>
                        <a:off x="1231055" y="2411596"/>
                        <a:ext cx="720080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i="1" dirty="0"/>
                          <a:t>p</a:t>
                        </a:r>
                        <a:r>
                          <a:rPr lang="en-US" dirty="0" smtClean="0"/>
                          <a:t>(</a:t>
                        </a:r>
                        <a:r>
                          <a:rPr lang="en-US" i="1" dirty="0" smtClean="0"/>
                          <a:t>t</a:t>
                        </a:r>
                        <a:r>
                          <a:rPr lang="en-US" dirty="0" smtClean="0"/>
                          <a:t>)</a:t>
                        </a:r>
                        <a:endParaRPr lang="id-ID" dirty="0"/>
                      </a:p>
                    </p:txBody>
                  </p:sp>
                  <p:sp>
                    <p:nvSpPr>
                      <p:cNvPr id="25" name="TextBox 24"/>
                      <p:cNvSpPr txBox="1"/>
                      <p:nvPr/>
                    </p:nvSpPr>
                    <p:spPr>
                      <a:xfrm>
                        <a:off x="2234978" y="2687668"/>
                        <a:ext cx="720080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i="1" dirty="0" smtClean="0"/>
                          <a:t>u</a:t>
                        </a:r>
                        <a:r>
                          <a:rPr lang="en-US" dirty="0" smtClean="0"/>
                          <a:t>(</a:t>
                        </a:r>
                        <a:r>
                          <a:rPr lang="en-US" i="1" dirty="0" smtClean="0"/>
                          <a:t>t</a:t>
                        </a:r>
                        <a:r>
                          <a:rPr lang="en-US" dirty="0" smtClean="0"/>
                          <a:t>)</a:t>
                        </a:r>
                        <a:endParaRPr lang="id-ID" dirty="0"/>
                      </a:p>
                    </p:txBody>
                  </p:sp>
                  <p:sp>
                    <p:nvSpPr>
                      <p:cNvPr id="26" name="TextBox 25"/>
                      <p:cNvSpPr txBox="1"/>
                      <p:nvPr/>
                    </p:nvSpPr>
                    <p:spPr>
                      <a:xfrm>
                        <a:off x="1231055" y="3134469"/>
                        <a:ext cx="360040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i="1" dirty="0" smtClean="0"/>
                          <a:t>m</a:t>
                        </a:r>
                        <a:endParaRPr lang="id-ID" dirty="0"/>
                      </a:p>
                    </p:txBody>
                  </p:sp>
                  <p:sp>
                    <p:nvSpPr>
                      <p:cNvPr id="27" name="TextBox 26"/>
                      <p:cNvSpPr txBox="1"/>
                      <p:nvPr/>
                    </p:nvSpPr>
                    <p:spPr>
                      <a:xfrm>
                        <a:off x="1322684" y="3604688"/>
                        <a:ext cx="536822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i="1" dirty="0" smtClean="0"/>
                          <a:t>k</a:t>
                        </a:r>
                        <a:endParaRPr lang="id-ID" dirty="0"/>
                      </a:p>
                    </p:txBody>
                  </p:sp>
                </p:grpSp>
                <p:grpSp>
                  <p:nvGrpSpPr>
                    <p:cNvPr id="13" name="Group 12"/>
                    <p:cNvGrpSpPr/>
                    <p:nvPr/>
                  </p:nvGrpSpPr>
                  <p:grpSpPr>
                    <a:xfrm>
                      <a:off x="3203848" y="2411596"/>
                      <a:ext cx="2016224" cy="1379124"/>
                      <a:chOff x="3203848" y="2411596"/>
                      <a:chExt cx="2016224" cy="1379124"/>
                    </a:xfrm>
                  </p:grpSpPr>
                  <p:cxnSp>
                    <p:nvCxnSpPr>
                      <p:cNvPr id="17" name="Straight Arrow Connector 16"/>
                      <p:cNvCxnSpPr/>
                      <p:nvPr/>
                    </p:nvCxnSpPr>
                    <p:spPr>
                      <a:xfrm flipV="1">
                        <a:off x="3203848" y="2411596"/>
                        <a:ext cx="0" cy="1379124"/>
                      </a:xfrm>
                      <a:prstGeom prst="straightConnector1">
                        <a:avLst/>
                      </a:prstGeom>
                      <a:ln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8" name="Straight Arrow Connector 17"/>
                      <p:cNvCxnSpPr/>
                      <p:nvPr/>
                    </p:nvCxnSpPr>
                    <p:spPr>
                      <a:xfrm>
                        <a:off x="3203848" y="3790720"/>
                        <a:ext cx="2016224" cy="0"/>
                      </a:xfrm>
                      <a:prstGeom prst="straightConnector1">
                        <a:avLst/>
                      </a:prstGeom>
                      <a:ln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14" name="TextBox 13"/>
                    <p:cNvSpPr txBox="1"/>
                    <p:nvPr/>
                  </p:nvSpPr>
                  <p:spPr>
                    <a:xfrm>
                      <a:off x="2620612" y="2194664"/>
                      <a:ext cx="720080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i="1" dirty="0"/>
                        <a:t>p</a:t>
                      </a:r>
                      <a:r>
                        <a:rPr lang="en-US" dirty="0" smtClean="0"/>
                        <a:t>(</a:t>
                      </a:r>
                      <a:r>
                        <a:rPr lang="en-US" i="1" dirty="0" smtClean="0"/>
                        <a:t>t</a:t>
                      </a:r>
                      <a:r>
                        <a:rPr lang="en-US" dirty="0" smtClean="0"/>
                        <a:t>)</a:t>
                      </a:r>
                      <a:endParaRPr lang="id-ID" dirty="0"/>
                    </a:p>
                  </p:txBody>
                </p:sp>
                <p:sp>
                  <p:nvSpPr>
                    <p:cNvPr id="15" name="TextBox 14"/>
                    <p:cNvSpPr txBox="1"/>
                    <p:nvPr/>
                  </p:nvSpPr>
                  <p:spPr>
                    <a:xfrm>
                      <a:off x="2843808" y="2620342"/>
                      <a:ext cx="720080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id-ID" i="1" noProof="1" smtClean="0"/>
                        <a:t>p</a:t>
                      </a:r>
                      <a:r>
                        <a:rPr lang="id-ID" baseline="-25000" noProof="1" smtClean="0"/>
                        <a:t>o</a:t>
                      </a:r>
                      <a:endParaRPr lang="id-ID" baseline="-25000" noProof="1"/>
                    </a:p>
                  </p:txBody>
                </p:sp>
                <p:sp>
                  <p:nvSpPr>
                    <p:cNvPr id="16" name="TextBox 15"/>
                    <p:cNvSpPr txBox="1"/>
                    <p:nvPr/>
                  </p:nvSpPr>
                  <p:spPr>
                    <a:xfrm>
                      <a:off x="5076056" y="3423909"/>
                      <a:ext cx="50405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i="1" dirty="0" smtClean="0"/>
                        <a:t>t</a:t>
                      </a:r>
                      <a:endParaRPr lang="id-ID" dirty="0"/>
                    </a:p>
                  </p:txBody>
                </p:sp>
              </p:grpSp>
            </p:grpSp>
            <p:sp>
              <p:nvSpPr>
                <p:cNvPr id="9" name="TextBox 8"/>
                <p:cNvSpPr txBox="1"/>
                <p:nvPr/>
              </p:nvSpPr>
              <p:spPr>
                <a:xfrm>
                  <a:off x="4230398" y="3698419"/>
                  <a:ext cx="49694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i="1" noProof="1" smtClean="0"/>
                    <a:t>t</a:t>
                  </a:r>
                  <a:r>
                    <a:rPr lang="en-US" baseline="-25000" noProof="1" smtClean="0"/>
                    <a:t>d</a:t>
                  </a:r>
                  <a:endParaRPr lang="id-ID" baseline="-25000" noProof="1"/>
                </a:p>
              </p:txBody>
            </p:sp>
          </p:grpSp>
          <p:cxnSp>
            <p:nvCxnSpPr>
              <p:cNvPr id="7" name="Straight Connector 6"/>
              <p:cNvCxnSpPr/>
              <p:nvPr/>
            </p:nvCxnSpPr>
            <p:spPr>
              <a:xfrm flipV="1">
                <a:off x="3181858" y="3009656"/>
                <a:ext cx="814078" cy="6492"/>
              </a:xfrm>
              <a:prstGeom prst="line">
                <a:avLst/>
              </a:prstGeom>
              <a:ln w="3175"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1" name="Straight Connector 30"/>
            <p:cNvCxnSpPr/>
            <p:nvPr/>
          </p:nvCxnSpPr>
          <p:spPr>
            <a:xfrm flipV="1">
              <a:off x="3320935" y="2845823"/>
              <a:ext cx="530985" cy="1012313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 flipV="1">
              <a:off x="3851920" y="2841936"/>
              <a:ext cx="530985" cy="1012313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3851920" y="2841936"/>
              <a:ext cx="0" cy="1012313"/>
            </a:xfrm>
            <a:prstGeom prst="line">
              <a:avLst/>
            </a:prstGeom>
            <a:ln w="3175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3610864" y="3928399"/>
              <a:ext cx="6937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noProof="1" smtClean="0"/>
                <a:t>t</a:t>
              </a:r>
              <a:r>
                <a:rPr lang="en-US" baseline="-25000" noProof="1" smtClean="0"/>
                <a:t>d</a:t>
              </a:r>
              <a:r>
                <a:rPr lang="en-US" noProof="1" smtClean="0"/>
                <a:t>/2</a:t>
              </a:r>
              <a:endParaRPr lang="id-ID" noProof="1"/>
            </a:p>
          </p:txBody>
        </p:sp>
      </p:grpSp>
    </p:spTree>
    <p:extLst>
      <p:ext uri="{BB962C8B-B14F-4D97-AF65-F5344CB8AC3E}">
        <p14:creationId xmlns:p14="http://schemas.microsoft.com/office/powerpoint/2010/main" val="792981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d-ID" noProof="1" smtClean="0"/>
              <a:t>TIU :</a:t>
            </a:r>
          </a:p>
          <a:p>
            <a:pPr marL="722313" lvl="0"/>
            <a:r>
              <a:rPr lang="id-ID" sz="2000" dirty="0"/>
              <a:t>Mahasiswa dapat menjelaskan tentang teori dinamika struktur</a:t>
            </a:r>
            <a:r>
              <a:rPr lang="id-ID" sz="2000" dirty="0" smtClean="0"/>
              <a:t>.</a:t>
            </a:r>
            <a:endParaRPr lang="en-US" sz="2000" dirty="0" smtClean="0"/>
          </a:p>
          <a:p>
            <a:pPr marL="722313"/>
            <a:r>
              <a:rPr lang="id-ID" sz="2000"/>
              <a:t>Mahasiswa dapat membuat model matematik dari masalah teknis yang ada serta mencari solusinya.</a:t>
            </a:r>
          </a:p>
          <a:p>
            <a:pPr marL="438849" lvl="0" indent="0">
              <a:buNone/>
            </a:pPr>
            <a:endParaRPr lang="id-ID" sz="2000" dirty="0"/>
          </a:p>
          <a:p>
            <a:pPr marL="422974" indent="0">
              <a:buNone/>
            </a:pPr>
            <a:endParaRPr lang="id-ID" sz="2000" noProof="1" smtClean="0"/>
          </a:p>
          <a:p>
            <a:r>
              <a:rPr lang="id-ID" noProof="1" smtClean="0"/>
              <a:t>TIK :</a:t>
            </a:r>
          </a:p>
          <a:p>
            <a:pPr marL="706438">
              <a:buFont typeface="Wingdings" pitchFamily="2" charset="2"/>
              <a:buChar char="Ø"/>
            </a:pPr>
            <a:r>
              <a:rPr lang="id-ID" sz="2000" dirty="0"/>
              <a:t>Mahasiswa mampu menghitung respon sistem struktur sederhana akibat beban luar sembarang</a:t>
            </a:r>
            <a:endParaRPr lang="id-ID" sz="2000" noProof="1"/>
          </a:p>
        </p:txBody>
      </p:sp>
    </p:spTree>
    <p:extLst>
      <p:ext uri="{BB962C8B-B14F-4D97-AF65-F5344CB8AC3E}">
        <p14:creationId xmlns:p14="http://schemas.microsoft.com/office/powerpoint/2010/main" val="369886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sz="quarter" idx="10"/>
          </p:nvPr>
        </p:nvSpPr>
        <p:spPr>
          <a:xfrm>
            <a:off x="467544" y="1556792"/>
            <a:ext cx="8135938" cy="4824413"/>
          </a:xfrm>
        </p:spPr>
        <p:txBody>
          <a:bodyPr>
            <a:normAutofit/>
          </a:bodyPr>
          <a:lstStyle/>
          <a:p>
            <a:r>
              <a:rPr lang="id-ID" sz="2000" noProof="1" smtClean="0">
                <a:solidFill>
                  <a:schemeClr val="accent6">
                    <a:lumMod val="75000"/>
                  </a:schemeClr>
                </a:solidFill>
              </a:rPr>
              <a:t>Sub Pokok Bahasan :</a:t>
            </a:r>
          </a:p>
          <a:p>
            <a:pPr marL="722313" lvl="0"/>
            <a:r>
              <a:rPr lang="id-ID" sz="2000" noProof="1" smtClean="0"/>
              <a:t>Eksitasi </a:t>
            </a:r>
            <a:r>
              <a:rPr lang="en-US" sz="2000" noProof="1" smtClean="0"/>
              <a:t>Sembarang</a:t>
            </a:r>
            <a:endParaRPr lang="id-ID" sz="2000" noProof="1" smtClean="0"/>
          </a:p>
          <a:p>
            <a:pPr lvl="2"/>
            <a:endParaRPr lang="id-ID" sz="2000" noProof="1"/>
          </a:p>
        </p:txBody>
      </p:sp>
    </p:spTree>
    <p:extLst>
      <p:ext uri="{BB962C8B-B14F-4D97-AF65-F5344CB8AC3E}">
        <p14:creationId xmlns:p14="http://schemas.microsoft.com/office/powerpoint/2010/main" val="34998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82296" indent="0">
              <a:buNone/>
            </a:pPr>
            <a:r>
              <a:rPr lang="id-ID" noProof="1" smtClean="0"/>
              <a:t>Duhamel</a:t>
            </a:r>
            <a:r>
              <a:rPr lang="en-US" noProof="1" smtClean="0"/>
              <a:t>’s</a:t>
            </a:r>
            <a:r>
              <a:rPr lang="id-ID" noProof="1" smtClean="0"/>
              <a:t> Integral – Undamped System</a:t>
            </a:r>
            <a:endParaRPr lang="en-US" noProof="1" smtClean="0"/>
          </a:p>
          <a:p>
            <a:r>
              <a:rPr lang="en-US" sz="2400" noProof="1" smtClean="0"/>
              <a:t>An </a:t>
            </a:r>
            <a:r>
              <a:rPr lang="en-US" sz="2400" i="1" u="sng" noProof="1" smtClean="0">
                <a:solidFill>
                  <a:srgbClr val="0070C0"/>
                </a:solidFill>
              </a:rPr>
              <a:t>impulsive loading </a:t>
            </a:r>
            <a:r>
              <a:rPr lang="en-US" sz="2400" noProof="1" smtClean="0"/>
              <a:t>is a load which is applied during a short duration of time.</a:t>
            </a:r>
          </a:p>
          <a:p>
            <a:r>
              <a:rPr lang="en-US" sz="2400" noProof="1" smtClean="0"/>
              <a:t>The corresponding impulse of this type of load is defined as the product of the force and the time of its duration.</a:t>
            </a:r>
            <a:r>
              <a:rPr lang="id-ID" sz="2400" noProof="1" smtClean="0"/>
              <a:t> </a:t>
            </a:r>
            <a:endParaRPr lang="id-ID" sz="2400" noProof="1"/>
          </a:p>
        </p:txBody>
      </p:sp>
      <p:sp>
        <p:nvSpPr>
          <p:cNvPr id="26" name="TextBox 25"/>
          <p:cNvSpPr txBox="1"/>
          <p:nvPr/>
        </p:nvSpPr>
        <p:spPr>
          <a:xfrm rot="16200000">
            <a:off x="2002507" y="521115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noProof="1" smtClean="0">
                <a:latin typeface="Calibri" panose="020F0502020204030204" pitchFamily="34" charset="0"/>
                <a:cs typeface="Calibri" panose="020F0502020204030204" pitchFamily="34" charset="0"/>
              </a:rPr>
              <a:t>F(</a:t>
            </a:r>
            <a:r>
              <a:rPr lang="id-ID" b="1" i="1" noProof="1" smtClean="0">
                <a:latin typeface="Symbol" panose="05050102010706020507" pitchFamily="18" charset="2"/>
              </a:rPr>
              <a:t>t</a:t>
            </a:r>
            <a:r>
              <a:rPr lang="en-US" b="1" i="1" noProof="1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n-US" b="1" i="1" noProof="1" smtClean="0">
                <a:latin typeface="Times New Roman"/>
                <a:cs typeface="Times New Roman"/>
              </a:rPr>
              <a:t>∙</a:t>
            </a:r>
            <a:r>
              <a:rPr lang="id-ID" b="1" i="1" noProof="1" smtClean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id-ID" b="1" i="1" noProof="1" smtClean="0">
                <a:latin typeface="Symbol" panose="05050102010706020507" pitchFamily="18" charset="2"/>
              </a:rPr>
              <a:t>t</a:t>
            </a:r>
            <a:endParaRPr lang="id-ID" b="1" i="1" noProof="1">
              <a:latin typeface="Symbol" panose="05050102010706020507" pitchFamily="18" charset="2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1043608" y="4090525"/>
            <a:ext cx="4224377" cy="2621079"/>
            <a:chOff x="1043608" y="4090525"/>
            <a:chExt cx="4224377" cy="2621079"/>
          </a:xfrm>
        </p:grpSpPr>
        <p:grpSp>
          <p:nvGrpSpPr>
            <p:cNvPr id="25" name="Group 24"/>
            <p:cNvGrpSpPr/>
            <p:nvPr/>
          </p:nvGrpSpPr>
          <p:grpSpPr>
            <a:xfrm>
              <a:off x="1619672" y="4149080"/>
              <a:ext cx="3303984" cy="2562524"/>
              <a:chOff x="1619672" y="4149080"/>
              <a:chExt cx="3303984" cy="2562524"/>
            </a:xfrm>
          </p:grpSpPr>
          <p:grpSp>
            <p:nvGrpSpPr>
              <p:cNvPr id="19" name="Group 18"/>
              <p:cNvGrpSpPr/>
              <p:nvPr/>
            </p:nvGrpSpPr>
            <p:grpSpPr>
              <a:xfrm>
                <a:off x="1619672" y="4149080"/>
                <a:ext cx="3303984" cy="2096445"/>
                <a:chOff x="1619672" y="4149080"/>
                <a:chExt cx="3303984" cy="2096445"/>
              </a:xfrm>
            </p:grpSpPr>
            <p:sp>
              <p:nvSpPr>
                <p:cNvPr id="9" name="Freeform 8"/>
                <p:cNvSpPr/>
                <p:nvPr/>
              </p:nvSpPr>
              <p:spPr>
                <a:xfrm>
                  <a:off x="2311879" y="4459857"/>
                  <a:ext cx="284672" cy="1785668"/>
                </a:xfrm>
                <a:custGeom>
                  <a:avLst/>
                  <a:gdLst>
                    <a:gd name="connsiteX0" fmla="*/ 0 w 284672"/>
                    <a:gd name="connsiteY0" fmla="*/ 1777041 h 1785668"/>
                    <a:gd name="connsiteX1" fmla="*/ 8627 w 284672"/>
                    <a:gd name="connsiteY1" fmla="*/ 0 h 1785668"/>
                    <a:gd name="connsiteX2" fmla="*/ 276046 w 284672"/>
                    <a:gd name="connsiteY2" fmla="*/ 94890 h 1785668"/>
                    <a:gd name="connsiteX3" fmla="*/ 284672 w 284672"/>
                    <a:gd name="connsiteY3" fmla="*/ 1785668 h 1785668"/>
                    <a:gd name="connsiteX4" fmla="*/ 0 w 284672"/>
                    <a:gd name="connsiteY4" fmla="*/ 1777041 h 17856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84672" h="1785668">
                      <a:moveTo>
                        <a:pt x="0" y="1777041"/>
                      </a:moveTo>
                      <a:cubicBezTo>
                        <a:pt x="2876" y="1184694"/>
                        <a:pt x="5751" y="592347"/>
                        <a:pt x="8627" y="0"/>
                      </a:cubicBezTo>
                      <a:lnTo>
                        <a:pt x="276046" y="94890"/>
                      </a:lnTo>
                      <a:cubicBezTo>
                        <a:pt x="278921" y="658483"/>
                        <a:pt x="281797" y="1222075"/>
                        <a:pt x="284672" y="1785668"/>
                      </a:cubicBezTo>
                      <a:lnTo>
                        <a:pt x="0" y="1777041"/>
                      </a:lnTo>
                      <a:close/>
                    </a:path>
                  </a:pathLst>
                </a:custGeom>
                <a:pattFill prst="ltDnDiag">
                  <a:fgClr>
                    <a:schemeClr val="tx1"/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d-ID"/>
                </a:p>
              </p:txBody>
            </p:sp>
            <p:cxnSp>
              <p:nvCxnSpPr>
                <p:cNvPr id="4" name="Straight Arrow Connector 3"/>
                <p:cNvCxnSpPr/>
                <p:nvPr/>
              </p:nvCxnSpPr>
              <p:spPr>
                <a:xfrm flipV="1">
                  <a:off x="1619672" y="4149080"/>
                  <a:ext cx="0" cy="2088232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" name="Straight Arrow Connector 4"/>
                <p:cNvCxnSpPr/>
                <p:nvPr/>
              </p:nvCxnSpPr>
              <p:spPr>
                <a:xfrm>
                  <a:off x="1619672" y="6237312"/>
                  <a:ext cx="3303984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" name="Freeform 7"/>
                <p:cNvSpPr/>
                <p:nvPr/>
              </p:nvSpPr>
              <p:spPr>
                <a:xfrm>
                  <a:off x="1619672" y="4462658"/>
                  <a:ext cx="2808311" cy="723491"/>
                </a:xfrm>
                <a:custGeom>
                  <a:avLst/>
                  <a:gdLst>
                    <a:gd name="connsiteX0" fmla="*/ 0 w 2497540"/>
                    <a:gd name="connsiteY0" fmla="*/ 723491 h 723491"/>
                    <a:gd name="connsiteX1" fmla="*/ 655093 w 2497540"/>
                    <a:gd name="connsiteY1" fmla="*/ 160 h 723491"/>
                    <a:gd name="connsiteX2" fmla="*/ 1596788 w 2497540"/>
                    <a:gd name="connsiteY2" fmla="*/ 655252 h 723491"/>
                    <a:gd name="connsiteX3" fmla="*/ 2497540 w 2497540"/>
                    <a:gd name="connsiteY3" fmla="*/ 423241 h 7234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497540" h="723491">
                      <a:moveTo>
                        <a:pt x="0" y="723491"/>
                      </a:moveTo>
                      <a:cubicBezTo>
                        <a:pt x="194481" y="367512"/>
                        <a:pt x="388962" y="11533"/>
                        <a:pt x="655093" y="160"/>
                      </a:cubicBezTo>
                      <a:cubicBezTo>
                        <a:pt x="921224" y="-11213"/>
                        <a:pt x="1289714" y="584738"/>
                        <a:pt x="1596788" y="655252"/>
                      </a:cubicBezTo>
                      <a:cubicBezTo>
                        <a:pt x="1903863" y="725766"/>
                        <a:pt x="2200701" y="574503"/>
                        <a:pt x="2497540" y="423241"/>
                      </a:cubicBezTo>
                    </a:path>
                  </a:pathLst>
                </a:custGeom>
                <a:noFill/>
                <a:ln w="317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d-ID"/>
                </a:p>
              </p:txBody>
            </p:sp>
            <p:cxnSp>
              <p:nvCxnSpPr>
                <p:cNvPr id="11" name="Straight Connector 10"/>
                <p:cNvCxnSpPr>
                  <a:stCxn id="9" idx="1"/>
                  <a:endCxn id="9" idx="0"/>
                </p:cNvCxnSpPr>
                <p:nvPr/>
              </p:nvCxnSpPr>
              <p:spPr>
                <a:xfrm flipH="1">
                  <a:off x="2311879" y="4459857"/>
                  <a:ext cx="8627" cy="1777041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>
                  <a:off x="2597989" y="4554747"/>
                  <a:ext cx="0" cy="168215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0" name="TextBox 19"/>
              <p:cNvSpPr txBox="1"/>
              <p:nvPr/>
            </p:nvSpPr>
            <p:spPr>
              <a:xfrm>
                <a:off x="2140486" y="6165304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i="1" dirty="0" smtClean="0">
                    <a:latin typeface="Symbol" panose="05050102010706020507" pitchFamily="18" charset="2"/>
                  </a:rPr>
                  <a:t>t</a:t>
                </a:r>
                <a:endParaRPr lang="id-ID" i="1" dirty="0">
                  <a:latin typeface="Symbol" panose="05050102010706020507" pitchFamily="18" charset="2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2852886" y="6342272"/>
                <a:ext cx="8640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i="1" noProof="1" smtClean="0">
                    <a:latin typeface="Symbol" panose="05050102010706020507" pitchFamily="18" charset="2"/>
                  </a:rPr>
                  <a:t>t + </a:t>
                </a:r>
                <a:r>
                  <a:rPr lang="id-ID" i="1" noProof="1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d</a:t>
                </a:r>
                <a:r>
                  <a:rPr lang="id-ID" i="1" noProof="1" smtClean="0">
                    <a:latin typeface="Symbol" panose="05050102010706020507" pitchFamily="18" charset="2"/>
                  </a:rPr>
                  <a:t>t</a:t>
                </a:r>
                <a:endParaRPr lang="id-ID" i="1" noProof="1">
                  <a:latin typeface="Symbol" panose="05050102010706020507" pitchFamily="18" charset="2"/>
                </a:endParaRPr>
              </a:p>
            </p:txBody>
          </p:sp>
          <p:cxnSp>
            <p:nvCxnSpPr>
              <p:cNvPr id="23" name="Straight Arrow Connector 22"/>
              <p:cNvCxnSpPr>
                <a:endCxn id="9" idx="3"/>
              </p:cNvCxnSpPr>
              <p:nvPr/>
            </p:nvCxnSpPr>
            <p:spPr>
              <a:xfrm flipH="1" flipV="1">
                <a:off x="2596551" y="6245525"/>
                <a:ext cx="247257" cy="211473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" name="TextBox 26"/>
            <p:cNvSpPr txBox="1"/>
            <p:nvPr/>
          </p:nvSpPr>
          <p:spPr>
            <a:xfrm>
              <a:off x="1043608" y="4090525"/>
              <a:ext cx="6389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F(</a:t>
              </a:r>
              <a:r>
                <a:rPr lang="en-US" i="1" dirty="0" smtClean="0">
                  <a:latin typeface="Symbol" panose="05050102010706020507" pitchFamily="18" charset="2"/>
                </a:rPr>
                <a:t>t</a:t>
              </a:r>
              <a:r>
                <a:rPr lang="en-US" i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)</a:t>
              </a:r>
              <a:endParaRPr lang="id-ID" i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907945" y="6052231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t</a:t>
              </a:r>
              <a:endParaRPr lang="id-ID" i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5087965" y="3861048"/>
            <a:ext cx="35884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Using Duhamel’s Integral, the displacement response at time t due to continuous </a:t>
            </a:r>
            <a:r>
              <a:rPr lang="en-US" sz="2000" i="1" dirty="0" smtClean="0"/>
              <a:t>F</a:t>
            </a:r>
            <a:r>
              <a:rPr lang="en-US" sz="2000" dirty="0" smtClean="0"/>
              <a:t>(</a:t>
            </a:r>
            <a:r>
              <a:rPr lang="en-US" sz="2000" i="1" dirty="0" smtClean="0">
                <a:latin typeface="Symbol" panose="05050102010706020507" pitchFamily="18" charset="2"/>
              </a:rPr>
              <a:t>t</a:t>
            </a:r>
            <a:r>
              <a:rPr lang="en-US" sz="2000" dirty="0" smtClean="0"/>
              <a:t>) is :</a:t>
            </a:r>
            <a:endParaRPr lang="id-ID" sz="2000" dirty="0"/>
          </a:p>
        </p:txBody>
      </p:sp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2484926"/>
              </p:ext>
            </p:extLst>
          </p:nvPr>
        </p:nvGraphicFramePr>
        <p:xfrm>
          <a:off x="5067300" y="4964113"/>
          <a:ext cx="2901950" cy="696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0" name="Equation" r:id="rId3" imgW="2006280" imgH="482400" progId="Equation.3">
                  <p:embed/>
                </p:oleObj>
              </mc:Choice>
              <mc:Fallback>
                <p:oleObj name="Equation" r:id="rId3" imgW="2006280" imgH="482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067300" y="4964113"/>
                        <a:ext cx="2901950" cy="696912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ln w="15875"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8124278" y="5104802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noProof="1" smtClean="0"/>
              <a:t>(</a:t>
            </a:r>
            <a:r>
              <a:rPr lang="en-US" sz="2400" b="1" noProof="1" smtClean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2400" b="1" noProof="1" smtClean="0"/>
              <a:t>)</a:t>
            </a:r>
            <a:endParaRPr lang="id-ID" sz="2400" b="1" baseline="-25000" noProof="1"/>
          </a:p>
        </p:txBody>
      </p:sp>
    </p:spTree>
    <p:extLst>
      <p:ext uri="{BB962C8B-B14F-4D97-AF65-F5344CB8AC3E}">
        <p14:creationId xmlns:p14="http://schemas.microsoft.com/office/powerpoint/2010/main" val="263756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eaLnBrk="0" hangingPunct="0">
              <a:spcBef>
                <a:spcPts val="0"/>
              </a:spcBef>
              <a:defRPr/>
            </a:pP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Response to Step Forces</a:t>
            </a:r>
            <a:r>
              <a:rPr lang="en-US" dirty="0"/>
              <a:t>	</a:t>
            </a:r>
          </a:p>
          <a:p>
            <a:endParaRPr lang="en-US" noProof="1"/>
          </a:p>
        </p:txBody>
      </p:sp>
      <p:grpSp>
        <p:nvGrpSpPr>
          <p:cNvPr id="27" name="Group 26"/>
          <p:cNvGrpSpPr/>
          <p:nvPr/>
        </p:nvGrpSpPr>
        <p:grpSpPr>
          <a:xfrm>
            <a:off x="1273957" y="2054060"/>
            <a:ext cx="4349057" cy="2050621"/>
            <a:chOff x="1273957" y="2054060"/>
            <a:chExt cx="4349057" cy="2050621"/>
          </a:xfrm>
        </p:grpSpPr>
        <p:sp>
          <p:nvSpPr>
            <p:cNvPr id="3" name="Rectangle 2"/>
            <p:cNvSpPr/>
            <p:nvPr/>
          </p:nvSpPr>
          <p:spPr>
            <a:xfrm>
              <a:off x="1632866" y="2993865"/>
              <a:ext cx="402334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grpSp>
          <p:nvGrpSpPr>
            <p:cNvPr id="22" name="Group 21"/>
            <p:cNvGrpSpPr/>
            <p:nvPr/>
          </p:nvGrpSpPr>
          <p:grpSpPr>
            <a:xfrm>
              <a:off x="1273957" y="2054060"/>
              <a:ext cx="4349057" cy="2050621"/>
              <a:chOff x="1231055" y="2194664"/>
              <a:chExt cx="4349057" cy="2050621"/>
            </a:xfrm>
          </p:grpSpPr>
          <p:grpSp>
            <p:nvGrpSpPr>
              <p:cNvPr id="14" name="Group 13"/>
              <p:cNvGrpSpPr/>
              <p:nvPr/>
            </p:nvGrpSpPr>
            <p:grpSpPr>
              <a:xfrm>
                <a:off x="1231055" y="2411596"/>
                <a:ext cx="1724003" cy="1833689"/>
                <a:chOff x="1231055" y="2411596"/>
                <a:chExt cx="1724003" cy="1833689"/>
              </a:xfrm>
            </p:grpSpPr>
            <p:pic>
              <p:nvPicPr>
                <p:cNvPr id="50" name="Picture 3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rot="16200000">
                  <a:off x="1473973" y="3618128"/>
                  <a:ext cx="579430" cy="34518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grpSp>
              <p:nvGrpSpPr>
                <p:cNvPr id="8" name="Group 7"/>
                <p:cNvGrpSpPr/>
                <p:nvPr/>
              </p:nvGrpSpPr>
              <p:grpSpPr>
                <a:xfrm>
                  <a:off x="1478894" y="4101269"/>
                  <a:ext cx="648072" cy="144016"/>
                  <a:chOff x="2771800" y="3356992"/>
                  <a:chExt cx="648072" cy="144016"/>
                </a:xfrm>
              </p:grpSpPr>
              <p:sp>
                <p:nvSpPr>
                  <p:cNvPr id="4" name="Rectangle 3"/>
                  <p:cNvSpPr/>
                  <p:nvPr/>
                </p:nvSpPr>
                <p:spPr>
                  <a:xfrm>
                    <a:off x="2771800" y="3356992"/>
                    <a:ext cx="648072" cy="144016"/>
                  </a:xfrm>
                  <a:prstGeom prst="rect">
                    <a:avLst/>
                  </a:prstGeom>
                  <a:pattFill prst="ltUpDiag">
                    <a:fgClr>
                      <a:schemeClr val="accent3">
                        <a:lumMod val="75000"/>
                      </a:schemeClr>
                    </a:fgClr>
                    <a:bgClr>
                      <a:schemeClr val="bg1"/>
                    </a:bgClr>
                  </a:patt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d-ID"/>
                  </a:p>
                </p:txBody>
              </p:sp>
              <p:cxnSp>
                <p:nvCxnSpPr>
                  <p:cNvPr id="7" name="Straight Connector 6"/>
                  <p:cNvCxnSpPr/>
                  <p:nvPr/>
                </p:nvCxnSpPr>
                <p:spPr>
                  <a:xfrm>
                    <a:off x="2771800" y="3360404"/>
                    <a:ext cx="648072" cy="0"/>
                  </a:xfrm>
                  <a:prstGeom prst="line">
                    <a:avLst/>
                  </a:prstGeom>
                  <a:ln w="2222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0" name="Straight Connector 9"/>
                <p:cNvCxnSpPr/>
                <p:nvPr/>
              </p:nvCxnSpPr>
              <p:spPr>
                <a:xfrm>
                  <a:off x="1802930" y="3323781"/>
                  <a:ext cx="60883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Arrow Connector 11"/>
                <p:cNvCxnSpPr/>
                <p:nvPr/>
              </p:nvCxnSpPr>
              <p:spPr>
                <a:xfrm flipV="1">
                  <a:off x="2195736" y="2780928"/>
                  <a:ext cx="0" cy="542853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Arrow Connector 55"/>
                <p:cNvCxnSpPr/>
                <p:nvPr/>
              </p:nvCxnSpPr>
              <p:spPr>
                <a:xfrm flipV="1">
                  <a:off x="1802930" y="2600908"/>
                  <a:ext cx="0" cy="542853"/>
                </a:xfrm>
                <a:prstGeom prst="straightConnector1">
                  <a:avLst/>
                </a:prstGeom>
                <a:ln w="31750">
                  <a:solidFill>
                    <a:srgbClr val="FF0000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" name="TextBox 12"/>
                <p:cNvSpPr txBox="1"/>
                <p:nvPr/>
              </p:nvSpPr>
              <p:spPr>
                <a:xfrm>
                  <a:off x="1231055" y="2411596"/>
                  <a:ext cx="72008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i="1" dirty="0"/>
                    <a:t>p</a:t>
                  </a:r>
                  <a:r>
                    <a:rPr lang="en-US" dirty="0" smtClean="0"/>
                    <a:t>(</a:t>
                  </a:r>
                  <a:r>
                    <a:rPr lang="en-US" i="1" dirty="0" smtClean="0"/>
                    <a:t>t</a:t>
                  </a:r>
                  <a:r>
                    <a:rPr lang="en-US" dirty="0" smtClean="0"/>
                    <a:t>)</a:t>
                  </a:r>
                  <a:endParaRPr lang="id-ID" dirty="0"/>
                </a:p>
              </p:txBody>
            </p:sp>
            <p:sp>
              <p:nvSpPr>
                <p:cNvPr id="60" name="TextBox 59"/>
                <p:cNvSpPr txBox="1"/>
                <p:nvPr/>
              </p:nvSpPr>
              <p:spPr>
                <a:xfrm>
                  <a:off x="2234978" y="2687668"/>
                  <a:ext cx="72008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i="1" dirty="0" smtClean="0"/>
                    <a:t>u</a:t>
                  </a:r>
                  <a:r>
                    <a:rPr lang="en-US" dirty="0" smtClean="0"/>
                    <a:t>(</a:t>
                  </a:r>
                  <a:r>
                    <a:rPr lang="en-US" i="1" dirty="0" smtClean="0"/>
                    <a:t>t</a:t>
                  </a:r>
                  <a:r>
                    <a:rPr lang="en-US" dirty="0" smtClean="0"/>
                    <a:t>)</a:t>
                  </a:r>
                  <a:endParaRPr lang="id-ID" dirty="0"/>
                </a:p>
              </p:txBody>
            </p:sp>
            <p:sp>
              <p:nvSpPr>
                <p:cNvPr id="61" name="TextBox 60"/>
                <p:cNvSpPr txBox="1"/>
                <p:nvPr/>
              </p:nvSpPr>
              <p:spPr>
                <a:xfrm>
                  <a:off x="1231055" y="3134469"/>
                  <a:ext cx="36004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i="1" dirty="0" smtClean="0"/>
                    <a:t>m</a:t>
                  </a:r>
                  <a:endParaRPr lang="id-ID" dirty="0"/>
                </a:p>
              </p:txBody>
            </p:sp>
            <p:sp>
              <p:nvSpPr>
                <p:cNvPr id="62" name="TextBox 61"/>
                <p:cNvSpPr txBox="1"/>
                <p:nvPr/>
              </p:nvSpPr>
              <p:spPr>
                <a:xfrm>
                  <a:off x="1322684" y="3604688"/>
                  <a:ext cx="53682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i="1" dirty="0" smtClean="0"/>
                    <a:t>k</a:t>
                  </a:r>
                  <a:endParaRPr lang="id-ID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3203848" y="2411596"/>
                <a:ext cx="2016224" cy="1379124"/>
                <a:chOff x="3203848" y="2411596"/>
                <a:chExt cx="2016224" cy="1379124"/>
              </a:xfrm>
            </p:grpSpPr>
            <p:cxnSp>
              <p:nvCxnSpPr>
                <p:cNvPr id="16" name="Straight Arrow Connector 15"/>
                <p:cNvCxnSpPr/>
                <p:nvPr/>
              </p:nvCxnSpPr>
              <p:spPr>
                <a:xfrm flipV="1">
                  <a:off x="3203848" y="2411596"/>
                  <a:ext cx="0" cy="1379124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Arrow Connector 17"/>
                <p:cNvCxnSpPr/>
                <p:nvPr/>
              </p:nvCxnSpPr>
              <p:spPr>
                <a:xfrm>
                  <a:off x="3203848" y="3790720"/>
                  <a:ext cx="2016224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3203848" y="2872334"/>
                  <a:ext cx="1872208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5" name="TextBox 74"/>
              <p:cNvSpPr txBox="1"/>
              <p:nvPr/>
            </p:nvSpPr>
            <p:spPr>
              <a:xfrm>
                <a:off x="2620612" y="2194664"/>
                <a:ext cx="7200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i="1" dirty="0"/>
                  <a:t>p</a:t>
                </a:r>
                <a:r>
                  <a:rPr lang="en-US" dirty="0" smtClean="0"/>
                  <a:t>(</a:t>
                </a:r>
                <a:r>
                  <a:rPr lang="en-US" i="1" dirty="0" smtClean="0"/>
                  <a:t>t</a:t>
                </a:r>
                <a:r>
                  <a:rPr lang="en-US" dirty="0" smtClean="0"/>
                  <a:t>)</a:t>
                </a:r>
                <a:endParaRPr lang="id-ID" dirty="0"/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2843808" y="2620342"/>
                <a:ext cx="7200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i="1" noProof="1" smtClean="0"/>
                  <a:t>p</a:t>
                </a:r>
                <a:r>
                  <a:rPr lang="id-ID" baseline="-25000" noProof="1" smtClean="0"/>
                  <a:t>o</a:t>
                </a:r>
                <a:endParaRPr lang="id-ID" baseline="-25000" noProof="1"/>
              </a:p>
            </p:txBody>
          </p:sp>
          <p:sp>
            <p:nvSpPr>
              <p:cNvPr id="88" name="TextBox 87"/>
              <p:cNvSpPr txBox="1"/>
              <p:nvPr/>
            </p:nvSpPr>
            <p:spPr>
              <a:xfrm>
                <a:off x="5076056" y="3423909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i="1" dirty="0" smtClean="0"/>
                  <a:t>t</a:t>
                </a:r>
                <a:endParaRPr lang="id-ID" dirty="0"/>
              </a:p>
            </p:txBody>
          </p:sp>
        </p:grpSp>
      </p:grpSp>
      <p:sp>
        <p:nvSpPr>
          <p:cNvPr id="92" name="TextBox 91"/>
          <p:cNvSpPr txBox="1"/>
          <p:nvPr/>
        </p:nvSpPr>
        <p:spPr>
          <a:xfrm>
            <a:off x="5580112" y="2563996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b="1" i="1" noProof="1" smtClean="0"/>
              <a:t>p</a:t>
            </a:r>
            <a:r>
              <a:rPr lang="id-ID" sz="2000" b="1" noProof="1" smtClean="0"/>
              <a:t>(</a:t>
            </a:r>
            <a:r>
              <a:rPr lang="id-ID" sz="2000" b="1" i="1" noProof="1" smtClean="0"/>
              <a:t>t</a:t>
            </a:r>
            <a:r>
              <a:rPr lang="id-ID" sz="2000" b="1" noProof="1" smtClean="0"/>
              <a:t>) = </a:t>
            </a:r>
            <a:r>
              <a:rPr lang="id-ID" sz="2000" b="1" i="1" noProof="1" smtClean="0"/>
              <a:t>p</a:t>
            </a:r>
            <a:r>
              <a:rPr lang="id-ID" sz="2000" b="1" i="1" baseline="-25000" noProof="1" smtClean="0"/>
              <a:t>o</a:t>
            </a:r>
            <a:endParaRPr lang="id-ID" sz="2000" b="1" i="1" baseline="-25000" noProof="1"/>
          </a:p>
        </p:txBody>
      </p:sp>
      <p:sp>
        <p:nvSpPr>
          <p:cNvPr id="23" name="TextBox 22"/>
          <p:cNvSpPr txBox="1"/>
          <p:nvPr/>
        </p:nvSpPr>
        <p:spPr>
          <a:xfrm>
            <a:off x="1130066" y="4221088"/>
            <a:ext cx="3302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u="sng" noProof="1" smtClean="0"/>
              <a:t>SDoF System Without Damping</a:t>
            </a:r>
            <a:endParaRPr lang="id-ID" u="sng" noProof="1"/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2465204"/>
              </p:ext>
            </p:extLst>
          </p:nvPr>
        </p:nvGraphicFramePr>
        <p:xfrm>
          <a:off x="1971694" y="4630322"/>
          <a:ext cx="3546910" cy="6387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43" name="Equation" r:id="rId4" imgW="2679480" imgH="482400" progId="Equation.3">
                  <p:embed/>
                </p:oleObj>
              </mc:Choice>
              <mc:Fallback>
                <p:oleObj name="Equation" r:id="rId4" imgW="2679480" imgH="482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71694" y="4630322"/>
                        <a:ext cx="3546910" cy="638780"/>
                      </a:xfrm>
                      <a:prstGeom prst="rect">
                        <a:avLst/>
                      </a:prstGeom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" name="TextBox 92"/>
          <p:cNvSpPr txBox="1"/>
          <p:nvPr/>
        </p:nvSpPr>
        <p:spPr>
          <a:xfrm>
            <a:off x="1130066" y="5336381"/>
            <a:ext cx="3302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u="sng" noProof="1" smtClean="0"/>
              <a:t>SDoF System Wit</a:t>
            </a:r>
            <a:r>
              <a:rPr lang="en-US" u="sng" noProof="1" smtClean="0"/>
              <a:t>h</a:t>
            </a:r>
            <a:r>
              <a:rPr lang="id-ID" u="sng" noProof="1" smtClean="0"/>
              <a:t> Damping</a:t>
            </a:r>
            <a:endParaRPr lang="id-ID" u="sng" noProof="1"/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6187495"/>
              </p:ext>
            </p:extLst>
          </p:nvPr>
        </p:nvGraphicFramePr>
        <p:xfrm>
          <a:off x="1979183" y="5805264"/>
          <a:ext cx="3984625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44" name="Equation" r:id="rId6" imgW="3009600" imgH="583920" progId="Equation.3">
                  <p:embed/>
                </p:oleObj>
              </mc:Choice>
              <mc:Fallback>
                <p:oleObj name="Equation" r:id="rId6" imgW="3009600" imgH="58392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183" y="5805264"/>
                        <a:ext cx="3984625" cy="773113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" name="TextBox 93"/>
          <p:cNvSpPr txBox="1"/>
          <p:nvPr/>
        </p:nvSpPr>
        <p:spPr>
          <a:xfrm>
            <a:off x="5940152" y="4734449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noProof="1" smtClean="0"/>
              <a:t>(</a:t>
            </a:r>
            <a:r>
              <a:rPr lang="en-US" sz="2400" b="1" noProof="1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b="1" noProof="1" smtClean="0"/>
              <a:t>)</a:t>
            </a:r>
            <a:endParaRPr lang="id-ID" sz="2400" b="1" baseline="-25000" noProof="1"/>
          </a:p>
        </p:txBody>
      </p:sp>
      <p:sp>
        <p:nvSpPr>
          <p:cNvPr id="95" name="TextBox 94"/>
          <p:cNvSpPr txBox="1"/>
          <p:nvPr/>
        </p:nvSpPr>
        <p:spPr>
          <a:xfrm>
            <a:off x="6372200" y="5949279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noProof="1" smtClean="0"/>
              <a:t>(</a:t>
            </a:r>
            <a:r>
              <a:rPr lang="en-US" sz="2400" b="1" noProof="1" smtClean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2400" b="1" noProof="1" smtClean="0"/>
              <a:t>)</a:t>
            </a:r>
            <a:endParaRPr lang="id-ID" sz="2400" b="1" baseline="-25000" noProof="1"/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4588590"/>
              </p:ext>
            </p:extLst>
          </p:nvPr>
        </p:nvGraphicFramePr>
        <p:xfrm>
          <a:off x="6748339" y="4725144"/>
          <a:ext cx="1140031" cy="3664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45" name="Equation" r:id="rId8" imgW="711000" imgH="228600" progId="Equation.3">
                  <p:embed/>
                </p:oleObj>
              </mc:Choice>
              <mc:Fallback>
                <p:oleObj name="Equation" r:id="rId8" imgW="7110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748339" y="4725144"/>
                        <a:ext cx="1140031" cy="3664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9215523"/>
              </p:ext>
            </p:extLst>
          </p:nvPr>
        </p:nvGraphicFramePr>
        <p:xfrm>
          <a:off x="6351161" y="3039187"/>
          <a:ext cx="1157177" cy="6480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46" name="Equation" r:id="rId10" imgW="634680" imgH="355320" progId="Equation.3">
                  <p:embed/>
                </p:oleObj>
              </mc:Choice>
              <mc:Fallback>
                <p:oleObj name="Equation" r:id="rId10" imgW="634680" imgH="3553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351161" y="3039187"/>
                        <a:ext cx="1157177" cy="6480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372200" y="4355812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Maximum displacement :</a:t>
            </a:r>
            <a:endParaRPr lang="id-ID" dirty="0"/>
          </a:p>
        </p:txBody>
      </p:sp>
      <p:cxnSp>
        <p:nvCxnSpPr>
          <p:cNvPr id="11" name="Elbow Connector 10"/>
          <p:cNvCxnSpPr/>
          <p:nvPr/>
        </p:nvCxnSpPr>
        <p:spPr>
          <a:xfrm flipV="1">
            <a:off x="5580112" y="4540478"/>
            <a:ext cx="720080" cy="415498"/>
          </a:xfrm>
          <a:prstGeom prst="bentConnector3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7836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solidFill>
                  <a:schemeClr val="accent3">
                    <a:lumMod val="75000"/>
                  </a:schemeClr>
                </a:solidFill>
              </a:rPr>
              <a:t>Response to Step Force With Finite Rise Time</a:t>
            </a:r>
            <a:endParaRPr lang="id-ID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1273957" y="2054060"/>
            <a:ext cx="4349057" cy="2061725"/>
            <a:chOff x="1273957" y="2054060"/>
            <a:chExt cx="4349057" cy="2061725"/>
          </a:xfrm>
        </p:grpSpPr>
        <p:cxnSp>
          <p:nvCxnSpPr>
            <p:cNvPr id="27" name="Straight Connector 26"/>
            <p:cNvCxnSpPr/>
            <p:nvPr/>
          </p:nvCxnSpPr>
          <p:spPr>
            <a:xfrm>
              <a:off x="3851920" y="2731730"/>
              <a:ext cx="93610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" name="Group 32"/>
            <p:cNvGrpSpPr/>
            <p:nvPr/>
          </p:nvGrpSpPr>
          <p:grpSpPr>
            <a:xfrm>
              <a:off x="1273957" y="2054060"/>
              <a:ext cx="4349057" cy="2061725"/>
              <a:chOff x="1273957" y="2054060"/>
              <a:chExt cx="4349057" cy="2061725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1273957" y="2054060"/>
                <a:ext cx="4349057" cy="2050621"/>
                <a:chOff x="1273957" y="2054060"/>
                <a:chExt cx="4349057" cy="2050621"/>
              </a:xfrm>
            </p:grpSpPr>
            <p:sp>
              <p:nvSpPr>
                <p:cNvPr id="4" name="Rectangle 3"/>
                <p:cNvSpPr/>
                <p:nvPr/>
              </p:nvSpPr>
              <p:spPr>
                <a:xfrm>
                  <a:off x="1632866" y="2993865"/>
                  <a:ext cx="402334" cy="36004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d-ID"/>
                </a:p>
              </p:txBody>
            </p:sp>
            <p:grpSp>
              <p:nvGrpSpPr>
                <p:cNvPr id="5" name="Group 4"/>
                <p:cNvGrpSpPr/>
                <p:nvPr/>
              </p:nvGrpSpPr>
              <p:grpSpPr>
                <a:xfrm>
                  <a:off x="1273957" y="2054060"/>
                  <a:ext cx="4349057" cy="2050621"/>
                  <a:chOff x="1231055" y="2194664"/>
                  <a:chExt cx="4349057" cy="2050621"/>
                </a:xfrm>
              </p:grpSpPr>
              <p:grpSp>
                <p:nvGrpSpPr>
                  <p:cNvPr id="6" name="Group 5"/>
                  <p:cNvGrpSpPr/>
                  <p:nvPr/>
                </p:nvGrpSpPr>
                <p:grpSpPr>
                  <a:xfrm>
                    <a:off x="1231055" y="2411596"/>
                    <a:ext cx="1724003" cy="1833689"/>
                    <a:chOff x="1231055" y="2411596"/>
                    <a:chExt cx="1724003" cy="1833689"/>
                  </a:xfrm>
                </p:grpSpPr>
                <p:pic>
                  <p:nvPicPr>
                    <p:cNvPr id="14" name="Picture 3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 rot="16200000">
                      <a:off x="1473973" y="3618128"/>
                      <a:ext cx="579430" cy="34518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grpSp>
                  <p:nvGrpSpPr>
                    <p:cNvPr id="15" name="Group 14"/>
                    <p:cNvGrpSpPr/>
                    <p:nvPr/>
                  </p:nvGrpSpPr>
                  <p:grpSpPr>
                    <a:xfrm>
                      <a:off x="1478894" y="4101269"/>
                      <a:ext cx="648072" cy="144016"/>
                      <a:chOff x="2771800" y="3356992"/>
                      <a:chExt cx="648072" cy="144016"/>
                    </a:xfrm>
                  </p:grpSpPr>
                  <p:sp>
                    <p:nvSpPr>
                      <p:cNvPr id="23" name="Rectangle 22"/>
                      <p:cNvSpPr/>
                      <p:nvPr/>
                    </p:nvSpPr>
                    <p:spPr>
                      <a:xfrm>
                        <a:off x="2771800" y="3356992"/>
                        <a:ext cx="648072" cy="144016"/>
                      </a:xfrm>
                      <a:prstGeom prst="rect">
                        <a:avLst/>
                      </a:prstGeom>
                      <a:pattFill prst="ltUpDiag">
                        <a:fgClr>
                          <a:schemeClr val="accent3">
                            <a:lumMod val="75000"/>
                          </a:schemeClr>
                        </a:fgClr>
                        <a:bgClr>
                          <a:schemeClr val="bg1"/>
                        </a:bgClr>
                      </a:patt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d-ID"/>
                      </a:p>
                    </p:txBody>
                  </p:sp>
                  <p:cxnSp>
                    <p:nvCxnSpPr>
                      <p:cNvPr id="24" name="Straight Connector 23"/>
                      <p:cNvCxnSpPr/>
                      <p:nvPr/>
                    </p:nvCxnSpPr>
                    <p:spPr>
                      <a:xfrm>
                        <a:off x="2771800" y="3360404"/>
                        <a:ext cx="648072" cy="0"/>
                      </a:xfrm>
                      <a:prstGeom prst="line">
                        <a:avLst/>
                      </a:prstGeom>
                      <a:ln w="22225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16" name="Straight Connector 15"/>
                    <p:cNvCxnSpPr/>
                    <p:nvPr/>
                  </p:nvCxnSpPr>
                  <p:spPr>
                    <a:xfrm>
                      <a:off x="1802930" y="3323781"/>
                      <a:ext cx="608830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" name="Straight Arrow Connector 16"/>
                    <p:cNvCxnSpPr/>
                    <p:nvPr/>
                  </p:nvCxnSpPr>
                  <p:spPr>
                    <a:xfrm flipV="1">
                      <a:off x="2195736" y="2780928"/>
                      <a:ext cx="0" cy="542853"/>
                    </a:xfrm>
                    <a:prstGeom prst="straightConnector1">
                      <a:avLst/>
                    </a:prstGeom>
                    <a:ln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" name="Straight Arrow Connector 17"/>
                    <p:cNvCxnSpPr/>
                    <p:nvPr/>
                  </p:nvCxnSpPr>
                  <p:spPr>
                    <a:xfrm flipV="1">
                      <a:off x="1802930" y="2600908"/>
                      <a:ext cx="0" cy="542853"/>
                    </a:xfrm>
                    <a:prstGeom prst="straightConnector1">
                      <a:avLst/>
                    </a:prstGeom>
                    <a:ln w="31750">
                      <a:solidFill>
                        <a:srgbClr val="FF0000"/>
                      </a:solidFill>
                      <a:tailEnd type="triangle" w="med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9" name="TextBox 18"/>
                    <p:cNvSpPr txBox="1"/>
                    <p:nvPr/>
                  </p:nvSpPr>
                  <p:spPr>
                    <a:xfrm>
                      <a:off x="1231055" y="2411596"/>
                      <a:ext cx="720080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i="1" dirty="0"/>
                        <a:t>p</a:t>
                      </a:r>
                      <a:r>
                        <a:rPr lang="en-US" dirty="0" smtClean="0"/>
                        <a:t>(</a:t>
                      </a:r>
                      <a:r>
                        <a:rPr lang="en-US" i="1" dirty="0" smtClean="0"/>
                        <a:t>t</a:t>
                      </a:r>
                      <a:r>
                        <a:rPr lang="en-US" dirty="0" smtClean="0"/>
                        <a:t>)</a:t>
                      </a:r>
                      <a:endParaRPr lang="id-ID" dirty="0"/>
                    </a:p>
                  </p:txBody>
                </p:sp>
                <p:sp>
                  <p:nvSpPr>
                    <p:cNvPr id="20" name="TextBox 19"/>
                    <p:cNvSpPr txBox="1"/>
                    <p:nvPr/>
                  </p:nvSpPr>
                  <p:spPr>
                    <a:xfrm>
                      <a:off x="2234978" y="2687668"/>
                      <a:ext cx="720080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i="1" dirty="0" smtClean="0"/>
                        <a:t>u</a:t>
                      </a:r>
                      <a:r>
                        <a:rPr lang="en-US" dirty="0" smtClean="0"/>
                        <a:t>(</a:t>
                      </a:r>
                      <a:r>
                        <a:rPr lang="en-US" i="1" dirty="0" smtClean="0"/>
                        <a:t>t</a:t>
                      </a:r>
                      <a:r>
                        <a:rPr lang="en-US" dirty="0" smtClean="0"/>
                        <a:t>)</a:t>
                      </a:r>
                      <a:endParaRPr lang="id-ID" dirty="0"/>
                    </a:p>
                  </p:txBody>
                </p:sp>
                <p:sp>
                  <p:nvSpPr>
                    <p:cNvPr id="21" name="TextBox 20"/>
                    <p:cNvSpPr txBox="1"/>
                    <p:nvPr/>
                  </p:nvSpPr>
                  <p:spPr>
                    <a:xfrm>
                      <a:off x="1231055" y="3134469"/>
                      <a:ext cx="360040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i="1" dirty="0" smtClean="0"/>
                        <a:t>m</a:t>
                      </a:r>
                      <a:endParaRPr lang="id-ID" dirty="0"/>
                    </a:p>
                  </p:txBody>
                </p:sp>
                <p:sp>
                  <p:nvSpPr>
                    <p:cNvPr id="22" name="TextBox 21"/>
                    <p:cNvSpPr txBox="1"/>
                    <p:nvPr/>
                  </p:nvSpPr>
                  <p:spPr>
                    <a:xfrm>
                      <a:off x="1322684" y="3604688"/>
                      <a:ext cx="536822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i="1" dirty="0" smtClean="0"/>
                        <a:t>k</a:t>
                      </a:r>
                      <a:endParaRPr lang="id-ID" dirty="0"/>
                    </a:p>
                  </p:txBody>
                </p:sp>
              </p:grpSp>
              <p:grpSp>
                <p:nvGrpSpPr>
                  <p:cNvPr id="7" name="Group 6"/>
                  <p:cNvGrpSpPr/>
                  <p:nvPr/>
                </p:nvGrpSpPr>
                <p:grpSpPr>
                  <a:xfrm>
                    <a:off x="3203848" y="2411596"/>
                    <a:ext cx="2016224" cy="1381646"/>
                    <a:chOff x="3203848" y="2411596"/>
                    <a:chExt cx="2016224" cy="1381646"/>
                  </a:xfrm>
                </p:grpSpPr>
                <p:cxnSp>
                  <p:nvCxnSpPr>
                    <p:cNvPr id="11" name="Straight Arrow Connector 10"/>
                    <p:cNvCxnSpPr/>
                    <p:nvPr/>
                  </p:nvCxnSpPr>
                  <p:spPr>
                    <a:xfrm flipV="1">
                      <a:off x="3203848" y="2411596"/>
                      <a:ext cx="0" cy="1379124"/>
                    </a:xfrm>
                    <a:prstGeom prst="straightConnector1">
                      <a:avLst/>
                    </a:prstGeom>
                    <a:ln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" name="Straight Arrow Connector 11"/>
                    <p:cNvCxnSpPr/>
                    <p:nvPr/>
                  </p:nvCxnSpPr>
                  <p:spPr>
                    <a:xfrm>
                      <a:off x="3203848" y="3790720"/>
                      <a:ext cx="2016224" cy="0"/>
                    </a:xfrm>
                    <a:prstGeom prst="straightConnector1">
                      <a:avLst/>
                    </a:prstGeom>
                    <a:ln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" name="Straight Connector 12"/>
                    <p:cNvCxnSpPr/>
                    <p:nvPr/>
                  </p:nvCxnSpPr>
                  <p:spPr>
                    <a:xfrm flipV="1">
                      <a:off x="3203848" y="2872334"/>
                      <a:ext cx="605170" cy="920908"/>
                    </a:xfrm>
                    <a:prstGeom prst="line">
                      <a:avLst/>
                    </a:prstGeom>
                    <a:ln w="254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8" name="TextBox 7"/>
                  <p:cNvSpPr txBox="1"/>
                  <p:nvPr/>
                </p:nvSpPr>
                <p:spPr>
                  <a:xfrm>
                    <a:off x="2620612" y="2194664"/>
                    <a:ext cx="72008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i="1" dirty="0"/>
                      <a:t>p</a:t>
                    </a:r>
                    <a:r>
                      <a:rPr lang="en-US" dirty="0" smtClean="0"/>
                      <a:t>(</a:t>
                    </a:r>
                    <a:r>
                      <a:rPr lang="en-US" i="1" dirty="0" smtClean="0"/>
                      <a:t>t</a:t>
                    </a:r>
                    <a:r>
                      <a:rPr lang="en-US" dirty="0" smtClean="0"/>
                      <a:t>)</a:t>
                    </a:r>
                    <a:endParaRPr lang="id-ID" dirty="0"/>
                  </a:p>
                </p:txBody>
              </p:sp>
              <p:sp>
                <p:nvSpPr>
                  <p:cNvPr id="9" name="TextBox 8"/>
                  <p:cNvSpPr txBox="1"/>
                  <p:nvPr/>
                </p:nvSpPr>
                <p:spPr>
                  <a:xfrm>
                    <a:off x="2843808" y="2620342"/>
                    <a:ext cx="72008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id-ID" i="1" noProof="1" smtClean="0"/>
                      <a:t>p</a:t>
                    </a:r>
                    <a:r>
                      <a:rPr lang="id-ID" baseline="-25000" noProof="1" smtClean="0"/>
                      <a:t>o</a:t>
                    </a:r>
                    <a:endParaRPr lang="id-ID" baseline="-25000" noProof="1"/>
                  </a:p>
                </p:txBody>
              </p:sp>
              <p:sp>
                <p:nvSpPr>
                  <p:cNvPr id="10" name="TextBox 9"/>
                  <p:cNvSpPr txBox="1"/>
                  <p:nvPr/>
                </p:nvSpPr>
                <p:spPr>
                  <a:xfrm>
                    <a:off x="5076056" y="3423909"/>
                    <a:ext cx="504056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i="1" dirty="0" smtClean="0"/>
                      <a:t>t</a:t>
                    </a:r>
                    <a:endParaRPr lang="id-ID" dirty="0"/>
                  </a:p>
                </p:txBody>
              </p:sp>
            </p:grpSp>
          </p:grpSp>
          <p:sp>
            <p:nvSpPr>
              <p:cNvPr id="30" name="TextBox 29"/>
              <p:cNvSpPr txBox="1"/>
              <p:nvPr/>
            </p:nvSpPr>
            <p:spPr>
              <a:xfrm>
                <a:off x="3851920" y="3746453"/>
                <a:ext cx="7200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i="1" noProof="1" smtClean="0"/>
                  <a:t>t</a:t>
                </a:r>
                <a:r>
                  <a:rPr lang="en-US" baseline="-25000" noProof="1" smtClean="0"/>
                  <a:t>r</a:t>
                </a:r>
                <a:endParaRPr lang="id-ID" baseline="-25000" noProof="1"/>
              </a:p>
            </p:txBody>
          </p:sp>
          <p:cxnSp>
            <p:nvCxnSpPr>
              <p:cNvPr id="32" name="Straight Connector 31"/>
              <p:cNvCxnSpPr/>
              <p:nvPr/>
            </p:nvCxnSpPr>
            <p:spPr>
              <a:xfrm>
                <a:off x="3851920" y="2664404"/>
                <a:ext cx="0" cy="988234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4224713"/>
              </p:ext>
            </p:extLst>
          </p:nvPr>
        </p:nvGraphicFramePr>
        <p:xfrm>
          <a:off x="1405112" y="4676797"/>
          <a:ext cx="2325688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0" name="Equation" r:id="rId4" imgW="1562040" imgH="482400" progId="Equation.3">
                  <p:embed/>
                </p:oleObj>
              </mc:Choice>
              <mc:Fallback>
                <p:oleObj name="Equation" r:id="rId4" imgW="1562040" imgH="482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05112" y="4676797"/>
                        <a:ext cx="2325688" cy="719137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chemeClr val="accent3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5451463" y="5661248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noProof="1" smtClean="0"/>
              <a:t>For </a:t>
            </a:r>
            <a:r>
              <a:rPr lang="id-ID" sz="2400" i="1" noProof="1" smtClean="0"/>
              <a:t>t</a:t>
            </a:r>
            <a:r>
              <a:rPr lang="id-ID" sz="2400" noProof="1" smtClean="0"/>
              <a:t> </a:t>
            </a:r>
            <a:r>
              <a:rPr lang="en-US" sz="2400" u="sng" noProof="1" smtClean="0"/>
              <a:t>&gt;</a:t>
            </a:r>
            <a:r>
              <a:rPr lang="id-ID" sz="2400" noProof="1" smtClean="0"/>
              <a:t> </a:t>
            </a:r>
            <a:r>
              <a:rPr lang="id-ID" sz="2400" i="1" noProof="1" smtClean="0"/>
              <a:t>t</a:t>
            </a:r>
            <a:r>
              <a:rPr lang="id-ID" sz="2400" i="1" baseline="-25000" noProof="1" smtClean="0"/>
              <a:t>r</a:t>
            </a:r>
            <a:endParaRPr lang="id-ID" sz="2400" i="1" baseline="-25000" noProof="1"/>
          </a:p>
        </p:txBody>
      </p:sp>
      <p:sp>
        <p:nvSpPr>
          <p:cNvPr id="39" name="TextBox 38"/>
          <p:cNvSpPr txBox="1"/>
          <p:nvPr/>
        </p:nvSpPr>
        <p:spPr>
          <a:xfrm>
            <a:off x="5451463" y="4805534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noProof="1" smtClean="0"/>
              <a:t>For </a:t>
            </a:r>
            <a:r>
              <a:rPr lang="id-ID" sz="2400" i="1" noProof="1" smtClean="0"/>
              <a:t>t</a:t>
            </a:r>
            <a:r>
              <a:rPr lang="id-ID" sz="2400" noProof="1" smtClean="0"/>
              <a:t> </a:t>
            </a:r>
            <a:r>
              <a:rPr lang="id-ID" sz="2400" u="sng" noProof="1" smtClean="0"/>
              <a:t>&lt;</a:t>
            </a:r>
            <a:r>
              <a:rPr lang="id-ID" sz="2400" noProof="1" smtClean="0"/>
              <a:t> </a:t>
            </a:r>
            <a:r>
              <a:rPr lang="id-ID" sz="2400" i="1" noProof="1" smtClean="0"/>
              <a:t>t</a:t>
            </a:r>
            <a:r>
              <a:rPr lang="id-ID" sz="2400" i="1" baseline="-25000" noProof="1" smtClean="0"/>
              <a:t>r</a:t>
            </a:r>
            <a:endParaRPr lang="id-ID" sz="2400" i="1" baseline="-25000" noProof="1"/>
          </a:p>
        </p:txBody>
      </p:sp>
      <p:sp>
        <p:nvSpPr>
          <p:cNvPr id="40" name="TextBox 39"/>
          <p:cNvSpPr txBox="1"/>
          <p:nvPr/>
        </p:nvSpPr>
        <p:spPr>
          <a:xfrm>
            <a:off x="7035639" y="5516087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noProof="1" smtClean="0"/>
              <a:t>(</a:t>
            </a:r>
            <a:r>
              <a:rPr lang="en-US" sz="2400" b="1" noProof="1" smtClean="0"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en-US" sz="2400" b="1" noProof="1" smtClean="0"/>
              <a:t>)</a:t>
            </a:r>
            <a:endParaRPr lang="id-ID" sz="2400" b="1" baseline="-25000" noProof="1"/>
          </a:p>
        </p:txBody>
      </p:sp>
      <p:sp>
        <p:nvSpPr>
          <p:cNvPr id="41" name="TextBox 40"/>
          <p:cNvSpPr txBox="1"/>
          <p:nvPr/>
        </p:nvSpPr>
        <p:spPr>
          <a:xfrm>
            <a:off x="6948264" y="4805534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noProof="1" smtClean="0"/>
              <a:t>(</a:t>
            </a:r>
            <a:r>
              <a:rPr lang="en-US" sz="2400" b="1" noProof="1" smtClean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US" sz="2400" b="1" noProof="1" smtClean="0"/>
              <a:t>)</a:t>
            </a:r>
            <a:endParaRPr lang="id-ID" sz="2400" b="1" baseline="-25000" noProof="1"/>
          </a:p>
        </p:txBody>
      </p:sp>
      <p:graphicFrame>
        <p:nvGraphicFramePr>
          <p:cNvPr id="42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6766377"/>
              </p:ext>
            </p:extLst>
          </p:nvPr>
        </p:nvGraphicFramePr>
        <p:xfrm>
          <a:off x="5078151" y="2189664"/>
          <a:ext cx="2586311" cy="7267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1" name="Equation" r:id="rId6" imgW="1536480" imgH="431640" progId="Equation.3">
                  <p:embed/>
                </p:oleObj>
              </mc:Choice>
              <mc:Fallback>
                <p:oleObj name="Equation" r:id="rId6" imgW="153648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078151" y="2189664"/>
                        <a:ext cx="2586311" cy="7267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Content Placeholder 7"/>
          <p:cNvSpPr txBox="1">
            <a:spLocks/>
          </p:cNvSpPr>
          <p:nvPr/>
        </p:nvSpPr>
        <p:spPr bwMode="auto">
          <a:xfrm>
            <a:off x="5469211" y="3353905"/>
            <a:ext cx="3495277" cy="122722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id-ID" sz="2000" kern="0" noProof="1" smtClean="0"/>
              <a:t>If t</a:t>
            </a:r>
            <a:r>
              <a:rPr lang="id-ID" sz="2000" kern="0" baseline="-25000" noProof="1" smtClean="0"/>
              <a:t>r</a:t>
            </a:r>
            <a:r>
              <a:rPr lang="id-ID" sz="2000" kern="0" noProof="1" smtClean="0"/>
              <a:t> &lt; T</a:t>
            </a:r>
            <a:r>
              <a:rPr lang="id-ID" sz="2000" kern="0" baseline="-25000" noProof="1" smtClean="0"/>
              <a:t>n</a:t>
            </a:r>
            <a:r>
              <a:rPr lang="id-ID" sz="2000" kern="0" noProof="1" smtClean="0"/>
              <a:t>/4 : u</a:t>
            </a:r>
            <a:r>
              <a:rPr lang="id-ID" sz="2000" kern="0" baseline="-25000" noProof="1" smtClean="0"/>
              <a:t>o</a:t>
            </a:r>
            <a:r>
              <a:rPr lang="id-ID" sz="2000" kern="0" noProof="1" smtClean="0"/>
              <a:t> </a:t>
            </a:r>
            <a:r>
              <a:rPr lang="id-ID" sz="2000" kern="0" noProof="1" smtClean="0">
                <a:latin typeface="Maiandra GD"/>
              </a:rPr>
              <a:t>≈ </a:t>
            </a:r>
            <a:r>
              <a:rPr lang="id-ID" sz="2000" kern="0" noProof="1" smtClean="0"/>
              <a:t>2(u</a:t>
            </a:r>
            <a:r>
              <a:rPr lang="id-ID" sz="2000" kern="0" baseline="-25000" noProof="1" smtClean="0"/>
              <a:t>st</a:t>
            </a:r>
            <a:r>
              <a:rPr lang="id-ID" sz="2000" kern="0" noProof="1" smtClean="0"/>
              <a:t>)</a:t>
            </a:r>
            <a:r>
              <a:rPr lang="id-ID" sz="2000" kern="0" baseline="-25000" noProof="1" smtClean="0"/>
              <a:t>o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id-ID" sz="2000" kern="0" noProof="1" smtClean="0"/>
              <a:t>If t</a:t>
            </a:r>
            <a:r>
              <a:rPr lang="id-ID" sz="2000" kern="0" baseline="-25000" noProof="1" smtClean="0"/>
              <a:t>r</a:t>
            </a:r>
            <a:r>
              <a:rPr lang="id-ID" sz="2000" kern="0" noProof="1" smtClean="0"/>
              <a:t> &gt; 3T</a:t>
            </a:r>
            <a:r>
              <a:rPr lang="id-ID" sz="2000" kern="0" baseline="-25000" noProof="1" smtClean="0"/>
              <a:t>n</a:t>
            </a:r>
            <a:r>
              <a:rPr lang="id-ID" sz="2000" kern="0" noProof="1" smtClean="0"/>
              <a:t> : u</a:t>
            </a:r>
            <a:r>
              <a:rPr lang="id-ID" sz="2000" kern="0" baseline="-25000" noProof="1" smtClean="0"/>
              <a:t>o</a:t>
            </a:r>
            <a:r>
              <a:rPr lang="id-ID" sz="2000" kern="0" noProof="1" smtClean="0"/>
              <a:t> </a:t>
            </a:r>
            <a:r>
              <a:rPr lang="id-ID" sz="2000" kern="0" noProof="1" smtClean="0">
                <a:latin typeface="Maiandra GD"/>
              </a:rPr>
              <a:t>≈ </a:t>
            </a:r>
            <a:r>
              <a:rPr lang="id-ID" sz="2000" kern="0" noProof="1" smtClean="0"/>
              <a:t>2(u</a:t>
            </a:r>
            <a:r>
              <a:rPr lang="id-ID" sz="2000" kern="0" baseline="-25000" noProof="1" smtClean="0"/>
              <a:t>st</a:t>
            </a:r>
            <a:r>
              <a:rPr lang="id-ID" sz="2000" kern="0" noProof="1" smtClean="0"/>
              <a:t>)</a:t>
            </a:r>
            <a:r>
              <a:rPr lang="id-ID" sz="2000" kern="0" baseline="-25000" noProof="1" smtClean="0"/>
              <a:t>o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id-ID" sz="2000" kern="0" noProof="1" smtClean="0"/>
              <a:t>If t</a:t>
            </a:r>
            <a:r>
              <a:rPr lang="id-ID" sz="2000" kern="0" baseline="-25000" noProof="1" smtClean="0"/>
              <a:t>r</a:t>
            </a:r>
            <a:r>
              <a:rPr lang="id-ID" sz="2000" kern="0" noProof="1" smtClean="0"/>
              <a:t>/T</a:t>
            </a:r>
            <a:r>
              <a:rPr lang="id-ID" sz="2000" kern="0" baseline="-25000" noProof="1" smtClean="0"/>
              <a:t>n</a:t>
            </a:r>
            <a:r>
              <a:rPr lang="id-ID" sz="2000" kern="0" noProof="1" smtClean="0"/>
              <a:t> = 1,2,3, … uo = (u</a:t>
            </a:r>
            <a:r>
              <a:rPr lang="id-ID" sz="2000" kern="0" baseline="-25000" noProof="1" smtClean="0"/>
              <a:t>st</a:t>
            </a:r>
            <a:r>
              <a:rPr lang="id-ID" sz="2000" kern="0" noProof="1" smtClean="0"/>
              <a:t>)</a:t>
            </a:r>
            <a:r>
              <a:rPr lang="id-ID" sz="2000" kern="0" baseline="-25000" noProof="1" smtClean="0"/>
              <a:t>o</a:t>
            </a:r>
            <a:endParaRPr lang="id-ID" sz="2000" kern="0" baseline="-25000" noProof="1"/>
          </a:p>
        </p:txBody>
      </p:sp>
      <p:graphicFrame>
        <p:nvGraphicFramePr>
          <p:cNvPr id="45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133285"/>
              </p:ext>
            </p:extLst>
          </p:nvPr>
        </p:nvGraphicFramePr>
        <p:xfrm>
          <a:off x="1361119" y="5519623"/>
          <a:ext cx="4044950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2" name="Equation" r:id="rId8" imgW="2717640" imgH="482400" progId="Equation.3">
                  <p:embed/>
                </p:oleObj>
              </mc:Choice>
              <mc:Fallback>
                <p:oleObj name="Equation" r:id="rId8" imgW="2717640" imgH="482400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1119" y="5519623"/>
                        <a:ext cx="4044950" cy="717550"/>
                      </a:xfrm>
                      <a:prstGeom prst="rect">
                        <a:avLst/>
                      </a:prstGeom>
                      <a:solidFill>
                        <a:srgbClr val="00B0F0">
                          <a:alpha val="23000"/>
                        </a:srgbClr>
                      </a:solidFill>
                      <a:ln w="25400">
                        <a:solidFill>
                          <a:srgbClr val="FFFF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TextBox 45"/>
          <p:cNvSpPr txBox="1"/>
          <p:nvPr/>
        </p:nvSpPr>
        <p:spPr>
          <a:xfrm>
            <a:off x="5469211" y="2960554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Maximum displacement :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756312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4248274" cy="4824413"/>
          </a:xfrm>
        </p:spPr>
        <p:txBody>
          <a:bodyPr>
            <a:normAutofit fontScale="92500"/>
          </a:bodyPr>
          <a:lstStyle/>
          <a:p>
            <a:pPr marL="82296" indent="0">
              <a:buNone/>
            </a:pPr>
            <a:r>
              <a:rPr lang="en-US" b="1" dirty="0">
                <a:solidFill>
                  <a:srgbClr val="00B0F0"/>
                </a:solidFill>
              </a:rPr>
              <a:t>Example</a:t>
            </a:r>
          </a:p>
          <a:p>
            <a:r>
              <a:rPr lang="en-US" sz="2400" dirty="0" smtClean="0"/>
              <a:t>The elevated water tank in Fig weighs  </a:t>
            </a:r>
            <a:r>
              <a:rPr lang="en-US" sz="2400" dirty="0" smtClean="0">
                <a:solidFill>
                  <a:srgbClr val="0070C0"/>
                </a:solidFill>
              </a:rPr>
              <a:t>45,5 tons </a:t>
            </a:r>
            <a:r>
              <a:rPr lang="en-US" sz="2400" dirty="0" smtClean="0"/>
              <a:t>when full with water. </a:t>
            </a:r>
          </a:p>
          <a:p>
            <a:r>
              <a:rPr lang="en-US" sz="2400" dirty="0" smtClean="0"/>
              <a:t>The tower has a lateral stiffness of </a:t>
            </a:r>
            <a:r>
              <a:rPr lang="en-US" sz="2400" b="1" dirty="0" smtClean="0">
                <a:solidFill>
                  <a:srgbClr val="00B050"/>
                </a:solidFill>
              </a:rPr>
              <a:t>145 kg/mm</a:t>
            </a:r>
            <a:r>
              <a:rPr lang="en-US" sz="2400" dirty="0" smtClean="0"/>
              <a:t>. </a:t>
            </a:r>
          </a:p>
          <a:p>
            <a:r>
              <a:rPr lang="en-US" sz="2400" dirty="0" smtClean="0"/>
              <a:t>Treating the water tower as an </a:t>
            </a:r>
            <a:r>
              <a:rPr lang="en-US" sz="2400" dirty="0" err="1" smtClean="0"/>
              <a:t>SDoF</a:t>
            </a:r>
            <a:r>
              <a:rPr lang="en-US" sz="2400" dirty="0" smtClean="0"/>
              <a:t> system, estimate the maximum lateral displacement due to each of the two dynamic forces shown without any “exact” dynamic analysis. </a:t>
            </a:r>
            <a:r>
              <a:rPr lang="en-US" sz="2400" u="sng" dirty="0" smtClean="0"/>
              <a:t>Neglect damping</a:t>
            </a:r>
            <a:r>
              <a:rPr lang="en-US" sz="2400" dirty="0" smtClean="0"/>
              <a:t>.</a:t>
            </a:r>
            <a:endParaRPr lang="id-ID" sz="2400" dirty="0"/>
          </a:p>
        </p:txBody>
      </p:sp>
      <p:grpSp>
        <p:nvGrpSpPr>
          <p:cNvPr id="45" name="Group 44"/>
          <p:cNvGrpSpPr/>
          <p:nvPr/>
        </p:nvGrpSpPr>
        <p:grpSpPr>
          <a:xfrm>
            <a:off x="5105461" y="1833098"/>
            <a:ext cx="3736672" cy="4773546"/>
            <a:chOff x="4639990" y="1833098"/>
            <a:chExt cx="3736672" cy="4773546"/>
          </a:xfrm>
        </p:grpSpPr>
        <p:grpSp>
          <p:nvGrpSpPr>
            <p:cNvPr id="13" name="Group 12"/>
            <p:cNvGrpSpPr/>
            <p:nvPr/>
          </p:nvGrpSpPr>
          <p:grpSpPr>
            <a:xfrm>
              <a:off x="5076056" y="1833098"/>
              <a:ext cx="1800200" cy="1875015"/>
              <a:chOff x="5076056" y="1833098"/>
              <a:chExt cx="1800200" cy="1875015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5076056" y="1986406"/>
                <a:ext cx="864096" cy="1721707"/>
                <a:chOff x="5076056" y="1986406"/>
                <a:chExt cx="864096" cy="1721707"/>
              </a:xfrm>
            </p:grpSpPr>
            <p:sp>
              <p:nvSpPr>
                <p:cNvPr id="3" name="Oval 2"/>
                <p:cNvSpPr/>
                <p:nvPr/>
              </p:nvSpPr>
              <p:spPr>
                <a:xfrm>
                  <a:off x="5076056" y="1986406"/>
                  <a:ext cx="864096" cy="432048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d-ID"/>
                </a:p>
              </p:txBody>
            </p:sp>
            <p:sp>
              <p:nvSpPr>
                <p:cNvPr id="4" name="Freeform 3"/>
                <p:cNvSpPr/>
                <p:nvPr/>
              </p:nvSpPr>
              <p:spPr>
                <a:xfrm>
                  <a:off x="5189833" y="2418454"/>
                  <a:ext cx="225947" cy="1246909"/>
                </a:xfrm>
                <a:custGeom>
                  <a:avLst/>
                  <a:gdLst>
                    <a:gd name="connsiteX0" fmla="*/ 225631 w 225947"/>
                    <a:gd name="connsiteY0" fmla="*/ 0 h 1246909"/>
                    <a:gd name="connsiteX1" fmla="*/ 190005 w 225947"/>
                    <a:gd name="connsiteY1" fmla="*/ 736270 h 1246909"/>
                    <a:gd name="connsiteX2" fmla="*/ 0 w 225947"/>
                    <a:gd name="connsiteY2" fmla="*/ 1246909 h 12469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25947" h="1246909">
                      <a:moveTo>
                        <a:pt x="225631" y="0"/>
                      </a:moveTo>
                      <a:cubicBezTo>
                        <a:pt x="226620" y="264226"/>
                        <a:pt x="227610" y="528452"/>
                        <a:pt x="190005" y="736270"/>
                      </a:cubicBezTo>
                      <a:cubicBezTo>
                        <a:pt x="152400" y="944088"/>
                        <a:pt x="76200" y="1095498"/>
                        <a:pt x="0" y="1246909"/>
                      </a:cubicBezTo>
                    </a:path>
                  </a:pathLst>
                </a:cu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d-ID"/>
                </a:p>
              </p:txBody>
            </p:sp>
            <p:sp>
              <p:nvSpPr>
                <p:cNvPr id="5" name="Freeform 4"/>
                <p:cNvSpPr/>
                <p:nvPr/>
              </p:nvSpPr>
              <p:spPr>
                <a:xfrm flipH="1">
                  <a:off x="5575697" y="2438344"/>
                  <a:ext cx="225947" cy="1246909"/>
                </a:xfrm>
                <a:custGeom>
                  <a:avLst/>
                  <a:gdLst>
                    <a:gd name="connsiteX0" fmla="*/ 225631 w 225947"/>
                    <a:gd name="connsiteY0" fmla="*/ 0 h 1246909"/>
                    <a:gd name="connsiteX1" fmla="*/ 190005 w 225947"/>
                    <a:gd name="connsiteY1" fmla="*/ 736270 h 1246909"/>
                    <a:gd name="connsiteX2" fmla="*/ 0 w 225947"/>
                    <a:gd name="connsiteY2" fmla="*/ 1246909 h 124690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225947" h="1246909">
                      <a:moveTo>
                        <a:pt x="225631" y="0"/>
                      </a:moveTo>
                      <a:cubicBezTo>
                        <a:pt x="226620" y="264226"/>
                        <a:pt x="227610" y="528452"/>
                        <a:pt x="190005" y="736270"/>
                      </a:cubicBezTo>
                      <a:cubicBezTo>
                        <a:pt x="152400" y="944088"/>
                        <a:pt x="76200" y="1095498"/>
                        <a:pt x="0" y="1246909"/>
                      </a:cubicBezTo>
                    </a:path>
                  </a:pathLst>
                </a:cu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d-ID"/>
                </a:p>
              </p:txBody>
            </p:sp>
            <p:sp>
              <p:nvSpPr>
                <p:cNvPr id="6" name="Rectangle 5"/>
                <p:cNvSpPr/>
                <p:nvPr/>
              </p:nvSpPr>
              <p:spPr>
                <a:xfrm>
                  <a:off x="5076056" y="3662394"/>
                  <a:ext cx="864096" cy="45719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d-ID"/>
                </a:p>
              </p:txBody>
            </p:sp>
          </p:grpSp>
          <p:cxnSp>
            <p:nvCxnSpPr>
              <p:cNvPr id="9" name="Straight Arrow Connector 8"/>
              <p:cNvCxnSpPr>
                <a:stCxn id="3" idx="6"/>
              </p:cNvCxnSpPr>
              <p:nvPr/>
            </p:nvCxnSpPr>
            <p:spPr>
              <a:xfrm>
                <a:off x="5940152" y="2202430"/>
                <a:ext cx="576064" cy="0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9"/>
              <p:cNvSpPr txBox="1"/>
              <p:nvPr/>
            </p:nvSpPr>
            <p:spPr>
              <a:xfrm>
                <a:off x="6228184" y="1833098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P(t)</a:t>
                </a:r>
                <a:endParaRPr lang="id-ID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5608032" y="2672576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k</a:t>
                </a:r>
                <a:endParaRPr lang="id-ID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5302806" y="1986406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W</a:t>
                </a:r>
                <a:endParaRPr lang="id-ID" dirty="0"/>
              </a:p>
            </p:txBody>
          </p:sp>
        </p:grpSp>
        <p:grpSp>
          <p:nvGrpSpPr>
            <p:cNvPr id="42" name="Group 41"/>
            <p:cNvGrpSpPr/>
            <p:nvPr/>
          </p:nvGrpSpPr>
          <p:grpSpPr>
            <a:xfrm>
              <a:off x="4639990" y="3748390"/>
              <a:ext cx="3030128" cy="2858254"/>
              <a:chOff x="4639990" y="3748390"/>
              <a:chExt cx="3030128" cy="2858254"/>
            </a:xfrm>
          </p:grpSpPr>
          <p:grpSp>
            <p:nvGrpSpPr>
              <p:cNvPr id="26" name="Group 25"/>
              <p:cNvGrpSpPr/>
              <p:nvPr/>
            </p:nvGrpSpPr>
            <p:grpSpPr>
              <a:xfrm>
                <a:off x="5395507" y="3933056"/>
                <a:ext cx="2056813" cy="1008112"/>
                <a:chOff x="5395507" y="3933056"/>
                <a:chExt cx="2056813" cy="1008112"/>
              </a:xfrm>
            </p:grpSpPr>
            <p:cxnSp>
              <p:nvCxnSpPr>
                <p:cNvPr id="15" name="Straight Arrow Connector 14"/>
                <p:cNvCxnSpPr/>
                <p:nvPr/>
              </p:nvCxnSpPr>
              <p:spPr>
                <a:xfrm flipV="1">
                  <a:off x="5415780" y="3933056"/>
                  <a:ext cx="0" cy="1008112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Arrow Connector 16"/>
                <p:cNvCxnSpPr/>
                <p:nvPr/>
              </p:nvCxnSpPr>
              <p:spPr>
                <a:xfrm>
                  <a:off x="5415780" y="4941168"/>
                  <a:ext cx="2036540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/>
                <p:cNvCxnSpPr/>
                <p:nvPr/>
              </p:nvCxnSpPr>
              <p:spPr>
                <a:xfrm flipV="1">
                  <a:off x="5415780" y="4221088"/>
                  <a:ext cx="385864" cy="72008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5816016" y="4221088"/>
                  <a:ext cx="1236068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5816016" y="4221088"/>
                  <a:ext cx="0" cy="72008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flipH="1">
                  <a:off x="5395507" y="4221088"/>
                  <a:ext cx="5478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7" name="Group 26"/>
              <p:cNvGrpSpPr/>
              <p:nvPr/>
            </p:nvGrpSpPr>
            <p:grpSpPr>
              <a:xfrm>
                <a:off x="5436193" y="5229200"/>
                <a:ext cx="2233925" cy="1008112"/>
                <a:chOff x="5395507" y="3933056"/>
                <a:chExt cx="2233925" cy="1008112"/>
              </a:xfrm>
            </p:grpSpPr>
            <p:cxnSp>
              <p:nvCxnSpPr>
                <p:cNvPr id="28" name="Straight Arrow Connector 27"/>
                <p:cNvCxnSpPr/>
                <p:nvPr/>
              </p:nvCxnSpPr>
              <p:spPr>
                <a:xfrm flipV="1">
                  <a:off x="5415780" y="3933056"/>
                  <a:ext cx="0" cy="1008112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Arrow Connector 28"/>
                <p:cNvCxnSpPr/>
                <p:nvPr/>
              </p:nvCxnSpPr>
              <p:spPr>
                <a:xfrm>
                  <a:off x="5415780" y="4941168"/>
                  <a:ext cx="2036540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/>
                <p:nvPr/>
              </p:nvCxnSpPr>
              <p:spPr>
                <a:xfrm flipV="1">
                  <a:off x="5415780" y="4221088"/>
                  <a:ext cx="977584" cy="72008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6393364" y="4221088"/>
                  <a:ext cx="1236068" cy="0"/>
                </a:xfrm>
                <a:prstGeom prst="line">
                  <a:avLst/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/>
                <p:nvPr/>
              </p:nvCxnSpPr>
              <p:spPr>
                <a:xfrm>
                  <a:off x="6371780" y="4221088"/>
                  <a:ext cx="0" cy="72008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/>
                <p:nvPr/>
              </p:nvCxnSpPr>
              <p:spPr>
                <a:xfrm flipH="1">
                  <a:off x="5395507" y="4221088"/>
                  <a:ext cx="976273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6" name="TextBox 35"/>
              <p:cNvSpPr txBox="1"/>
              <p:nvPr/>
            </p:nvSpPr>
            <p:spPr>
              <a:xfrm>
                <a:off x="4639990" y="4067986"/>
                <a:ext cx="96804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25 tons</a:t>
                </a:r>
                <a:endParaRPr lang="id-ID" dirty="0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4664970" y="5332566"/>
                <a:ext cx="96804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25 tons</a:t>
                </a:r>
                <a:endParaRPr lang="id-ID" dirty="0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5615312" y="4963234"/>
                <a:ext cx="6180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0,2</a:t>
                </a:r>
                <a:endParaRPr lang="id-ID" dirty="0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6165719" y="6237312"/>
                <a:ext cx="6180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4</a:t>
                </a:r>
                <a:endParaRPr lang="id-ID" dirty="0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5392472" y="3748390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P(t)</a:t>
                </a:r>
                <a:endParaRPr lang="id-ID" dirty="0"/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4927625" y="5044534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P(t)</a:t>
                </a:r>
                <a:endParaRPr lang="id-ID" dirty="0"/>
              </a:p>
            </p:txBody>
          </p:sp>
        </p:grpSp>
        <p:sp>
          <p:nvSpPr>
            <p:cNvPr id="43" name="TextBox 42"/>
            <p:cNvSpPr txBox="1"/>
            <p:nvPr/>
          </p:nvSpPr>
          <p:spPr>
            <a:xfrm>
              <a:off x="7448324" y="4756502"/>
              <a:ext cx="8680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noProof="1" smtClean="0"/>
                <a:t>t (dt)</a:t>
              </a:r>
              <a:endParaRPr lang="id-ID" noProof="1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7508570" y="6052646"/>
              <a:ext cx="8680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noProof="1" smtClean="0"/>
                <a:t>t (dt)</a:t>
              </a:r>
              <a:endParaRPr lang="id-ID" noProof="1"/>
            </a:p>
          </p:txBody>
        </p:sp>
      </p:grpSp>
    </p:spTree>
    <p:extLst>
      <p:ext uri="{BB962C8B-B14F-4D97-AF65-F5344CB8AC3E}">
        <p14:creationId xmlns:p14="http://schemas.microsoft.com/office/powerpoint/2010/main" val="3418515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b="1" dirty="0" smtClean="0">
                <a:solidFill>
                  <a:srgbClr val="00B0F0"/>
                </a:solidFill>
              </a:rPr>
              <a:t>Response to Pulse Excitations</a:t>
            </a:r>
          </a:p>
          <a:p>
            <a:r>
              <a:rPr lang="en-US" sz="2800" dirty="0" smtClean="0"/>
              <a:t>We next consider an important class of excitations that consist of essentially a single pulse</a:t>
            </a:r>
          </a:p>
          <a:p>
            <a:r>
              <a:rPr lang="en-US" sz="2800" dirty="0" smtClean="0"/>
              <a:t>Air pressure generated on a structure due to aboveground blasts or explosions is an example of pulse force.</a:t>
            </a:r>
          </a:p>
          <a:p>
            <a:pPr marL="82296" indent="0">
              <a:buNone/>
            </a:pPr>
            <a:endParaRPr lang="id-ID" dirty="0"/>
          </a:p>
        </p:txBody>
      </p:sp>
      <p:grpSp>
        <p:nvGrpSpPr>
          <p:cNvPr id="10" name="Group 9"/>
          <p:cNvGrpSpPr/>
          <p:nvPr/>
        </p:nvGrpSpPr>
        <p:grpSpPr>
          <a:xfrm>
            <a:off x="1979712" y="4727749"/>
            <a:ext cx="5328592" cy="1766115"/>
            <a:chOff x="3635896" y="4437112"/>
            <a:chExt cx="5328592" cy="1766115"/>
          </a:xfrm>
        </p:grpSpPr>
        <p:cxnSp>
          <p:nvCxnSpPr>
            <p:cNvPr id="4" name="Straight Arrow Connector 3"/>
            <p:cNvCxnSpPr/>
            <p:nvPr/>
          </p:nvCxnSpPr>
          <p:spPr>
            <a:xfrm flipV="1">
              <a:off x="4644008" y="4437112"/>
              <a:ext cx="0" cy="158417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>
              <a:off x="4644008" y="6021288"/>
              <a:ext cx="338437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Freeform 7"/>
            <p:cNvSpPr/>
            <p:nvPr/>
          </p:nvSpPr>
          <p:spPr>
            <a:xfrm>
              <a:off x="4655127" y="4571645"/>
              <a:ext cx="3087585" cy="1631582"/>
            </a:xfrm>
            <a:custGeom>
              <a:avLst/>
              <a:gdLst>
                <a:gd name="connsiteX0" fmla="*/ 0 w 3087585"/>
                <a:gd name="connsiteY0" fmla="*/ 1437269 h 1633690"/>
                <a:gd name="connsiteX1" fmla="*/ 475013 w 3087585"/>
                <a:gd name="connsiteY1" fmla="*/ 427867 h 1633690"/>
                <a:gd name="connsiteX2" fmla="*/ 570016 w 3087585"/>
                <a:gd name="connsiteY2" fmla="*/ 355 h 1633690"/>
                <a:gd name="connsiteX3" fmla="*/ 771896 w 3087585"/>
                <a:gd name="connsiteY3" fmla="*/ 487243 h 1633690"/>
                <a:gd name="connsiteX4" fmla="*/ 926276 w 3087585"/>
                <a:gd name="connsiteY4" fmla="*/ 356615 h 1633690"/>
                <a:gd name="connsiteX5" fmla="*/ 1068779 w 3087585"/>
                <a:gd name="connsiteY5" fmla="*/ 332864 h 1633690"/>
                <a:gd name="connsiteX6" fmla="*/ 2101933 w 3087585"/>
                <a:gd name="connsiteY6" fmla="*/ 1567898 h 1633690"/>
                <a:gd name="connsiteX7" fmla="*/ 3087585 w 3087585"/>
                <a:gd name="connsiteY7" fmla="*/ 1354142 h 1633690"/>
                <a:gd name="connsiteX0" fmla="*/ 0 w 3087585"/>
                <a:gd name="connsiteY0" fmla="*/ 1437269 h 1631582"/>
                <a:gd name="connsiteX1" fmla="*/ 475013 w 3087585"/>
                <a:gd name="connsiteY1" fmla="*/ 427867 h 1631582"/>
                <a:gd name="connsiteX2" fmla="*/ 570016 w 3087585"/>
                <a:gd name="connsiteY2" fmla="*/ 355 h 1631582"/>
                <a:gd name="connsiteX3" fmla="*/ 771896 w 3087585"/>
                <a:gd name="connsiteY3" fmla="*/ 487243 h 1631582"/>
                <a:gd name="connsiteX4" fmla="*/ 926276 w 3087585"/>
                <a:gd name="connsiteY4" fmla="*/ 356615 h 1631582"/>
                <a:gd name="connsiteX5" fmla="*/ 1207768 w 3087585"/>
                <a:gd name="connsiteY5" fmla="*/ 362125 h 1631582"/>
                <a:gd name="connsiteX6" fmla="*/ 2101933 w 3087585"/>
                <a:gd name="connsiteY6" fmla="*/ 1567898 h 1631582"/>
                <a:gd name="connsiteX7" fmla="*/ 3087585 w 3087585"/>
                <a:gd name="connsiteY7" fmla="*/ 1354142 h 1631582"/>
                <a:gd name="connsiteX0" fmla="*/ 0 w 3087585"/>
                <a:gd name="connsiteY0" fmla="*/ 1437269 h 1631582"/>
                <a:gd name="connsiteX1" fmla="*/ 475013 w 3087585"/>
                <a:gd name="connsiteY1" fmla="*/ 427867 h 1631582"/>
                <a:gd name="connsiteX2" fmla="*/ 570016 w 3087585"/>
                <a:gd name="connsiteY2" fmla="*/ 355 h 1631582"/>
                <a:gd name="connsiteX3" fmla="*/ 771896 w 3087585"/>
                <a:gd name="connsiteY3" fmla="*/ 487243 h 1631582"/>
                <a:gd name="connsiteX4" fmla="*/ 940907 w 3087585"/>
                <a:gd name="connsiteY4" fmla="*/ 385876 h 1631582"/>
                <a:gd name="connsiteX5" fmla="*/ 1207768 w 3087585"/>
                <a:gd name="connsiteY5" fmla="*/ 362125 h 1631582"/>
                <a:gd name="connsiteX6" fmla="*/ 2101933 w 3087585"/>
                <a:gd name="connsiteY6" fmla="*/ 1567898 h 1631582"/>
                <a:gd name="connsiteX7" fmla="*/ 3087585 w 3087585"/>
                <a:gd name="connsiteY7" fmla="*/ 1354142 h 1631582"/>
                <a:gd name="connsiteX0" fmla="*/ 0 w 3087585"/>
                <a:gd name="connsiteY0" fmla="*/ 1437269 h 1631582"/>
                <a:gd name="connsiteX1" fmla="*/ 475013 w 3087585"/>
                <a:gd name="connsiteY1" fmla="*/ 427867 h 1631582"/>
                <a:gd name="connsiteX2" fmla="*/ 570016 w 3087585"/>
                <a:gd name="connsiteY2" fmla="*/ 355 h 1631582"/>
                <a:gd name="connsiteX3" fmla="*/ 771896 w 3087585"/>
                <a:gd name="connsiteY3" fmla="*/ 487243 h 1631582"/>
                <a:gd name="connsiteX4" fmla="*/ 970168 w 3087585"/>
                <a:gd name="connsiteY4" fmla="*/ 298094 h 1631582"/>
                <a:gd name="connsiteX5" fmla="*/ 1207768 w 3087585"/>
                <a:gd name="connsiteY5" fmla="*/ 362125 h 1631582"/>
                <a:gd name="connsiteX6" fmla="*/ 2101933 w 3087585"/>
                <a:gd name="connsiteY6" fmla="*/ 1567898 h 1631582"/>
                <a:gd name="connsiteX7" fmla="*/ 3087585 w 3087585"/>
                <a:gd name="connsiteY7" fmla="*/ 1354142 h 1631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087585" h="1631582">
                  <a:moveTo>
                    <a:pt x="0" y="1437269"/>
                  </a:moveTo>
                  <a:cubicBezTo>
                    <a:pt x="190005" y="1052311"/>
                    <a:pt x="380010" y="667353"/>
                    <a:pt x="475013" y="427867"/>
                  </a:cubicBezTo>
                  <a:cubicBezTo>
                    <a:pt x="570016" y="188381"/>
                    <a:pt x="520536" y="-9541"/>
                    <a:pt x="570016" y="355"/>
                  </a:cubicBezTo>
                  <a:cubicBezTo>
                    <a:pt x="619496" y="10251"/>
                    <a:pt x="705204" y="437620"/>
                    <a:pt x="771896" y="487243"/>
                  </a:cubicBezTo>
                  <a:cubicBezTo>
                    <a:pt x="838588" y="536866"/>
                    <a:pt x="897523" y="318947"/>
                    <a:pt x="970168" y="298094"/>
                  </a:cubicBezTo>
                  <a:cubicBezTo>
                    <a:pt x="1042813" y="277241"/>
                    <a:pt x="1019141" y="150491"/>
                    <a:pt x="1207768" y="362125"/>
                  </a:cubicBezTo>
                  <a:cubicBezTo>
                    <a:pt x="1396395" y="573759"/>
                    <a:pt x="1788630" y="1402562"/>
                    <a:pt x="2101933" y="1567898"/>
                  </a:cubicBezTo>
                  <a:cubicBezTo>
                    <a:pt x="2415236" y="1733234"/>
                    <a:pt x="2762993" y="1546126"/>
                    <a:pt x="3087585" y="1354142"/>
                  </a:cubicBez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635896" y="4543083"/>
              <a:ext cx="10081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Force</a:t>
              </a:r>
              <a:endParaRPr lang="id-ID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956376" y="5648217"/>
              <a:ext cx="10081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Time</a:t>
              </a:r>
              <a:endParaRPr lang="id-ID" dirty="0"/>
            </a:p>
          </p:txBody>
        </p:sp>
      </p:grpSp>
    </p:spTree>
    <p:extLst>
      <p:ext uri="{BB962C8B-B14F-4D97-AF65-F5344CB8AC3E}">
        <p14:creationId xmlns:p14="http://schemas.microsoft.com/office/powerpoint/2010/main" val="10482140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</a:rPr>
              <a:t>Response </a:t>
            </a: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</a:rPr>
              <a:t>to Rectangular Pulse </a:t>
            </a: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</a:rPr>
              <a:t>Force</a:t>
            </a:r>
          </a:p>
          <a:p>
            <a:endParaRPr lang="id-ID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209065" y="2238726"/>
            <a:ext cx="4349057" cy="2070438"/>
            <a:chOff x="1273957" y="2054060"/>
            <a:chExt cx="4349057" cy="2070438"/>
          </a:xfrm>
        </p:grpSpPr>
        <p:grpSp>
          <p:nvGrpSpPr>
            <p:cNvPr id="4" name="Group 3"/>
            <p:cNvGrpSpPr/>
            <p:nvPr/>
          </p:nvGrpSpPr>
          <p:grpSpPr>
            <a:xfrm>
              <a:off x="1273957" y="2054060"/>
              <a:ext cx="4349057" cy="2050621"/>
              <a:chOff x="1273957" y="2054060"/>
              <a:chExt cx="4349057" cy="2050621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632866" y="2993865"/>
                <a:ext cx="402334" cy="3600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1273957" y="2054060"/>
                <a:ext cx="4349057" cy="2050621"/>
                <a:chOff x="1231055" y="2194664"/>
                <a:chExt cx="4349057" cy="2050621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1231055" y="2411596"/>
                  <a:ext cx="1724003" cy="1833689"/>
                  <a:chOff x="1231055" y="2411596"/>
                  <a:chExt cx="1724003" cy="1833689"/>
                </a:xfrm>
              </p:grpSpPr>
              <p:pic>
                <p:nvPicPr>
                  <p:cNvPr id="17" name="Picture 3"/>
                  <p:cNvPicPr>
                    <a:picLocks noChangeAspect="1" noChangeArrowheads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rot="16200000">
                    <a:off x="1473973" y="3618128"/>
                    <a:ext cx="579430" cy="34518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grpSp>
                <p:nvGrpSpPr>
                  <p:cNvPr id="18" name="Group 17"/>
                  <p:cNvGrpSpPr/>
                  <p:nvPr/>
                </p:nvGrpSpPr>
                <p:grpSpPr>
                  <a:xfrm>
                    <a:off x="1478894" y="4101269"/>
                    <a:ext cx="648072" cy="144016"/>
                    <a:chOff x="2771800" y="3356992"/>
                    <a:chExt cx="648072" cy="144016"/>
                  </a:xfrm>
                </p:grpSpPr>
                <p:sp>
                  <p:nvSpPr>
                    <p:cNvPr id="26" name="Rectangle 25"/>
                    <p:cNvSpPr/>
                    <p:nvPr/>
                  </p:nvSpPr>
                  <p:spPr>
                    <a:xfrm>
                      <a:off x="2771800" y="3356992"/>
                      <a:ext cx="648072" cy="144016"/>
                    </a:xfrm>
                    <a:prstGeom prst="rect">
                      <a:avLst/>
                    </a:prstGeom>
                    <a:pattFill prst="ltUpDiag">
                      <a:fgClr>
                        <a:schemeClr val="accent3">
                          <a:lumMod val="75000"/>
                        </a:schemeClr>
                      </a:fgClr>
                      <a:bgClr>
                        <a:schemeClr val="bg1"/>
                      </a:bgClr>
                    </a:patt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id-ID"/>
                    </a:p>
                  </p:txBody>
                </p:sp>
                <p:cxnSp>
                  <p:nvCxnSpPr>
                    <p:cNvPr id="27" name="Straight Connector 26"/>
                    <p:cNvCxnSpPr/>
                    <p:nvPr/>
                  </p:nvCxnSpPr>
                  <p:spPr>
                    <a:xfrm>
                      <a:off x="2771800" y="3360404"/>
                      <a:ext cx="648072" cy="0"/>
                    </a:xfrm>
                    <a:prstGeom prst="line">
                      <a:avLst/>
                    </a:prstGeom>
                    <a:ln w="2222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9" name="Straight Connector 18"/>
                  <p:cNvCxnSpPr/>
                  <p:nvPr/>
                </p:nvCxnSpPr>
                <p:spPr>
                  <a:xfrm>
                    <a:off x="1802930" y="3323781"/>
                    <a:ext cx="60883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" name="Straight Arrow Connector 19"/>
                  <p:cNvCxnSpPr/>
                  <p:nvPr/>
                </p:nvCxnSpPr>
                <p:spPr>
                  <a:xfrm flipV="1">
                    <a:off x="2195736" y="2780928"/>
                    <a:ext cx="0" cy="542853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" name="Straight Arrow Connector 20"/>
                  <p:cNvCxnSpPr/>
                  <p:nvPr/>
                </p:nvCxnSpPr>
                <p:spPr>
                  <a:xfrm flipV="1">
                    <a:off x="1802930" y="2600908"/>
                    <a:ext cx="0" cy="542853"/>
                  </a:xfrm>
                  <a:prstGeom prst="straightConnector1">
                    <a:avLst/>
                  </a:prstGeom>
                  <a:ln w="31750">
                    <a:solidFill>
                      <a:srgbClr val="FF0000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2" name="TextBox 21"/>
                  <p:cNvSpPr txBox="1"/>
                  <p:nvPr/>
                </p:nvSpPr>
                <p:spPr>
                  <a:xfrm>
                    <a:off x="1231055" y="2411596"/>
                    <a:ext cx="72008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i="1" dirty="0"/>
                      <a:t>p</a:t>
                    </a:r>
                    <a:r>
                      <a:rPr lang="en-US" dirty="0" smtClean="0"/>
                      <a:t>(</a:t>
                    </a:r>
                    <a:r>
                      <a:rPr lang="en-US" i="1" dirty="0" smtClean="0"/>
                      <a:t>t</a:t>
                    </a:r>
                    <a:r>
                      <a:rPr lang="en-US" dirty="0" smtClean="0"/>
                      <a:t>)</a:t>
                    </a:r>
                    <a:endParaRPr lang="id-ID" dirty="0"/>
                  </a:p>
                </p:txBody>
              </p:sp>
              <p:sp>
                <p:nvSpPr>
                  <p:cNvPr id="23" name="TextBox 22"/>
                  <p:cNvSpPr txBox="1"/>
                  <p:nvPr/>
                </p:nvSpPr>
                <p:spPr>
                  <a:xfrm>
                    <a:off x="2234978" y="2687668"/>
                    <a:ext cx="72008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i="1" dirty="0" smtClean="0"/>
                      <a:t>u</a:t>
                    </a:r>
                    <a:r>
                      <a:rPr lang="en-US" dirty="0" smtClean="0"/>
                      <a:t>(</a:t>
                    </a:r>
                    <a:r>
                      <a:rPr lang="en-US" i="1" dirty="0" smtClean="0"/>
                      <a:t>t</a:t>
                    </a:r>
                    <a:r>
                      <a:rPr lang="en-US" dirty="0" smtClean="0"/>
                      <a:t>)</a:t>
                    </a:r>
                    <a:endParaRPr lang="id-ID" dirty="0"/>
                  </a:p>
                </p:txBody>
              </p:sp>
              <p:sp>
                <p:nvSpPr>
                  <p:cNvPr id="24" name="TextBox 23"/>
                  <p:cNvSpPr txBox="1"/>
                  <p:nvPr/>
                </p:nvSpPr>
                <p:spPr>
                  <a:xfrm>
                    <a:off x="1231055" y="3134469"/>
                    <a:ext cx="36004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i="1" dirty="0" smtClean="0"/>
                      <a:t>m</a:t>
                    </a:r>
                    <a:endParaRPr lang="id-ID" dirty="0"/>
                  </a:p>
                </p:txBody>
              </p:sp>
              <p:sp>
                <p:nvSpPr>
                  <p:cNvPr id="25" name="TextBox 24"/>
                  <p:cNvSpPr txBox="1"/>
                  <p:nvPr/>
                </p:nvSpPr>
                <p:spPr>
                  <a:xfrm>
                    <a:off x="1322684" y="3604688"/>
                    <a:ext cx="536822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i="1" dirty="0" smtClean="0"/>
                      <a:t>k</a:t>
                    </a:r>
                    <a:endParaRPr lang="id-ID" dirty="0"/>
                  </a:p>
                </p:txBody>
              </p:sp>
            </p:grpSp>
            <p:grpSp>
              <p:nvGrpSpPr>
                <p:cNvPr id="10" name="Group 9"/>
                <p:cNvGrpSpPr/>
                <p:nvPr/>
              </p:nvGrpSpPr>
              <p:grpSpPr>
                <a:xfrm>
                  <a:off x="3203848" y="2411596"/>
                  <a:ext cx="2016224" cy="1409050"/>
                  <a:chOff x="3203848" y="2411596"/>
                  <a:chExt cx="2016224" cy="1409050"/>
                </a:xfrm>
              </p:grpSpPr>
              <p:cxnSp>
                <p:nvCxnSpPr>
                  <p:cNvPr id="14" name="Straight Arrow Connector 13"/>
                  <p:cNvCxnSpPr/>
                  <p:nvPr/>
                </p:nvCxnSpPr>
                <p:spPr>
                  <a:xfrm flipV="1">
                    <a:off x="3203848" y="2411596"/>
                    <a:ext cx="0" cy="1379124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" name="Straight Arrow Connector 14"/>
                  <p:cNvCxnSpPr/>
                  <p:nvPr/>
                </p:nvCxnSpPr>
                <p:spPr>
                  <a:xfrm>
                    <a:off x="3203848" y="3790720"/>
                    <a:ext cx="2016224" cy="0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" name="Straight Connector 15"/>
                  <p:cNvCxnSpPr/>
                  <p:nvPr/>
                </p:nvCxnSpPr>
                <p:spPr>
                  <a:xfrm flipV="1">
                    <a:off x="4529098" y="2808332"/>
                    <a:ext cx="0" cy="1012314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1" name="TextBox 10"/>
                <p:cNvSpPr txBox="1"/>
                <p:nvPr/>
              </p:nvSpPr>
              <p:spPr>
                <a:xfrm>
                  <a:off x="2620612" y="2194664"/>
                  <a:ext cx="72008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i="1" dirty="0"/>
                    <a:t>p</a:t>
                  </a:r>
                  <a:r>
                    <a:rPr lang="en-US" dirty="0" smtClean="0"/>
                    <a:t>(</a:t>
                  </a:r>
                  <a:r>
                    <a:rPr lang="en-US" i="1" dirty="0" smtClean="0"/>
                    <a:t>t</a:t>
                  </a:r>
                  <a:r>
                    <a:rPr lang="en-US" dirty="0" smtClean="0"/>
                    <a:t>)</a:t>
                  </a:r>
                  <a:endParaRPr lang="id-ID" dirty="0"/>
                </a:p>
              </p:txBody>
            </p:sp>
            <p:sp>
              <p:nvSpPr>
                <p:cNvPr id="12" name="TextBox 11"/>
                <p:cNvSpPr txBox="1"/>
                <p:nvPr/>
              </p:nvSpPr>
              <p:spPr>
                <a:xfrm>
                  <a:off x="2843808" y="2620342"/>
                  <a:ext cx="72008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d-ID" i="1" noProof="1" smtClean="0"/>
                    <a:t>p</a:t>
                  </a:r>
                  <a:r>
                    <a:rPr lang="id-ID" baseline="-25000" noProof="1" smtClean="0"/>
                    <a:t>o</a:t>
                  </a:r>
                  <a:endParaRPr lang="id-ID" baseline="-25000" noProof="1"/>
                </a:p>
              </p:txBody>
            </p:sp>
            <p:sp>
              <p:nvSpPr>
                <p:cNvPr id="13" name="TextBox 12"/>
                <p:cNvSpPr txBox="1"/>
                <p:nvPr/>
              </p:nvSpPr>
              <p:spPr>
                <a:xfrm>
                  <a:off x="5076056" y="3423909"/>
                  <a:ext cx="50405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i="1" dirty="0" smtClean="0"/>
                    <a:t>t</a:t>
                  </a:r>
                  <a:endParaRPr lang="id-ID" dirty="0"/>
                </a:p>
              </p:txBody>
            </p:sp>
          </p:grpSp>
        </p:grpSp>
        <p:sp>
          <p:nvSpPr>
            <p:cNvPr id="5" name="TextBox 4"/>
            <p:cNvSpPr txBox="1"/>
            <p:nvPr/>
          </p:nvSpPr>
          <p:spPr>
            <a:xfrm>
              <a:off x="4348860" y="3755166"/>
              <a:ext cx="4969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noProof="1" smtClean="0"/>
                <a:t>t</a:t>
              </a:r>
              <a:r>
                <a:rPr lang="en-US" baseline="-25000" noProof="1" smtClean="0"/>
                <a:t>d</a:t>
              </a:r>
              <a:endParaRPr lang="id-ID" baseline="-25000" noProof="1"/>
            </a:p>
          </p:txBody>
        </p:sp>
      </p:grpSp>
      <p:cxnSp>
        <p:nvCxnSpPr>
          <p:cNvPr id="29" name="Straight Connector 28"/>
          <p:cNvCxnSpPr/>
          <p:nvPr/>
        </p:nvCxnSpPr>
        <p:spPr>
          <a:xfrm flipH="1">
            <a:off x="3181858" y="2861817"/>
            <a:ext cx="132525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3426572"/>
              </p:ext>
            </p:extLst>
          </p:nvPr>
        </p:nvGraphicFramePr>
        <p:xfrm>
          <a:off x="1510068" y="5435687"/>
          <a:ext cx="2897188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4" name="Equation" r:id="rId4" imgW="1866600" imgH="444240" progId="Equation.3">
                  <p:embed/>
                </p:oleObj>
              </mc:Choice>
              <mc:Fallback>
                <p:oleObj name="Equation" r:id="rId4" imgW="1866600" imgH="444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10068" y="5435687"/>
                        <a:ext cx="2897188" cy="690563"/>
                      </a:xfrm>
                      <a:prstGeom prst="rect">
                        <a:avLst/>
                      </a:prstGeom>
                      <a:solidFill>
                        <a:srgbClr val="7030A0">
                          <a:alpha val="44000"/>
                        </a:srgbClr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5040418" y="5517231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noProof="1" smtClean="0"/>
              <a:t>For </a:t>
            </a:r>
            <a:r>
              <a:rPr lang="id-ID" sz="2400" i="1" noProof="1" smtClean="0"/>
              <a:t>t</a:t>
            </a:r>
            <a:r>
              <a:rPr lang="id-ID" sz="2400" noProof="1" smtClean="0"/>
              <a:t> </a:t>
            </a:r>
            <a:r>
              <a:rPr lang="en-US" sz="2400" u="sng" noProof="1" smtClean="0"/>
              <a:t>&gt;</a:t>
            </a:r>
            <a:r>
              <a:rPr lang="id-ID" sz="2400" noProof="1" smtClean="0"/>
              <a:t> </a:t>
            </a:r>
            <a:r>
              <a:rPr lang="id-ID" sz="2400" i="1" noProof="1" smtClean="0"/>
              <a:t>t</a:t>
            </a:r>
            <a:r>
              <a:rPr lang="en-US" sz="2400" i="1" baseline="-25000" noProof="1" smtClean="0"/>
              <a:t>d</a:t>
            </a:r>
            <a:endParaRPr lang="id-ID" sz="2400" i="1" baseline="-25000" noProof="1"/>
          </a:p>
        </p:txBody>
      </p:sp>
      <p:sp>
        <p:nvSpPr>
          <p:cNvPr id="39" name="TextBox 38"/>
          <p:cNvSpPr txBox="1"/>
          <p:nvPr/>
        </p:nvSpPr>
        <p:spPr>
          <a:xfrm>
            <a:off x="5037533" y="4628454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noProof="1" smtClean="0"/>
              <a:t>For </a:t>
            </a:r>
            <a:r>
              <a:rPr lang="id-ID" sz="2400" i="1" noProof="1" smtClean="0"/>
              <a:t>t</a:t>
            </a:r>
            <a:r>
              <a:rPr lang="id-ID" sz="2400" noProof="1" smtClean="0"/>
              <a:t> </a:t>
            </a:r>
            <a:r>
              <a:rPr lang="id-ID" sz="2400" u="sng" noProof="1" smtClean="0"/>
              <a:t>&lt;</a:t>
            </a:r>
            <a:r>
              <a:rPr lang="id-ID" sz="2400" noProof="1" smtClean="0"/>
              <a:t> </a:t>
            </a:r>
            <a:r>
              <a:rPr lang="id-ID" sz="2400" i="1" noProof="1" smtClean="0"/>
              <a:t>t</a:t>
            </a:r>
            <a:r>
              <a:rPr lang="en-US" sz="2400" i="1" baseline="-25000" noProof="1" smtClean="0"/>
              <a:t>d</a:t>
            </a:r>
            <a:endParaRPr lang="id-ID" sz="2400" i="1" baseline="-25000" noProof="1"/>
          </a:p>
        </p:txBody>
      </p:sp>
      <p:sp>
        <p:nvSpPr>
          <p:cNvPr id="40" name="TextBox 39"/>
          <p:cNvSpPr txBox="1"/>
          <p:nvPr/>
        </p:nvSpPr>
        <p:spPr>
          <a:xfrm>
            <a:off x="6939028" y="4643624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noProof="1" smtClean="0"/>
              <a:t>(</a:t>
            </a:r>
            <a:r>
              <a:rPr lang="en-US" sz="2400" b="1" noProof="1" smtClean="0"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en-US" sz="2400" b="1" noProof="1" smtClean="0"/>
              <a:t>)</a:t>
            </a:r>
            <a:endParaRPr lang="id-ID" sz="2400" b="1" baseline="-25000" noProof="1"/>
          </a:p>
        </p:txBody>
      </p:sp>
      <p:sp>
        <p:nvSpPr>
          <p:cNvPr id="41" name="TextBox 40"/>
          <p:cNvSpPr txBox="1"/>
          <p:nvPr/>
        </p:nvSpPr>
        <p:spPr>
          <a:xfrm>
            <a:off x="6939028" y="5575619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noProof="1" smtClean="0"/>
              <a:t>(</a:t>
            </a:r>
            <a:r>
              <a:rPr lang="en-US" sz="2400" b="1" noProof="1" smtClean="0"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r>
              <a:rPr lang="en-US" sz="2400" b="1" noProof="1" smtClean="0"/>
              <a:t>)</a:t>
            </a:r>
            <a:endParaRPr lang="id-ID" sz="2400" b="1" baseline="-25000" noProof="1"/>
          </a:p>
        </p:txBody>
      </p:sp>
      <p:graphicFrame>
        <p:nvGraphicFramePr>
          <p:cNvPr id="42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7881680"/>
              </p:ext>
            </p:extLst>
          </p:nvPr>
        </p:nvGraphicFramePr>
        <p:xfrm>
          <a:off x="5846154" y="2731730"/>
          <a:ext cx="2009775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5" name="Equation" r:id="rId6" imgW="1193760" imgH="431640" progId="Equation.3">
                  <p:embed/>
                </p:oleObj>
              </mc:Choice>
              <mc:Fallback>
                <p:oleObj name="Equation" r:id="rId6" imgW="1193760" imgH="431640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6154" y="2731730"/>
                        <a:ext cx="2009775" cy="72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3480691"/>
              </p:ext>
            </p:extLst>
          </p:nvPr>
        </p:nvGraphicFramePr>
        <p:xfrm>
          <a:off x="1456904" y="4605521"/>
          <a:ext cx="2995613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6" name="Equation" r:id="rId8" imgW="1930320" imgH="444240" progId="Equation.3">
                  <p:embed/>
                </p:oleObj>
              </mc:Choice>
              <mc:Fallback>
                <p:oleObj name="Equation" r:id="rId8" imgW="1930320" imgH="444240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6904" y="4605521"/>
                        <a:ext cx="2995613" cy="690563"/>
                      </a:xfrm>
                      <a:prstGeom prst="rect">
                        <a:avLst/>
                      </a:prstGeom>
                      <a:solidFill>
                        <a:schemeClr val="bg2">
                          <a:lumMod val="90000"/>
                        </a:schemeClr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017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4299</TotalTime>
  <Words>597</Words>
  <Application>Microsoft Office PowerPoint</Application>
  <PresentationFormat>On-screen Show (4:3)</PresentationFormat>
  <Paragraphs>132</Paragraphs>
  <Slides>14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Solstice</vt:lpstr>
      <vt:lpstr>Equation</vt:lpstr>
      <vt:lpstr>Single Degree of Freedom System General Dynamic Loading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Agus Setiawan</dc:creator>
  <cp:lastModifiedBy>User</cp:lastModifiedBy>
  <cp:revision>284</cp:revision>
  <dcterms:created xsi:type="dcterms:W3CDTF">2012-08-30T00:56:22Z</dcterms:created>
  <dcterms:modified xsi:type="dcterms:W3CDTF">2016-04-07T07:45:08Z</dcterms:modified>
</cp:coreProperties>
</file>