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265" r:id="rId36"/>
    <p:sldId id="268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F7F1E4"/>
    <a:srgbClr val="B8D3E8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4/7/2020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duniaairdansanitasi.blogspot.com/2014/02/penampungan-hasil-olahan-dan-disinfeksi.html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6808&amp;clcid=0x409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April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2020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Instalasi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smtClean="0"/>
              <a:t>Air (Part 1)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Air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1564" y="233651"/>
            <a:ext cx="7811433" cy="7826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Diagram Kontrol Kualitas Air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Diagram Instalasi Pengolahan 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4" y="1016289"/>
            <a:ext cx="7958094" cy="22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216" y="3346391"/>
            <a:ext cx="114655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Kontrol</a:t>
            </a:r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kualitas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sumber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baku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sampai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hasil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olahan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memastikan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keamanan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produksi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sampai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pengguna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wajib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kontrol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agar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menjamin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aman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dikonsumsi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Semua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proses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mulai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pemilihan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baku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sampai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instalasi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pengolahan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water treatment plant. WTP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dibatasi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penyaringan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saja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-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walaupun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jantungnya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pengolahan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air-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tapi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semua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modul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peralatan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terintegrasi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memproduksi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air.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Jika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ditambahkan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distribusi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maka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keseluruhan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disebut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suplai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</a:t>
            </a:r>
            <a:r>
              <a:rPr lang="en-US" dirty="0" err="1" smtClean="0"/>
              <a:t>tanah</a:t>
            </a:r>
            <a:endParaRPr lang="en-US" dirty="0" smtClean="0"/>
          </a:p>
          <a:p>
            <a:r>
              <a:rPr lang="en-US" dirty="0" smtClean="0"/>
              <a:t>Air </a:t>
            </a:r>
            <a:r>
              <a:rPr lang="en-US" dirty="0" err="1" smtClean="0"/>
              <a:t>permukaan</a:t>
            </a:r>
            <a:endParaRPr lang="en-US" dirty="0" smtClean="0"/>
          </a:p>
          <a:p>
            <a:r>
              <a:rPr lang="en-US" dirty="0" smtClean="0"/>
              <a:t>Air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/ </a:t>
            </a:r>
            <a:r>
              <a:rPr lang="en-US" dirty="0" err="1" smtClean="0"/>
              <a:t>artesis</a:t>
            </a:r>
            <a:endParaRPr lang="en-US" dirty="0" smtClean="0"/>
          </a:p>
          <a:p>
            <a:pPr lvl="1" algn="just"/>
            <a:r>
              <a:rPr lang="en-US" dirty="0"/>
              <a:t>Air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air </a:t>
            </a:r>
            <a:r>
              <a:rPr lang="en-US" dirty="0" err="1"/>
              <a:t>hujan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air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berbicara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air </a:t>
            </a:r>
            <a:r>
              <a:rPr lang="en-US" dirty="0" err="1"/>
              <a:t>tawar</a:t>
            </a:r>
            <a:r>
              <a:rPr lang="en-US" dirty="0"/>
              <a:t>.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Air Baku</a:t>
            </a:r>
            <a:endParaRPr lang="en-US" dirty="0"/>
          </a:p>
        </p:txBody>
      </p:sp>
      <p:pic>
        <p:nvPicPr>
          <p:cNvPr id="2050" name="Picture 2" descr="Sumber 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2269"/>
            <a:ext cx="5715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Kualitas</a:t>
            </a:r>
            <a:endParaRPr lang="en-US" dirty="0" smtClean="0"/>
          </a:p>
          <a:p>
            <a:r>
              <a:rPr lang="en-US" dirty="0" err="1" smtClean="0"/>
              <a:t>Kuantitas</a:t>
            </a:r>
            <a:endParaRPr lang="en-US" dirty="0" smtClean="0"/>
          </a:p>
          <a:p>
            <a:r>
              <a:rPr lang="en-US" dirty="0" err="1" smtClean="0"/>
              <a:t>Kontinyuitas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Air Baku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838200" y="6132132"/>
            <a:ext cx="3398763" cy="365125"/>
          </a:xfrm>
        </p:spPr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</a:t>
            </a:r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8877" y="1780794"/>
            <a:ext cx="11614245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/>
              <a:t>kualitas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proses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kerumitan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pengolahan</a:t>
            </a:r>
            <a:r>
              <a:rPr lang="en-US" dirty="0"/>
              <a:t>.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proses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.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selayaknya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Parameter </a:t>
            </a:r>
            <a:r>
              <a:rPr lang="en-US" dirty="0" err="1"/>
              <a:t>kualitas</a:t>
            </a:r>
            <a:r>
              <a:rPr lang="en-US" dirty="0"/>
              <a:t> air yang </a:t>
            </a:r>
            <a:r>
              <a:rPr lang="en-US" dirty="0" err="1"/>
              <a:t>diuji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lvl="1" algn="just"/>
            <a:r>
              <a:rPr lang="en-US" dirty="0" err="1" smtClean="0"/>
              <a:t>Fisika</a:t>
            </a:r>
            <a:r>
              <a:rPr lang="en-US" dirty="0"/>
              <a:t>,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bau</a:t>
            </a:r>
            <a:r>
              <a:rPr lang="en-US" dirty="0"/>
              <a:t>, rasa, </a:t>
            </a:r>
            <a:r>
              <a:rPr lang="en-US" dirty="0" err="1"/>
              <a:t>kekeruhan</a:t>
            </a:r>
            <a:r>
              <a:rPr lang="en-US" dirty="0"/>
              <a:t> (turbidity),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garam</a:t>
            </a:r>
            <a:r>
              <a:rPr lang="en-US" dirty="0"/>
              <a:t> (Conductivity/</a:t>
            </a:r>
            <a:r>
              <a:rPr lang="en-US" dirty="0" err="1"/>
              <a:t>Salinitas</a:t>
            </a:r>
            <a:r>
              <a:rPr lang="en-US" dirty="0"/>
              <a:t>).</a:t>
            </a:r>
          </a:p>
          <a:p>
            <a:pPr lvl="1" algn="just"/>
            <a:r>
              <a:rPr lang="en-US" dirty="0"/>
              <a:t>Kimia,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(Fe), </a:t>
            </a:r>
            <a:r>
              <a:rPr lang="en-US" dirty="0" err="1"/>
              <a:t>Alumunium</a:t>
            </a:r>
            <a:r>
              <a:rPr lang="en-US" dirty="0"/>
              <a:t> (Al), </a:t>
            </a:r>
            <a:r>
              <a:rPr lang="en-US" dirty="0" err="1"/>
              <a:t>Mangan</a:t>
            </a:r>
            <a:r>
              <a:rPr lang="en-US" dirty="0"/>
              <a:t> (</a:t>
            </a:r>
            <a:r>
              <a:rPr lang="en-US" dirty="0" err="1"/>
              <a:t>Mn</a:t>
            </a:r>
            <a:r>
              <a:rPr lang="en-US" dirty="0"/>
              <a:t>), </a:t>
            </a:r>
            <a:r>
              <a:rPr lang="en-US" dirty="0" err="1"/>
              <a:t>Nitrat</a:t>
            </a:r>
            <a:r>
              <a:rPr lang="en-US" dirty="0"/>
              <a:t> (NO3), </a:t>
            </a:r>
            <a:r>
              <a:rPr lang="en-US" dirty="0" err="1"/>
              <a:t>Nitrit</a:t>
            </a:r>
            <a:r>
              <a:rPr lang="en-US" dirty="0"/>
              <a:t> (NO2).</a:t>
            </a:r>
          </a:p>
          <a:p>
            <a:pPr lvl="1" algn="just"/>
            <a:r>
              <a:rPr lang="en-US" dirty="0" err="1"/>
              <a:t>Mikrobiologi</a:t>
            </a:r>
            <a:r>
              <a:rPr lang="en-US" dirty="0"/>
              <a:t>,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smtClean="0"/>
              <a:t>Coliform.</a:t>
            </a:r>
          </a:p>
          <a:p>
            <a:pPr marL="228600" lvl="1" algn="just">
              <a:spcBef>
                <a:spcPts val="1000"/>
              </a:spcBef>
            </a:pPr>
            <a:r>
              <a:rPr lang="sv-SE" sz="2800" dirty="0"/>
              <a:t>Tidak semua harus dilakukan pengujian secara labolatorium. Pengamatan kasat mata dan pengalaman bisa dijadikan acuan untuk menilai semua parameter diatas.</a:t>
            </a:r>
            <a:endParaRPr lang="en-US" sz="2800" dirty="0"/>
          </a:p>
          <a:p>
            <a:pPr lvl="1" algn="just"/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Air Baku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838200" y="6132132"/>
            <a:ext cx="3398763" cy="365125"/>
          </a:xfrm>
        </p:spPr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</a:t>
            </a:r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8877" y="1780794"/>
            <a:ext cx="11614245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air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olahan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, </a:t>
            </a:r>
            <a:r>
              <a:rPr lang="en-US" dirty="0" err="1"/>
              <a:t>kuantitas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air </a:t>
            </a:r>
            <a:r>
              <a:rPr lang="en-US" dirty="0" err="1"/>
              <a:t>olahakan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30.000 liter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di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melebihi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Kuantitas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Air Baku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838200" y="6132132"/>
            <a:ext cx="3398763" cy="365125"/>
          </a:xfrm>
        </p:spPr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</a:t>
            </a:r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8877" y="1780794"/>
            <a:ext cx="11614245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air. </a:t>
            </a:r>
            <a:r>
              <a:rPr lang="en-US" dirty="0" err="1"/>
              <a:t>Kualitas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yang </a:t>
            </a:r>
            <a:r>
              <a:rPr lang="en-US" dirty="0" err="1"/>
              <a:t>layak</a:t>
            </a:r>
            <a:r>
              <a:rPr lang="en-US" dirty="0"/>
              <a:t>, </a:t>
            </a:r>
            <a:r>
              <a:rPr lang="en-US" dirty="0" err="1"/>
              <a:t>kuantitas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air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debitnya</a:t>
            </a:r>
            <a:r>
              <a:rPr lang="en-US" dirty="0"/>
              <a:t> </a:t>
            </a:r>
            <a:r>
              <a:rPr lang="en-US" dirty="0" err="1"/>
              <a:t>terfluktuasi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debit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.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terpengaruh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lain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pintu</a:t>
            </a:r>
            <a:r>
              <a:rPr lang="en-US" dirty="0"/>
              <a:t> air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, </a:t>
            </a:r>
            <a:r>
              <a:rPr lang="en-US" dirty="0" err="1"/>
              <a:t>menandakan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proses </a:t>
            </a:r>
            <a:r>
              <a:rPr lang="en-US" dirty="0" err="1"/>
              <a:t>pengolahan</a:t>
            </a:r>
            <a:r>
              <a:rPr lang="en-US" dirty="0"/>
              <a:t>. 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Kontinyuitas</a:t>
            </a:r>
            <a:r>
              <a:rPr lang="en-US" b="1" dirty="0"/>
              <a:t> </a:t>
            </a:r>
            <a:r>
              <a:rPr lang="en-US" dirty="0" err="1" smtClean="0"/>
              <a:t>Sumber</a:t>
            </a:r>
            <a:r>
              <a:rPr lang="en-US" dirty="0" smtClean="0"/>
              <a:t> Air Baku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Pemindahan</a:t>
            </a:r>
            <a:r>
              <a:rPr lang="en-US" dirty="0" smtClean="0"/>
              <a:t> / </a:t>
            </a:r>
            <a:r>
              <a:rPr lang="en-US" dirty="0" err="1" smtClean="0"/>
              <a:t>Transmisi</a:t>
            </a:r>
            <a:r>
              <a:rPr lang="en-US" dirty="0" smtClean="0"/>
              <a:t> Air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461" y="1808793"/>
            <a:ext cx="117057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Pemindahan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transmisi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proses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pengolahan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saluran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baik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dibantu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energi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mekanik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maupun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gravitasi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Proses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transmisi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memegang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peranan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vital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suatu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instalasi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pengolahan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termasuk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menghitung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kapasitas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produksi.Saluran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transimisi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berupa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jika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berbentuk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kaku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selang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jika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berbentuk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saluran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fleksibel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oming Soon"/>
            </a:endParaRPr>
          </a:p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Pipa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461" y="1808793"/>
            <a:ext cx="117057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err="1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Menurut</a:t>
            </a:r>
            <a:r>
              <a:rPr lang="en-US" sz="2500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500" dirty="0" err="1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bahan</a:t>
            </a:r>
            <a:r>
              <a:rPr lang="en-US" sz="2500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500" dirty="0" err="1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pembuatnya</a:t>
            </a:r>
            <a:r>
              <a:rPr lang="en-US" sz="2500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500" dirty="0" err="1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jenis</a:t>
            </a:r>
            <a:r>
              <a:rPr lang="en-US" sz="2500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500" dirty="0" err="1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pipa</a:t>
            </a:r>
            <a:r>
              <a:rPr lang="en-US" sz="2500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500" dirty="0" err="1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terdiri</a:t>
            </a:r>
            <a:r>
              <a:rPr lang="en-US" sz="2500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500" dirty="0" err="1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dari</a:t>
            </a:r>
            <a:r>
              <a:rPr lang="en-US" sz="2500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</a:t>
            </a:r>
            <a:br>
              <a:rPr lang="en-US" sz="2500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en-US" sz="2500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251" y="236251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  <a:hlinkClick r:id="rId2" action="ppaction://hlinksldjump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hlinkClick r:id="rId2" action="ppaction://hlinksldjump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  <a:hlinkClick r:id="rId2" action="ppaction://hlinksldjump"/>
              </a:rPr>
              <a:t>galvanis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(Galvanized Iron Pipe),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dilapisi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galvanis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panas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oming Soon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PVC (Poly Vinyl Chloride),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yaitu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terbuat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dasar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vinyl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menghasilkan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kuat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ringan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karat.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panas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oming Soon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HDPE (High Density Poly Ethylene),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Berbahan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dasar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Polyethylene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kepadatan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tinggi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sehingga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menghasilkan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lebih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terhadap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tekanan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kimia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oming Soon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Baja (Steel Pipe),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biasa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pasokan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energi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seperti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air, gas,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minyak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oming Soon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Tembaga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instalasi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panas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oming Soon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Beton</a:t>
            </a:r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(Precast), </a:t>
            </a:r>
            <a:r>
              <a:rPr lang="en-US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biasa</a:t>
            </a:r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saluran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drainase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b="0" i="0" dirty="0">
              <a:solidFill>
                <a:schemeClr val="bg1"/>
              </a:solidFill>
              <a:effectLst/>
              <a:latin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27049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" y="476820"/>
            <a:ext cx="3570871" cy="2088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6314" y="2671128"/>
            <a:ext cx="1581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galvanis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en-US" dirty="0"/>
          </a:p>
        </p:txBody>
      </p:sp>
      <p:pic>
        <p:nvPicPr>
          <p:cNvPr id="5124" name="Picture 4" descr="Pipa PV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963" y="309325"/>
            <a:ext cx="3488377" cy="293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7545" y="3408107"/>
            <a:ext cx="275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PVC (Poly Vinyl Chloride)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8" y="3464428"/>
            <a:ext cx="3972165" cy="22300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3205" y="5749151"/>
            <a:ext cx="3783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HDPE (High Density Poly Ethylene</a:t>
            </a:r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)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97" y="309325"/>
            <a:ext cx="2533650" cy="18097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10543" y="2196448"/>
            <a:ext cx="121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Baja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23849" y="5595860"/>
            <a:ext cx="159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Tembaga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6" y="3966193"/>
            <a:ext cx="3095625" cy="1476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74" y="2671127"/>
            <a:ext cx="2883950" cy="216017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19865" y="4929653"/>
            <a:ext cx="2431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Beton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(Precast</a:t>
            </a:r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Selang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130" y="1745857"/>
            <a:ext cx="11705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Stuktur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fleksibel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sehingga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dipindah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tanpa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merusak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instalasi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Permukaan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fleksibel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pecah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luar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Bentuk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diameter </a:t>
            </a:r>
            <a:r>
              <a:rPr lang="en-US" dirty="0" err="1">
                <a:solidFill>
                  <a:schemeClr val="bg1"/>
                </a:solidFill>
              </a:rPr>
              <a:t>selang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berupa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kevakuman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pompa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sehingga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dibedakan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en-US" sz="2500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743" y="266918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Selang</a:t>
            </a:r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Hisap</a:t>
            </a:r>
            <a:endParaRPr lang="en-US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</a:rPr>
              <a:t>selang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ditempatkan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menghisap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cairan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Bentuknya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kaku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tulangan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berbentuk</a:t>
            </a:r>
            <a:r>
              <a:rPr lang="en-US" dirty="0">
                <a:solidFill>
                  <a:schemeClr val="bg1"/>
                </a:solidFill>
              </a:rPr>
              <a:t> spiral </a:t>
            </a:r>
            <a:r>
              <a:rPr lang="en-US" dirty="0" err="1">
                <a:solidFill>
                  <a:schemeClr val="bg1"/>
                </a:solidFill>
              </a:rPr>
              <a:t>sehingga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sering</a:t>
            </a:r>
            <a:r>
              <a:rPr lang="en-US" dirty="0">
                <a:solidFill>
                  <a:schemeClr val="bg1"/>
                </a:solidFill>
              </a:rPr>
              <a:t> juga </a:t>
            </a:r>
            <a:r>
              <a:rPr lang="en-US" dirty="0" err="1">
                <a:solidFill>
                  <a:schemeClr val="bg1"/>
                </a:solidFill>
              </a:rPr>
              <a:t>disebut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selang</a:t>
            </a:r>
            <a:r>
              <a:rPr lang="en-US" dirty="0">
                <a:solidFill>
                  <a:schemeClr val="bg1"/>
                </a:solidFill>
              </a:rPr>
              <a:t> spiral</a:t>
            </a:r>
            <a:endParaRPr lang="en-US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Selang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dorong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(</a:t>
            </a:r>
            <a:r>
              <a:rPr lang="en-US" b="0" i="1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delivery hose</a:t>
            </a:r>
            <a:r>
              <a:rPr lang="en-US" b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)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</a:rPr>
              <a:t>yaitu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selang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ditempatkan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mengirimkan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cairan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Selang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memiliki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tekanan</a:t>
            </a:r>
            <a:r>
              <a:rPr lang="en-US" dirty="0">
                <a:solidFill>
                  <a:schemeClr val="bg1"/>
                </a:solidFill>
              </a:rPr>
              <a:t> air agar </a:t>
            </a:r>
            <a:r>
              <a:rPr lang="en-US" dirty="0" err="1">
                <a:solidFill>
                  <a:schemeClr val="bg1"/>
                </a:solidFill>
              </a:rPr>
              <a:t>bentuk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gepeng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debit </a:t>
            </a:r>
            <a:r>
              <a:rPr lang="en-US" dirty="0" err="1">
                <a:solidFill>
                  <a:schemeClr val="bg1"/>
                </a:solidFill>
              </a:rPr>
              <a:t>pengiriman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maksimal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Ukuran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maupun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biasanya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dinyatakan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satuan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="1" dirty="0">
                <a:solidFill>
                  <a:schemeClr val="bg1"/>
                </a:solidFill>
              </a:rPr>
              <a:t>INCH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Selang Hisap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037" y="4545819"/>
            <a:ext cx="2583719" cy="193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elang Do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066" y="2509497"/>
            <a:ext cx="2464163" cy="18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err="1" smtClean="0"/>
              <a:t>Universitas</a:t>
            </a:r>
            <a:r>
              <a:rPr lang="en-US" noProof="0" dirty="0" smtClean="0"/>
              <a:t> Pembangunan Jaya 2020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Instalasi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Air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/>
              <a:t>Water Treatment Plant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berkesinambungan</a:t>
            </a:r>
            <a:r>
              <a:rPr lang="en-US" dirty="0"/>
              <a:t> </a:t>
            </a:r>
            <a:r>
              <a:rPr lang="en-US" dirty="0" err="1"/>
              <a:t>mengolah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air yang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 smtClean="0"/>
              <a:t>dikonsumsi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mempermudah</a:t>
            </a:r>
            <a:r>
              <a:rPr lang="en-US" dirty="0"/>
              <a:t> operator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mengaplikasikan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air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air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dimaksimalkan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terjaga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menyeluruh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B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Universitas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B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Pembangunan Jaya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Pompa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461" y="1808793"/>
            <a:ext cx="117057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Pompa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bekerja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secara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mekanis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memberikan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energi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kepada</a:t>
            </a:r>
            <a:r>
              <a:rPr lang="en-US" sz="2400" dirty="0">
                <a:solidFill>
                  <a:schemeClr val="bg1"/>
                </a:solidFill>
              </a:rPr>
              <a:t> air </a:t>
            </a:r>
            <a:r>
              <a:rPr lang="en-US" sz="2400" dirty="0" err="1">
                <a:solidFill>
                  <a:schemeClr val="bg1"/>
                </a:solidFill>
              </a:rPr>
              <a:t>sehingga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timbul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gerakan</a:t>
            </a:r>
            <a:r>
              <a:rPr lang="en-US" sz="2400" dirty="0">
                <a:solidFill>
                  <a:schemeClr val="bg1"/>
                </a:solidFill>
              </a:rPr>
              <a:t> air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berlangsung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menerus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Gerakan</a:t>
            </a:r>
            <a:r>
              <a:rPr lang="en-US" sz="2400" dirty="0">
                <a:solidFill>
                  <a:schemeClr val="bg1"/>
                </a:solidFill>
              </a:rPr>
              <a:t> air </a:t>
            </a:r>
            <a:r>
              <a:rPr lang="en-US" sz="2400" dirty="0" err="1">
                <a:solidFill>
                  <a:schemeClr val="bg1"/>
                </a:solidFill>
              </a:rPr>
              <a:t>inilah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disalurkan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pipa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selang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sehingga</a:t>
            </a:r>
            <a:r>
              <a:rPr lang="en-US" sz="2400" dirty="0">
                <a:solidFill>
                  <a:schemeClr val="bg1"/>
                </a:solidFill>
              </a:rPr>
              <a:t> air </a:t>
            </a:r>
            <a:r>
              <a:rPr lang="en-US" sz="2400" dirty="0" err="1">
                <a:solidFill>
                  <a:schemeClr val="bg1"/>
                </a:solidFill>
              </a:rPr>
              <a:t>bisa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berpindah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Pompa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berdasarkan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mekanismenya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terbagi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atas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srgbClr val="CBFF00">
                      <a:lumMod val="40000"/>
                      <a:lumOff val="60000"/>
                    </a:srgbClr>
                  </a:solidFill>
                </a:ln>
                <a:solidFill>
                  <a:schemeClr val="bg1"/>
                </a:solidFill>
                <a:effectLst>
                  <a:glow rad="63500">
                    <a:srgbClr val="004CB9">
                      <a:satMod val="175000"/>
                      <a:alpha val="40000"/>
                    </a:srgbClr>
                  </a:glow>
                </a:effectLst>
                <a:uLnTx/>
                <a:uFillTx/>
                <a:latin typeface="Franklin Gothic Book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solidFill>
                    <a:srgbClr val="CBFF00">
                      <a:lumMod val="40000"/>
                      <a:lumOff val="60000"/>
                    </a:srgbClr>
                  </a:solidFill>
                </a:ln>
                <a:solidFill>
                  <a:schemeClr val="bg1"/>
                </a:solidFill>
                <a:effectLst>
                  <a:glow rad="63500">
                    <a:srgbClr val="004CB9">
                      <a:satMod val="175000"/>
                      <a:alpha val="40000"/>
                    </a:srgbClr>
                  </a:glow>
                </a:effectLst>
                <a:uLnTx/>
                <a:uFillTx/>
                <a:latin typeface="Franklin Gothic Book"/>
              </a:rPr>
            </a:br>
            <a:endParaRPr kumimoji="0" lang="en-US" sz="2400" b="0" i="0" u="none" strike="noStrike" kern="1200" cap="none" spc="0" normalizeH="0" baseline="0" noProof="0" dirty="0">
              <a:ln>
                <a:solidFill>
                  <a:srgbClr val="CBFF00">
                    <a:lumMod val="40000"/>
                    <a:lumOff val="60000"/>
                  </a:srgbClr>
                </a:solidFill>
              </a:ln>
              <a:solidFill>
                <a:schemeClr val="bg1"/>
              </a:solidFill>
              <a:effectLst>
                <a:glow rad="63500">
                  <a:srgbClr val="004CB9">
                    <a:satMod val="175000"/>
                    <a:alpha val="40000"/>
                  </a:srgbClr>
                </a:glow>
              </a:effectLst>
              <a:uLnTx/>
              <a:uFillTx/>
              <a:latin typeface="Franklin Gothic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3404225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bg1"/>
                </a:solidFill>
              </a:rPr>
              <a:t>Pompa </a:t>
            </a:r>
            <a:r>
              <a:rPr lang="it-IT" sz="2400" dirty="0" smtClean="0">
                <a:solidFill>
                  <a:schemeClr val="bg1"/>
                </a:solidFill>
              </a:rPr>
              <a:t>Rotari </a:t>
            </a:r>
            <a:r>
              <a:rPr lang="en-US" dirty="0" err="1">
                <a:solidFill>
                  <a:schemeClr val="bg1"/>
                </a:solidFill>
              </a:rPr>
              <a:t>Penggunaan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bersekat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casing yang </a:t>
            </a:r>
            <a:r>
              <a:rPr lang="en-US" dirty="0" err="1">
                <a:solidFill>
                  <a:schemeClr val="bg1"/>
                </a:solidFill>
              </a:rPr>
              <a:t>tetap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Biasanya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pompa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dipergunakan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kebutuhan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khusus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industri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it-IT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bg1"/>
                </a:solidFill>
              </a:rPr>
              <a:t>Pompa </a:t>
            </a:r>
            <a:r>
              <a:rPr lang="it-IT" sz="2400" dirty="0" smtClean="0">
                <a:solidFill>
                  <a:schemeClr val="bg1"/>
                </a:solidFill>
              </a:rPr>
              <a:t>Sentrifugal </a:t>
            </a:r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ompa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yang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baling-baling yang </a:t>
            </a:r>
            <a:r>
              <a:rPr lang="en-US" dirty="0" err="1">
                <a:solidFill>
                  <a:schemeClr val="bg1"/>
                </a:solidFill>
              </a:rPr>
              <a:t>berputar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memberikan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energi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kinetik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air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bergerak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Pompa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yang paling </a:t>
            </a:r>
            <a:r>
              <a:rPr lang="en-US" dirty="0" err="1">
                <a:solidFill>
                  <a:schemeClr val="bg1"/>
                </a:solidFill>
              </a:rPr>
              <a:t>banyak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memindahkan</a:t>
            </a:r>
            <a:r>
              <a:rPr lang="en-US" dirty="0">
                <a:solidFill>
                  <a:schemeClr val="bg1"/>
                </a:solidFill>
              </a:rPr>
              <a:t> air.</a:t>
            </a:r>
            <a:endParaRPr lang="it-IT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bg1"/>
                </a:solidFill>
              </a:rPr>
              <a:t>Pompa </a:t>
            </a:r>
            <a:r>
              <a:rPr lang="it-IT" sz="2400" dirty="0" smtClean="0">
                <a:solidFill>
                  <a:schemeClr val="bg1"/>
                </a:solidFill>
              </a:rPr>
              <a:t>Piston </a:t>
            </a:r>
            <a:r>
              <a:rPr lang="en-US" dirty="0"/>
              <a:t> </a:t>
            </a:r>
            <a:r>
              <a:rPr lang="en-US" dirty="0" err="1" smtClean="0">
                <a:solidFill>
                  <a:schemeClr val="bg1"/>
                </a:solidFill>
              </a:rPr>
              <a:t>Memindahkan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cairan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berdasarkan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maju-mundur</a:t>
            </a:r>
            <a:r>
              <a:rPr lang="en-US" dirty="0">
                <a:solidFill>
                  <a:schemeClr val="bg1"/>
                </a:solidFill>
              </a:rPr>
              <a:t> piston. </a:t>
            </a:r>
            <a:r>
              <a:rPr lang="en-US" dirty="0" err="1">
                <a:solidFill>
                  <a:schemeClr val="bg1"/>
                </a:solidFill>
              </a:rPr>
              <a:t>Pompa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cocok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cairan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kekentalan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lumpur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err="1">
                <a:solidFill>
                  <a:srgbClr val="CBFF00"/>
                </a:solidFill>
              </a:rPr>
              <a:t>Universitas</a:t>
            </a:r>
            <a:r>
              <a:rPr lang="en-US" dirty="0">
                <a:solidFill>
                  <a:srgbClr val="CBFF00"/>
                </a:solidFill>
              </a:rPr>
              <a:t> Pembangunan Jaya 2020</a:t>
            </a:r>
          </a:p>
        </p:txBody>
      </p:sp>
      <p:pic>
        <p:nvPicPr>
          <p:cNvPr id="11266" name="Picture 2" descr="Rangkaian Kerja Transmisi Air Baku Dalam Instal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59" y="193365"/>
            <a:ext cx="6783840" cy="426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err="1">
                <a:solidFill>
                  <a:srgbClr val="CBFF00"/>
                </a:solidFill>
              </a:rPr>
              <a:t>Universitas</a:t>
            </a:r>
            <a:r>
              <a:rPr lang="en-US" dirty="0">
                <a:solidFill>
                  <a:srgbClr val="CBFF00"/>
                </a:solidFill>
              </a:rPr>
              <a:t> Pembangunan Jaya 2020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455" y="54592"/>
            <a:ext cx="11434040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Strainer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Klep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 Strainer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saringan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kasar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ditempatkan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ujung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hisap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menyaring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kotoran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kasar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seperti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lumut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rumput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sampah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dll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dapat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menghambat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kerja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pompa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transmisi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Strainer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berada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sebelum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klep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Klep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(valve)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katup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satu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arah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bekerja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membuka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ketika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terjadi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hisapan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menutup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ketika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hisapan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fungsinya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mencegah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keluar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hisap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ketika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pompa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berhenti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bekerja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berakibat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masuknya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udara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pompa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oming Soon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Hisap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Saluran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berfungsi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menghisap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pompa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tekanan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dibuat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pompa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menjadikan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masuk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hisap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selanjutnya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diteruskan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pompa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pengirim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oming Soon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Pompa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Alat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bekerja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menghisap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mengeluarkan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air.</a:t>
            </a:r>
            <a:endParaRPr lang="en-US" dirty="0">
              <a:solidFill>
                <a:schemeClr val="bg1"/>
              </a:solidFill>
              <a:latin typeface="Coming Soon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Pengirim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Saluran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hubungkan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pompa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 </a:t>
            </a:r>
            <a:endParaRPr lang="en-US" dirty="0">
              <a:solidFill>
                <a:schemeClr val="bg1"/>
              </a:solidFill>
              <a:latin typeface="Coming Soon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menampung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baku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berfungsi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memberikan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nilai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volume air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diolah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proses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koagulasi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flokulasi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membutuhkan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nilai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volume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baku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diolah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tempat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terbentuknya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sedimentasi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partikel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padatan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baku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oming Soon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Koagulasi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Flokulasi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 Kadar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kimia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dibutuhkan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dihitung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Metode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Jar Test.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Metode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Jar Test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metode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menentukan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takaran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kimia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dibutuhkan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Setelah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didapat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takarannya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penambahan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kimia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tersebut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bisa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injeksi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larutan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kimia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tersebut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hisap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pengirim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manual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cara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menambahkan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langsung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Agar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terjadi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proses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pengadukan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cepat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lambat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ujung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pengirim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ditempatkan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sedemikian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rupa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mengakibatkan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terjadi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pergerakan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di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endParaRPr lang="en-US" b="0" i="0" dirty="0">
              <a:solidFill>
                <a:schemeClr val="bg1"/>
              </a:solidFill>
              <a:effectLst/>
              <a:latin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22646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838200" y="6132132"/>
            <a:ext cx="339876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B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Universitas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B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Pembangunan Jaya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B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BFF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8877" y="1780794"/>
            <a:ext cx="11614245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Tujuannya</a:t>
            </a:r>
            <a:r>
              <a:rPr lang="en-US" dirty="0"/>
              <a:t>  </a:t>
            </a:r>
            <a:r>
              <a:rPr lang="en-US" dirty="0" err="1"/>
              <a:t>menampung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mendekatkan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pendahuluan</a:t>
            </a:r>
            <a:r>
              <a:rPr lang="en-US" dirty="0"/>
              <a:t> (pre-treatment)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istalasi</a:t>
            </a:r>
            <a:r>
              <a:rPr lang="en-US" dirty="0"/>
              <a:t> yang bear, </a:t>
            </a:r>
            <a:r>
              <a:rPr lang="en-US" dirty="0" err="1"/>
              <a:t>pemindahan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penampungan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. Di </a:t>
            </a:r>
            <a:r>
              <a:rPr lang="en-US" dirty="0" err="1"/>
              <a:t>penampungan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proses </a:t>
            </a:r>
            <a:r>
              <a:rPr lang="en-US" dirty="0" err="1"/>
              <a:t>koagulasi-flokulasi-sedimentasi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penampungan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patokan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, volume </a:t>
            </a:r>
            <a:r>
              <a:rPr lang="en-US" dirty="0" err="1"/>
              <a:t>penampungan</a:t>
            </a:r>
            <a:r>
              <a:rPr lang="en-US" dirty="0"/>
              <a:t> minimal </a:t>
            </a:r>
            <a:r>
              <a:rPr lang="en-US" dirty="0" err="1"/>
              <a:t>sebanding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per </a:t>
            </a:r>
            <a:r>
              <a:rPr lang="en-US" dirty="0" err="1"/>
              <a:t>siklus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drum air </a:t>
            </a:r>
            <a:r>
              <a:rPr lang="en-US" dirty="0" err="1"/>
              <a:t>bersih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penampungan</a:t>
            </a:r>
            <a:r>
              <a:rPr lang="en-US" dirty="0"/>
              <a:t> air </a:t>
            </a:r>
            <a:r>
              <a:rPr lang="en-US" dirty="0" err="1"/>
              <a:t>bakunya</a:t>
            </a:r>
            <a:r>
              <a:rPr lang="en-US" dirty="0"/>
              <a:t> pun </a:t>
            </a:r>
            <a:r>
              <a:rPr lang="en-US" dirty="0" err="1"/>
              <a:t>satu</a:t>
            </a:r>
            <a:r>
              <a:rPr lang="en-US" dirty="0"/>
              <a:t> drum.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patokan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,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efiensi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pre-treatment </a:t>
            </a:r>
            <a:r>
              <a:rPr lang="en-US" dirty="0" err="1"/>
              <a:t>saja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penampuangan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silider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kolam</a:t>
            </a:r>
            <a:r>
              <a:rPr lang="en-US" dirty="0"/>
              <a:t>.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silinder</a:t>
            </a:r>
            <a:r>
              <a:rPr lang="en-US" dirty="0"/>
              <a:t> </a:t>
            </a:r>
            <a:r>
              <a:rPr lang="en-US" dirty="0" err="1"/>
              <a:t>direkomendasikan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pre-treatment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perputaran</a:t>
            </a:r>
            <a:r>
              <a:rPr lang="en-US" dirty="0"/>
              <a:t> air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penampungan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proses </a:t>
            </a:r>
            <a:r>
              <a:rPr lang="en-US" dirty="0" err="1"/>
              <a:t>pengadukan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koagulasi-flokulasi-sedimentasi</a:t>
            </a:r>
            <a:r>
              <a:rPr lang="en-US" dirty="0"/>
              <a:t>.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3 </a:t>
            </a:r>
            <a:r>
              <a:rPr lang="en-US" dirty="0" err="1"/>
              <a:t>sekat</a:t>
            </a:r>
            <a:r>
              <a:rPr lang="en-US" dirty="0"/>
              <a:t> juga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otomatisasi</a:t>
            </a:r>
            <a:r>
              <a:rPr lang="en-US" dirty="0"/>
              <a:t> proses pre-treatment.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yang </a:t>
            </a:r>
            <a:r>
              <a:rPr lang="en-US" dirty="0" err="1"/>
              <a:t>terpenting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silkus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terhambat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kerumitan</a:t>
            </a:r>
            <a:r>
              <a:rPr lang="en-US" dirty="0"/>
              <a:t> proses pre-treatment.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Penampungan</a:t>
            </a:r>
            <a:r>
              <a:rPr lang="en-US" dirty="0" smtClean="0"/>
              <a:t> Air Baku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838200" y="6132132"/>
            <a:ext cx="339876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B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Universitas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B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Pembangunan Jaya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B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BFF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N</a:t>
            </a:r>
            <a:r>
              <a:rPr lang="en-US" dirty="0" smtClean="0"/>
              <a:t>ama </a:t>
            </a:r>
            <a:r>
              <a:rPr lang="en-US" dirty="0" err="1" smtClean="0"/>
              <a:t>Penampungan</a:t>
            </a:r>
            <a:endParaRPr lang="en-US" dirty="0"/>
          </a:p>
        </p:txBody>
      </p:sp>
      <p:pic>
        <p:nvPicPr>
          <p:cNvPr id="12290" name="Picture 2" descr="Kolam P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2" y="1816217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rum Plast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11" y="1948715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91352" y="4033161"/>
            <a:ext cx="1002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Kolam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1044" y="3683095"/>
            <a:ext cx="2363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Drum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Torn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4" name="Picture 6" descr="Onion Tank 30.000 l SE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76" y="717581"/>
            <a:ext cx="3688343" cy="9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Open Tank 30.000 liter SE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76" y="1976427"/>
            <a:ext cx="4098799" cy="185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446876" y="198820"/>
            <a:ext cx="2344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Tangki</a:t>
            </a:r>
            <a:r>
              <a:rPr lang="en-US" b="1" dirty="0" smtClean="0">
                <a:solidFill>
                  <a:schemeClr val="bg1"/>
                </a:solidFill>
              </a:rPr>
              <a:t> Air Flexible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8" name="Picture 10" descr="Oxfarm Tank T11 11.000 li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766" y="3867761"/>
            <a:ext cx="3183230" cy="246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Open Tank 45.000 liter VORTE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89" y="3922323"/>
            <a:ext cx="3175104" cy="206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838200" y="6132132"/>
            <a:ext cx="339876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B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Universitas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B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Pembangunan Jaya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B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BFF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8877" y="1780794"/>
            <a:ext cx="11614245" cy="4351338"/>
          </a:xfrm>
        </p:spPr>
        <p:txBody>
          <a:bodyPr>
            <a:normAutofit/>
          </a:bodyPr>
          <a:lstStyle/>
          <a:p>
            <a:pPr marL="576263" indent="-576263">
              <a:buFont typeface="Wingdings" panose="05000000000000000000" pitchFamily="2" charset="2"/>
              <a:buChar char="q"/>
            </a:pPr>
            <a:r>
              <a:rPr lang="en-US" dirty="0" err="1"/>
              <a:t>Tempatkan</a:t>
            </a:r>
            <a:r>
              <a:rPr lang="en-US" dirty="0"/>
              <a:t> </a:t>
            </a:r>
            <a:r>
              <a:rPr lang="en-US" dirty="0" err="1"/>
              <a:t>penampungan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datar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.</a:t>
            </a:r>
          </a:p>
          <a:p>
            <a:pPr marL="576263" indent="-576263">
              <a:buFont typeface="Wingdings" panose="05000000000000000000" pitchFamily="2" charset="2"/>
              <a:buChar char="q"/>
            </a:pPr>
            <a:r>
              <a:rPr lang="en-US" dirty="0" err="1"/>
              <a:t>Usahakan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unit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pPr marL="576263" indent="-576263">
              <a:buFont typeface="Wingdings" panose="05000000000000000000" pitchFamily="2" charset="2"/>
              <a:buChar char="q"/>
            </a:pPr>
            <a:r>
              <a:rPr lang="en-US" dirty="0" err="1"/>
              <a:t>Drainase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penampunga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genangan</a:t>
            </a:r>
            <a:r>
              <a:rPr lang="en-US" dirty="0"/>
              <a:t> air.</a:t>
            </a:r>
          </a:p>
          <a:p>
            <a:pPr marL="576263" indent="-576263">
              <a:buFont typeface="Wingdings" panose="05000000000000000000" pitchFamily="2" charset="2"/>
              <a:buChar char="q"/>
            </a:pPr>
            <a:r>
              <a:rPr lang="en-US" dirty="0" err="1"/>
              <a:t>Perkeras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yang </a:t>
            </a:r>
            <a:r>
              <a:rPr lang="en-US" dirty="0" err="1"/>
              <a:t>ditempati</a:t>
            </a:r>
            <a:r>
              <a:rPr lang="en-US" dirty="0"/>
              <a:t> </a:t>
            </a:r>
            <a:r>
              <a:rPr lang="en-US" dirty="0" err="1"/>
              <a:t>penampungan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Penempatan</a:t>
            </a:r>
            <a:r>
              <a:rPr lang="en-US" dirty="0" smtClean="0"/>
              <a:t> </a:t>
            </a:r>
            <a:r>
              <a:rPr lang="en-US" dirty="0" err="1" smtClean="0"/>
              <a:t>Penampungan</a:t>
            </a:r>
            <a:r>
              <a:rPr lang="en-US" dirty="0" smtClean="0"/>
              <a:t> Air Baku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26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Kimia </a:t>
            </a:r>
            <a:r>
              <a:rPr lang="en-US" dirty="0" err="1" smtClean="0"/>
              <a:t>Pengendap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461" y="1808793"/>
            <a:ext cx="117057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Proses </a:t>
            </a:r>
            <a:r>
              <a:rPr lang="en-US" dirty="0" err="1">
                <a:solidFill>
                  <a:schemeClr val="bg1"/>
                </a:solidFill>
              </a:rPr>
              <a:t>koagulasi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flokulasi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sedimentasi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saja</a:t>
            </a:r>
            <a:r>
              <a:rPr lang="en-US" dirty="0">
                <a:solidFill>
                  <a:schemeClr val="bg1"/>
                </a:solidFill>
              </a:rPr>
              <a:t> proses </a:t>
            </a:r>
            <a:r>
              <a:rPr lang="en-US" dirty="0" err="1">
                <a:solidFill>
                  <a:schemeClr val="bg1"/>
                </a:solidFill>
              </a:rPr>
              <a:t>pengendapan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sebuah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instalasi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pengolahan</a:t>
            </a:r>
            <a:r>
              <a:rPr lang="en-US" dirty="0">
                <a:solidFill>
                  <a:schemeClr val="bg1"/>
                </a:solidFill>
              </a:rPr>
              <a:t> air </a:t>
            </a:r>
            <a:r>
              <a:rPr lang="en-US" dirty="0" err="1">
                <a:solidFill>
                  <a:schemeClr val="bg1"/>
                </a:solidFill>
              </a:rPr>
              <a:t>terjadi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sebelum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filtrasi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penyaringan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proses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mengurangi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kekeruhan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diterima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oleh</a:t>
            </a:r>
            <a:r>
              <a:rPr lang="en-US" dirty="0">
                <a:solidFill>
                  <a:schemeClr val="bg1"/>
                </a:solidFill>
              </a:rPr>
              <a:t> filter. Filter </a:t>
            </a:r>
            <a:r>
              <a:rPr lang="en-US" dirty="0" err="1">
                <a:solidFill>
                  <a:schemeClr val="bg1"/>
                </a:solidFill>
              </a:rPr>
              <a:t>pasir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menyaring</a:t>
            </a:r>
            <a:r>
              <a:rPr lang="en-US" dirty="0">
                <a:solidFill>
                  <a:schemeClr val="bg1"/>
                </a:solidFill>
              </a:rPr>
              <a:t> optimal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kekeruhan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dibawah</a:t>
            </a:r>
            <a:r>
              <a:rPr lang="en-US" dirty="0">
                <a:solidFill>
                  <a:schemeClr val="bg1"/>
                </a:solidFill>
              </a:rPr>
              <a:t> 10 NTU. Proses </a:t>
            </a:r>
            <a:r>
              <a:rPr lang="en-US" dirty="0" err="1">
                <a:solidFill>
                  <a:schemeClr val="bg1"/>
                </a:solidFill>
              </a:rPr>
              <a:t>pengendapan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disebut</a:t>
            </a:r>
            <a:r>
              <a:rPr lang="en-US" dirty="0">
                <a:solidFill>
                  <a:schemeClr val="bg1"/>
                </a:solidFill>
              </a:rPr>
              <a:t> juga </a:t>
            </a:r>
            <a:r>
              <a:rPr lang="en-US" dirty="0" err="1">
                <a:solidFill>
                  <a:schemeClr val="bg1"/>
                </a:solidFill>
              </a:rPr>
              <a:t>Pengolahan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Pendahuluan</a:t>
            </a:r>
            <a:r>
              <a:rPr lang="en-US" dirty="0">
                <a:solidFill>
                  <a:schemeClr val="bg1"/>
                </a:solidFill>
              </a:rPr>
              <a:t> / Pre-treatment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pengendapan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melibatkan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kimia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pengendap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Pilihan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kimia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banyak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ditemui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pasaran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bebas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Alumunium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Sulfat</a:t>
            </a:r>
            <a:r>
              <a:rPr lang="en-US" dirty="0">
                <a:solidFill>
                  <a:schemeClr val="bg1"/>
                </a:solidFill>
              </a:rPr>
              <a:t>, PAC, </a:t>
            </a:r>
            <a:r>
              <a:rPr lang="en-US" dirty="0" err="1">
                <a:solidFill>
                  <a:schemeClr val="bg1"/>
                </a:solidFill>
              </a:rPr>
              <a:t>Fero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Klorida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Sulfat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Pilihan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tergantung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efektivitas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efisiensi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pengolahan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kualitas</a:t>
            </a:r>
            <a:r>
              <a:rPr lang="en-US" dirty="0">
                <a:solidFill>
                  <a:schemeClr val="bg1"/>
                </a:solidFill>
              </a:rPr>
              <a:t> air </a:t>
            </a:r>
            <a:r>
              <a:rPr lang="en-US" dirty="0" err="1">
                <a:solidFill>
                  <a:schemeClr val="bg1"/>
                </a:solidFill>
              </a:rPr>
              <a:t>baku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ketersediaan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</a:rPr>
              <a:t>Penambahan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kimia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pengendap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dimaksudkan</a:t>
            </a:r>
            <a:r>
              <a:rPr lang="en-US" dirty="0">
                <a:solidFill>
                  <a:schemeClr val="bg1"/>
                </a:solidFill>
              </a:rPr>
              <a:t> agar </a:t>
            </a:r>
            <a:r>
              <a:rPr lang="en-US" dirty="0" err="1">
                <a:solidFill>
                  <a:schemeClr val="bg1"/>
                </a:solidFill>
              </a:rPr>
              <a:t>terjadi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reaksi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air yang </a:t>
            </a:r>
            <a:r>
              <a:rPr lang="en-US" dirty="0" err="1">
                <a:solidFill>
                  <a:schemeClr val="bg1"/>
                </a:solidFill>
              </a:rPr>
              <a:t>bersifat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koloid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koagulasi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sehingga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menbentuk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gumpalan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besar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flokulasi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gravitasi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mengendap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dasar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penampungan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Kadar yang </a:t>
            </a:r>
            <a:r>
              <a:rPr lang="en-US" dirty="0" err="1">
                <a:solidFill>
                  <a:schemeClr val="bg1"/>
                </a:solidFill>
              </a:rPr>
              <a:t>ditambahan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air </a:t>
            </a:r>
            <a:r>
              <a:rPr lang="en-US" dirty="0" err="1">
                <a:solidFill>
                  <a:schemeClr val="bg1"/>
                </a:solidFill>
              </a:rPr>
              <a:t>baku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sesuai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takaran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menghindari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efek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buruk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Alumunium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Sulfat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ditetapkan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takaran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tepat</a:t>
            </a:r>
            <a:r>
              <a:rPr lang="en-US" dirty="0">
                <a:solidFill>
                  <a:schemeClr val="bg1"/>
                </a:solidFill>
              </a:rPr>
              <a:t> agar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pengendapan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benar-benar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baik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Penentuan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takaran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Alumunium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Sulfat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dibutuhkan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sejumlah</a:t>
            </a:r>
            <a:r>
              <a:rPr lang="en-US" dirty="0">
                <a:solidFill>
                  <a:schemeClr val="bg1"/>
                </a:solidFill>
              </a:rPr>
              <a:t> volume air </a:t>
            </a:r>
            <a:r>
              <a:rPr lang="en-US" dirty="0" err="1">
                <a:solidFill>
                  <a:schemeClr val="bg1"/>
                </a:solidFill>
              </a:rPr>
              <a:t>baku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ditetapkan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Metode</a:t>
            </a:r>
            <a:r>
              <a:rPr lang="en-US" dirty="0">
                <a:solidFill>
                  <a:schemeClr val="bg1"/>
                </a:solidFill>
              </a:rPr>
              <a:t> Jar Test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27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Kimia </a:t>
            </a:r>
            <a:r>
              <a:rPr lang="en-US" dirty="0" err="1" smtClean="0"/>
              <a:t>Pengendap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461" y="1808793"/>
            <a:ext cx="117057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PAC, </a:t>
            </a:r>
            <a:r>
              <a:rPr lang="en-US" dirty="0" err="1">
                <a:solidFill>
                  <a:schemeClr val="bg1"/>
                </a:solidFill>
              </a:rPr>
              <a:t>Fero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Klorida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Sulfat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metode</a:t>
            </a:r>
            <a:r>
              <a:rPr lang="en-US" dirty="0">
                <a:solidFill>
                  <a:schemeClr val="bg1"/>
                </a:solidFill>
              </a:rPr>
              <a:t> jar test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atas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cukup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takaran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perkiraan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dikurangi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bertahap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setiap</a:t>
            </a:r>
            <a:r>
              <a:rPr lang="en-US" dirty="0">
                <a:solidFill>
                  <a:schemeClr val="bg1"/>
                </a:solidFill>
              </a:rPr>
              <a:t> kali </a:t>
            </a:r>
            <a:r>
              <a:rPr lang="en-US" dirty="0" err="1">
                <a:solidFill>
                  <a:schemeClr val="bg1"/>
                </a:solidFill>
              </a:rPr>
              <a:t>siklus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pengendapan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sampai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ditemukan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takaran</a:t>
            </a:r>
            <a:r>
              <a:rPr lang="en-US" dirty="0">
                <a:solidFill>
                  <a:schemeClr val="bg1"/>
                </a:solidFill>
              </a:rPr>
              <a:t> minimal yang </a:t>
            </a:r>
            <a:r>
              <a:rPr lang="en-US" dirty="0" err="1">
                <a:solidFill>
                  <a:schemeClr val="bg1"/>
                </a:solidFill>
              </a:rPr>
              <a:t>masih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menghasilkan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endapan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sempurna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</a:rPr>
              <a:t>Setelah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perhitungan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takaran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dibutuhkan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menambahan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larutan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pengendap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instalasi</a:t>
            </a:r>
            <a:r>
              <a:rPr lang="en-US" dirty="0">
                <a:solidFill>
                  <a:schemeClr val="bg1"/>
                </a:solidFill>
              </a:rPr>
              <a:t>. Proses yang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boleh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terlewati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proses </a:t>
            </a:r>
            <a:r>
              <a:rPr lang="en-US" dirty="0" err="1">
                <a:solidFill>
                  <a:schemeClr val="bg1"/>
                </a:solidFill>
              </a:rPr>
              <a:t>pengadukan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pengadukan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lambat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pengadukan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terjadi</a:t>
            </a:r>
            <a:r>
              <a:rPr lang="en-US" dirty="0">
                <a:solidFill>
                  <a:schemeClr val="bg1"/>
                </a:solidFill>
              </a:rPr>
              <a:t> proses </a:t>
            </a:r>
            <a:r>
              <a:rPr lang="en-US" dirty="0" err="1">
                <a:solidFill>
                  <a:schemeClr val="bg1"/>
                </a:solidFill>
              </a:rPr>
              <a:t>koagulasi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pengadukan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lambat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terjadi</a:t>
            </a:r>
            <a:r>
              <a:rPr lang="en-US" dirty="0">
                <a:solidFill>
                  <a:schemeClr val="bg1"/>
                </a:solidFill>
              </a:rPr>
              <a:t> proses </a:t>
            </a:r>
            <a:r>
              <a:rPr lang="en-US" dirty="0" err="1">
                <a:solidFill>
                  <a:schemeClr val="bg1"/>
                </a:solidFill>
              </a:rPr>
              <a:t>flokulasi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Pengadukan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memanfaatkan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aliran</a:t>
            </a:r>
            <a:r>
              <a:rPr lang="en-US" dirty="0">
                <a:solidFill>
                  <a:schemeClr val="bg1"/>
                </a:solidFill>
              </a:rPr>
              <a:t> air yang </a:t>
            </a:r>
            <a:r>
              <a:rPr lang="en-US" dirty="0" err="1">
                <a:solidFill>
                  <a:schemeClr val="bg1"/>
                </a:solidFill>
              </a:rPr>
              <a:t>diatur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kecepatannya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maupun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manual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mengaduk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langsung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penambungan</a:t>
            </a:r>
            <a:r>
              <a:rPr lang="en-US" dirty="0">
                <a:solidFill>
                  <a:schemeClr val="bg1"/>
                </a:solidFill>
              </a:rPr>
              <a:t>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28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Metode</a:t>
            </a:r>
            <a:r>
              <a:rPr lang="en-US" dirty="0" smtClean="0"/>
              <a:t> Jar Test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461" y="1808793"/>
            <a:ext cx="11705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mendapatkan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dosis</a:t>
            </a:r>
            <a:r>
              <a:rPr lang="en-US" dirty="0">
                <a:solidFill>
                  <a:schemeClr val="bg1"/>
                </a:solidFill>
              </a:rPr>
              <a:t> optimum, </a:t>
            </a:r>
            <a:r>
              <a:rPr lang="en-US" dirty="0" err="1">
                <a:solidFill>
                  <a:schemeClr val="bg1"/>
                </a:solidFill>
              </a:rPr>
              <a:t>dilakuan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percobaan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variasi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Alumunium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Sulfat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kekeruhan</a:t>
            </a:r>
            <a:r>
              <a:rPr lang="en-US" dirty="0">
                <a:solidFill>
                  <a:schemeClr val="bg1"/>
                </a:solidFill>
              </a:rPr>
              <a:t> 1 liter air </a:t>
            </a:r>
            <a:r>
              <a:rPr lang="en-US" dirty="0" err="1">
                <a:solidFill>
                  <a:schemeClr val="bg1"/>
                </a:solidFill>
              </a:rPr>
              <a:t>sampel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wadah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</a:rPr>
              <a:t>Metode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penentuan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takaran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Alumunium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Sulfat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diperlukan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menjernihkan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sejumlah</a:t>
            </a:r>
            <a:r>
              <a:rPr lang="en-US" dirty="0">
                <a:solidFill>
                  <a:schemeClr val="bg1"/>
                </a:solidFill>
              </a:rPr>
              <a:t> volume air </a:t>
            </a:r>
            <a:r>
              <a:rPr lang="en-US" dirty="0" err="1" smtClean="0">
                <a:solidFill>
                  <a:schemeClr val="bg1"/>
                </a:solidFill>
              </a:rPr>
              <a:t>baku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3.bp.blogspot.com/-FvgBXBtTOK0/UrAOdnlY-4I/AAAAAAAAAHI/9KVlUjJ5q6Q/s320/Grafik+pengaruh+Al+pada+Turbid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03" y="2697114"/>
            <a:ext cx="4379854" cy="3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err="1">
                <a:solidFill>
                  <a:srgbClr val="CBFF00"/>
                </a:solidFill>
              </a:rPr>
              <a:t>Universitas</a:t>
            </a:r>
            <a:r>
              <a:rPr lang="en-US" dirty="0">
                <a:solidFill>
                  <a:srgbClr val="CBFF00"/>
                </a:solidFill>
              </a:rPr>
              <a:t> Pembangunan Jaya 2020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Filtrasi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Instalasi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0" name="Picture 2" descr="Rangkaian Filtrasi Dalam Instal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3" y="1180532"/>
            <a:ext cx="70104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Universitas</a:t>
            </a:r>
            <a:r>
              <a:rPr lang="en-US" dirty="0" smtClean="0"/>
              <a:t> Pembangunan Jaya 2020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880" y="1144839"/>
            <a:ext cx="10515600" cy="748280"/>
          </a:xfrm>
        </p:spPr>
        <p:txBody>
          <a:bodyPr>
            <a:normAutofit/>
          </a:bodyPr>
          <a:lstStyle/>
          <a:p>
            <a:r>
              <a:rPr lang="sv-SE" sz="2500" dirty="0"/>
              <a:t>Berdasarkan instalasi pengolahannya, pengolahan air dibedakan </a:t>
            </a:r>
            <a:r>
              <a:rPr lang="sv-SE" sz="2500" dirty="0" smtClean="0"/>
              <a:t>menjadi :</a:t>
            </a:r>
            <a:endParaRPr lang="en-US" sz="2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6880" y="1825625"/>
            <a:ext cx="5699078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v-SE" sz="2600" dirty="0"/>
              <a:t>Pengolahan air skala rumah tangga</a:t>
            </a:r>
          </a:p>
          <a:p>
            <a:pPr lvl="1">
              <a:lnSpc>
                <a:spcPct val="110000"/>
              </a:lnSpc>
            </a:pPr>
            <a:r>
              <a:rPr lang="en-US" sz="2200" dirty="0" err="1"/>
              <a:t>Pengolahan</a:t>
            </a:r>
            <a:r>
              <a:rPr lang="en-US" sz="2200" dirty="0"/>
              <a:t> air </a:t>
            </a:r>
            <a:r>
              <a:rPr lang="en-US" sz="2200" dirty="0" err="1"/>
              <a:t>skala</a:t>
            </a:r>
            <a:r>
              <a:rPr lang="en-US" sz="2200" dirty="0"/>
              <a:t> </a:t>
            </a:r>
            <a:r>
              <a:rPr lang="en-US" sz="2200" dirty="0" err="1"/>
              <a:t>rumah</a:t>
            </a:r>
            <a:r>
              <a:rPr lang="en-US" sz="2200" dirty="0"/>
              <a:t> </a:t>
            </a:r>
            <a:r>
              <a:rPr lang="en-US" sz="2200" dirty="0" err="1"/>
              <a:t>tangga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pengolahan</a:t>
            </a:r>
            <a:r>
              <a:rPr lang="en-US" sz="2200" dirty="0"/>
              <a:t> air yang </a:t>
            </a:r>
            <a:r>
              <a:rPr lang="en-US" sz="2200" dirty="0" err="1"/>
              <a:t>diaplikasikan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skala</a:t>
            </a:r>
            <a:r>
              <a:rPr lang="en-US" sz="2200" dirty="0"/>
              <a:t> </a:t>
            </a:r>
            <a:r>
              <a:rPr lang="en-US" sz="2200" dirty="0" err="1"/>
              <a:t>rumah</a:t>
            </a:r>
            <a:r>
              <a:rPr lang="en-US" sz="2200" dirty="0"/>
              <a:t> </a:t>
            </a:r>
            <a:r>
              <a:rPr lang="en-US" sz="2200" dirty="0" err="1"/>
              <a:t>tangga</a:t>
            </a:r>
            <a:r>
              <a:rPr lang="en-US" sz="2200" dirty="0"/>
              <a:t>. </a:t>
            </a:r>
            <a:r>
              <a:rPr lang="en-US" sz="2200" dirty="0" err="1"/>
              <a:t>Jenis</a:t>
            </a:r>
            <a:r>
              <a:rPr lang="en-US" sz="2200" dirty="0"/>
              <a:t> </a:t>
            </a:r>
            <a:r>
              <a:rPr lang="en-US" sz="2200" dirty="0" err="1"/>
              <a:t>peralatan</a:t>
            </a:r>
            <a:r>
              <a:rPr lang="en-US" sz="2200" dirty="0"/>
              <a:t> yang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model </a:t>
            </a:r>
            <a:r>
              <a:rPr lang="en-US" sz="2200" dirty="0" err="1"/>
              <a:t>penyaringan</a:t>
            </a:r>
            <a:r>
              <a:rPr lang="en-US" sz="2200" dirty="0"/>
              <a:t> </a:t>
            </a:r>
            <a:r>
              <a:rPr lang="en-US" sz="2200" dirty="0" err="1"/>
              <a:t>pasir</a:t>
            </a:r>
            <a:r>
              <a:rPr lang="en-US" sz="2200" dirty="0"/>
              <a:t>, </a:t>
            </a:r>
            <a:r>
              <a:rPr lang="en-US" sz="2200" dirty="0" err="1"/>
              <a:t>keramik</a:t>
            </a:r>
            <a:r>
              <a:rPr lang="en-US" sz="2200" dirty="0"/>
              <a:t> filter, </a:t>
            </a:r>
            <a:r>
              <a:rPr lang="en-US" sz="2200" dirty="0" err="1"/>
              <a:t>atau</a:t>
            </a:r>
            <a:r>
              <a:rPr lang="en-US" sz="2200" dirty="0"/>
              <a:t> ultra filter. Model </a:t>
            </a:r>
            <a:r>
              <a:rPr lang="en-US" sz="2200" dirty="0" err="1"/>
              <a:t>pengendapan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drum, ember, </a:t>
            </a:r>
            <a:r>
              <a:rPr lang="en-US" sz="2200" dirty="0" err="1"/>
              <a:t>ijuk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lain-lain </a:t>
            </a:r>
            <a:r>
              <a:rPr lang="en-US" sz="2200" dirty="0" err="1"/>
              <a:t>bahan</a:t>
            </a:r>
            <a:r>
              <a:rPr lang="en-US" sz="2200" dirty="0"/>
              <a:t> yang </a:t>
            </a:r>
            <a:r>
              <a:rPr lang="en-US" sz="2200" dirty="0" err="1"/>
              <a:t>mudah</a:t>
            </a:r>
            <a:r>
              <a:rPr lang="en-US" sz="2200" dirty="0"/>
              <a:t> </a:t>
            </a:r>
            <a:r>
              <a:rPr lang="en-US" sz="2200" dirty="0" err="1"/>
              <a:t>ditemui</a:t>
            </a:r>
            <a:r>
              <a:rPr lang="en-US" sz="2200" dirty="0"/>
              <a:t> </a:t>
            </a:r>
            <a:r>
              <a:rPr lang="en-US" sz="2200" dirty="0" err="1"/>
              <a:t>sehari-hari</a:t>
            </a:r>
            <a:r>
              <a:rPr lang="en-US" sz="2200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Pengolahan air skala </a:t>
            </a:r>
            <a:r>
              <a:rPr lang="sv-SE" dirty="0" smtClean="0"/>
              <a:t>besar</a:t>
            </a:r>
            <a:endParaRPr lang="sv-SE" dirty="0"/>
          </a:p>
          <a:p>
            <a:pPr lvl="1"/>
            <a:r>
              <a:rPr lang="en-US" dirty="0" err="1"/>
              <a:t>Pengolahan</a:t>
            </a:r>
            <a:r>
              <a:rPr lang="en-US" dirty="0"/>
              <a:t> air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berkorelasi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air.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mencukup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orang.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proses </a:t>
            </a:r>
            <a:r>
              <a:rPr lang="en-US" dirty="0" err="1"/>
              <a:t>pengolahan</a:t>
            </a:r>
            <a:r>
              <a:rPr lang="en-US" dirty="0"/>
              <a:t> air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didisain</a:t>
            </a:r>
            <a:r>
              <a:rPr lang="en-US" dirty="0"/>
              <a:t> </a:t>
            </a:r>
            <a:r>
              <a:rPr lang="en-US" dirty="0" err="1"/>
              <a:t>berkapasitas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air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err="1">
                <a:solidFill>
                  <a:srgbClr val="CBFF00"/>
                </a:solidFill>
              </a:rPr>
              <a:t>Universitas</a:t>
            </a:r>
            <a:r>
              <a:rPr lang="en-US" dirty="0">
                <a:solidFill>
                  <a:srgbClr val="CBFF00"/>
                </a:solidFill>
              </a:rPr>
              <a:t> Pembangunan Jaya 2020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Filtrasi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Instalasi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900" y="1125900"/>
            <a:ext cx="112866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Penyaringan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filtrasi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proses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pemisahan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komponen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padatan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terkandung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melewatkannya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media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berpori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berpori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lainnya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Penyaringan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merupakan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bagian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rangkaian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pengolahan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baik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tanpa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pre-treatment. Pre-treatment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setelah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menilai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kemampuan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filter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menyaring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kekeruhan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baku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Contohnya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pasir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lambat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hanya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mampu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menyaring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kekeruhan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bawah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50 NTU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pasir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cepat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hanya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mampu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menyaring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kekeruhan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bawah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10 NTU.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Banyak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filter lain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selain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bermedia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pasir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memiliki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spesifikasi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kemampuan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menyaring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kekeruhan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Pastikan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spesifikasi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filter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sebelum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memutuskan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melakukan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pre-treatment.</a:t>
            </a:r>
            <a:endParaRPr lang="en-US" dirty="0">
              <a:solidFill>
                <a:schemeClr val="bg1"/>
              </a:solidFill>
              <a:latin typeface="Coming Soon"/>
            </a:endParaRPr>
          </a:p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900" y="3219716"/>
            <a:ext cx="11145672" cy="646331"/>
          </a:xfrm>
          <a:prstGeom prst="rect">
            <a:avLst/>
          </a:prstGeom>
          <a:solidFill>
            <a:srgbClr val="197DCE"/>
          </a:solidFill>
          <a:ln>
            <a:solidFill>
              <a:schemeClr val="accent3">
                <a:lumMod val="25000"/>
                <a:lumOff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Mekanisme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terjadi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filter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yaitu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penyaringan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mekanis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sedimentasi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adsorpsi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koagulasi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wadah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media,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aktivitas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biologi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41" y="3892265"/>
            <a:ext cx="117871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Selanjutnya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setelah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mengalami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proses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penurunan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derajat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kekeruhan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baku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siap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diproses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filter.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Sebuah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pompa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bekerja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mentransmisikan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bak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tabung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filter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pasir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menghilangkan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padatan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filter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karbon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menghilangkan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unsur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logam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mikroorganisme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Kombinasi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kedua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filter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menghasilkan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olahan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memenuhi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syarat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minum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Selain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menggunakan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pompa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gaya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gravitasi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pun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dapat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dipergunakan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menjalankan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filter.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Filtrasi dalam Instalasi (Proses yang terjadi)</a:t>
            </a:r>
          </a:p>
          <a:p>
            <a:r>
              <a:rPr lang="sv-SE" dirty="0" smtClean="0">
                <a:hlinkClick r:id="rId2"/>
              </a:rPr>
              <a:t>Penampungan </a:t>
            </a:r>
            <a:r>
              <a:rPr lang="sv-SE" dirty="0">
                <a:hlinkClick r:id="rId2"/>
              </a:rPr>
              <a:t>Hasil Olahan dan Disinfeksi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?????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Pratika Riris Putrianti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21AB4-1CF0-4825-926E-5207D64C2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Phone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A4F671-D586-49FB-B0C1-E7E9ADFE08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0812-9503-0204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118D49-CA48-4C57-A37C-31BAA75381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14719-D011-4E0B-9362-CD19FF22FE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ratika.riris@upj.ac.id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455992" y="2241140"/>
            <a:ext cx="1144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Pengendalian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kualitas</a:t>
            </a:r>
            <a:r>
              <a:rPr lang="en-US" sz="2800" dirty="0" smtClean="0">
                <a:solidFill>
                  <a:schemeClr val="bg1"/>
                </a:solidFill>
              </a:rPr>
              <a:t> air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sanitasi</a:t>
            </a:r>
            <a:r>
              <a:rPr lang="en-US" sz="2800" dirty="0" smtClean="0">
                <a:solidFill>
                  <a:schemeClr val="bg1"/>
                </a:solidFill>
              </a:rPr>
              <a:t>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Permenkes</a:t>
            </a:r>
            <a:r>
              <a:rPr lang="en-US" sz="2800" dirty="0" smtClean="0">
                <a:solidFill>
                  <a:schemeClr val="bg1"/>
                </a:solidFill>
              </a:rPr>
              <a:t> No 32 </a:t>
            </a:r>
            <a:r>
              <a:rPr lang="en-US" sz="2800" dirty="0" err="1" smtClean="0">
                <a:solidFill>
                  <a:schemeClr val="bg1"/>
                </a:solidFill>
              </a:rPr>
              <a:t>Tentang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Standar</a:t>
            </a:r>
            <a:r>
              <a:rPr lang="en-US" sz="2800" dirty="0" smtClean="0">
                <a:solidFill>
                  <a:schemeClr val="bg1"/>
                </a:solidFill>
              </a:rPr>
              <a:t> Baku </a:t>
            </a:r>
            <a:r>
              <a:rPr lang="en-US" sz="2800" dirty="0" err="1" smtClean="0">
                <a:solidFill>
                  <a:schemeClr val="bg1"/>
                </a:solidFill>
              </a:rPr>
              <a:t>Mutu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Kesehatan</a:t>
            </a:r>
            <a:r>
              <a:rPr lang="en-US" sz="2800" dirty="0" smtClean="0">
                <a:solidFill>
                  <a:schemeClr val="bg1"/>
                </a:solidFill>
              </a:rPr>
              <a:t> Air, 2017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6000" u="sng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02AE2-358E-4E9A-AF91-90EFED799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err="1"/>
              <a:t>Produksi</a:t>
            </a:r>
            <a:r>
              <a:rPr lang="en-US" sz="2500" dirty="0"/>
              <a:t> </a:t>
            </a:r>
            <a:r>
              <a:rPr lang="en-US" sz="2500" dirty="0" err="1"/>
              <a:t>pengolahan</a:t>
            </a:r>
            <a:r>
              <a:rPr lang="en-US" sz="2500" dirty="0"/>
              <a:t> air </a:t>
            </a:r>
            <a:r>
              <a:rPr lang="en-US" sz="2500" dirty="0" err="1"/>
              <a:t>skala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r>
              <a:rPr lang="en-US" sz="2500" dirty="0"/>
              <a:t> </a:t>
            </a:r>
            <a:r>
              <a:rPr lang="en-US" sz="2500" dirty="0" err="1"/>
              <a:t>berdasarkan</a:t>
            </a:r>
            <a:r>
              <a:rPr lang="en-US" sz="2500" dirty="0"/>
              <a:t> </a:t>
            </a:r>
            <a:r>
              <a:rPr lang="en-US" sz="2500" dirty="0" err="1"/>
              <a:t>kualitas</a:t>
            </a:r>
            <a:r>
              <a:rPr lang="en-US" sz="2500" dirty="0"/>
              <a:t> </a:t>
            </a:r>
            <a:r>
              <a:rPr lang="en-US" sz="2500" dirty="0" err="1"/>
              <a:t>hasil</a:t>
            </a:r>
            <a:r>
              <a:rPr lang="en-US" sz="2500" dirty="0"/>
              <a:t> </a:t>
            </a:r>
            <a:r>
              <a:rPr lang="en-US" sz="2500" dirty="0" err="1"/>
              <a:t>produksinya</a:t>
            </a:r>
            <a:r>
              <a:rPr lang="en-US" sz="2500" dirty="0"/>
              <a:t> </a:t>
            </a:r>
            <a:r>
              <a:rPr lang="en-US" sz="2500" dirty="0" err="1"/>
              <a:t>dibedakan</a:t>
            </a:r>
            <a:r>
              <a:rPr lang="en-US" sz="2500" dirty="0"/>
              <a:t> </a:t>
            </a:r>
            <a:r>
              <a:rPr lang="en-US" sz="2500" dirty="0" err="1"/>
              <a:t>menjadi</a:t>
            </a:r>
            <a:r>
              <a:rPr lang="en-US" sz="2500" dirty="0"/>
              <a:t> 2, </a:t>
            </a:r>
            <a:r>
              <a:rPr lang="en-US" sz="2500" dirty="0" err="1" smtClean="0"/>
              <a:t>yaitu</a:t>
            </a:r>
            <a:r>
              <a:rPr lang="en-US" sz="2500" dirty="0" smtClean="0"/>
              <a:t> :</a:t>
            </a:r>
            <a:endParaRPr lang="en-US" sz="2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 err="1"/>
              <a:t>Produksi</a:t>
            </a:r>
            <a:r>
              <a:rPr lang="en-US" b="0" dirty="0"/>
              <a:t>  Air </a:t>
            </a:r>
            <a:r>
              <a:rPr lang="en-US" b="0" dirty="0" err="1"/>
              <a:t>Khusus</a:t>
            </a:r>
            <a:r>
              <a:rPr lang="en-US" b="0" dirty="0"/>
              <a:t> </a:t>
            </a:r>
            <a:r>
              <a:rPr lang="en-US" b="0" dirty="0" err="1"/>
              <a:t>atau</a:t>
            </a:r>
            <a:r>
              <a:rPr lang="en-US" b="0" dirty="0"/>
              <a:t> Specialized Water Production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dirty="0" err="1"/>
              <a:t>Produksi</a:t>
            </a:r>
            <a:r>
              <a:rPr lang="en-US" dirty="0"/>
              <a:t> Air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yang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air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WHO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diminum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 .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 err="1"/>
              <a:t>Produksi</a:t>
            </a:r>
            <a:r>
              <a:rPr lang="en-US" b="0" dirty="0"/>
              <a:t>  Air </a:t>
            </a:r>
            <a:r>
              <a:rPr lang="en-US" b="0" dirty="0" err="1"/>
              <a:t>Massal</a:t>
            </a:r>
            <a:r>
              <a:rPr lang="en-US" b="0" dirty="0"/>
              <a:t> </a:t>
            </a:r>
            <a:r>
              <a:rPr lang="en-US" b="0" dirty="0" err="1"/>
              <a:t>atau</a:t>
            </a:r>
            <a:r>
              <a:rPr lang="en-US" b="0" dirty="0"/>
              <a:t> Massive Water Production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523931" cy="410044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2900" dirty="0" err="1"/>
              <a:t>Produksi</a:t>
            </a:r>
            <a:r>
              <a:rPr lang="en-US" sz="2900" dirty="0"/>
              <a:t> Air </a:t>
            </a:r>
            <a:r>
              <a:rPr lang="en-US" sz="2900" dirty="0" err="1"/>
              <a:t>Massal</a:t>
            </a:r>
            <a:r>
              <a:rPr lang="en-US" sz="2900" dirty="0"/>
              <a:t> </a:t>
            </a:r>
            <a:r>
              <a:rPr lang="en-US" sz="2900" dirty="0" err="1"/>
              <a:t>mengacu</a:t>
            </a:r>
            <a:r>
              <a:rPr lang="en-US" sz="2900" dirty="0"/>
              <a:t> </a:t>
            </a:r>
            <a:r>
              <a:rPr lang="en-US" sz="2900" dirty="0" err="1"/>
              <a:t>pada</a:t>
            </a:r>
            <a:r>
              <a:rPr lang="en-US" sz="2900" dirty="0"/>
              <a:t>  </a:t>
            </a:r>
            <a:r>
              <a:rPr lang="en-US" sz="2900" dirty="0" err="1"/>
              <a:t>kuantitas</a:t>
            </a:r>
            <a:r>
              <a:rPr lang="en-US" sz="2900" dirty="0"/>
              <a:t> </a:t>
            </a:r>
            <a:r>
              <a:rPr lang="en-US" sz="2900" dirty="0" err="1"/>
              <a:t>hasil</a:t>
            </a:r>
            <a:r>
              <a:rPr lang="en-US" sz="2900" dirty="0"/>
              <a:t> </a:t>
            </a:r>
            <a:r>
              <a:rPr lang="en-US" sz="2900" dirty="0" err="1"/>
              <a:t>produksi</a:t>
            </a:r>
            <a:r>
              <a:rPr lang="en-US" sz="2900" dirty="0"/>
              <a:t> </a:t>
            </a:r>
            <a:r>
              <a:rPr lang="en-US" sz="2900" dirty="0" err="1"/>
              <a:t>dengan</a:t>
            </a:r>
            <a:r>
              <a:rPr lang="en-US" sz="2900" dirty="0"/>
              <a:t> </a:t>
            </a:r>
            <a:r>
              <a:rPr lang="en-US" sz="2900" dirty="0" err="1"/>
              <a:t>konsekuensi</a:t>
            </a:r>
            <a:r>
              <a:rPr lang="en-US" sz="2900" dirty="0"/>
              <a:t> </a:t>
            </a:r>
            <a:r>
              <a:rPr lang="en-US" sz="2900" dirty="0" err="1"/>
              <a:t>penurunan</a:t>
            </a:r>
            <a:r>
              <a:rPr lang="en-US" sz="2900" dirty="0"/>
              <a:t> </a:t>
            </a:r>
            <a:r>
              <a:rPr lang="en-US" sz="2900" dirty="0" err="1"/>
              <a:t>pada</a:t>
            </a:r>
            <a:r>
              <a:rPr lang="en-US" sz="2900" dirty="0"/>
              <a:t> </a:t>
            </a:r>
            <a:r>
              <a:rPr lang="en-US" sz="2900" dirty="0" err="1"/>
              <a:t>kualitasnya</a:t>
            </a:r>
            <a:r>
              <a:rPr lang="en-US" sz="2900" dirty="0"/>
              <a:t>.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dikonsumsi</a:t>
            </a:r>
            <a:r>
              <a:rPr lang="en-US" sz="2900" dirty="0"/>
              <a:t> </a:t>
            </a:r>
            <a:r>
              <a:rPr lang="en-US" sz="2900" dirty="0" err="1"/>
              <a:t>maupun</a:t>
            </a:r>
            <a:r>
              <a:rPr lang="en-US" sz="2900" dirty="0"/>
              <a:t> </a:t>
            </a:r>
            <a:r>
              <a:rPr lang="en-US" sz="2900" dirty="0" err="1"/>
              <a:t>keperluan</a:t>
            </a:r>
            <a:r>
              <a:rPr lang="en-US" sz="2900" dirty="0"/>
              <a:t> </a:t>
            </a:r>
            <a:r>
              <a:rPr lang="en-US" sz="2900" dirty="0" err="1"/>
              <a:t>medis</a:t>
            </a:r>
            <a:r>
              <a:rPr lang="en-US" sz="2900" dirty="0"/>
              <a:t> </a:t>
            </a:r>
            <a:r>
              <a:rPr lang="en-US" sz="2900" dirty="0" err="1"/>
              <a:t>harus</a:t>
            </a:r>
            <a:r>
              <a:rPr lang="en-US" sz="2900" dirty="0"/>
              <a:t> </a:t>
            </a:r>
            <a:r>
              <a:rPr lang="en-US" sz="2900" dirty="0" err="1"/>
              <a:t>melalui</a:t>
            </a:r>
            <a:r>
              <a:rPr lang="en-US" sz="2900" dirty="0"/>
              <a:t> proses </a:t>
            </a:r>
            <a:r>
              <a:rPr lang="en-US" sz="2900" dirty="0" err="1"/>
              <a:t>pengolahan</a:t>
            </a:r>
            <a:r>
              <a:rPr lang="en-US" sz="2900" dirty="0"/>
              <a:t> </a:t>
            </a:r>
            <a:r>
              <a:rPr lang="en-US" sz="2900" dirty="0" err="1"/>
              <a:t>lanjutan</a:t>
            </a:r>
            <a:r>
              <a:rPr lang="en-US" sz="2900" dirty="0"/>
              <a:t>. </a:t>
            </a:r>
            <a:r>
              <a:rPr lang="en-US" sz="2900" dirty="0" err="1"/>
              <a:t>Jenis</a:t>
            </a:r>
            <a:r>
              <a:rPr lang="en-US" sz="2900" dirty="0"/>
              <a:t> </a:t>
            </a:r>
            <a:r>
              <a:rPr lang="en-US" sz="2900" dirty="0" err="1"/>
              <a:t>produksi</a:t>
            </a:r>
            <a:r>
              <a:rPr lang="en-US" sz="2900" dirty="0"/>
              <a:t> </a:t>
            </a:r>
            <a:r>
              <a:rPr lang="en-US" sz="2900" dirty="0" err="1"/>
              <a:t>ini</a:t>
            </a:r>
            <a:r>
              <a:rPr lang="en-US" sz="2900" dirty="0"/>
              <a:t> </a:t>
            </a:r>
            <a:r>
              <a:rPr lang="en-US" sz="2900" dirty="0" err="1"/>
              <a:t>dilakukan</a:t>
            </a:r>
            <a:r>
              <a:rPr lang="en-US" sz="2900" dirty="0"/>
              <a:t>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memenuhi</a:t>
            </a:r>
            <a:r>
              <a:rPr lang="en-US" sz="2900" dirty="0"/>
              <a:t> </a:t>
            </a:r>
            <a:r>
              <a:rPr lang="en-US" sz="2900" dirty="0" err="1"/>
              <a:t>kebutuhan</a:t>
            </a:r>
            <a:r>
              <a:rPr lang="en-US" sz="2900" dirty="0"/>
              <a:t> </a:t>
            </a:r>
            <a:r>
              <a:rPr lang="en-US" sz="2900" dirty="0" err="1"/>
              <a:t>mendesak</a:t>
            </a:r>
            <a:r>
              <a:rPr lang="en-US" sz="2900" dirty="0"/>
              <a:t> air </a:t>
            </a:r>
            <a:r>
              <a:rPr lang="en-US" sz="2900" dirty="0" err="1"/>
              <a:t>bersih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penggunaan</a:t>
            </a:r>
            <a:r>
              <a:rPr lang="en-US" sz="2900" dirty="0"/>
              <a:t> </a:t>
            </a:r>
            <a:r>
              <a:rPr lang="en-US" sz="2900" dirty="0" err="1"/>
              <a:t>pada</a:t>
            </a:r>
            <a:r>
              <a:rPr lang="en-US" sz="2900" dirty="0"/>
              <a:t> </a:t>
            </a:r>
            <a:r>
              <a:rPr lang="en-US" sz="2900" dirty="0" err="1"/>
              <a:t>kegiatan</a:t>
            </a:r>
            <a:r>
              <a:rPr lang="en-US" sz="2900" dirty="0"/>
              <a:t> </a:t>
            </a:r>
            <a:r>
              <a:rPr lang="en-US" sz="2900" dirty="0" err="1"/>
              <a:t>sanitasi</a:t>
            </a:r>
            <a:r>
              <a:rPr lang="en-US" sz="2900" dirty="0" smtClean="0"/>
              <a:t>.</a:t>
            </a:r>
          </a:p>
          <a:p>
            <a:pPr algn="just"/>
            <a:r>
              <a:rPr lang="en-US" sz="2900" dirty="0" err="1"/>
              <a:t>Ciri</a:t>
            </a:r>
            <a:r>
              <a:rPr lang="en-US" sz="2900" dirty="0"/>
              <a:t> </a:t>
            </a:r>
            <a:r>
              <a:rPr lang="en-US" sz="2900" dirty="0" err="1"/>
              <a:t>utama</a:t>
            </a:r>
            <a:r>
              <a:rPr lang="en-US" sz="2900" dirty="0"/>
              <a:t> </a:t>
            </a:r>
            <a:r>
              <a:rPr lang="en-US" sz="2900" dirty="0" err="1"/>
              <a:t>produksi</a:t>
            </a:r>
            <a:r>
              <a:rPr lang="en-US" sz="2900" dirty="0"/>
              <a:t> air </a:t>
            </a:r>
            <a:r>
              <a:rPr lang="en-US" sz="2900" dirty="0" err="1"/>
              <a:t>massal</a:t>
            </a:r>
            <a:r>
              <a:rPr lang="en-US" sz="2900" dirty="0"/>
              <a:t> </a:t>
            </a:r>
            <a:r>
              <a:rPr lang="en-US" sz="2900" dirty="0" err="1"/>
              <a:t>adalah</a:t>
            </a:r>
            <a:r>
              <a:rPr lang="en-US" sz="2900" dirty="0"/>
              <a:t> </a:t>
            </a:r>
            <a:r>
              <a:rPr lang="en-US" sz="2900" dirty="0" err="1"/>
              <a:t>tidak</a:t>
            </a:r>
            <a:r>
              <a:rPr lang="en-US" sz="2900" dirty="0"/>
              <a:t> </a:t>
            </a:r>
            <a:r>
              <a:rPr lang="en-US" sz="2900" dirty="0" err="1"/>
              <a:t>dipergunakannya</a:t>
            </a:r>
            <a:r>
              <a:rPr lang="en-US" sz="2900" dirty="0"/>
              <a:t> filter air. </a:t>
            </a:r>
            <a:r>
              <a:rPr lang="en-US" sz="2900" dirty="0" err="1"/>
              <a:t>Teknik</a:t>
            </a:r>
            <a:r>
              <a:rPr lang="en-US" sz="2900" dirty="0"/>
              <a:t> yang </a:t>
            </a:r>
            <a:r>
              <a:rPr lang="en-US" sz="2900" dirty="0" err="1"/>
              <a:t>dipergunakan</a:t>
            </a:r>
            <a:r>
              <a:rPr lang="en-US" sz="2900" dirty="0"/>
              <a:t>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menjernihkan</a:t>
            </a:r>
            <a:r>
              <a:rPr lang="en-US" sz="2900" dirty="0"/>
              <a:t> air </a:t>
            </a:r>
            <a:r>
              <a:rPr lang="en-US" sz="2900" dirty="0" err="1"/>
              <a:t>adalah</a:t>
            </a:r>
            <a:r>
              <a:rPr lang="en-US" sz="2900" dirty="0"/>
              <a:t> </a:t>
            </a:r>
            <a:r>
              <a:rPr lang="en-US" sz="2900" dirty="0" err="1"/>
              <a:t>dengan</a:t>
            </a:r>
            <a:r>
              <a:rPr lang="en-US" sz="2900" dirty="0"/>
              <a:t> </a:t>
            </a:r>
            <a:r>
              <a:rPr lang="en-US" sz="2900" dirty="0" err="1"/>
              <a:t>cara</a:t>
            </a:r>
            <a:r>
              <a:rPr lang="en-US" sz="2900" dirty="0"/>
              <a:t> </a:t>
            </a:r>
            <a:r>
              <a:rPr lang="en-US" sz="2900" dirty="0" err="1"/>
              <a:t>pengendapan</a:t>
            </a:r>
            <a:r>
              <a:rPr lang="en-US" sz="2900" dirty="0"/>
              <a:t> </a:t>
            </a:r>
            <a:r>
              <a:rPr lang="en-US" sz="2900" dirty="0" err="1"/>
              <a:t>yaitu</a:t>
            </a:r>
            <a:r>
              <a:rPr lang="en-US" sz="2900" dirty="0"/>
              <a:t> </a:t>
            </a:r>
            <a:r>
              <a:rPr lang="en-US" sz="2900" dirty="0" err="1"/>
              <a:t>hanya</a:t>
            </a:r>
            <a:r>
              <a:rPr lang="en-US" sz="2900" dirty="0"/>
              <a:t> </a:t>
            </a:r>
            <a:r>
              <a:rPr lang="en-US" sz="2900" dirty="0" err="1"/>
              <a:t>melalui</a:t>
            </a:r>
            <a:r>
              <a:rPr lang="en-US" sz="2900" dirty="0"/>
              <a:t> proses </a:t>
            </a:r>
            <a:r>
              <a:rPr lang="en-US" sz="2900" dirty="0" err="1"/>
              <a:t>koagulasi</a:t>
            </a:r>
            <a:r>
              <a:rPr lang="en-US" sz="2900" dirty="0"/>
              <a:t> </a:t>
            </a:r>
            <a:r>
              <a:rPr lang="en-US" sz="2900" dirty="0" err="1"/>
              <a:t>flokulasi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sedimentasi</a:t>
            </a:r>
            <a:r>
              <a:rPr lang="en-US" sz="2900" dirty="0"/>
              <a:t>. Air yang </a:t>
            </a:r>
            <a:r>
              <a:rPr lang="en-US" sz="2900" dirty="0" err="1"/>
              <a:t>sudah</a:t>
            </a:r>
            <a:r>
              <a:rPr lang="en-US" sz="2900" dirty="0"/>
              <a:t> </a:t>
            </a:r>
            <a:r>
              <a:rPr lang="en-US" sz="2900" dirty="0" err="1"/>
              <a:t>jernih</a:t>
            </a:r>
            <a:r>
              <a:rPr lang="en-US" sz="2900" dirty="0"/>
              <a:t> di </a:t>
            </a:r>
            <a:r>
              <a:rPr lang="en-US" sz="2900" dirty="0" err="1"/>
              <a:t>penampungan</a:t>
            </a:r>
            <a:r>
              <a:rPr lang="en-US" sz="2900" dirty="0"/>
              <a:t> </a:t>
            </a:r>
            <a:r>
              <a:rPr lang="en-US" sz="2900" dirty="0" err="1"/>
              <a:t>dipisahkan</a:t>
            </a:r>
            <a:r>
              <a:rPr lang="en-US" sz="2900" dirty="0"/>
              <a:t> </a:t>
            </a:r>
            <a:r>
              <a:rPr lang="en-US" sz="2900" dirty="0" err="1"/>
              <a:t>secara</a:t>
            </a:r>
            <a:r>
              <a:rPr lang="en-US" sz="2900" dirty="0"/>
              <a:t> manual </a:t>
            </a:r>
            <a:r>
              <a:rPr lang="en-US" sz="2900" dirty="0" err="1"/>
              <a:t>dari</a:t>
            </a:r>
            <a:r>
              <a:rPr lang="en-US" sz="2900" dirty="0"/>
              <a:t> </a:t>
            </a:r>
            <a:r>
              <a:rPr lang="en-US" sz="2900" dirty="0" err="1"/>
              <a:t>endapannya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dipindahkan</a:t>
            </a:r>
            <a:r>
              <a:rPr lang="en-US" sz="2900" dirty="0"/>
              <a:t> </a:t>
            </a:r>
            <a:r>
              <a:rPr lang="en-US" sz="2900" dirty="0" err="1"/>
              <a:t>ke</a:t>
            </a:r>
            <a:r>
              <a:rPr lang="en-US" sz="2900" dirty="0"/>
              <a:t> </a:t>
            </a:r>
            <a:r>
              <a:rPr lang="en-US" sz="2900" dirty="0" err="1"/>
              <a:t>penampungan</a:t>
            </a:r>
            <a:r>
              <a:rPr lang="en-US" sz="2900" dirty="0"/>
              <a:t> lain. </a:t>
            </a:r>
            <a:r>
              <a:rPr lang="en-US" sz="2900" dirty="0" err="1"/>
              <a:t>Selanjutnya</a:t>
            </a:r>
            <a:r>
              <a:rPr lang="en-US" sz="2900" dirty="0"/>
              <a:t> </a:t>
            </a:r>
            <a:r>
              <a:rPr lang="en-US" sz="2900" dirty="0" err="1"/>
              <a:t>dilakukan</a:t>
            </a:r>
            <a:r>
              <a:rPr lang="en-US" sz="2900" dirty="0"/>
              <a:t> </a:t>
            </a:r>
            <a:r>
              <a:rPr lang="en-US" sz="2900" dirty="0" err="1"/>
              <a:t>klorinasi</a:t>
            </a:r>
            <a:r>
              <a:rPr lang="en-US" sz="2900" dirty="0"/>
              <a:t> </a:t>
            </a:r>
            <a:r>
              <a:rPr lang="en-US" sz="2900" dirty="0" err="1"/>
              <a:t>atau</a:t>
            </a:r>
            <a:r>
              <a:rPr lang="en-US" sz="2900" dirty="0"/>
              <a:t> </a:t>
            </a:r>
            <a:r>
              <a:rPr lang="en-US" sz="2900" dirty="0" err="1"/>
              <a:t>disinfektan</a:t>
            </a:r>
            <a:r>
              <a:rPr lang="en-US" sz="2900" dirty="0"/>
              <a:t>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memhilangkan</a:t>
            </a:r>
            <a:r>
              <a:rPr lang="en-US" sz="2900" dirty="0"/>
              <a:t> </a:t>
            </a:r>
            <a:r>
              <a:rPr lang="en-US" sz="2900" dirty="0" err="1"/>
              <a:t>mikroorganisme</a:t>
            </a:r>
            <a:r>
              <a:rPr lang="en-US" sz="2900" dirty="0"/>
              <a:t>. </a:t>
            </a:r>
            <a:r>
              <a:rPr lang="en-US" sz="2900" dirty="0" err="1"/>
              <a:t>Karena</a:t>
            </a:r>
            <a:r>
              <a:rPr lang="en-US" sz="2900" dirty="0"/>
              <a:t> </a:t>
            </a:r>
            <a:r>
              <a:rPr lang="en-US" sz="2900" dirty="0" err="1"/>
              <a:t>tidak</a:t>
            </a:r>
            <a:r>
              <a:rPr lang="en-US" sz="2900" dirty="0"/>
              <a:t> </a:t>
            </a:r>
            <a:r>
              <a:rPr lang="en-US" sz="2900" dirty="0" err="1"/>
              <a:t>dilakukan</a:t>
            </a:r>
            <a:r>
              <a:rPr lang="en-US" sz="2900" dirty="0"/>
              <a:t> </a:t>
            </a:r>
            <a:r>
              <a:rPr lang="en-US" sz="2900" dirty="0" err="1"/>
              <a:t>filtrasi</a:t>
            </a:r>
            <a:r>
              <a:rPr lang="en-US" sz="2900" dirty="0"/>
              <a:t>, </a:t>
            </a:r>
            <a:r>
              <a:rPr lang="en-US" sz="2900" dirty="0" err="1"/>
              <a:t>hasil</a:t>
            </a:r>
            <a:r>
              <a:rPr lang="en-US" sz="2900" dirty="0"/>
              <a:t> </a:t>
            </a:r>
            <a:r>
              <a:rPr lang="en-US" sz="2900" dirty="0" err="1"/>
              <a:t>olahan</a:t>
            </a:r>
            <a:r>
              <a:rPr lang="en-US" sz="2900" dirty="0"/>
              <a:t> </a:t>
            </a:r>
            <a:r>
              <a:rPr lang="en-US" sz="2900" dirty="0" err="1"/>
              <a:t>ini</a:t>
            </a:r>
            <a:r>
              <a:rPr lang="en-US" sz="2900" dirty="0"/>
              <a:t> </a:t>
            </a:r>
            <a:r>
              <a:rPr lang="en-US" sz="2900" dirty="0" err="1"/>
              <a:t>harus</a:t>
            </a:r>
            <a:r>
              <a:rPr lang="en-US" sz="2900" dirty="0"/>
              <a:t> </a:t>
            </a:r>
            <a:r>
              <a:rPr lang="en-US" sz="2900" dirty="0" err="1"/>
              <a:t>dilakukan</a:t>
            </a:r>
            <a:r>
              <a:rPr lang="en-US" sz="2900" dirty="0"/>
              <a:t> </a:t>
            </a:r>
            <a:r>
              <a:rPr lang="en-US" sz="2900" dirty="0" err="1"/>
              <a:t>pengolahan</a:t>
            </a:r>
            <a:r>
              <a:rPr lang="en-US" sz="2900" dirty="0"/>
              <a:t> </a:t>
            </a:r>
            <a:r>
              <a:rPr lang="en-US" sz="2900" dirty="0" err="1"/>
              <a:t>lanjutan</a:t>
            </a:r>
            <a:r>
              <a:rPr lang="en-US" sz="2900" dirty="0"/>
              <a:t> </a:t>
            </a:r>
            <a:r>
              <a:rPr lang="en-US" sz="2900" dirty="0" err="1"/>
              <a:t>sebelum</a:t>
            </a:r>
            <a:r>
              <a:rPr lang="en-US" sz="2900" dirty="0"/>
              <a:t> </a:t>
            </a:r>
            <a:r>
              <a:rPr lang="en-US" sz="2900" dirty="0" err="1"/>
              <a:t>diminum</a:t>
            </a:r>
            <a:r>
              <a:rPr lang="en-US" sz="2900" dirty="0"/>
              <a:t>.</a:t>
            </a:r>
            <a:br>
              <a:rPr lang="en-US" sz="2900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721" y="5134796"/>
            <a:ext cx="6096000" cy="923330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terminologi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bahasa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Indonesia,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kedua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produksi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sering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disebut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produksi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siap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minum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produksi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bersih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otomatisasi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proses </a:t>
            </a:r>
            <a:r>
              <a:rPr lang="en-US" dirty="0" err="1"/>
              <a:t>pengolahan</a:t>
            </a:r>
            <a:r>
              <a:rPr lang="en-US" dirty="0"/>
              <a:t> air,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air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produksinya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air,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Sumber</a:t>
            </a:r>
            <a:r>
              <a:rPr lang="en-US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Air –&gt; </a:t>
            </a:r>
            <a:r>
              <a:rPr lang="en-US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Koagulasi-Flokulasi-Sedimentasi</a:t>
            </a:r>
            <a:r>
              <a:rPr lang="en-US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en-US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Pengendapan</a:t>
            </a:r>
            <a:r>
              <a:rPr lang="en-US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 –&gt; </a:t>
            </a:r>
            <a:r>
              <a:rPr lang="en-US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Filtrasi</a:t>
            </a:r>
            <a:r>
              <a:rPr lang="en-US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–&gt; </a:t>
            </a:r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Disinfeksi</a:t>
            </a:r>
            <a:endParaRPr lang="en-US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342900" lvl="1" indent="-342900" algn="just"/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Instalasi</a:t>
            </a:r>
            <a:r>
              <a:rPr lang="en-US" sz="2800" dirty="0"/>
              <a:t> </a:t>
            </a:r>
            <a:r>
              <a:rPr lang="en-US" sz="2800" dirty="0" err="1"/>
              <a:t>merujuk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peralatan</a:t>
            </a:r>
            <a:r>
              <a:rPr lang="en-US" sz="2800" dirty="0"/>
              <a:t> yang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proses-proses yang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pengolahan</a:t>
            </a:r>
            <a:r>
              <a:rPr lang="en-US" sz="2800" dirty="0"/>
              <a:t> air.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peralatan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yang </a:t>
            </a:r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dirty="0" err="1"/>
              <a:t>inovasi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instalasi</a:t>
            </a:r>
            <a:r>
              <a:rPr lang="en-US" sz="2800" dirty="0"/>
              <a:t> </a:t>
            </a:r>
            <a:r>
              <a:rPr lang="en-US" sz="2800" dirty="0" err="1"/>
              <a:t>pengolahan</a:t>
            </a:r>
            <a:r>
              <a:rPr lang="en-US" sz="2800" dirty="0"/>
              <a:t> air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sedangkan</a:t>
            </a:r>
            <a:r>
              <a:rPr lang="en-US" sz="2800" dirty="0"/>
              <a:t> proses yang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selama</a:t>
            </a:r>
            <a:r>
              <a:rPr lang="en-US" sz="2800" dirty="0"/>
              <a:t> </a:t>
            </a:r>
            <a:r>
              <a:rPr lang="en-US" sz="2800" dirty="0" err="1"/>
              <a:t>pengolahan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</a:t>
            </a:r>
            <a:r>
              <a:rPr lang="en-US" sz="2800" dirty="0" err="1"/>
              <a:t>rangkaian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pengolahan</a:t>
            </a:r>
            <a:r>
              <a:rPr lang="en-US" sz="2800" dirty="0"/>
              <a:t> air di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keseluruhan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sebagian</a:t>
            </a:r>
            <a:r>
              <a:rPr lang="en-US" sz="2800" dirty="0"/>
              <a:t> </a:t>
            </a:r>
            <a:r>
              <a:rPr lang="en-US" sz="2800" dirty="0" err="1"/>
              <a:t>tergantung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kerumitan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air </a:t>
            </a:r>
            <a:r>
              <a:rPr lang="en-US" sz="2800" dirty="0" err="1"/>
              <a:t>baku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diolah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501" y="337830"/>
            <a:ext cx="10753299" cy="1325563"/>
          </a:xfrm>
        </p:spPr>
        <p:txBody>
          <a:bodyPr>
            <a:normAutofit fontScale="90000"/>
          </a:bodyPr>
          <a:lstStyle/>
          <a:p>
            <a:r>
              <a:rPr lang="fi-FI" sz="4400" b="1" dirty="0" smtClean="0"/>
              <a:t/>
            </a:r>
            <a:br>
              <a:rPr lang="fi-FI" sz="4400" b="1" dirty="0" smtClean="0"/>
            </a:br>
            <a:r>
              <a:rPr lang="fi-FI" sz="4400" b="1" dirty="0"/>
              <a:t/>
            </a:r>
            <a:br>
              <a:rPr lang="fi-FI" sz="4400" b="1" dirty="0"/>
            </a:br>
            <a:r>
              <a:rPr lang="fi-FI" sz="4400" b="1" dirty="0" smtClean="0"/>
              <a:t/>
            </a:r>
            <a:br>
              <a:rPr lang="fi-FI" sz="4400" b="1" dirty="0" smtClean="0"/>
            </a:br>
            <a:r>
              <a:rPr lang="fi-FI" sz="4400" b="1" dirty="0" smtClean="0"/>
              <a:t>Rangkaian </a:t>
            </a:r>
            <a:r>
              <a:rPr lang="fi-FI" sz="4400" b="1" dirty="0"/>
              <a:t>Kerja Instalasi Pengolahan </a:t>
            </a:r>
            <a:r>
              <a:rPr lang="fi-FI" sz="4400" b="1" dirty="0" smtClean="0"/>
              <a:t>Air (1)</a:t>
            </a:r>
            <a:r>
              <a:rPr lang="fi-FI" b="1" dirty="0"/>
              <a:t/>
            </a:r>
            <a:br>
              <a:rPr lang="fi-FI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376" y="1825625"/>
            <a:ext cx="10903424" cy="4351338"/>
          </a:xfrm>
          <a:noFill/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Sumber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terpisahkan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air.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, </a:t>
            </a:r>
            <a:r>
              <a:rPr lang="en-US" dirty="0" err="1"/>
              <a:t>kualitas</a:t>
            </a:r>
            <a:r>
              <a:rPr lang="en-US" dirty="0"/>
              <a:t> air,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lain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yang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parameter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kerumitan</a:t>
            </a:r>
            <a:r>
              <a:rPr lang="en-US" dirty="0"/>
              <a:t> proses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air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air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sungai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hilir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kerumitan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hulu</a:t>
            </a:r>
            <a:r>
              <a:rPr lang="en-US" dirty="0"/>
              <a:t>.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air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 smtClean="0"/>
              <a:t>perjelas</a:t>
            </a:r>
            <a:r>
              <a:rPr lang="en-US" dirty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err="1"/>
              <a:t>Berbicara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air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berpindah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ditransmisikan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lain proses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mentransimikan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sumbernya</a:t>
            </a:r>
            <a:r>
              <a:rPr lang="en-US" dirty="0"/>
              <a:t>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501" y="337830"/>
            <a:ext cx="10753299" cy="1325563"/>
          </a:xfrm>
        </p:spPr>
        <p:txBody>
          <a:bodyPr>
            <a:normAutofit fontScale="90000"/>
          </a:bodyPr>
          <a:lstStyle/>
          <a:p>
            <a:r>
              <a:rPr lang="fi-FI" sz="4400" b="1" dirty="0" smtClean="0"/>
              <a:t/>
            </a:r>
            <a:br>
              <a:rPr lang="fi-FI" sz="4400" b="1" dirty="0" smtClean="0"/>
            </a:br>
            <a:r>
              <a:rPr lang="fi-FI" sz="4400" b="1" dirty="0"/>
              <a:t/>
            </a:r>
            <a:br>
              <a:rPr lang="fi-FI" sz="4400" b="1" dirty="0"/>
            </a:br>
            <a:r>
              <a:rPr lang="fi-FI" sz="4400" b="1" dirty="0" smtClean="0"/>
              <a:t/>
            </a:r>
            <a:br>
              <a:rPr lang="fi-FI" sz="4400" b="1" dirty="0" smtClean="0"/>
            </a:br>
            <a:r>
              <a:rPr lang="fi-FI" sz="4400" b="1" dirty="0" smtClean="0"/>
              <a:t>Rangkaian </a:t>
            </a:r>
            <a:r>
              <a:rPr lang="fi-FI" sz="4400" b="1" dirty="0"/>
              <a:t>Kerja Instalasi Pengolahan </a:t>
            </a:r>
            <a:r>
              <a:rPr lang="fi-FI" sz="4400" b="1" dirty="0" smtClean="0"/>
              <a:t>Air (2)</a:t>
            </a:r>
            <a:r>
              <a:rPr lang="fi-FI" b="1" dirty="0"/>
              <a:t/>
            </a:r>
            <a:br>
              <a:rPr lang="fi-FI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376" y="1825625"/>
            <a:ext cx="10903424" cy="4834482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US" sz="4200" dirty="0" err="1"/>
              <a:t>Pompa</a:t>
            </a:r>
            <a:r>
              <a:rPr lang="en-US" sz="4200" dirty="0"/>
              <a:t> </a:t>
            </a:r>
            <a:r>
              <a:rPr lang="en-US" sz="4200" dirty="0" err="1"/>
              <a:t>sebagai</a:t>
            </a:r>
            <a:r>
              <a:rPr lang="en-US" sz="4200" dirty="0"/>
              <a:t> </a:t>
            </a:r>
            <a:r>
              <a:rPr lang="en-US" sz="4200" dirty="0" err="1"/>
              <a:t>alat</a:t>
            </a:r>
            <a:r>
              <a:rPr lang="en-US" sz="4200" dirty="0"/>
              <a:t> </a:t>
            </a:r>
            <a:r>
              <a:rPr lang="en-US" sz="4200" dirty="0" err="1"/>
              <a:t>pentransmisi</a:t>
            </a:r>
            <a:r>
              <a:rPr lang="en-US" sz="4200" dirty="0"/>
              <a:t> air, </a:t>
            </a:r>
            <a:r>
              <a:rPr lang="en-US" sz="4200" dirty="0" err="1"/>
              <a:t>selain</a:t>
            </a:r>
            <a:r>
              <a:rPr lang="en-US" sz="4200" dirty="0"/>
              <a:t> </a:t>
            </a:r>
            <a:r>
              <a:rPr lang="en-US" sz="4200" dirty="0" err="1"/>
              <a:t>untuk</a:t>
            </a:r>
            <a:r>
              <a:rPr lang="en-US" sz="4200" dirty="0"/>
              <a:t> </a:t>
            </a:r>
            <a:r>
              <a:rPr lang="en-US" sz="4200" dirty="0" err="1"/>
              <a:t>memindahkan</a:t>
            </a:r>
            <a:r>
              <a:rPr lang="en-US" sz="4200" dirty="0"/>
              <a:t> air </a:t>
            </a:r>
            <a:r>
              <a:rPr lang="en-US" sz="4200" dirty="0" err="1"/>
              <a:t>baku</a:t>
            </a:r>
            <a:r>
              <a:rPr lang="en-US" sz="4200" dirty="0"/>
              <a:t> </a:t>
            </a:r>
            <a:r>
              <a:rPr lang="en-US" sz="4200" dirty="0" err="1"/>
              <a:t>dari</a:t>
            </a:r>
            <a:r>
              <a:rPr lang="en-US" sz="4200" dirty="0"/>
              <a:t> </a:t>
            </a:r>
            <a:r>
              <a:rPr lang="en-US" sz="4200" dirty="0" err="1"/>
              <a:t>sumber</a:t>
            </a:r>
            <a:r>
              <a:rPr lang="en-US" sz="4200" dirty="0"/>
              <a:t> juga </a:t>
            </a:r>
            <a:r>
              <a:rPr lang="en-US" sz="4200" dirty="0" err="1"/>
              <a:t>digunakan</a:t>
            </a:r>
            <a:r>
              <a:rPr lang="en-US" sz="4200" dirty="0"/>
              <a:t> </a:t>
            </a:r>
            <a:r>
              <a:rPr lang="en-US" sz="4200" dirty="0" err="1"/>
              <a:t>untuk</a:t>
            </a:r>
            <a:r>
              <a:rPr lang="en-US" sz="4200" dirty="0"/>
              <a:t> </a:t>
            </a:r>
            <a:r>
              <a:rPr lang="en-US" sz="4200" dirty="0" err="1"/>
              <a:t>memindahkan</a:t>
            </a:r>
            <a:r>
              <a:rPr lang="en-US" sz="4200" dirty="0"/>
              <a:t> air </a:t>
            </a:r>
            <a:r>
              <a:rPr lang="en-US" sz="4200" dirty="0" err="1"/>
              <a:t>dari</a:t>
            </a:r>
            <a:r>
              <a:rPr lang="en-US" sz="4200" dirty="0"/>
              <a:t> </a:t>
            </a:r>
            <a:r>
              <a:rPr lang="en-US" sz="4200" dirty="0" err="1"/>
              <a:t>satu</a:t>
            </a:r>
            <a:r>
              <a:rPr lang="en-US" sz="4200" dirty="0"/>
              <a:t> </a:t>
            </a:r>
            <a:r>
              <a:rPr lang="en-US" sz="4200" dirty="0" err="1"/>
              <a:t>bagian</a:t>
            </a:r>
            <a:r>
              <a:rPr lang="en-US" sz="4200" dirty="0"/>
              <a:t> proses </a:t>
            </a:r>
            <a:r>
              <a:rPr lang="en-US" sz="4200" dirty="0" err="1"/>
              <a:t>ke</a:t>
            </a:r>
            <a:r>
              <a:rPr lang="en-US" sz="4200" dirty="0"/>
              <a:t> </a:t>
            </a:r>
            <a:r>
              <a:rPr lang="en-US" sz="4200" dirty="0" err="1"/>
              <a:t>bagian</a:t>
            </a:r>
            <a:r>
              <a:rPr lang="en-US" sz="4200" dirty="0"/>
              <a:t> yang lain. </a:t>
            </a:r>
            <a:r>
              <a:rPr lang="en-US" sz="4200" dirty="0" err="1"/>
              <a:t>Saluran</a:t>
            </a:r>
            <a:r>
              <a:rPr lang="en-US" sz="4200" dirty="0"/>
              <a:t> yang </a:t>
            </a:r>
            <a:r>
              <a:rPr lang="en-US" sz="4200" dirty="0" err="1"/>
              <a:t>digunakan</a:t>
            </a:r>
            <a:r>
              <a:rPr lang="en-US" sz="4200" dirty="0"/>
              <a:t> </a:t>
            </a:r>
            <a:r>
              <a:rPr lang="en-US" sz="4200" dirty="0" err="1"/>
              <a:t>untuk</a:t>
            </a:r>
            <a:r>
              <a:rPr lang="en-US" sz="4200" dirty="0"/>
              <a:t> </a:t>
            </a:r>
            <a:r>
              <a:rPr lang="en-US" sz="4200" dirty="0" err="1"/>
              <a:t>menghubungkan</a:t>
            </a:r>
            <a:r>
              <a:rPr lang="en-US" sz="4200" dirty="0"/>
              <a:t> </a:t>
            </a:r>
            <a:r>
              <a:rPr lang="en-US" sz="4200" dirty="0" err="1"/>
              <a:t>antar</a:t>
            </a:r>
            <a:r>
              <a:rPr lang="en-US" sz="4200" dirty="0"/>
              <a:t> proses </a:t>
            </a:r>
            <a:r>
              <a:rPr lang="en-US" sz="4200" dirty="0" err="1"/>
              <a:t>pengolahan</a:t>
            </a:r>
            <a:r>
              <a:rPr lang="en-US" sz="4200" dirty="0"/>
              <a:t> air </a:t>
            </a:r>
            <a:r>
              <a:rPr lang="en-US" sz="4200" dirty="0" err="1"/>
              <a:t>digunakan</a:t>
            </a:r>
            <a:r>
              <a:rPr lang="en-US" sz="4200" dirty="0"/>
              <a:t> </a:t>
            </a:r>
            <a:r>
              <a:rPr lang="en-US" sz="4200" dirty="0" err="1"/>
              <a:t>pipa</a:t>
            </a:r>
            <a:r>
              <a:rPr lang="en-US" sz="4200" dirty="0"/>
              <a:t>. Ada </a:t>
            </a:r>
            <a:r>
              <a:rPr lang="en-US" sz="4200" dirty="0" err="1"/>
              <a:t>berbagai</a:t>
            </a:r>
            <a:r>
              <a:rPr lang="en-US" sz="4200" dirty="0"/>
              <a:t> </a:t>
            </a:r>
            <a:r>
              <a:rPr lang="en-US" sz="4200" dirty="0" err="1"/>
              <a:t>jenis</a:t>
            </a:r>
            <a:r>
              <a:rPr lang="en-US" sz="4200" dirty="0"/>
              <a:t> </a:t>
            </a:r>
            <a:r>
              <a:rPr lang="en-US" sz="4200" dirty="0" err="1"/>
              <a:t>dan</a:t>
            </a:r>
            <a:r>
              <a:rPr lang="en-US" sz="4200" dirty="0"/>
              <a:t> </a:t>
            </a:r>
            <a:r>
              <a:rPr lang="en-US" sz="4200" dirty="0" err="1"/>
              <a:t>ukuran</a:t>
            </a:r>
            <a:r>
              <a:rPr lang="en-US" sz="4200" dirty="0"/>
              <a:t> </a:t>
            </a:r>
            <a:r>
              <a:rPr lang="en-US" sz="4200" dirty="0" err="1"/>
              <a:t>pipa</a:t>
            </a:r>
            <a:r>
              <a:rPr lang="en-US" sz="4200" dirty="0"/>
              <a:t> yang </a:t>
            </a:r>
            <a:r>
              <a:rPr lang="en-US" sz="4200" dirty="0" err="1"/>
              <a:t>dapat</a:t>
            </a:r>
            <a:r>
              <a:rPr lang="en-US" sz="4200" dirty="0"/>
              <a:t> </a:t>
            </a:r>
            <a:r>
              <a:rPr lang="en-US" sz="4200" dirty="0" err="1"/>
              <a:t>digunakan</a:t>
            </a:r>
            <a:r>
              <a:rPr lang="en-US" sz="4200" dirty="0"/>
              <a:t>. </a:t>
            </a:r>
            <a:r>
              <a:rPr lang="en-US" sz="4200" dirty="0" err="1"/>
              <a:t>Pipa</a:t>
            </a:r>
            <a:r>
              <a:rPr lang="en-US" sz="4200" dirty="0"/>
              <a:t> </a:t>
            </a:r>
            <a:r>
              <a:rPr lang="en-US" sz="4200" dirty="0" err="1"/>
              <a:t>atau</a:t>
            </a:r>
            <a:r>
              <a:rPr lang="en-US" sz="4200" dirty="0"/>
              <a:t> </a:t>
            </a:r>
            <a:r>
              <a:rPr lang="en-US" sz="4200" dirty="0" err="1"/>
              <a:t>selang</a:t>
            </a:r>
            <a:r>
              <a:rPr lang="en-US" sz="4200" dirty="0"/>
              <a:t>, </a:t>
            </a:r>
            <a:r>
              <a:rPr lang="en-US" sz="4200" dirty="0" err="1"/>
              <a:t>merupakan</a:t>
            </a:r>
            <a:r>
              <a:rPr lang="en-US" sz="4200" dirty="0"/>
              <a:t> </a:t>
            </a:r>
            <a:r>
              <a:rPr lang="en-US" sz="4200" dirty="0" err="1"/>
              <a:t>penghubung</a:t>
            </a:r>
            <a:r>
              <a:rPr lang="en-US" sz="4200" dirty="0"/>
              <a:t> </a:t>
            </a:r>
            <a:r>
              <a:rPr lang="en-US" sz="4200" dirty="0" err="1"/>
              <a:t>dan</a:t>
            </a:r>
            <a:r>
              <a:rPr lang="en-US" sz="4200" dirty="0"/>
              <a:t> </a:t>
            </a:r>
            <a:r>
              <a:rPr lang="en-US" sz="4200" dirty="0" err="1"/>
              <a:t>sarana</a:t>
            </a:r>
            <a:r>
              <a:rPr lang="en-US" sz="4200" dirty="0"/>
              <a:t> air </a:t>
            </a:r>
            <a:r>
              <a:rPr lang="en-US" sz="4200" dirty="0" err="1"/>
              <a:t>mengalir</a:t>
            </a:r>
            <a:r>
              <a:rPr lang="en-US" sz="4200" dirty="0"/>
              <a:t>. </a:t>
            </a:r>
            <a:r>
              <a:rPr lang="en-US" sz="4200" dirty="0" err="1"/>
              <a:t>Dalam</a:t>
            </a:r>
            <a:r>
              <a:rPr lang="en-US" sz="4200" dirty="0"/>
              <a:t> </a:t>
            </a:r>
            <a:r>
              <a:rPr lang="en-US" sz="4200" dirty="0" err="1"/>
              <a:t>hal</a:t>
            </a:r>
            <a:r>
              <a:rPr lang="en-US" sz="4200" dirty="0"/>
              <a:t> yang </a:t>
            </a:r>
            <a:r>
              <a:rPr lang="en-US" sz="4200" dirty="0" err="1"/>
              <a:t>berkaitan</a:t>
            </a:r>
            <a:r>
              <a:rPr lang="en-US" sz="4200" dirty="0"/>
              <a:t> </a:t>
            </a:r>
            <a:r>
              <a:rPr lang="en-US" sz="4200" dirty="0" err="1"/>
              <a:t>dengan</a:t>
            </a:r>
            <a:r>
              <a:rPr lang="en-US" sz="4200" dirty="0"/>
              <a:t> </a:t>
            </a:r>
            <a:r>
              <a:rPr lang="en-US" sz="4200" dirty="0" err="1"/>
              <a:t>pompa</a:t>
            </a:r>
            <a:r>
              <a:rPr lang="en-US" sz="4200" dirty="0"/>
              <a:t>, </a:t>
            </a:r>
            <a:r>
              <a:rPr lang="en-US" sz="4200" dirty="0" err="1"/>
              <a:t>pipa</a:t>
            </a:r>
            <a:r>
              <a:rPr lang="en-US" sz="4200" dirty="0"/>
              <a:t>/</a:t>
            </a:r>
            <a:r>
              <a:rPr lang="en-US" sz="4200" dirty="0" err="1"/>
              <a:t>selang</a:t>
            </a:r>
            <a:r>
              <a:rPr lang="en-US" sz="4200" dirty="0"/>
              <a:t> </a:t>
            </a:r>
            <a:r>
              <a:rPr lang="en-US" sz="4200" dirty="0" err="1"/>
              <a:t>terbagi</a:t>
            </a:r>
            <a:r>
              <a:rPr lang="en-US" sz="4200" dirty="0"/>
              <a:t> </a:t>
            </a:r>
            <a:r>
              <a:rPr lang="en-US" sz="4200" dirty="0" err="1"/>
              <a:t>atas</a:t>
            </a:r>
            <a:r>
              <a:rPr lang="en-US" sz="4200" dirty="0"/>
              <a:t> </a:t>
            </a:r>
            <a:r>
              <a:rPr lang="en-US" sz="4200" dirty="0" err="1"/>
              <a:t>pipa</a:t>
            </a:r>
            <a:r>
              <a:rPr lang="en-US" sz="4200" dirty="0"/>
              <a:t>/</a:t>
            </a:r>
            <a:r>
              <a:rPr lang="en-US" sz="4200" dirty="0" err="1"/>
              <a:t>selang</a:t>
            </a:r>
            <a:r>
              <a:rPr lang="en-US" sz="4200" dirty="0"/>
              <a:t> </a:t>
            </a:r>
            <a:r>
              <a:rPr lang="en-US" sz="4200" dirty="0" err="1"/>
              <a:t>hisap</a:t>
            </a:r>
            <a:r>
              <a:rPr lang="en-US" sz="4200" dirty="0"/>
              <a:t> </a:t>
            </a:r>
            <a:r>
              <a:rPr lang="en-US" sz="4200" dirty="0" err="1"/>
              <a:t>untuk</a:t>
            </a:r>
            <a:r>
              <a:rPr lang="en-US" sz="4200" dirty="0"/>
              <a:t> </a:t>
            </a:r>
            <a:r>
              <a:rPr lang="en-US" sz="4200" dirty="0" err="1"/>
              <a:t>menghisap</a:t>
            </a:r>
            <a:r>
              <a:rPr lang="en-US" sz="4200" dirty="0"/>
              <a:t> air </a:t>
            </a:r>
            <a:r>
              <a:rPr lang="en-US" sz="4200" dirty="0" err="1"/>
              <a:t>menuju</a:t>
            </a:r>
            <a:r>
              <a:rPr lang="en-US" sz="4200" dirty="0"/>
              <a:t> </a:t>
            </a:r>
            <a:r>
              <a:rPr lang="en-US" sz="4200" dirty="0" err="1"/>
              <a:t>pompa</a:t>
            </a:r>
            <a:r>
              <a:rPr lang="en-US" sz="4200" dirty="0"/>
              <a:t> </a:t>
            </a:r>
            <a:r>
              <a:rPr lang="en-US" sz="4200" dirty="0" err="1"/>
              <a:t>dan</a:t>
            </a:r>
            <a:r>
              <a:rPr lang="en-US" sz="4200" dirty="0"/>
              <a:t> </a:t>
            </a:r>
            <a:r>
              <a:rPr lang="en-US" sz="4200" dirty="0" err="1"/>
              <a:t>pipa</a:t>
            </a:r>
            <a:r>
              <a:rPr lang="en-US" sz="4200" dirty="0"/>
              <a:t>/</a:t>
            </a:r>
            <a:r>
              <a:rPr lang="en-US" sz="4200" dirty="0" err="1"/>
              <a:t>selang</a:t>
            </a:r>
            <a:r>
              <a:rPr lang="en-US" sz="4200" dirty="0"/>
              <a:t> </a:t>
            </a:r>
            <a:r>
              <a:rPr lang="en-US" sz="4200" dirty="0" err="1"/>
              <a:t>pengirim</a:t>
            </a:r>
            <a:r>
              <a:rPr lang="en-US" sz="4200" dirty="0"/>
              <a:t> </a:t>
            </a:r>
            <a:r>
              <a:rPr lang="en-US" sz="4200" dirty="0" err="1"/>
              <a:t>untuk</a:t>
            </a:r>
            <a:r>
              <a:rPr lang="en-US" sz="4200" dirty="0"/>
              <a:t> </a:t>
            </a:r>
            <a:r>
              <a:rPr lang="en-US" sz="4200" dirty="0" err="1"/>
              <a:t>mengirim</a:t>
            </a:r>
            <a:r>
              <a:rPr lang="en-US" sz="4200" dirty="0"/>
              <a:t> air </a:t>
            </a:r>
            <a:r>
              <a:rPr lang="en-US" sz="4200" dirty="0" err="1"/>
              <a:t>ke</a:t>
            </a:r>
            <a:r>
              <a:rPr lang="en-US" sz="4200" dirty="0"/>
              <a:t> </a:t>
            </a:r>
            <a:r>
              <a:rPr lang="en-US" sz="4200" dirty="0" err="1"/>
              <a:t>tempat</a:t>
            </a:r>
            <a:r>
              <a:rPr lang="en-US" sz="4200" dirty="0"/>
              <a:t> yang </a:t>
            </a:r>
            <a:r>
              <a:rPr lang="en-US" sz="4200" dirty="0" err="1"/>
              <a:t>dituju</a:t>
            </a:r>
            <a:r>
              <a:rPr lang="en-US" sz="4200" dirty="0"/>
              <a:t>. </a:t>
            </a:r>
            <a:r>
              <a:rPr lang="en-US" sz="4200" dirty="0" err="1"/>
              <a:t>Jenis</a:t>
            </a:r>
            <a:r>
              <a:rPr lang="en-US" sz="4200" dirty="0"/>
              <a:t> </a:t>
            </a:r>
            <a:r>
              <a:rPr lang="en-US" sz="4200" dirty="0" err="1"/>
              <a:t>dan</a:t>
            </a:r>
            <a:r>
              <a:rPr lang="en-US" sz="4200" dirty="0"/>
              <a:t> </a:t>
            </a:r>
            <a:r>
              <a:rPr lang="en-US" sz="4200" dirty="0" err="1"/>
              <a:t>persyaratan</a:t>
            </a:r>
            <a:r>
              <a:rPr lang="en-US" sz="4200" dirty="0"/>
              <a:t> </a:t>
            </a:r>
            <a:r>
              <a:rPr lang="en-US" sz="4200" dirty="0" err="1"/>
              <a:t>pipa</a:t>
            </a:r>
            <a:r>
              <a:rPr lang="en-US" sz="4200" dirty="0"/>
              <a:t>/</a:t>
            </a:r>
            <a:r>
              <a:rPr lang="en-US" sz="4200" dirty="0" err="1"/>
              <a:t>selang</a:t>
            </a:r>
            <a:r>
              <a:rPr lang="en-US" sz="4200" dirty="0"/>
              <a:t> </a:t>
            </a:r>
            <a:r>
              <a:rPr lang="en-US" sz="4200" dirty="0" err="1"/>
              <a:t>dalam</a:t>
            </a:r>
            <a:r>
              <a:rPr lang="en-US" sz="4200" dirty="0"/>
              <a:t> </a:t>
            </a:r>
            <a:r>
              <a:rPr lang="en-US" sz="4200" dirty="0" err="1"/>
              <a:t>sebuah</a:t>
            </a:r>
            <a:r>
              <a:rPr lang="en-US" sz="4200" dirty="0"/>
              <a:t> </a:t>
            </a:r>
            <a:r>
              <a:rPr lang="en-US" sz="4200" dirty="0" err="1"/>
              <a:t>instalasi</a:t>
            </a:r>
            <a:r>
              <a:rPr lang="en-US" sz="4200" dirty="0"/>
              <a:t> </a:t>
            </a:r>
            <a:r>
              <a:rPr lang="en-US" sz="4200" dirty="0" err="1"/>
              <a:t>akan</a:t>
            </a:r>
            <a:r>
              <a:rPr lang="en-US" sz="4200" dirty="0"/>
              <a:t> </a:t>
            </a:r>
            <a:r>
              <a:rPr lang="en-US" sz="4200" dirty="0" err="1"/>
              <a:t>kita</a:t>
            </a:r>
            <a:r>
              <a:rPr lang="en-US" sz="4200" dirty="0"/>
              <a:t> </a:t>
            </a:r>
            <a:r>
              <a:rPr lang="en-US" sz="4200" dirty="0" err="1"/>
              <a:t>bicarakan</a:t>
            </a:r>
            <a:r>
              <a:rPr lang="en-US" sz="4200" dirty="0"/>
              <a:t> </a:t>
            </a:r>
            <a:r>
              <a:rPr lang="en-US" sz="4200" dirty="0" err="1"/>
              <a:t>lebih</a:t>
            </a:r>
            <a:r>
              <a:rPr lang="en-US" sz="4200" dirty="0"/>
              <a:t> </a:t>
            </a:r>
            <a:r>
              <a:rPr lang="en-US" sz="4200" dirty="0" err="1"/>
              <a:t>lanjut</a:t>
            </a:r>
            <a:r>
              <a:rPr lang="en-US" sz="4200" dirty="0"/>
              <a:t>.</a:t>
            </a:r>
          </a:p>
          <a:p>
            <a:r>
              <a:rPr lang="en-US" sz="4200" dirty="0" err="1"/>
              <a:t>Penampung</a:t>
            </a:r>
            <a:r>
              <a:rPr lang="en-US" sz="4200" dirty="0"/>
              <a:t> air </a:t>
            </a:r>
            <a:r>
              <a:rPr lang="en-US" sz="4200" dirty="0" err="1"/>
              <a:t>adalah</a:t>
            </a:r>
            <a:r>
              <a:rPr lang="en-US" sz="4200" dirty="0"/>
              <a:t> </a:t>
            </a:r>
            <a:r>
              <a:rPr lang="en-US" sz="4200" dirty="0" err="1"/>
              <a:t>sarana</a:t>
            </a:r>
            <a:r>
              <a:rPr lang="en-US" sz="4200" dirty="0"/>
              <a:t> </a:t>
            </a:r>
            <a:r>
              <a:rPr lang="en-US" sz="4200" dirty="0" err="1"/>
              <a:t>untuk</a:t>
            </a:r>
            <a:r>
              <a:rPr lang="en-US" sz="4200" dirty="0"/>
              <a:t> </a:t>
            </a:r>
            <a:r>
              <a:rPr lang="en-US" sz="4200" dirty="0" err="1"/>
              <a:t>menampung</a:t>
            </a:r>
            <a:r>
              <a:rPr lang="en-US" sz="4200" dirty="0"/>
              <a:t> </a:t>
            </a:r>
            <a:r>
              <a:rPr lang="en-US" sz="4200" dirty="0" err="1"/>
              <a:t>sejumlah</a:t>
            </a:r>
            <a:r>
              <a:rPr lang="en-US" sz="4200" dirty="0"/>
              <a:t> volume air </a:t>
            </a:r>
            <a:r>
              <a:rPr lang="en-US" sz="4200" dirty="0" err="1"/>
              <a:t>untuk</a:t>
            </a:r>
            <a:r>
              <a:rPr lang="en-US" sz="4200" dirty="0"/>
              <a:t> </a:t>
            </a:r>
            <a:r>
              <a:rPr lang="en-US" sz="4200" dirty="0" err="1"/>
              <a:t>diproses</a:t>
            </a:r>
            <a:r>
              <a:rPr lang="en-US" sz="4200" dirty="0"/>
              <a:t> </a:t>
            </a:r>
            <a:r>
              <a:rPr lang="en-US" sz="4200" dirty="0" err="1"/>
              <a:t>maupun</a:t>
            </a:r>
            <a:r>
              <a:rPr lang="en-US" sz="4200" dirty="0"/>
              <a:t> </a:t>
            </a:r>
            <a:r>
              <a:rPr lang="en-US" sz="4200" dirty="0" err="1"/>
              <a:t>setelah</a:t>
            </a:r>
            <a:r>
              <a:rPr lang="en-US" sz="4200" dirty="0"/>
              <a:t> proses (</a:t>
            </a:r>
            <a:r>
              <a:rPr lang="en-US" sz="4200" dirty="0" err="1"/>
              <a:t>hasil</a:t>
            </a:r>
            <a:r>
              <a:rPr lang="en-US" sz="4200" dirty="0"/>
              <a:t> </a:t>
            </a:r>
            <a:r>
              <a:rPr lang="en-US" sz="4200" dirty="0" err="1"/>
              <a:t>olahan</a:t>
            </a:r>
            <a:r>
              <a:rPr lang="en-US" sz="4200" dirty="0"/>
              <a:t>). Hal </a:t>
            </a:r>
            <a:r>
              <a:rPr lang="en-US" sz="4200" dirty="0" err="1"/>
              <a:t>terpenting</a:t>
            </a:r>
            <a:r>
              <a:rPr lang="en-US" sz="4200" dirty="0"/>
              <a:t> </a:t>
            </a:r>
            <a:r>
              <a:rPr lang="en-US" sz="4200" dirty="0" err="1"/>
              <a:t>dari</a:t>
            </a:r>
            <a:r>
              <a:rPr lang="en-US" sz="4200" dirty="0"/>
              <a:t> </a:t>
            </a:r>
            <a:r>
              <a:rPr lang="en-US" sz="4200" dirty="0" err="1"/>
              <a:t>sebuah</a:t>
            </a:r>
            <a:r>
              <a:rPr lang="en-US" sz="4200" dirty="0"/>
              <a:t> </a:t>
            </a:r>
            <a:r>
              <a:rPr lang="en-US" sz="4200" dirty="0" err="1"/>
              <a:t>penampungan</a:t>
            </a:r>
            <a:r>
              <a:rPr lang="en-US" sz="4200" dirty="0"/>
              <a:t> </a:t>
            </a:r>
            <a:r>
              <a:rPr lang="en-US" sz="4200" dirty="0" err="1"/>
              <a:t>adalah</a:t>
            </a:r>
            <a:r>
              <a:rPr lang="en-US" sz="4200" dirty="0"/>
              <a:t> </a:t>
            </a:r>
            <a:r>
              <a:rPr lang="en-US" sz="4200" dirty="0" err="1"/>
              <a:t>adanya</a:t>
            </a:r>
            <a:r>
              <a:rPr lang="en-US" sz="4200" dirty="0"/>
              <a:t> </a:t>
            </a:r>
            <a:r>
              <a:rPr lang="en-US" sz="4200" dirty="0" err="1"/>
              <a:t>kepastian</a:t>
            </a:r>
            <a:r>
              <a:rPr lang="en-US" sz="4200" dirty="0"/>
              <a:t> </a:t>
            </a:r>
            <a:r>
              <a:rPr lang="en-US" sz="4200" dirty="0" err="1"/>
              <a:t>volumenya</a:t>
            </a:r>
            <a:r>
              <a:rPr lang="en-US" sz="4200" dirty="0"/>
              <a:t>. </a:t>
            </a:r>
            <a:r>
              <a:rPr lang="en-US" sz="4200" dirty="0" err="1"/>
              <a:t>kepastian</a:t>
            </a:r>
            <a:r>
              <a:rPr lang="en-US" sz="4200" dirty="0"/>
              <a:t> volume </a:t>
            </a:r>
            <a:r>
              <a:rPr lang="en-US" sz="4200" dirty="0" err="1"/>
              <a:t>ini</a:t>
            </a:r>
            <a:r>
              <a:rPr lang="en-US" sz="4200" dirty="0"/>
              <a:t> </a:t>
            </a:r>
            <a:r>
              <a:rPr lang="en-US" sz="4200" dirty="0" err="1"/>
              <a:t>dikaitan</a:t>
            </a:r>
            <a:r>
              <a:rPr lang="en-US" sz="4200" dirty="0"/>
              <a:t> </a:t>
            </a:r>
            <a:r>
              <a:rPr lang="en-US" sz="4200" dirty="0" err="1"/>
              <a:t>dengan</a:t>
            </a:r>
            <a:r>
              <a:rPr lang="en-US" sz="4200" dirty="0"/>
              <a:t> </a:t>
            </a:r>
            <a:r>
              <a:rPr lang="en-US" sz="4200" dirty="0" err="1"/>
              <a:t>penggunaan</a:t>
            </a:r>
            <a:r>
              <a:rPr lang="en-US" sz="4200" dirty="0"/>
              <a:t> </a:t>
            </a:r>
            <a:r>
              <a:rPr lang="en-US" sz="4200" dirty="0" err="1"/>
              <a:t>bahan</a:t>
            </a:r>
            <a:r>
              <a:rPr lang="en-US" sz="4200" dirty="0"/>
              <a:t> </a:t>
            </a:r>
            <a:r>
              <a:rPr lang="en-US" sz="4200" dirty="0" err="1"/>
              <a:t>kimia</a:t>
            </a:r>
            <a:r>
              <a:rPr lang="en-US" sz="4200" dirty="0"/>
              <a:t> </a:t>
            </a:r>
            <a:r>
              <a:rPr lang="en-US" sz="4200" dirty="0" err="1"/>
              <a:t>pengendap</a:t>
            </a:r>
            <a:r>
              <a:rPr lang="en-US" sz="4200" dirty="0"/>
              <a:t> </a:t>
            </a:r>
            <a:r>
              <a:rPr lang="en-US" sz="4200" dirty="0" err="1"/>
              <a:t>dan</a:t>
            </a:r>
            <a:r>
              <a:rPr lang="en-US" sz="4200" dirty="0"/>
              <a:t> </a:t>
            </a:r>
            <a:r>
              <a:rPr lang="en-US" sz="4200" dirty="0" err="1"/>
              <a:t>perhitungan</a:t>
            </a:r>
            <a:r>
              <a:rPr lang="en-US" sz="4200" dirty="0"/>
              <a:t> </a:t>
            </a:r>
            <a:r>
              <a:rPr lang="en-US" sz="4200" dirty="0" err="1"/>
              <a:t>produksi</a:t>
            </a:r>
            <a:r>
              <a:rPr lang="en-US" sz="4200" dirty="0"/>
              <a:t> </a:t>
            </a:r>
            <a:r>
              <a:rPr lang="en-US" sz="4200" dirty="0" err="1"/>
              <a:t>pengolahan</a:t>
            </a:r>
            <a:r>
              <a:rPr lang="en-US" sz="4200" dirty="0"/>
              <a:t> air </a:t>
            </a:r>
            <a:r>
              <a:rPr lang="en-US" sz="4200" dirty="0" err="1"/>
              <a:t>keseluruhan</a:t>
            </a:r>
            <a:r>
              <a:rPr lang="en-US" sz="4200" dirty="0"/>
              <a:t>. </a:t>
            </a:r>
            <a:r>
              <a:rPr lang="en-US" sz="4200" dirty="0" err="1"/>
              <a:t>Adapun</a:t>
            </a:r>
            <a:r>
              <a:rPr lang="en-US" sz="4200" dirty="0"/>
              <a:t> </a:t>
            </a:r>
            <a:r>
              <a:rPr lang="en-US" sz="4200" dirty="0" err="1"/>
              <a:t>bentuk</a:t>
            </a:r>
            <a:r>
              <a:rPr lang="en-US" sz="4200" dirty="0"/>
              <a:t> </a:t>
            </a:r>
            <a:r>
              <a:rPr lang="en-US" sz="4200" dirty="0" err="1"/>
              <a:t>dari</a:t>
            </a:r>
            <a:r>
              <a:rPr lang="en-US" sz="4200" dirty="0"/>
              <a:t> </a:t>
            </a:r>
            <a:r>
              <a:rPr lang="en-US" sz="4200" dirty="0" err="1"/>
              <a:t>penampungan</a:t>
            </a:r>
            <a:r>
              <a:rPr lang="en-US" sz="4200" dirty="0"/>
              <a:t> </a:t>
            </a:r>
            <a:r>
              <a:rPr lang="en-US" sz="4200" dirty="0" err="1"/>
              <a:t>apakah</a:t>
            </a:r>
            <a:r>
              <a:rPr lang="en-US" sz="4200" dirty="0"/>
              <a:t> </a:t>
            </a:r>
            <a:r>
              <a:rPr lang="en-US" sz="4200" dirty="0" err="1"/>
              <a:t>silinder</a:t>
            </a:r>
            <a:r>
              <a:rPr lang="en-US" sz="4200" dirty="0"/>
              <a:t> </a:t>
            </a:r>
            <a:r>
              <a:rPr lang="en-US" sz="4200" dirty="0" err="1"/>
              <a:t>terbuka</a:t>
            </a:r>
            <a:r>
              <a:rPr lang="en-US" sz="4200" dirty="0"/>
              <a:t> </a:t>
            </a:r>
            <a:r>
              <a:rPr lang="en-US" sz="4200" dirty="0" err="1"/>
              <a:t>atau</a:t>
            </a:r>
            <a:r>
              <a:rPr lang="en-US" sz="4200" dirty="0"/>
              <a:t> </a:t>
            </a:r>
            <a:r>
              <a:rPr lang="en-US" sz="4200" dirty="0" err="1"/>
              <a:t>tertutup</a:t>
            </a:r>
            <a:r>
              <a:rPr lang="en-US" sz="4200" dirty="0"/>
              <a:t> </a:t>
            </a:r>
            <a:r>
              <a:rPr lang="en-US" sz="4200" dirty="0" err="1"/>
              <a:t>ataupun</a:t>
            </a:r>
            <a:r>
              <a:rPr lang="en-US" sz="4200" dirty="0"/>
              <a:t> </a:t>
            </a:r>
            <a:r>
              <a:rPr lang="en-US" sz="4200" dirty="0" err="1"/>
              <a:t>berbentuk</a:t>
            </a:r>
            <a:r>
              <a:rPr lang="en-US" sz="4200" dirty="0"/>
              <a:t> </a:t>
            </a:r>
            <a:r>
              <a:rPr lang="en-US" sz="4200" dirty="0" err="1"/>
              <a:t>bak</a:t>
            </a:r>
            <a:r>
              <a:rPr lang="en-US" sz="4200" dirty="0"/>
              <a:t> </a:t>
            </a:r>
            <a:r>
              <a:rPr lang="en-US" sz="4200" dirty="0" err="1"/>
              <a:t>persegi</a:t>
            </a:r>
            <a:r>
              <a:rPr lang="en-US" sz="4200" dirty="0"/>
              <a:t> </a:t>
            </a:r>
            <a:r>
              <a:rPr lang="en-US" sz="4200" dirty="0" err="1"/>
              <a:t>terbuka</a:t>
            </a:r>
            <a:r>
              <a:rPr lang="en-US" sz="4200" dirty="0"/>
              <a:t> </a:t>
            </a:r>
            <a:r>
              <a:rPr lang="en-US" sz="4200" dirty="0" err="1"/>
              <a:t>atau</a:t>
            </a:r>
            <a:r>
              <a:rPr lang="en-US" sz="4200" dirty="0"/>
              <a:t> </a:t>
            </a:r>
            <a:r>
              <a:rPr lang="en-US" sz="4200" dirty="0" err="1"/>
              <a:t>tertutup</a:t>
            </a:r>
            <a:r>
              <a:rPr lang="en-US" sz="4200" dirty="0"/>
              <a:t>, </a:t>
            </a:r>
            <a:r>
              <a:rPr lang="en-US" sz="4200" dirty="0" err="1"/>
              <a:t>semua</a:t>
            </a:r>
            <a:r>
              <a:rPr lang="en-US" sz="4200" dirty="0"/>
              <a:t> </a:t>
            </a:r>
            <a:r>
              <a:rPr lang="en-US" sz="4200" dirty="0" err="1"/>
              <a:t>mempunyai</a:t>
            </a:r>
            <a:r>
              <a:rPr lang="en-US" sz="4200" dirty="0"/>
              <a:t> </a:t>
            </a:r>
            <a:r>
              <a:rPr lang="en-US" sz="4200" dirty="0" err="1"/>
              <a:t>pengaruh</a:t>
            </a:r>
            <a:r>
              <a:rPr lang="en-US" sz="4200" dirty="0"/>
              <a:t> </a:t>
            </a:r>
            <a:r>
              <a:rPr lang="en-US" sz="4200" dirty="0" err="1"/>
              <a:t>spesifikasi</a:t>
            </a:r>
            <a:r>
              <a:rPr lang="en-US" sz="4200" dirty="0"/>
              <a:t> </a:t>
            </a:r>
            <a:r>
              <a:rPr lang="en-US" sz="4200" dirty="0" err="1"/>
              <a:t>terhadap</a:t>
            </a:r>
            <a:r>
              <a:rPr lang="en-US" sz="4200" dirty="0"/>
              <a:t> proses </a:t>
            </a:r>
            <a:r>
              <a:rPr lang="en-US" sz="4200" dirty="0" err="1"/>
              <a:t>pengolahan</a:t>
            </a:r>
            <a:r>
              <a:rPr lang="en-US" sz="4200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501" y="337830"/>
            <a:ext cx="10753299" cy="1325563"/>
          </a:xfrm>
        </p:spPr>
        <p:txBody>
          <a:bodyPr>
            <a:normAutofit fontScale="90000"/>
          </a:bodyPr>
          <a:lstStyle/>
          <a:p>
            <a:r>
              <a:rPr lang="fi-FI" sz="4400" b="1" dirty="0" smtClean="0"/>
              <a:t/>
            </a:r>
            <a:br>
              <a:rPr lang="fi-FI" sz="4400" b="1" dirty="0" smtClean="0"/>
            </a:br>
            <a:r>
              <a:rPr lang="fi-FI" sz="4400" b="1" dirty="0"/>
              <a:t/>
            </a:r>
            <a:br>
              <a:rPr lang="fi-FI" sz="4400" b="1" dirty="0"/>
            </a:br>
            <a:r>
              <a:rPr lang="fi-FI" sz="4400" b="1" dirty="0" smtClean="0"/>
              <a:t/>
            </a:r>
            <a:br>
              <a:rPr lang="fi-FI" sz="4400" b="1" dirty="0" smtClean="0"/>
            </a:br>
            <a:r>
              <a:rPr lang="fi-FI" sz="4400" b="1" dirty="0" smtClean="0"/>
              <a:t>Rangkaian </a:t>
            </a:r>
            <a:r>
              <a:rPr lang="fi-FI" sz="4400" b="1" dirty="0"/>
              <a:t>Kerja Instalasi Pengolahan </a:t>
            </a:r>
            <a:r>
              <a:rPr lang="fi-FI" sz="4400" b="1" dirty="0" smtClean="0"/>
              <a:t>Air (3)</a:t>
            </a:r>
            <a:r>
              <a:rPr lang="fi-FI" b="1" dirty="0"/>
              <a:t/>
            </a:r>
            <a:br>
              <a:rPr lang="fi-FI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376" y="1825625"/>
            <a:ext cx="10903424" cy="4834482"/>
          </a:xfrm>
          <a:noFill/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Pembubuhan</a:t>
            </a:r>
            <a:r>
              <a:rPr lang="en-US" dirty="0"/>
              <a:t> </a:t>
            </a:r>
            <a:r>
              <a:rPr lang="en-US" dirty="0" err="1"/>
              <a:t>pengendap</a:t>
            </a:r>
            <a:r>
              <a:rPr lang="en-US" dirty="0"/>
              <a:t> </a:t>
            </a:r>
            <a:r>
              <a:rPr lang="en-US" dirty="0" err="1"/>
              <a:t>koagulan-flokulan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manual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ditambahankan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penampung</a:t>
            </a:r>
            <a:r>
              <a:rPr lang="en-US" dirty="0"/>
              <a:t> air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catridge</a:t>
            </a:r>
            <a:r>
              <a:rPr lang="en-US" dirty="0"/>
              <a:t> yang </a:t>
            </a:r>
            <a:r>
              <a:rPr lang="en-US" dirty="0" err="1"/>
              <a:t>ditempatkan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pipa</a:t>
            </a:r>
            <a:r>
              <a:rPr lang="en-US" dirty="0"/>
              <a:t>/</a:t>
            </a:r>
            <a:r>
              <a:rPr lang="en-US" dirty="0" err="1"/>
              <a:t>selang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menginjeksikan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bicarakan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detail </a:t>
            </a:r>
            <a:r>
              <a:rPr lang="en-US" dirty="0" err="1"/>
              <a:t>lagi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Filtrasi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jantungnya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air.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</a:t>
            </a:r>
            <a:r>
              <a:rPr lang="en-US" dirty="0" err="1"/>
              <a:t>pertengahan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ditemukannya</a:t>
            </a:r>
            <a:r>
              <a:rPr lang="en-US" dirty="0"/>
              <a:t> </a:t>
            </a:r>
            <a:r>
              <a:rPr lang="en-US" dirty="0" err="1"/>
              <a:t>fitrasi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pasir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biosand</a:t>
            </a:r>
            <a:r>
              <a:rPr lang="en-US" dirty="0"/>
              <a:t>,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filter </a:t>
            </a:r>
            <a:r>
              <a:rPr lang="en-US" dirty="0" err="1"/>
              <a:t>pasir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bertekanan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, filter </a:t>
            </a:r>
            <a:r>
              <a:rPr lang="en-US" dirty="0" err="1"/>
              <a:t>keramik</a:t>
            </a:r>
            <a:r>
              <a:rPr lang="en-US" dirty="0"/>
              <a:t>, ultrafilter,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Reverse Osmosis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menyaring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kecuali</a:t>
            </a:r>
            <a:r>
              <a:rPr lang="en-US" dirty="0"/>
              <a:t> H2O.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hendak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perdalam</a:t>
            </a:r>
            <a:r>
              <a:rPr lang="en-US" dirty="0"/>
              <a:t> </a:t>
            </a:r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filter </a:t>
            </a:r>
            <a:r>
              <a:rPr lang="en-US" dirty="0" err="1"/>
              <a:t>pasir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pasir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ulas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</a:t>
            </a:r>
          </a:p>
          <a:p>
            <a:pPr algn="just"/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terpisahkan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air. Air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dikonsumsi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kualitasnya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air </a:t>
            </a:r>
            <a:r>
              <a:rPr lang="en-US" dirty="0" err="1"/>
              <a:t>bersih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  air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regulasi</a:t>
            </a:r>
            <a:r>
              <a:rPr lang="en-US" dirty="0"/>
              <a:t>.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proses.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501" y="337830"/>
            <a:ext cx="10753299" cy="1325563"/>
          </a:xfrm>
        </p:spPr>
        <p:txBody>
          <a:bodyPr>
            <a:normAutofit fontScale="90000"/>
          </a:bodyPr>
          <a:lstStyle/>
          <a:p>
            <a:r>
              <a:rPr lang="fi-FI" sz="4400" b="1" dirty="0" smtClean="0"/>
              <a:t/>
            </a:r>
            <a:br>
              <a:rPr lang="fi-FI" sz="4400" b="1" dirty="0" smtClean="0"/>
            </a:br>
            <a:r>
              <a:rPr lang="fi-FI" sz="4400" b="1" dirty="0"/>
              <a:t/>
            </a:r>
            <a:br>
              <a:rPr lang="fi-FI" sz="4400" b="1" dirty="0"/>
            </a:br>
            <a:r>
              <a:rPr lang="fi-FI" sz="4400" b="1" dirty="0" smtClean="0"/>
              <a:t/>
            </a:r>
            <a:br>
              <a:rPr lang="fi-FI" sz="4400" b="1" dirty="0" smtClean="0"/>
            </a:br>
            <a:r>
              <a:rPr lang="fi-FI" sz="4400" b="1" dirty="0" smtClean="0"/>
              <a:t>Rangkaian </a:t>
            </a:r>
            <a:r>
              <a:rPr lang="fi-FI" sz="4400" b="1" dirty="0"/>
              <a:t>Kerja Instalasi Pengolahan </a:t>
            </a:r>
            <a:r>
              <a:rPr lang="fi-FI" sz="4400" b="1" dirty="0" smtClean="0"/>
              <a:t>Air (4)</a:t>
            </a:r>
            <a:r>
              <a:rPr lang="fi-FI" b="1" dirty="0"/>
              <a:t/>
            </a:r>
            <a:br>
              <a:rPr lang="fi-FI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Pembangunan Jaya 2020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1564" y="233651"/>
            <a:ext cx="7811433" cy="7826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Diagram Kontrol Kualitas Air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Diagram Instalasi Pengolahan 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4" y="1016289"/>
            <a:ext cx="7958094" cy="22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564" y="3434706"/>
            <a:ext cx="1191940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Proses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pengolahan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dimulai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dari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pemilihan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sumber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baku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akan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berimbas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pada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teknik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pengolahan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selanjutnya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Proses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transmisi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pemindahan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baku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dari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sumber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Selama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transmisi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instalasi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dapat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dirancang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melakukan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proses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koagulasi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flokulasi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 </a:t>
            </a:r>
            <a:endParaRPr lang="en-US" sz="1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baku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didalamnya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termasuk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melakukan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proses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sedimentasi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setelah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selama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transmisi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terjadi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koagulasi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flokulasi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semua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proses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koagulasi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flokulasi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sedimentasi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dilakukan</a:t>
            </a:r>
            <a:r>
              <a:rPr lang="en-US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Filtrasi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dilakukan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setelah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terjadi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sedimentasi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baik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sekedar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pre-treatment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mengurangi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kekeruhan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filter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pasir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cepat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)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mendapatkan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jernih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langsung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ultrafilter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filter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karbon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).</a:t>
            </a:r>
            <a:endParaRPr lang="en-US" sz="1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Sebelum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menuju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hasil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olahan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dapat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dilakukan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proses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disinfeksi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cara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klorinasi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Penampungan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hasil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olahan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selanjutnya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didistribusikan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melalui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pumping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jaringan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air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maupun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truk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tangki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2378</Words>
  <Application>Microsoft Office PowerPoint</Application>
  <PresentationFormat>Widescreen</PresentationFormat>
  <Paragraphs>208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Coming Soon</vt:lpstr>
      <vt:lpstr>Franklin Gothic Book</vt:lpstr>
      <vt:lpstr>Gill Sans MT</vt:lpstr>
      <vt:lpstr>Trebuchet MS</vt:lpstr>
      <vt:lpstr>Wingdings</vt:lpstr>
      <vt:lpstr>Office Theme</vt:lpstr>
      <vt:lpstr>Instalasi Pengolahan Air (Part 1)</vt:lpstr>
      <vt:lpstr>Instalasi Pengolahan Air atau Water Treatment Plant</vt:lpstr>
      <vt:lpstr>Berdasarkan instalasi pengolahannya, pengolahan air dibedakan menjadi :</vt:lpstr>
      <vt:lpstr>Produksi pengolahan air skala besar berdasarkan kualitas hasil produksinya dibedakan menjadi 2, yaitu :</vt:lpstr>
      <vt:lpstr>   Rangkaian Kerja Instalasi Pengolahan Air (1) </vt:lpstr>
      <vt:lpstr>   Rangkaian Kerja Instalasi Pengolahan Air (2) </vt:lpstr>
      <vt:lpstr>   Rangkaian Kerja Instalasi Pengolahan Air (3) </vt:lpstr>
      <vt:lpstr>   Rangkaian Kerja Instalasi Pengolahan Air (4) </vt:lpstr>
      <vt:lpstr>PowerPoint Presentation</vt:lpstr>
      <vt:lpstr>PowerPoint Presentation</vt:lpstr>
      <vt:lpstr>Sumber Air Baku</vt:lpstr>
      <vt:lpstr>Pemilihan Sumber Air Baku</vt:lpstr>
      <vt:lpstr>Kualitas Sumber Air Baku</vt:lpstr>
      <vt:lpstr>Kuantitas Sumber Air Baku</vt:lpstr>
      <vt:lpstr>Kontinyuitas Sumber Air Baku</vt:lpstr>
      <vt:lpstr>Pemindahan / Transmisi Air</vt:lpstr>
      <vt:lpstr>Pipa</vt:lpstr>
      <vt:lpstr>PowerPoint Presentation</vt:lpstr>
      <vt:lpstr>Selang</vt:lpstr>
      <vt:lpstr>Pompa</vt:lpstr>
      <vt:lpstr>PowerPoint Presentation</vt:lpstr>
      <vt:lpstr>PowerPoint Presentation</vt:lpstr>
      <vt:lpstr> Penampungan Air Baku</vt:lpstr>
      <vt:lpstr> Nama Penampungan</vt:lpstr>
      <vt:lpstr> Syarat Penempatan Penampungan Air Baku</vt:lpstr>
      <vt:lpstr> Penambahan Bahan Kimia Pengendap</vt:lpstr>
      <vt:lpstr> Penambahan Bahan Kimia Pengendap</vt:lpstr>
      <vt:lpstr> Metode Jar Test</vt:lpstr>
      <vt:lpstr>PowerPoint Presentation</vt:lpstr>
      <vt:lpstr>PowerPoint Presentation</vt:lpstr>
      <vt:lpstr>NEXT ?????</vt:lpstr>
      <vt:lpstr>THANK YOU!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2020-04-06T18:18:07Z</dcterms:created>
  <dcterms:modified xsi:type="dcterms:W3CDTF">2020-04-07T03:12:49Z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