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4B737-FEB5-4E20-813B-51A4C3EC8EC7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5276C-A1B0-4C4A-A440-E599A6890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9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313E25-F830-4C09-A59D-6D1985FB79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B4DF54-EEDE-4542-8032-51BEBD72134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17442" name="Rectangle 2">
            <a:extLst>
              <a:ext uri="{FF2B5EF4-FFF2-40B4-BE49-F238E27FC236}">
                <a16:creationId xmlns:a16="http://schemas.microsoft.com/office/drawing/2014/main" id="{1242E9E8-6497-4CED-8622-4D1F059108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>
            <a:extLst>
              <a:ext uri="{FF2B5EF4-FFF2-40B4-BE49-F238E27FC236}">
                <a16:creationId xmlns:a16="http://schemas.microsoft.com/office/drawing/2014/main" id="{DD0F7039-5785-44C0-B00A-E79713C988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45720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804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15AC88-07A8-4AF3-8BEA-6256B1E426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289E62-944A-4534-B37C-B1093E19237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15074" name="Rectangle 2">
            <a:extLst>
              <a:ext uri="{FF2B5EF4-FFF2-40B4-BE49-F238E27FC236}">
                <a16:creationId xmlns:a16="http://schemas.microsoft.com/office/drawing/2014/main" id="{7685B062-485D-47EE-A85D-46304C8B97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>
            <a:extLst>
              <a:ext uri="{FF2B5EF4-FFF2-40B4-BE49-F238E27FC236}">
                <a16:creationId xmlns:a16="http://schemas.microsoft.com/office/drawing/2014/main" id="{E280A222-EC54-4482-9050-D3F581F28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45720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821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4BBA21-D8E8-43D7-A4E5-380D2D96BF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452CF-12D2-418D-9D3D-42D9D8478EA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17122" name="Rectangle 2">
            <a:extLst>
              <a:ext uri="{FF2B5EF4-FFF2-40B4-BE49-F238E27FC236}">
                <a16:creationId xmlns:a16="http://schemas.microsoft.com/office/drawing/2014/main" id="{FE3866C3-1A1A-494A-9B83-5C30EDE117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7123" name="Rectangle 3">
            <a:extLst>
              <a:ext uri="{FF2B5EF4-FFF2-40B4-BE49-F238E27FC236}">
                <a16:creationId xmlns:a16="http://schemas.microsoft.com/office/drawing/2014/main" id="{7408B9B4-A0B6-419F-BDF0-FA777F6754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28534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AD93E4C-134D-4FF2-B72F-299F20D54D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EF6C59-A308-4C24-8A9D-906383B5788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79EB8BDA-5220-4A7E-B36E-4164A48C39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DB2467E0-EB08-4D7C-ABEF-D9093FF378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0287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9589AA-DEDF-41B0-9A2A-AB20AACEB2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3966ED-F742-4DD5-AC06-A91A9B80F2A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10978" name="Rectangle 2">
            <a:extLst>
              <a:ext uri="{FF2B5EF4-FFF2-40B4-BE49-F238E27FC236}">
                <a16:creationId xmlns:a16="http://schemas.microsoft.com/office/drawing/2014/main" id="{6FDF7BE0-8BD8-4D03-839E-85EFDFDEDD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A39E8998-5B5A-4334-AAD8-FD7F4B8CCB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54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05B941-F911-4EB5-9BC3-68C287F5B5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A1AC00-3010-4C3F-B8EC-1E6241C01D9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68994" name="Rectangle 2">
            <a:extLst>
              <a:ext uri="{FF2B5EF4-FFF2-40B4-BE49-F238E27FC236}">
                <a16:creationId xmlns:a16="http://schemas.microsoft.com/office/drawing/2014/main" id="{F65985D5-8A8B-40A2-9359-0E00F4BBAB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8995" name="Rectangle 3">
            <a:extLst>
              <a:ext uri="{FF2B5EF4-FFF2-40B4-BE49-F238E27FC236}">
                <a16:creationId xmlns:a16="http://schemas.microsoft.com/office/drawing/2014/main" id="{93519A41-4065-492C-B1C1-11E8DD79DD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4985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9E38B1-75CA-4724-BFDD-81109C0BE4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DD59AB-E8BD-411E-B5CA-23502D73401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70018" name="Rectangle 2">
            <a:extLst>
              <a:ext uri="{FF2B5EF4-FFF2-40B4-BE49-F238E27FC236}">
                <a16:creationId xmlns:a16="http://schemas.microsoft.com/office/drawing/2014/main" id="{F9F4C2AF-D80C-46D2-872F-615322F406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>
            <a:extLst>
              <a:ext uri="{FF2B5EF4-FFF2-40B4-BE49-F238E27FC236}">
                <a16:creationId xmlns:a16="http://schemas.microsoft.com/office/drawing/2014/main" id="{11248BF1-CA77-4FE3-BDF3-002FA7B312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897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88B13D-60D4-43C0-B19A-89558FE270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E5A2FA-0D22-48E9-90F4-63AFD9633EC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71042" name="Rectangle 2">
            <a:extLst>
              <a:ext uri="{FF2B5EF4-FFF2-40B4-BE49-F238E27FC236}">
                <a16:creationId xmlns:a16="http://schemas.microsoft.com/office/drawing/2014/main" id="{1C9364F1-B537-4891-8803-134B13C385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43" name="Rectangle 3">
            <a:extLst>
              <a:ext uri="{FF2B5EF4-FFF2-40B4-BE49-F238E27FC236}">
                <a16:creationId xmlns:a16="http://schemas.microsoft.com/office/drawing/2014/main" id="{240E0C64-3A63-46E1-A7C7-2AFE1152AC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39123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ECB226-7CEA-4EF4-8002-AC5DEBC690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E22E95-62A9-4082-B801-081AB43D8F6E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72066" name="Rectangle 2">
            <a:extLst>
              <a:ext uri="{FF2B5EF4-FFF2-40B4-BE49-F238E27FC236}">
                <a16:creationId xmlns:a16="http://schemas.microsoft.com/office/drawing/2014/main" id="{6944261E-5F5C-4E60-9DCA-82332E7FB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2067" name="Rectangle 3">
            <a:extLst>
              <a:ext uri="{FF2B5EF4-FFF2-40B4-BE49-F238E27FC236}">
                <a16:creationId xmlns:a16="http://schemas.microsoft.com/office/drawing/2014/main" id="{B54CB87C-C043-4513-8353-F4FE00C1B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254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BF15B5-6E6B-4FC4-8DE2-AA1DAD10CE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5DC8F5-C2A3-486A-AB28-2FA2B4134C30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73090" name="Rectangle 2">
            <a:extLst>
              <a:ext uri="{FF2B5EF4-FFF2-40B4-BE49-F238E27FC236}">
                <a16:creationId xmlns:a16="http://schemas.microsoft.com/office/drawing/2014/main" id="{FE30CC8B-B020-482E-824A-107E555A38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E3683EF6-E9DD-42C0-81A6-21B76538D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0151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82F934-018E-4B06-B0B7-A43B753BAF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90041B-C692-4581-839B-7FB53EC80D14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74114" name="Rectangle 2">
            <a:extLst>
              <a:ext uri="{FF2B5EF4-FFF2-40B4-BE49-F238E27FC236}">
                <a16:creationId xmlns:a16="http://schemas.microsoft.com/office/drawing/2014/main" id="{9D56F28A-0E14-4A52-A7BC-D740292D5F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9940B001-3CC7-4F60-8BA1-F72936709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275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3C9EB4-733C-46AB-AEAB-4F3F93128B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EAE42E-143F-4AB3-8736-847169A67DB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27682" name="Rectangle 2">
            <a:extLst>
              <a:ext uri="{FF2B5EF4-FFF2-40B4-BE49-F238E27FC236}">
                <a16:creationId xmlns:a16="http://schemas.microsoft.com/office/drawing/2014/main" id="{F6EB8BA0-1D66-41D5-8FEC-96CF2EE96F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3" name="Rectangle 3">
            <a:extLst>
              <a:ext uri="{FF2B5EF4-FFF2-40B4-BE49-F238E27FC236}">
                <a16:creationId xmlns:a16="http://schemas.microsoft.com/office/drawing/2014/main" id="{FA981B52-8D0A-4A0F-89EA-2C3578449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45720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2959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C16473-AABF-4DDA-B312-7F1AF73F3C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648E26-5A36-4F01-A4CE-853D03B7B7E8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75138" name="Rectangle 2">
            <a:extLst>
              <a:ext uri="{FF2B5EF4-FFF2-40B4-BE49-F238E27FC236}">
                <a16:creationId xmlns:a16="http://schemas.microsoft.com/office/drawing/2014/main" id="{BA553F8C-AB4F-4508-9793-4A38B34A2B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>
            <a:extLst>
              <a:ext uri="{FF2B5EF4-FFF2-40B4-BE49-F238E27FC236}">
                <a16:creationId xmlns:a16="http://schemas.microsoft.com/office/drawing/2014/main" id="{BF7E2BAD-07EC-4819-AABB-71DDA6855A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3320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A84C75-8BD8-4D9C-B093-340EEA65AC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D89E78-5452-4106-B278-338764225CA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476162" name="Rectangle 2">
            <a:extLst>
              <a:ext uri="{FF2B5EF4-FFF2-40B4-BE49-F238E27FC236}">
                <a16:creationId xmlns:a16="http://schemas.microsoft.com/office/drawing/2014/main" id="{08BF7430-E46E-44BA-84BC-BC8F1BDB14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>
            <a:extLst>
              <a:ext uri="{FF2B5EF4-FFF2-40B4-BE49-F238E27FC236}">
                <a16:creationId xmlns:a16="http://schemas.microsoft.com/office/drawing/2014/main" id="{21D245B0-D62B-4FEF-B196-44FA0E522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57965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DD954D-56F8-47A6-94C4-5DCF1E9201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A238E6-8E75-43D6-BB1B-9C3361DA4881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477186" name="Rectangle 2">
            <a:extLst>
              <a:ext uri="{FF2B5EF4-FFF2-40B4-BE49-F238E27FC236}">
                <a16:creationId xmlns:a16="http://schemas.microsoft.com/office/drawing/2014/main" id="{EECE3899-4B44-4CFF-8B58-DB8F7BFEE4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>
            <a:extLst>
              <a:ext uri="{FF2B5EF4-FFF2-40B4-BE49-F238E27FC236}">
                <a16:creationId xmlns:a16="http://schemas.microsoft.com/office/drawing/2014/main" id="{F2A60A9F-BE1B-43BC-A9AD-45C86BF63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1261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C829F8-F31B-4D52-9236-F8A4779601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A979E8-6D19-4DC9-BCFF-621487C2C150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0939CE8D-C29D-4507-86E1-755F5B63C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CF242561-4767-446E-8A23-9745D96AE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48367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24712C-370E-4FE4-8182-4F1DB7EBA1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99FF71-6525-4041-A2A1-79F3C41CFB17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479234" name="Rectangle 2">
            <a:extLst>
              <a:ext uri="{FF2B5EF4-FFF2-40B4-BE49-F238E27FC236}">
                <a16:creationId xmlns:a16="http://schemas.microsoft.com/office/drawing/2014/main" id="{92ECA6FF-24C0-4A29-8A1E-D37699A260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9235" name="Rectangle 3">
            <a:extLst>
              <a:ext uri="{FF2B5EF4-FFF2-40B4-BE49-F238E27FC236}">
                <a16:creationId xmlns:a16="http://schemas.microsoft.com/office/drawing/2014/main" id="{CFFBCD6B-4ED2-43BA-986B-776B0C92E9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1575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07CB81-150A-4A0E-9FC0-A0024D2A34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A62215-09E0-4FC3-AB17-F4206096B882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480258" name="Rectangle 2">
            <a:extLst>
              <a:ext uri="{FF2B5EF4-FFF2-40B4-BE49-F238E27FC236}">
                <a16:creationId xmlns:a16="http://schemas.microsoft.com/office/drawing/2014/main" id="{114E3D93-757D-4CA2-A4B0-6C92FE4CCA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0259" name="Rectangle 3">
            <a:extLst>
              <a:ext uri="{FF2B5EF4-FFF2-40B4-BE49-F238E27FC236}">
                <a16:creationId xmlns:a16="http://schemas.microsoft.com/office/drawing/2014/main" id="{8BBD709C-D6FD-450B-8879-8850BB0029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694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D81134-B35E-4D35-A535-121ACAE2A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3CE22-6B20-45D6-B4B6-87FB45C65512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481282" name="Rectangle 2">
            <a:extLst>
              <a:ext uri="{FF2B5EF4-FFF2-40B4-BE49-F238E27FC236}">
                <a16:creationId xmlns:a16="http://schemas.microsoft.com/office/drawing/2014/main" id="{BE37EC8D-D854-4CA4-A766-34B42CAD99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>
            <a:extLst>
              <a:ext uri="{FF2B5EF4-FFF2-40B4-BE49-F238E27FC236}">
                <a16:creationId xmlns:a16="http://schemas.microsoft.com/office/drawing/2014/main" id="{CC377385-E373-49ED-AB90-0F4A83610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8509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65FD2F-B975-44F4-8FA0-EAA53880C7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912015-AAEF-4B1C-AB83-12AFB044B86A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482306" name="Rectangle 2">
            <a:extLst>
              <a:ext uri="{FF2B5EF4-FFF2-40B4-BE49-F238E27FC236}">
                <a16:creationId xmlns:a16="http://schemas.microsoft.com/office/drawing/2014/main" id="{5A00F3E9-4660-4185-82A2-605984FB55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F6F8DEFA-DF55-4141-A406-FCEE2AB2E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7648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3646A9-827A-4C29-B20E-5B334870B7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C0C71-84A0-45EF-8979-6C41C11AEE9F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483330" name="Rectangle 2">
            <a:extLst>
              <a:ext uri="{FF2B5EF4-FFF2-40B4-BE49-F238E27FC236}">
                <a16:creationId xmlns:a16="http://schemas.microsoft.com/office/drawing/2014/main" id="{918AC400-B8CB-4D50-8DA9-4E43E570F4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>
            <a:extLst>
              <a:ext uri="{FF2B5EF4-FFF2-40B4-BE49-F238E27FC236}">
                <a16:creationId xmlns:a16="http://schemas.microsoft.com/office/drawing/2014/main" id="{E1CEE2F7-99DC-4860-BA77-E069A44AA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17512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CFD6BE-A3EF-4B17-9280-8A796FD120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09A385-94D1-459F-89C2-E53C88A8CCE2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D17A6F47-E3B0-4A21-AEA7-42F7E32277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D57D83C7-C921-497D-AEC2-FBB5DDB7DB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4641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0CCA69-B1A2-441E-AE45-996F524227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B180F4-EA8C-40B2-826F-1AD694206A5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D63805AA-E3D3-4F8E-A84D-423ED6B12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>
            <a:extLst>
              <a:ext uri="{FF2B5EF4-FFF2-40B4-BE49-F238E27FC236}">
                <a16:creationId xmlns:a16="http://schemas.microsoft.com/office/drawing/2014/main" id="{F2A6AFD7-C06A-41F2-A38E-3BAD38941D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45720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56342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EFA4C6-B7B5-487E-8D65-D93653CA2F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1A58DD-699B-46A1-8C74-06088DFF8C40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488450" name="Rectangle 2">
            <a:extLst>
              <a:ext uri="{FF2B5EF4-FFF2-40B4-BE49-F238E27FC236}">
                <a16:creationId xmlns:a16="http://schemas.microsoft.com/office/drawing/2014/main" id="{52ADF5BB-A730-49DB-8505-971C85B5E9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8451" name="Rectangle 3">
            <a:extLst>
              <a:ext uri="{FF2B5EF4-FFF2-40B4-BE49-F238E27FC236}">
                <a16:creationId xmlns:a16="http://schemas.microsoft.com/office/drawing/2014/main" id="{AC1767AC-52D4-4CF3-A61F-862E774DF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704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884BD2-0812-4499-BA40-1D2F7057D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813A0-EBBE-4605-B031-9738B14307DF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485378" name="Rectangle 2">
            <a:extLst>
              <a:ext uri="{FF2B5EF4-FFF2-40B4-BE49-F238E27FC236}">
                <a16:creationId xmlns:a16="http://schemas.microsoft.com/office/drawing/2014/main" id="{97E8CE88-4174-40F0-ABDA-F4D61B379C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79" name="Rectangle 3">
            <a:extLst>
              <a:ext uri="{FF2B5EF4-FFF2-40B4-BE49-F238E27FC236}">
                <a16:creationId xmlns:a16="http://schemas.microsoft.com/office/drawing/2014/main" id="{65341CB9-C028-4A7F-A2E9-543C80C99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49563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ED76F7-A6A7-4C65-A106-B319EE501D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870ADE-1D8A-43CD-A02A-1FA48DA2F48A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E28B8554-3F00-4EC9-9F37-BD34EFBEAD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B5712382-4611-4F2C-A804-8166CB1C77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9880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30CE7F-BD8E-4853-ACAC-1115DE2FF3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7A338E-F81C-47D4-8CF1-0F6C44A3B67D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489474" name="Rectangle 2">
            <a:extLst>
              <a:ext uri="{FF2B5EF4-FFF2-40B4-BE49-F238E27FC236}">
                <a16:creationId xmlns:a16="http://schemas.microsoft.com/office/drawing/2014/main" id="{E10C17F9-8C31-4208-8939-BFF571DE0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>
            <a:extLst>
              <a:ext uri="{FF2B5EF4-FFF2-40B4-BE49-F238E27FC236}">
                <a16:creationId xmlns:a16="http://schemas.microsoft.com/office/drawing/2014/main" id="{8162C304-4B66-4FF2-B9E5-FBED07F812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2075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AB9949A-7935-4FFD-B954-5D841628C2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C5E90C-2062-4AB2-A20D-F7729740A400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487426" name="Rectangle 2">
            <a:extLst>
              <a:ext uri="{FF2B5EF4-FFF2-40B4-BE49-F238E27FC236}">
                <a16:creationId xmlns:a16="http://schemas.microsoft.com/office/drawing/2014/main" id="{4543B93C-4126-44A5-9039-A3D420DC18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>
            <a:extLst>
              <a:ext uri="{FF2B5EF4-FFF2-40B4-BE49-F238E27FC236}">
                <a16:creationId xmlns:a16="http://schemas.microsoft.com/office/drawing/2014/main" id="{69E85C2A-5ACB-4259-A4AA-19602BEF7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874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14BBDE-88DF-4A09-9254-7CE433E48C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84D152-CCAB-45E9-A5E4-CC90E9CAD0B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63874" name="Rectangle 2">
            <a:extLst>
              <a:ext uri="{FF2B5EF4-FFF2-40B4-BE49-F238E27FC236}">
                <a16:creationId xmlns:a16="http://schemas.microsoft.com/office/drawing/2014/main" id="{0EED0AD9-39A3-4B66-B2D9-12AE955B3E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>
            <a:extLst>
              <a:ext uri="{FF2B5EF4-FFF2-40B4-BE49-F238E27FC236}">
                <a16:creationId xmlns:a16="http://schemas.microsoft.com/office/drawing/2014/main" id="{E734CF06-4095-4015-8ADC-0CCAA26BE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684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B60A4D-AE55-4AE1-8AB8-414EF39220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018503-C89A-43E9-9C86-8916E83F89B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64898" name="Rectangle 2">
            <a:extLst>
              <a:ext uri="{FF2B5EF4-FFF2-40B4-BE49-F238E27FC236}">
                <a16:creationId xmlns:a16="http://schemas.microsoft.com/office/drawing/2014/main" id="{EEF07B13-885F-4C2C-BFDF-E8F6D68EDB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>
            <a:extLst>
              <a:ext uri="{FF2B5EF4-FFF2-40B4-BE49-F238E27FC236}">
                <a16:creationId xmlns:a16="http://schemas.microsoft.com/office/drawing/2014/main" id="{369768D0-59D0-43F1-A4B0-B3B3BDF28A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6474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E2CC6C-81F7-4A42-A733-FA97B8ED1A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1ABFB9-B2B9-40E1-9F7B-E449AC756E8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9FD3F1A3-8975-48FA-B77D-F53C5C2324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94B8B969-809E-4355-81E3-D2D83A46FA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783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FCF39F-9244-4AF0-8A72-BD9EFD0332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5B6875-35F8-48BA-B241-17C7E564FB2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66946" name="Rectangle 2">
            <a:extLst>
              <a:ext uri="{FF2B5EF4-FFF2-40B4-BE49-F238E27FC236}">
                <a16:creationId xmlns:a16="http://schemas.microsoft.com/office/drawing/2014/main" id="{2B073587-10A6-4DBA-8408-19061D78CA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>
            <a:extLst>
              <a:ext uri="{FF2B5EF4-FFF2-40B4-BE49-F238E27FC236}">
                <a16:creationId xmlns:a16="http://schemas.microsoft.com/office/drawing/2014/main" id="{F7CEC192-EC76-497C-86FF-C85AEC8F6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037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0B967A-0B4E-4592-BBBA-D18A24216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1E688-A0AF-4CCC-9859-DCA0B73DFD5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67970" name="Rectangle 2">
            <a:extLst>
              <a:ext uri="{FF2B5EF4-FFF2-40B4-BE49-F238E27FC236}">
                <a16:creationId xmlns:a16="http://schemas.microsoft.com/office/drawing/2014/main" id="{F349744B-ACE6-4A69-BBF9-FB3F90C7AD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>
            <a:extLst>
              <a:ext uri="{FF2B5EF4-FFF2-40B4-BE49-F238E27FC236}">
                <a16:creationId xmlns:a16="http://schemas.microsoft.com/office/drawing/2014/main" id="{5D52F375-1897-40A3-8DE1-35CB738A2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643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963772-64F1-4B93-BBCE-ECDEB36B2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10E21-C621-460B-A83D-B61D1AE5C3C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19170" name="Rectangle 2">
            <a:extLst>
              <a:ext uri="{FF2B5EF4-FFF2-40B4-BE49-F238E27FC236}">
                <a16:creationId xmlns:a16="http://schemas.microsoft.com/office/drawing/2014/main" id="{4339545A-FBBC-439E-8937-F708C492C2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>
            <a:extLst>
              <a:ext uri="{FF2B5EF4-FFF2-40B4-BE49-F238E27FC236}">
                <a16:creationId xmlns:a16="http://schemas.microsoft.com/office/drawing/2014/main" id="{24103DBF-BE55-4672-AC57-FB28E5162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745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1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8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58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2418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79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34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7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496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98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236C1C-65FF-43EA-901E-F7163B0D536E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D25DC-C17D-4890-A4C8-DC091B844C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25387A-BDA4-4802-B640-E73FCF19D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03717A-5006-4C28-A816-3634F742E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F298DB5-92A2-402D-B3F6-E3BC214927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72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92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5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9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88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43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73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79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5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3C92D85-42BD-4DD8-BF41-7E542C3F32E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B03A5-3263-4039-9EF3-892A05DB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516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6300D-0489-4FE9-A7ED-F1AB7C8A78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PENGELOLAAN KUALITAS AIR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7CCA2A-6741-4CFE-9183-FEDD16C5C2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8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WordArt 2">
            <a:extLst>
              <a:ext uri="{FF2B5EF4-FFF2-40B4-BE49-F238E27FC236}">
                <a16:creationId xmlns:a16="http://schemas.microsoft.com/office/drawing/2014/main" id="{01CDF209-EAE4-43B8-8922-2BD500473D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38563" y="2517775"/>
            <a:ext cx="5372100" cy="11430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200" kern="1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PENGELOLAAN</a:t>
            </a:r>
          </a:p>
          <a:p>
            <a:r>
              <a:rPr lang="en-US" sz="3200" kern="1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LIMBAH</a:t>
            </a:r>
          </a:p>
          <a:p>
            <a:r>
              <a:rPr lang="en-US" sz="3200" kern="1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CAIR</a:t>
            </a:r>
          </a:p>
        </p:txBody>
      </p:sp>
    </p:spTree>
    <p:extLst>
      <p:ext uri="{BB962C8B-B14F-4D97-AF65-F5344CB8AC3E}">
        <p14:creationId xmlns:p14="http://schemas.microsoft.com/office/powerpoint/2010/main" val="4102802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TextBox 4">
            <a:extLst>
              <a:ext uri="{FF2B5EF4-FFF2-40B4-BE49-F238E27FC236}">
                <a16:creationId xmlns:a16="http://schemas.microsoft.com/office/drawing/2014/main" id="{85474BD4-0F4B-4838-94D0-D71F2550C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7163" y="1498600"/>
            <a:ext cx="4356100" cy="711200"/>
          </a:xfrm>
          <a:prstGeom prst="rect">
            <a:avLst/>
          </a:prstGeom>
          <a:solidFill>
            <a:srgbClr val="6600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d-ID" altLang="en-US" sz="2000" b="1">
                <a:latin typeface="Tahoma" panose="020B0604030504040204" pitchFamily="34" charset="0"/>
                <a:ea typeface="ＭＳ Ｐゴシック" panose="020B0600070205080204" pitchFamily="34" charset="-128"/>
              </a:rPr>
              <a:t>KEBIJAKAN PERUSAHAAN </a:t>
            </a:r>
          </a:p>
          <a:p>
            <a:pPr algn="ctr"/>
            <a:r>
              <a:rPr lang="id-ID" altLang="en-US" sz="2000" b="1">
                <a:latin typeface="Tahoma" panose="020B0604030504040204" pitchFamily="34" charset="0"/>
                <a:ea typeface="ＭＳ Ｐゴシック" panose="020B0600070205080204" pitchFamily="34" charset="-128"/>
              </a:rPr>
              <a:t>(</a:t>
            </a:r>
            <a:r>
              <a:rPr lang="id-ID" altLang="en-US" sz="2000" b="1" i="1">
                <a:latin typeface="Tahoma" panose="020B0604030504040204" pitchFamily="34" charset="0"/>
                <a:ea typeface="ＭＳ Ｐゴシック" panose="020B0600070205080204" pitchFamily="34" charset="-128"/>
              </a:rPr>
              <a:t>COMPANY POLICY</a:t>
            </a:r>
            <a:r>
              <a:rPr lang="id-ID" altLang="en-US" sz="2000" b="1">
                <a:latin typeface="Tahoma" panose="020B0604030504040204" pitchFamily="34" charset="0"/>
                <a:ea typeface="ＭＳ Ｐゴシック" panose="020B0600070205080204" pitchFamily="34" charset="-128"/>
              </a:rPr>
              <a:t>)</a:t>
            </a:r>
            <a:endParaRPr lang="en-US" altLang="en-US" sz="2000" b="1"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Curved Right Arrow 5">
            <a:extLst>
              <a:ext uri="{FF2B5EF4-FFF2-40B4-BE49-F238E27FC236}">
                <a16:creationId xmlns:a16="http://schemas.microsoft.com/office/drawing/2014/main" id="{E6F4B562-D961-40FC-9F5A-5E1EDD0F2195}"/>
              </a:ext>
            </a:extLst>
          </p:cNvPr>
          <p:cNvSpPr/>
          <p:nvPr/>
        </p:nvSpPr>
        <p:spPr>
          <a:xfrm>
            <a:off x="2147888" y="1785938"/>
            <a:ext cx="1295400" cy="1524001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" name="Curved Left Arrow 7">
            <a:extLst>
              <a:ext uri="{FF2B5EF4-FFF2-40B4-BE49-F238E27FC236}">
                <a16:creationId xmlns:a16="http://schemas.microsoft.com/office/drawing/2014/main" id="{41BCF8BE-3332-435A-8DB2-440B6B7419F7}"/>
              </a:ext>
            </a:extLst>
          </p:cNvPr>
          <p:cNvSpPr/>
          <p:nvPr/>
        </p:nvSpPr>
        <p:spPr>
          <a:xfrm>
            <a:off x="8610600" y="2952750"/>
            <a:ext cx="1447800" cy="15240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</p:txBody>
      </p:sp>
      <p:grpSp>
        <p:nvGrpSpPr>
          <p:cNvPr id="14" name="Down Arrow Callout 13">
            <a:extLst>
              <a:ext uri="{FF2B5EF4-FFF2-40B4-BE49-F238E27FC236}">
                <a16:creationId xmlns:a16="http://schemas.microsoft.com/office/drawing/2014/main" id="{50998629-27DD-476F-B8E2-CFD048978AF4}"/>
              </a:ext>
            </a:extLst>
          </p:cNvPr>
          <p:cNvGrpSpPr>
            <a:grpSpLocks/>
          </p:cNvGrpSpPr>
          <p:nvPr/>
        </p:nvGrpSpPr>
        <p:grpSpPr bwMode="auto">
          <a:xfrm>
            <a:off x="3662364" y="3592514"/>
            <a:ext cx="4694237" cy="1557337"/>
            <a:chOff x="1240" y="2392"/>
            <a:chExt cx="3184" cy="1091"/>
          </a:xfrm>
        </p:grpSpPr>
        <p:pic>
          <p:nvPicPr>
            <p:cNvPr id="514058" name="Down Arrow Callout 13">
              <a:extLst>
                <a:ext uri="{FF2B5EF4-FFF2-40B4-BE49-F238E27FC236}">
                  <a16:creationId xmlns:a16="http://schemas.microsoft.com/office/drawing/2014/main" id="{D30DC547-4E7D-4E38-B858-94A3C57218CA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0" y="2392"/>
              <a:ext cx="3184" cy="1091"/>
            </a:xfrm>
            <a:prstGeom prst="rect">
              <a:avLst/>
            </a:prstGeom>
            <a:solidFill>
              <a:schemeClr val="tx1"/>
            </a:solidFill>
          </p:spPr>
        </p:pic>
        <p:sp>
          <p:nvSpPr>
            <p:cNvPr id="514059" name="Text Box 11">
              <a:extLst>
                <a:ext uri="{FF2B5EF4-FFF2-40B4-BE49-F238E27FC236}">
                  <a16:creationId xmlns:a16="http://schemas.microsoft.com/office/drawing/2014/main" id="{C32E792B-C32B-4714-A14F-C0019F1494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400"/>
              <a:ext cx="3168" cy="6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algn="l" defTabSz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algn="l" defTabSz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id-ID" altLang="en-US" sz="2000" b="1">
                  <a:solidFill>
                    <a:srgbClr val="000000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rPr>
                <a:t>PENDEKATAN POLA PIKIR          (</a:t>
              </a:r>
              <a:r>
                <a:rPr lang="id-ID" altLang="en-US" sz="2000" b="1" i="1">
                  <a:solidFill>
                    <a:srgbClr val="000000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rPr>
                <a:t>MIND-SET</a:t>
              </a:r>
              <a:r>
                <a:rPr lang="id-ID" altLang="en-US" sz="2000" b="1">
                  <a:solidFill>
                    <a:srgbClr val="000000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rPr>
                <a:t>) PERUSAHAAN</a:t>
              </a:r>
              <a:r>
                <a:rPr lang="id-ID" altLang="en-US">
                  <a:latin typeface="Times New Roman" panose="02020603050405020304" pitchFamily="18" charset="0"/>
                </a:rPr>
                <a:t> 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</p:grpSp>
      <p:sp>
        <p:nvSpPr>
          <p:cNvPr id="514060" name="TextBox 14">
            <a:extLst>
              <a:ext uri="{FF2B5EF4-FFF2-40B4-BE49-F238E27FC236}">
                <a16:creationId xmlns:a16="http://schemas.microsoft.com/office/drawing/2014/main" id="{ECAE0DE3-3A68-4E57-8151-3142667FE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4225" y="5275264"/>
            <a:ext cx="54943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d-ID" altLang="en-US" sz="1600" b="1">
                <a:latin typeface="Tahoma" panose="020B0604030504040204" pitchFamily="34" charset="0"/>
                <a:ea typeface="ＭＳ Ｐゴシック" panose="020B0600070205080204" pitchFamily="34" charset="-128"/>
              </a:rPr>
              <a:t>PELAKSANAAN PENGELOLAAN LIMBAH  CAIR    (INTI DARI PENGELOLAAN)</a:t>
            </a:r>
            <a:endParaRPr lang="en-US" altLang="en-US" sz="1600" b="1"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14061" name="WordArt 13">
            <a:extLst>
              <a:ext uri="{FF2B5EF4-FFF2-40B4-BE49-F238E27FC236}">
                <a16:creationId xmlns:a16="http://schemas.microsoft.com/office/drawing/2014/main" id="{27A42F0F-503E-4754-B244-3C8E58E6192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81413" y="495301"/>
            <a:ext cx="5180012" cy="7096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PENDEKATAN PENGELOLAAN</a:t>
            </a:r>
          </a:p>
          <a:p>
            <a:r>
              <a:rPr lang="en-US" sz="2000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LIMBAH CAIR</a:t>
            </a:r>
          </a:p>
        </p:txBody>
      </p:sp>
      <p:sp>
        <p:nvSpPr>
          <p:cNvPr id="514062" name="TextBox 4">
            <a:extLst>
              <a:ext uri="{FF2B5EF4-FFF2-40B4-BE49-F238E27FC236}">
                <a16:creationId xmlns:a16="http://schemas.microsoft.com/office/drawing/2014/main" id="{B04EB484-E503-44AF-A5C0-F3159566E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4463" y="2528888"/>
            <a:ext cx="4386262" cy="711200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d-ID" altLang="en-US" sz="2000" b="1">
                <a:solidFill>
                  <a:srgbClr val="FF0000"/>
                </a:solidFill>
                <a:latin typeface="Tahoma" panose="020B0604030504040204" pitchFamily="34" charset="0"/>
              </a:rPr>
              <a:t>PENDEKATAN MANAJEMEN (</a:t>
            </a:r>
            <a:r>
              <a:rPr lang="id-ID" altLang="en-US" sz="2000" b="1" i="1">
                <a:solidFill>
                  <a:srgbClr val="FF0000"/>
                </a:solidFill>
                <a:latin typeface="Tahoma" panose="020B0604030504040204" pitchFamily="34" charset="0"/>
              </a:rPr>
              <a:t>MANAGEMENT APPROACH</a:t>
            </a:r>
            <a:r>
              <a:rPr lang="id-ID" altLang="en-US" sz="2000" b="1">
                <a:solidFill>
                  <a:srgbClr val="FF0000"/>
                </a:solidFill>
                <a:latin typeface="Tahoma" panose="020B0604030504040204" pitchFamily="34" charset="0"/>
              </a:rPr>
              <a:t>)</a:t>
            </a:r>
            <a:endParaRPr lang="en-US" altLang="en-US" sz="2000" b="1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090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WordArt 2">
            <a:extLst>
              <a:ext uri="{FF2B5EF4-FFF2-40B4-BE49-F238E27FC236}">
                <a16:creationId xmlns:a16="http://schemas.microsoft.com/office/drawing/2014/main" id="{F5EC75E0-CA07-408D-9086-4A5C592A926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81413" y="681038"/>
            <a:ext cx="5180012" cy="7096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 Black" panose="020B0A04020102020204" pitchFamily="34" charset="0"/>
              </a:rPr>
              <a:t>PRINSIP DASAR PENGELOLAAN</a:t>
            </a:r>
          </a:p>
          <a:p>
            <a:r>
              <a:rPr lang="en-US" sz="2000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 Black" panose="020B0A04020102020204" pitchFamily="34" charset="0"/>
              </a:rPr>
              <a:t>LIMBAH CAIR</a:t>
            </a:r>
          </a:p>
        </p:txBody>
      </p:sp>
      <p:sp>
        <p:nvSpPr>
          <p:cNvPr id="516099" name="TextBox 4">
            <a:extLst>
              <a:ext uri="{FF2B5EF4-FFF2-40B4-BE49-F238E27FC236}">
                <a16:creationId xmlns:a16="http://schemas.microsoft.com/office/drawing/2014/main" id="{C104F497-8EC7-4CC2-9C90-0E40E85C8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1013" y="1684338"/>
            <a:ext cx="3922712" cy="2235200"/>
          </a:xfrm>
          <a:prstGeom prst="rect">
            <a:avLst/>
          </a:prstGeom>
          <a:solidFill>
            <a:srgbClr val="6600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id-ID" altLang="en-US" sz="2000" b="1">
              <a:latin typeface="Tahoma" panose="020B0604030504040204" pitchFamily="34" charset="0"/>
              <a:ea typeface="ＭＳ Ｐゴシック" panose="020B0600070205080204" pitchFamily="34" charset="-128"/>
            </a:endParaRPr>
          </a:p>
          <a:p>
            <a:pPr algn="ctr"/>
            <a:r>
              <a:rPr lang="id-ID" altLang="en-US" sz="2000" b="1">
                <a:latin typeface="Tahoma" panose="020B0604030504040204" pitchFamily="34" charset="0"/>
                <a:ea typeface="ＭＳ Ｐゴシック" panose="020B0600070205080204" pitchFamily="34" charset="-128"/>
              </a:rPr>
              <a:t>PRODUKSI BERSIH          (</a:t>
            </a:r>
            <a:r>
              <a:rPr lang="id-ID" altLang="en-US" sz="2000" b="1" i="1">
                <a:latin typeface="Tahoma" panose="020B0604030504040204" pitchFamily="34" charset="0"/>
                <a:ea typeface="ＭＳ Ｐゴシック" panose="020B0600070205080204" pitchFamily="34" charset="-128"/>
              </a:rPr>
              <a:t>CLEAN PRODUCTION</a:t>
            </a:r>
            <a:r>
              <a:rPr lang="id-ID" altLang="en-US" sz="2000" b="1">
                <a:latin typeface="Tahoma" panose="020B0604030504040204" pitchFamily="34" charset="0"/>
                <a:ea typeface="ＭＳ Ｐゴシック" panose="020B0600070205080204" pitchFamily="34" charset="-128"/>
              </a:rPr>
              <a:t>)                 / INTERNAL PROSES / PENCEGAHAN                SEBESAR MUNGKIN</a:t>
            </a:r>
          </a:p>
          <a:p>
            <a:pPr algn="ctr"/>
            <a:endParaRPr lang="en-US" altLang="en-US" sz="2000" b="1"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16100" name="TextBox 4">
            <a:extLst>
              <a:ext uri="{FF2B5EF4-FFF2-40B4-BE49-F238E27FC236}">
                <a16:creationId xmlns:a16="http://schemas.microsoft.com/office/drawing/2014/main" id="{428A252E-B3ED-42B8-987F-5A87D26FF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5938" y="3843338"/>
            <a:ext cx="3833812" cy="1930400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id-ID" altLang="en-US" sz="2000" b="1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algn="ctr"/>
            <a:r>
              <a:rPr lang="id-ID" altLang="en-US" sz="2000" b="1">
                <a:solidFill>
                  <a:srgbClr val="FF0000"/>
                </a:solidFill>
                <a:latin typeface="Tahoma" panose="020B0604030504040204" pitchFamily="34" charset="0"/>
              </a:rPr>
              <a:t>PENANGANAN LIMBAH             AKHIR (</a:t>
            </a:r>
            <a:r>
              <a:rPr lang="id-ID" altLang="en-US" sz="2000" b="1" i="1">
                <a:solidFill>
                  <a:srgbClr val="FF0000"/>
                </a:solidFill>
                <a:latin typeface="Tahoma" panose="020B0604030504040204" pitchFamily="34" charset="0"/>
              </a:rPr>
              <a:t>END OF PIPE</a:t>
            </a:r>
            <a:r>
              <a:rPr lang="id-ID" altLang="en-US" sz="2000" b="1">
                <a:solidFill>
                  <a:srgbClr val="FF0000"/>
                </a:solidFill>
                <a:latin typeface="Tahoma" panose="020B0604030504040204" pitchFamily="34" charset="0"/>
              </a:rPr>
              <a:t>) / EKSTERNAL PROSES                       SEKECIL MUNGKIN</a:t>
            </a:r>
          </a:p>
          <a:p>
            <a:pPr algn="ctr"/>
            <a:endParaRPr lang="en-US" altLang="en-US" sz="2000" b="1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827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7906" name="Group 2">
            <a:extLst>
              <a:ext uri="{FF2B5EF4-FFF2-40B4-BE49-F238E27FC236}">
                <a16:creationId xmlns:a16="http://schemas.microsoft.com/office/drawing/2014/main" id="{72877071-C583-4218-9F96-218FDE96AB16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2152651" y="1125539"/>
          <a:ext cx="7980363" cy="5105337"/>
        </p:xfrm>
        <a:graphic>
          <a:graphicData uri="http://schemas.openxmlformats.org/drawingml/2006/table">
            <a:tbl>
              <a:tblPr/>
              <a:tblGrid>
                <a:gridCol w="3552825">
                  <a:extLst>
                    <a:ext uri="{9D8B030D-6E8A-4147-A177-3AD203B41FA5}">
                      <a16:colId xmlns:a16="http://schemas.microsoft.com/office/drawing/2014/main" val="3144078443"/>
                    </a:ext>
                  </a:extLst>
                </a:gridCol>
                <a:gridCol w="4427538">
                  <a:extLst>
                    <a:ext uri="{9D8B030D-6E8A-4147-A177-3AD203B41FA5}">
                      <a16:colId xmlns:a16="http://schemas.microsoft.com/office/drawing/2014/main" val="2055112181"/>
                    </a:ext>
                  </a:extLst>
                </a:gridCol>
              </a:tblGrid>
              <a:tr h="5699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SUMBER LIMBAH CAIR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PENANGANAN</a:t>
                      </a: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8504208"/>
                  </a:ext>
                </a:extLst>
              </a:tr>
              <a:tr h="3913188">
                <a:tc>
                  <a:txBody>
                    <a:bodyPr/>
                    <a:lstStyle>
                      <a:lvl1pPr marL="533400" indent="-5334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914400" indent="-45720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295400" indent="-3810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7145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1717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Air cucian dan admoist pada proses </a:t>
                      </a:r>
                      <a:endParaRPr kumimoji="0" lang="id-ID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pelunakan cengkeh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 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Air cucian dan </a:t>
                      </a: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admoist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pada proses</a:t>
                      </a: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pelunakan gagang tembakau</a:t>
                      </a:r>
                      <a:endParaRPr kumimoji="0" lang="es-E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 </a:t>
                      </a:r>
                      <a:r>
                        <a:rPr kumimoji="0" lang="es-E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Air cucian dan residual dari proses </a:t>
                      </a:r>
                      <a:endParaRPr kumimoji="0" lang="id-ID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  <a:r>
                        <a:rPr kumimoji="0" lang="es-E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ekstraksi bahan–bahan pembuat saos </a:t>
                      </a:r>
                      <a:endParaRPr kumimoji="0" lang="id-ID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  <a:r>
                        <a:rPr kumimoji="0" lang="es-E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dari bahan rempah-rempah alami dan </a:t>
                      </a:r>
                      <a:endParaRPr kumimoji="0" lang="id-ID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  <a:r>
                        <a:rPr kumimoji="0" lang="es-E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campurannya  pada proses </a:t>
                      </a:r>
                      <a:r>
                        <a:rPr kumimoji="0" lang="es-E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Assembling </a:t>
                      </a:r>
                      <a:endParaRPr kumimoji="0" lang="id-ID" altLang="en-US" sz="1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  <a:r>
                        <a:rPr kumimoji="0" lang="es-E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Flavor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Air cucian peralatan proses produksi (ex </a:t>
                      </a:r>
                      <a:endParaRPr kumimoji="0" lang="id-ID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casing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drum) pada </a:t>
                      </a: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primary process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Air cucian lem dari </a:t>
                      </a: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secondary process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Air limbah ex utility : </a:t>
                      </a:r>
                      <a:r>
                        <a:rPr kumimoji="0" lang="en-US" alt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blow down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boiler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7.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Limbah Domestik (MCK)</a:t>
                      </a:r>
                      <a:endParaRPr kumimoji="0" lang="id-ID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 Limbah oli bekas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33400" indent="-5334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914400" indent="-45720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295400" indent="-3810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7145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1717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Limbah Cair diolah dengan :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 Pengolahan secara fisik – kimia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(penyaringan, sedimentasi, penetralan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pH, koagulasi-flokulasi,dsb)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 Pengolahan secara biologis    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(anaerobik dan aerobik)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 Pengolahan lanjutan (absorbsi)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 Pemanfaatan lumpur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Limbah oli bekas ditampung dalam drum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diserahkan ke pihak ketiga yg berijin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Kompensasi ke masyarakat sekitar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(Comdev dan CSR)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371866"/>
                  </a:ext>
                </a:extLst>
              </a:tr>
            </a:tbl>
          </a:graphicData>
        </a:graphic>
      </p:graphicFrame>
      <p:sp>
        <p:nvSpPr>
          <p:cNvPr id="507917" name="WordArt 13">
            <a:extLst>
              <a:ext uri="{FF2B5EF4-FFF2-40B4-BE49-F238E27FC236}">
                <a16:creationId xmlns:a16="http://schemas.microsoft.com/office/drawing/2014/main" id="{8CBA0C5E-1AE0-4A0D-A625-14988623732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48138" y="474663"/>
            <a:ext cx="4057650" cy="361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kern="10">
                <a:ln w="9525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PENANGANAN LIMBAH CAIR</a:t>
            </a:r>
          </a:p>
        </p:txBody>
      </p:sp>
    </p:spTree>
    <p:extLst>
      <p:ext uri="{BB962C8B-B14F-4D97-AF65-F5344CB8AC3E}">
        <p14:creationId xmlns:p14="http://schemas.microsoft.com/office/powerpoint/2010/main" val="2350447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9954" name="Picture 2">
            <a:extLst>
              <a:ext uri="{FF2B5EF4-FFF2-40B4-BE49-F238E27FC236}">
                <a16:creationId xmlns:a16="http://schemas.microsoft.com/office/drawing/2014/main" id="{379EB54D-5BB4-44AE-BE9E-71ED996726A8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826" y="274638"/>
            <a:ext cx="2990347" cy="5851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09955" name="WordArt 3">
            <a:extLst>
              <a:ext uri="{FF2B5EF4-FFF2-40B4-BE49-F238E27FC236}">
                <a16:creationId xmlns:a16="http://schemas.microsoft.com/office/drawing/2014/main" id="{871C4090-E0C1-4C0F-916F-094F00AC139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200901" y="1160464"/>
            <a:ext cx="2847975" cy="64928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1400" kern="10">
                <a:ln w="9525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PENGOLAHAN LIMBAH CAIR</a:t>
            </a:r>
          </a:p>
          <a:p>
            <a:r>
              <a:rPr lang="it-IT" sz="1400" kern="10">
                <a:ln w="9525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DI IPAL</a:t>
            </a:r>
            <a:endParaRPr lang="en-US" sz="1400" kern="10">
              <a:ln w="9525" cap="sq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545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390" name="Group 54">
            <a:extLst>
              <a:ext uri="{FF2B5EF4-FFF2-40B4-BE49-F238E27FC236}">
                <a16:creationId xmlns:a16="http://schemas.microsoft.com/office/drawing/2014/main" id="{B5615CD9-B748-4B14-BE0F-B9116B72631F}"/>
              </a:ext>
            </a:extLst>
          </p:cNvPr>
          <p:cNvGrpSpPr>
            <a:grpSpLocks/>
          </p:cNvGrpSpPr>
          <p:nvPr/>
        </p:nvGrpSpPr>
        <p:grpSpPr bwMode="auto">
          <a:xfrm>
            <a:off x="3913188" y="1089026"/>
            <a:ext cx="5168900" cy="5254625"/>
            <a:chOff x="1505" y="686"/>
            <a:chExt cx="3256" cy="3310"/>
          </a:xfrm>
        </p:grpSpPr>
        <p:sp>
          <p:nvSpPr>
            <p:cNvPr id="270341" name="Text Box 5">
              <a:extLst>
                <a:ext uri="{FF2B5EF4-FFF2-40B4-BE49-F238E27FC236}">
                  <a16:creationId xmlns:a16="http://schemas.microsoft.com/office/drawing/2014/main" id="{4FB67546-5F7F-4879-9519-345FF00F55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7" y="686"/>
              <a:ext cx="905" cy="432"/>
            </a:xfrm>
            <a:prstGeom prst="rect">
              <a:avLst/>
            </a:prstGeom>
            <a:gradFill rotWithShape="0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en-US" sz="1200" b="1">
                  <a:solidFill>
                    <a:srgbClr val="000000"/>
                  </a:solidFill>
                </a:rPr>
                <a:t>MENENTUKAN</a:t>
              </a:r>
            </a:p>
            <a:p>
              <a:pPr algn="just"/>
              <a:r>
                <a:rPr lang="en-US" altLang="en-US" sz="1200">
                  <a:solidFill>
                    <a:srgbClr val="000000"/>
                  </a:solidFill>
                </a:rPr>
                <a:t>       </a:t>
              </a:r>
              <a:r>
                <a:rPr lang="en-US" altLang="en-US" sz="1200" b="1">
                  <a:solidFill>
                    <a:srgbClr val="000000"/>
                  </a:solidFill>
                </a:rPr>
                <a:t>TUJUAN PEMANTAUAN</a:t>
              </a: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270342" name="Text Box 6">
              <a:extLst>
                <a:ext uri="{FF2B5EF4-FFF2-40B4-BE49-F238E27FC236}">
                  <a16:creationId xmlns:a16="http://schemas.microsoft.com/office/drawing/2014/main" id="{8755DC44-6831-4371-8A9A-771BB03C80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5" y="1397"/>
              <a:ext cx="970" cy="4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lin ang="27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en-US" sz="1200" b="1">
                  <a:solidFill>
                    <a:srgbClr val="000000"/>
                  </a:solidFill>
                </a:rPr>
                <a:t>MENENTUKAN</a:t>
              </a:r>
              <a:r>
                <a:rPr lang="id-ID" altLang="en-US" sz="1200" b="1">
                  <a:solidFill>
                    <a:srgbClr val="000000"/>
                  </a:solidFill>
                </a:rPr>
                <a:t> </a:t>
              </a:r>
              <a:r>
                <a:rPr lang="en-US" altLang="en-US" sz="1200" b="1">
                  <a:solidFill>
                    <a:srgbClr val="000000"/>
                  </a:solidFill>
                </a:rPr>
                <a:t>PARAMETER YANG DIPANTAU</a:t>
              </a: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270343" name="Text Box 7">
              <a:extLst>
                <a:ext uri="{FF2B5EF4-FFF2-40B4-BE49-F238E27FC236}">
                  <a16:creationId xmlns:a16="http://schemas.microsoft.com/office/drawing/2014/main" id="{B3BB7E51-DAD1-44E2-BEFA-2B73D08A65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7" y="1996"/>
              <a:ext cx="1122" cy="334"/>
            </a:xfrm>
            <a:prstGeom prst="rect">
              <a:avLst/>
            </a:prstGeom>
            <a:gradFill rotWithShape="0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en-US" sz="1200" b="1">
                  <a:solidFill>
                    <a:srgbClr val="000000"/>
                  </a:solidFill>
                </a:rPr>
                <a:t>METODA SAMPLING, BAHAN, PERALATAN</a:t>
              </a: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270344" name="Text Box 8">
              <a:extLst>
                <a:ext uri="{FF2B5EF4-FFF2-40B4-BE49-F238E27FC236}">
                  <a16:creationId xmlns:a16="http://schemas.microsoft.com/office/drawing/2014/main" id="{F8F1BBBB-8E53-4C11-A8BB-FA927055E6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7" y="2498"/>
              <a:ext cx="1139" cy="480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27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altLang="en-US" sz="1200" b="1">
                  <a:solidFill>
                    <a:srgbClr val="000000"/>
                  </a:solidFill>
                </a:rPr>
                <a:t>PELAKSANAAN PEMANTAUAN</a:t>
              </a:r>
              <a:r>
                <a:rPr lang="id-ID" altLang="en-US" sz="1200" b="1">
                  <a:solidFill>
                    <a:srgbClr val="000000"/>
                  </a:solidFill>
                </a:rPr>
                <a:t> </a:t>
              </a:r>
              <a:r>
                <a:rPr lang="en-US" altLang="en-US" sz="1200" b="1">
                  <a:solidFill>
                    <a:srgbClr val="000000"/>
                  </a:solidFill>
                </a:rPr>
                <a:t>&amp; PENCATATAN HASIL</a:t>
              </a: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270345" name="Text Box 9">
              <a:extLst>
                <a:ext uri="{FF2B5EF4-FFF2-40B4-BE49-F238E27FC236}">
                  <a16:creationId xmlns:a16="http://schemas.microsoft.com/office/drawing/2014/main" id="{514CBC2E-F2C7-464E-9CA9-24AA0102D1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6" y="3192"/>
              <a:ext cx="770" cy="288"/>
            </a:xfrm>
            <a:prstGeom prst="rect">
              <a:avLst/>
            </a:prstGeom>
            <a:gradFill rotWithShape="0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ANALISIS DATA</a:t>
              </a: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270346" name="Text Box 10">
              <a:extLst>
                <a:ext uri="{FF2B5EF4-FFF2-40B4-BE49-F238E27FC236}">
                  <a16:creationId xmlns:a16="http://schemas.microsoft.com/office/drawing/2014/main" id="{4BD30A12-1EE8-46E2-BC81-34DD562DA2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8" y="3804"/>
              <a:ext cx="720" cy="192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27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en-US" sz="1200" b="1">
                  <a:solidFill>
                    <a:srgbClr val="000000"/>
                  </a:solidFill>
                </a:rPr>
                <a:t>PELAPORAN</a:t>
              </a: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270347" name="Text Box 11">
              <a:extLst>
                <a:ext uri="{FF2B5EF4-FFF2-40B4-BE49-F238E27FC236}">
                  <a16:creationId xmlns:a16="http://schemas.microsoft.com/office/drawing/2014/main" id="{E58919DB-30A0-4CB3-82DA-6DD97A16A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5" y="1225"/>
              <a:ext cx="764" cy="295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27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PEMILIHAN LOKASI</a:t>
              </a: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270348" name="Text Box 12">
              <a:extLst>
                <a:ext uri="{FF2B5EF4-FFF2-40B4-BE49-F238E27FC236}">
                  <a16:creationId xmlns:a16="http://schemas.microsoft.com/office/drawing/2014/main" id="{B5D101D1-9EDE-4D66-97F2-7976C1AE4B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9" y="1762"/>
              <a:ext cx="720" cy="233"/>
            </a:xfrm>
            <a:prstGeom prst="rect">
              <a:avLst/>
            </a:prstGeom>
            <a:gradFill rotWithShape="0"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KENDALA</a:t>
              </a: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270349" name="Text Box 13">
              <a:extLst>
                <a:ext uri="{FF2B5EF4-FFF2-40B4-BE49-F238E27FC236}">
                  <a16:creationId xmlns:a16="http://schemas.microsoft.com/office/drawing/2014/main" id="{025E25D7-1C5A-4595-8972-FBD3E5B3BB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47" y="1983"/>
              <a:ext cx="707" cy="204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27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en-US" sz="1200" b="1">
                  <a:solidFill>
                    <a:srgbClr val="000000"/>
                  </a:solidFill>
                </a:rPr>
                <a:t>KALIBRASI</a:t>
              </a: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270350" name="Text Box 14">
              <a:extLst>
                <a:ext uri="{FF2B5EF4-FFF2-40B4-BE49-F238E27FC236}">
                  <a16:creationId xmlns:a16="http://schemas.microsoft.com/office/drawing/2014/main" id="{10859401-00A8-4344-AAC4-1FBF225DD5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5" y="1710"/>
              <a:ext cx="567" cy="185"/>
            </a:xfrm>
            <a:prstGeom prst="rect">
              <a:avLst/>
            </a:prstGeom>
            <a:gradFill rotWithShape="0">
              <a:gsLst>
                <a:gs pos="0">
                  <a:srgbClr val="CBCBCB"/>
                </a:gs>
                <a:gs pos="13000">
                  <a:srgbClr val="5F5F5F"/>
                </a:gs>
                <a:gs pos="21001">
                  <a:srgbClr val="5F5F5F"/>
                </a:gs>
                <a:gs pos="63000">
                  <a:srgbClr val="FFFFFF"/>
                </a:gs>
                <a:gs pos="67000">
                  <a:srgbClr val="B2B2B2"/>
                </a:gs>
                <a:gs pos="69000">
                  <a:srgbClr val="292929"/>
                </a:gs>
                <a:gs pos="82001">
                  <a:srgbClr val="777777"/>
                </a:gs>
                <a:gs pos="100000">
                  <a:srgbClr val="EAEAEA"/>
                </a:gs>
              </a:gsLst>
              <a:lin ang="54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altLang="en-US" sz="1200" b="1">
                  <a:solidFill>
                    <a:srgbClr val="000000"/>
                  </a:solidFill>
                </a:rPr>
                <a:t>SAMPEL</a:t>
              </a: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270351" name="Text Box 15">
              <a:extLst>
                <a:ext uri="{FF2B5EF4-FFF2-40B4-BE49-F238E27FC236}">
                  <a16:creationId xmlns:a16="http://schemas.microsoft.com/office/drawing/2014/main" id="{AB7376D6-7714-4C22-9868-B7F014E91A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5" y="2580"/>
              <a:ext cx="806" cy="290"/>
            </a:xfrm>
            <a:prstGeom prst="rect">
              <a:avLst/>
            </a:prstGeom>
            <a:gradFill rotWithShape="0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en-US" sz="1200" b="1">
                  <a:solidFill>
                    <a:srgbClr val="000000"/>
                  </a:solidFill>
                </a:rPr>
                <a:t>KUALITAS HASIL</a:t>
              </a: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270352" name="Text Box 16">
              <a:extLst>
                <a:ext uri="{FF2B5EF4-FFF2-40B4-BE49-F238E27FC236}">
                  <a16:creationId xmlns:a16="http://schemas.microsoft.com/office/drawing/2014/main" id="{59532B7A-470D-49E7-8843-EECC2F5E75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2" y="3114"/>
              <a:ext cx="384" cy="24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7001">
                  <a:srgbClr val="E6E6E6"/>
                </a:gs>
                <a:gs pos="32001">
                  <a:srgbClr val="7D8496"/>
                </a:gs>
                <a:gs pos="47000">
                  <a:srgbClr val="E6E6E6"/>
                </a:gs>
                <a:gs pos="850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en-US" sz="1200" b="1">
                  <a:solidFill>
                    <a:srgbClr val="000000"/>
                  </a:solidFill>
                </a:rPr>
                <a:t>SDM</a:t>
              </a: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270353" name="Text Box 17">
              <a:extLst>
                <a:ext uri="{FF2B5EF4-FFF2-40B4-BE49-F238E27FC236}">
                  <a16:creationId xmlns:a16="http://schemas.microsoft.com/office/drawing/2014/main" id="{311AC7C4-3998-4EA5-825C-D82DF3744D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5" y="1240"/>
              <a:ext cx="528" cy="185"/>
            </a:xfrm>
            <a:prstGeom prst="rect">
              <a:avLst/>
            </a:prstGeom>
            <a:gradFill rotWithShape="0"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en-US" sz="1200" b="1">
                  <a:solidFill>
                    <a:srgbClr val="000000"/>
                  </a:solidFill>
                </a:rPr>
                <a:t>DURASI</a:t>
              </a: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270354" name="Line 18">
              <a:extLst>
                <a:ext uri="{FF2B5EF4-FFF2-40B4-BE49-F238E27FC236}">
                  <a16:creationId xmlns:a16="http://schemas.microsoft.com/office/drawing/2014/main" id="{9D33835F-3DC1-45F3-B325-1D569DDCC4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4" y="1129"/>
              <a:ext cx="0" cy="24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0355" name="Line 19">
              <a:extLst>
                <a:ext uri="{FF2B5EF4-FFF2-40B4-BE49-F238E27FC236}">
                  <a16:creationId xmlns:a16="http://schemas.microsoft.com/office/drawing/2014/main" id="{FF71BB7F-359A-43A6-A58F-A029A13242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7" y="1821"/>
              <a:ext cx="0" cy="19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0356" name="Line 20">
              <a:extLst>
                <a:ext uri="{FF2B5EF4-FFF2-40B4-BE49-F238E27FC236}">
                  <a16:creationId xmlns:a16="http://schemas.microsoft.com/office/drawing/2014/main" id="{519B4EFC-5EBC-45D7-BEB6-E63D36F8A5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5" y="2314"/>
              <a:ext cx="0" cy="19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0357" name="Line 21">
              <a:extLst>
                <a:ext uri="{FF2B5EF4-FFF2-40B4-BE49-F238E27FC236}">
                  <a16:creationId xmlns:a16="http://schemas.microsoft.com/office/drawing/2014/main" id="{276537A9-346F-4685-AA21-9C5688916F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9" y="2983"/>
              <a:ext cx="0" cy="22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0358" name="Line 22">
              <a:extLst>
                <a:ext uri="{FF2B5EF4-FFF2-40B4-BE49-F238E27FC236}">
                  <a16:creationId xmlns:a16="http://schemas.microsoft.com/office/drawing/2014/main" id="{5B1D01B7-83D5-4CDF-BF28-4F1E3AF31F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9" y="3492"/>
              <a:ext cx="0" cy="28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0383" name="Group 47">
              <a:extLst>
                <a:ext uri="{FF2B5EF4-FFF2-40B4-BE49-F238E27FC236}">
                  <a16:creationId xmlns:a16="http://schemas.microsoft.com/office/drawing/2014/main" id="{CCE0DA2B-8854-417B-B33F-0D75D8EF40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9" y="1316"/>
              <a:ext cx="338" cy="870"/>
              <a:chOff x="1986" y="759"/>
              <a:chExt cx="576" cy="870"/>
            </a:xfrm>
          </p:grpSpPr>
          <p:sp>
            <p:nvSpPr>
              <p:cNvPr id="270359" name="Line 23">
                <a:extLst>
                  <a:ext uri="{FF2B5EF4-FFF2-40B4-BE49-F238E27FC236}">
                    <a16:creationId xmlns:a16="http://schemas.microsoft.com/office/drawing/2014/main" id="{1B5EFDE3-F4F5-444E-B612-888FA15001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86" y="759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360" name="Line 24">
                <a:extLst>
                  <a:ext uri="{FF2B5EF4-FFF2-40B4-BE49-F238E27FC236}">
                    <a16:creationId xmlns:a16="http://schemas.microsoft.com/office/drawing/2014/main" id="{7E409FBA-804B-412A-8ED5-FD437863EE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2" y="759"/>
                <a:ext cx="0" cy="86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361" name="Line 25">
                <a:extLst>
                  <a:ext uri="{FF2B5EF4-FFF2-40B4-BE49-F238E27FC236}">
                    <a16:creationId xmlns:a16="http://schemas.microsoft.com/office/drawing/2014/main" id="{5C9FF787-C7A0-4262-BF97-7EF2D548C7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2" y="1629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0384" name="Group 48">
              <a:extLst>
                <a:ext uri="{FF2B5EF4-FFF2-40B4-BE49-F238E27FC236}">
                  <a16:creationId xmlns:a16="http://schemas.microsoft.com/office/drawing/2014/main" id="{2D6D5E43-322E-49E0-BC59-3F5EB25DC9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33" y="2012"/>
              <a:ext cx="583" cy="667"/>
              <a:chOff x="1650" y="1455"/>
              <a:chExt cx="912" cy="439"/>
            </a:xfrm>
          </p:grpSpPr>
          <p:sp>
            <p:nvSpPr>
              <p:cNvPr id="270362" name="Line 26">
                <a:extLst>
                  <a:ext uri="{FF2B5EF4-FFF2-40B4-BE49-F238E27FC236}">
                    <a16:creationId xmlns:a16="http://schemas.microsoft.com/office/drawing/2014/main" id="{1E74C025-C23A-4910-8DFA-24D2F23E96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0" y="1455"/>
                <a:ext cx="0" cy="43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363" name="Line 27">
                <a:extLst>
                  <a:ext uri="{FF2B5EF4-FFF2-40B4-BE49-F238E27FC236}">
                    <a16:creationId xmlns:a16="http://schemas.microsoft.com/office/drawing/2014/main" id="{D43DC4FA-EA5A-4863-834C-80D18D6A63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0" y="1894"/>
                <a:ext cx="912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0381" name="Group 45">
              <a:extLst>
                <a:ext uri="{FF2B5EF4-FFF2-40B4-BE49-F238E27FC236}">
                  <a16:creationId xmlns:a16="http://schemas.microsoft.com/office/drawing/2014/main" id="{CA55C3BC-C1F5-4992-9C17-9A44F4E41A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10" y="850"/>
              <a:ext cx="987" cy="336"/>
              <a:chOff x="1746" y="293"/>
              <a:chExt cx="768" cy="336"/>
            </a:xfrm>
          </p:grpSpPr>
          <p:sp>
            <p:nvSpPr>
              <p:cNvPr id="270364" name="Line 28">
                <a:extLst>
                  <a:ext uri="{FF2B5EF4-FFF2-40B4-BE49-F238E27FC236}">
                    <a16:creationId xmlns:a16="http://schemas.microsoft.com/office/drawing/2014/main" id="{64BFFC3C-8BAA-4F58-8A2A-0F59A056A7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46" y="293"/>
                <a:ext cx="76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365" name="Line 29">
                <a:extLst>
                  <a:ext uri="{FF2B5EF4-FFF2-40B4-BE49-F238E27FC236}">
                    <a16:creationId xmlns:a16="http://schemas.microsoft.com/office/drawing/2014/main" id="{3A9AF5CA-8222-4889-BF76-5832BB308F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6" y="293"/>
                <a:ext cx="0" cy="3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0379" name="Group 43">
              <a:extLst>
                <a:ext uri="{FF2B5EF4-FFF2-40B4-BE49-F238E27FC236}">
                  <a16:creationId xmlns:a16="http://schemas.microsoft.com/office/drawing/2014/main" id="{704E20D9-E578-4C65-B3D1-45040F37B4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1" y="894"/>
              <a:ext cx="528" cy="336"/>
              <a:chOff x="3282" y="409"/>
              <a:chExt cx="528" cy="336"/>
            </a:xfrm>
          </p:grpSpPr>
          <p:sp>
            <p:nvSpPr>
              <p:cNvPr id="270366" name="Line 30">
                <a:extLst>
                  <a:ext uri="{FF2B5EF4-FFF2-40B4-BE49-F238E27FC236}">
                    <a16:creationId xmlns:a16="http://schemas.microsoft.com/office/drawing/2014/main" id="{95DC56FC-FC4C-406E-BC58-11AD6B3FA1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82" y="409"/>
                <a:ext cx="52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367" name="Line 31">
                <a:extLst>
                  <a:ext uri="{FF2B5EF4-FFF2-40B4-BE49-F238E27FC236}">
                    <a16:creationId xmlns:a16="http://schemas.microsoft.com/office/drawing/2014/main" id="{7F5D2150-791D-4AC3-8BCF-C426547302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0" y="409"/>
                <a:ext cx="0" cy="3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0380" name="Group 44">
              <a:extLst>
                <a:ext uri="{FF2B5EF4-FFF2-40B4-BE49-F238E27FC236}">
                  <a16:creationId xmlns:a16="http://schemas.microsoft.com/office/drawing/2014/main" id="{45840012-0754-475F-AE47-AD68C67F2C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2" y="1556"/>
              <a:ext cx="528" cy="147"/>
              <a:chOff x="3378" y="1089"/>
              <a:chExt cx="528" cy="192"/>
            </a:xfrm>
          </p:grpSpPr>
          <p:sp>
            <p:nvSpPr>
              <p:cNvPr id="270368" name="Line 32">
                <a:extLst>
                  <a:ext uri="{FF2B5EF4-FFF2-40B4-BE49-F238E27FC236}">
                    <a16:creationId xmlns:a16="http://schemas.microsoft.com/office/drawing/2014/main" id="{D1580CD4-9106-4A54-8168-F9DA922D48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6" y="1089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369" name="Line 33">
                <a:extLst>
                  <a:ext uri="{FF2B5EF4-FFF2-40B4-BE49-F238E27FC236}">
                    <a16:creationId xmlns:a16="http://schemas.microsoft.com/office/drawing/2014/main" id="{E5D6C363-CF27-47FD-9A88-643E2D2485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78" y="1089"/>
                <a:ext cx="52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0370" name="Line 34">
              <a:extLst>
                <a:ext uri="{FF2B5EF4-FFF2-40B4-BE49-F238E27FC236}">
                  <a16:creationId xmlns:a16="http://schemas.microsoft.com/office/drawing/2014/main" id="{BF8C9EF9-8055-4D3C-BE68-C18984A9B4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6" y="2088"/>
              <a:ext cx="28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0371" name="Line 35">
              <a:extLst>
                <a:ext uri="{FF2B5EF4-FFF2-40B4-BE49-F238E27FC236}">
                  <a16:creationId xmlns:a16="http://schemas.microsoft.com/office/drawing/2014/main" id="{4B49E265-95BE-4B85-8619-23A630EFB5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7" y="2195"/>
              <a:ext cx="0" cy="38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0372" name="Line 36">
              <a:extLst>
                <a:ext uri="{FF2B5EF4-FFF2-40B4-BE49-F238E27FC236}">
                  <a16:creationId xmlns:a16="http://schemas.microsoft.com/office/drawing/2014/main" id="{F3E5A36A-E4D1-41CA-B536-C1977DAC67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4" y="2891"/>
              <a:ext cx="0" cy="19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0387" name="Group 51">
              <a:extLst>
                <a:ext uri="{FF2B5EF4-FFF2-40B4-BE49-F238E27FC236}">
                  <a16:creationId xmlns:a16="http://schemas.microsoft.com/office/drawing/2014/main" id="{5E2805A4-C1DB-4767-AE57-4ECEE574FF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75" y="2709"/>
              <a:ext cx="281" cy="649"/>
              <a:chOff x="3282" y="2152"/>
              <a:chExt cx="336" cy="768"/>
            </a:xfrm>
          </p:grpSpPr>
          <p:grpSp>
            <p:nvGrpSpPr>
              <p:cNvPr id="270386" name="Group 50">
                <a:extLst>
                  <a:ext uri="{FF2B5EF4-FFF2-40B4-BE49-F238E27FC236}">
                    <a16:creationId xmlns:a16="http://schemas.microsoft.com/office/drawing/2014/main" id="{5F763EF2-0593-4930-B70A-D873EF0F08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22" y="2152"/>
                <a:ext cx="96" cy="768"/>
                <a:chOff x="3522" y="2152"/>
                <a:chExt cx="96" cy="768"/>
              </a:xfrm>
            </p:grpSpPr>
            <p:sp>
              <p:nvSpPr>
                <p:cNvPr id="270373" name="Line 37">
                  <a:extLst>
                    <a:ext uri="{FF2B5EF4-FFF2-40B4-BE49-F238E27FC236}">
                      <a16:creationId xmlns:a16="http://schemas.microsoft.com/office/drawing/2014/main" id="{4A208779-0BEF-464C-BD78-AE573E003C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522" y="2152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0374" name="Line 38">
                  <a:extLst>
                    <a:ext uri="{FF2B5EF4-FFF2-40B4-BE49-F238E27FC236}">
                      <a16:creationId xmlns:a16="http://schemas.microsoft.com/office/drawing/2014/main" id="{1BBF2524-4F55-46C8-8C13-22BE6F920C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22" y="2152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0375" name="Line 39">
                <a:extLst>
                  <a:ext uri="{FF2B5EF4-FFF2-40B4-BE49-F238E27FC236}">
                    <a16:creationId xmlns:a16="http://schemas.microsoft.com/office/drawing/2014/main" id="{034F2C8D-1BC1-403B-ADE3-CD319D7A9F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82" y="2909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0385" name="Group 49">
              <a:extLst>
                <a:ext uri="{FF2B5EF4-FFF2-40B4-BE49-F238E27FC236}">
                  <a16:creationId xmlns:a16="http://schemas.microsoft.com/office/drawing/2014/main" id="{7C645D59-E1E7-4A41-A571-80E1B92117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59" y="2252"/>
              <a:ext cx="412" cy="334"/>
              <a:chOff x="3330" y="1741"/>
              <a:chExt cx="384" cy="288"/>
            </a:xfrm>
          </p:grpSpPr>
          <p:sp>
            <p:nvSpPr>
              <p:cNvPr id="270376" name="Line 40">
                <a:extLst>
                  <a:ext uri="{FF2B5EF4-FFF2-40B4-BE49-F238E27FC236}">
                    <a16:creationId xmlns:a16="http://schemas.microsoft.com/office/drawing/2014/main" id="{9E7DAA90-42D1-4A4E-8154-B774E82E0F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0" y="1741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377" name="Line 41">
                <a:extLst>
                  <a:ext uri="{FF2B5EF4-FFF2-40B4-BE49-F238E27FC236}">
                    <a16:creationId xmlns:a16="http://schemas.microsoft.com/office/drawing/2014/main" id="{058DD385-331C-483D-B612-54770F527D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14" y="1741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0378" name="Line 42">
              <a:extLst>
                <a:ext uri="{FF2B5EF4-FFF2-40B4-BE49-F238E27FC236}">
                  <a16:creationId xmlns:a16="http://schemas.microsoft.com/office/drawing/2014/main" id="{0A8E2FCE-2CB3-465B-867D-6D186FB07D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25" y="2657"/>
              <a:ext cx="192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0389" name="Rectangle 53">
            <a:extLst>
              <a:ext uri="{FF2B5EF4-FFF2-40B4-BE49-F238E27FC236}">
                <a16:creationId xmlns:a16="http://schemas.microsoft.com/office/drawing/2014/main" id="{8AC87981-FA54-40FB-83F1-C04A70E36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1550" y="325438"/>
            <a:ext cx="6110288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id-ID" altLang="en-US" sz="1600" b="1">
                <a:latin typeface="Tahoma" panose="020B0604030504040204" pitchFamily="34" charset="0"/>
              </a:rPr>
              <a:t>PROSEDUR PERENCANAAN KEGIATAN PEMANTAUAN </a:t>
            </a:r>
          </a:p>
          <a:p>
            <a:r>
              <a:rPr lang="id-ID" altLang="en-US" sz="1600" b="1">
                <a:latin typeface="Tahoma" panose="020B0604030504040204" pitchFamily="34" charset="0"/>
              </a:rPr>
              <a:t>KUALITAS AIR</a:t>
            </a:r>
            <a:endParaRPr lang="en-US" altLang="en-US" sz="16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581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>
            <a:extLst>
              <a:ext uri="{FF2B5EF4-FFF2-40B4-BE49-F238E27FC236}">
                <a16:creationId xmlns:a16="http://schemas.microsoft.com/office/drawing/2014/main" id="{F1B21915-55D9-46D2-94BF-A6D4BCA8F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3901" y="614363"/>
            <a:ext cx="8081963" cy="952500"/>
          </a:xfrm>
        </p:spPr>
        <p:txBody>
          <a:bodyPr>
            <a:normAutofit fontScale="90000"/>
          </a:bodyPr>
          <a:lstStyle/>
          <a:p>
            <a:br>
              <a:rPr lang="id-ID" altLang="en-US" sz="2800" b="1">
                <a:latin typeface="Tahoma" panose="020B0604030504040204" pitchFamily="34" charset="0"/>
              </a:rPr>
            </a:br>
            <a:r>
              <a:rPr lang="id-ID" altLang="en-US" sz="2800" b="1">
                <a:latin typeface="Tahoma" panose="020B0604030504040204" pitchFamily="34" charset="0"/>
              </a:rPr>
              <a:t>LANGKAH PENGUMPULAN DAN ANALISIS DATA KUALITAS AIR</a:t>
            </a:r>
            <a:br>
              <a:rPr lang="en-US" altLang="en-US" b="1">
                <a:solidFill>
                  <a:srgbClr val="6600FF"/>
                </a:solidFill>
                <a:latin typeface="Tahoma" panose="020B0604030504040204" pitchFamily="34" charset="0"/>
              </a:rPr>
            </a:br>
            <a:endParaRPr lang="en-US" altLang="en-US" b="1">
              <a:solidFill>
                <a:srgbClr val="6600FF"/>
              </a:solidFill>
              <a:latin typeface="Tahoma" panose="020B0604030504040204" pitchFamily="34" charset="0"/>
            </a:endParaRPr>
          </a:p>
        </p:txBody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6A197F41-4F5E-46C8-BF8F-427A37BD65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36789" y="1941513"/>
            <a:ext cx="8226425" cy="3975100"/>
          </a:xfrm>
        </p:spPr>
        <p:txBody>
          <a:bodyPr/>
          <a:lstStyle/>
          <a:p>
            <a:pPr marL="609600" indent="-609600">
              <a:buNone/>
            </a:pPr>
            <a:r>
              <a:rPr lang="id-ID" altLang="en-US" sz="2900" b="1">
                <a:latin typeface="Tahoma" panose="020B0604030504040204" pitchFamily="34" charset="0"/>
              </a:rPr>
              <a:t>1.  Menentukan Lokasi Sampling Air</a:t>
            </a:r>
          </a:p>
          <a:p>
            <a:pPr marL="609600" indent="-609600">
              <a:buNone/>
            </a:pPr>
            <a:r>
              <a:rPr lang="id-ID" altLang="en-US" sz="2900" b="1">
                <a:latin typeface="Tahoma" panose="020B0604030504040204" pitchFamily="34" charset="0"/>
              </a:rPr>
              <a:t>2.  Menentukan Parameter Kualitas Air</a:t>
            </a:r>
          </a:p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id-ID" altLang="en-US" sz="2900" b="1">
                <a:latin typeface="Tahoma" panose="020B0604030504040204" pitchFamily="34" charset="0"/>
              </a:rPr>
              <a:t>Melakukan Pengambilan Air           (Sampling Air)</a:t>
            </a:r>
          </a:p>
          <a:p>
            <a:pPr marL="609600" indent="-609600">
              <a:buNone/>
            </a:pPr>
            <a:r>
              <a:rPr lang="id-ID" altLang="en-US" sz="2900" b="1">
                <a:latin typeface="Tahoma" panose="020B0604030504040204" pitchFamily="34" charset="0"/>
              </a:rPr>
              <a:t>4.  Melakukan Pengukuran dan            </a:t>
            </a:r>
          </a:p>
          <a:p>
            <a:pPr marL="609600" indent="-609600">
              <a:buNone/>
            </a:pPr>
            <a:r>
              <a:rPr lang="id-ID" altLang="en-US" sz="2900" b="1">
                <a:latin typeface="Tahoma" panose="020B0604030504040204" pitchFamily="34" charset="0"/>
              </a:rPr>
              <a:t>     Analisis Sampel Air di Laboratorium</a:t>
            </a:r>
          </a:p>
          <a:p>
            <a:pPr marL="609600" indent="-609600">
              <a:buNone/>
            </a:pPr>
            <a:r>
              <a:rPr lang="id-ID" altLang="en-US" sz="2900" b="1">
                <a:latin typeface="Tahoma" panose="020B0604030504040204" pitchFamily="34" charset="0"/>
              </a:rPr>
              <a:t>5.  Melakukan Analisis Data Kualitas Air</a:t>
            </a:r>
          </a:p>
          <a:p>
            <a:pPr marL="609600" indent="-609600"/>
            <a:endParaRPr lang="en-US" altLang="en-US" sz="2900" b="1">
              <a:latin typeface="Tahoma" panose="020B0604030504040204" pitchFamily="34" charset="0"/>
            </a:endParaRPr>
          </a:p>
          <a:p>
            <a:pPr marL="609600" indent="-609600"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052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WordArt 4">
            <a:extLst>
              <a:ext uri="{FF2B5EF4-FFF2-40B4-BE49-F238E27FC236}">
                <a16:creationId xmlns:a16="http://schemas.microsoft.com/office/drawing/2014/main" id="{4C171C7E-7F0E-4B19-AE5E-1A7E8D3FE93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90914" y="541338"/>
            <a:ext cx="5210175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r>
              <a:rPr lang="en-US" sz="3600" kern="10">
                <a:ln w="9525" cap="sq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 Black" panose="020B0A04020102020204" pitchFamily="34" charset="0"/>
              </a:rPr>
              <a:t>PENENTUAN</a:t>
            </a:r>
          </a:p>
          <a:p>
            <a:r>
              <a:rPr lang="en-US" sz="3600" kern="10">
                <a:ln w="9525" cap="sq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 Black" panose="020B0A04020102020204" pitchFamily="34" charset="0"/>
              </a:rPr>
              <a:t>LOKASI SAMPEL AIR</a:t>
            </a:r>
          </a:p>
        </p:txBody>
      </p:sp>
      <p:sp>
        <p:nvSpPr>
          <p:cNvPr id="361477" name="WordArt 5">
            <a:extLst>
              <a:ext uri="{FF2B5EF4-FFF2-40B4-BE49-F238E27FC236}">
                <a16:creationId xmlns:a16="http://schemas.microsoft.com/office/drawing/2014/main" id="{86E8905B-C997-446A-8867-9140930282F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00350" y="2441575"/>
            <a:ext cx="6591300" cy="1981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fi-FI" sz="2800" kern="10">
                <a:ln w="9525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1. TUJUAN KAJIAN</a:t>
            </a:r>
          </a:p>
          <a:p>
            <a:r>
              <a:rPr lang="fi-FI" sz="2800" kern="10">
                <a:ln w="9525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2.  LOKASI BADAN AIR PENERIMA</a:t>
            </a:r>
          </a:p>
          <a:p>
            <a:r>
              <a:rPr lang="fi-FI" sz="2800" kern="10">
                <a:ln w="9525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3. LOKASI SUMUR</a:t>
            </a:r>
          </a:p>
          <a:p>
            <a:r>
              <a:rPr lang="fi-FI" sz="2800" kern="10">
                <a:ln w="9525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4. LOKASI LIMBAH CAIR</a:t>
            </a:r>
            <a:endParaRPr lang="en-US" sz="2800" kern="10">
              <a:ln w="9525" cap="sq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594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WordArt 2">
            <a:extLst>
              <a:ext uri="{FF2B5EF4-FFF2-40B4-BE49-F238E27FC236}">
                <a16:creationId xmlns:a16="http://schemas.microsoft.com/office/drawing/2014/main" id="{9CFE48DA-440A-44E4-8ADB-DB9351CFDF8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33863" y="541338"/>
            <a:ext cx="3752850" cy="1143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r>
              <a:rPr lang="en-US" sz="3200" kern="10">
                <a:ln w="9525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PENENTUAN</a:t>
            </a:r>
          </a:p>
          <a:p>
            <a:r>
              <a:rPr lang="en-US" sz="3200" kern="10">
                <a:ln w="9525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PARAMETER AIR</a:t>
            </a:r>
          </a:p>
        </p:txBody>
      </p:sp>
      <p:sp>
        <p:nvSpPr>
          <p:cNvPr id="364547" name="WordArt 3">
            <a:extLst>
              <a:ext uri="{FF2B5EF4-FFF2-40B4-BE49-F238E27FC236}">
                <a16:creationId xmlns:a16="http://schemas.microsoft.com/office/drawing/2014/main" id="{FB2E24AC-894B-4CA3-9102-36CD3C0175C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43438" y="2484439"/>
            <a:ext cx="3371850" cy="1285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>
                <a:ln w="9525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TERGANTUNG DARI</a:t>
            </a:r>
          </a:p>
          <a:p>
            <a:r>
              <a:rPr lang="en-US" kern="10">
                <a:ln w="9525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JENIS KEGIATAN </a:t>
            </a:r>
          </a:p>
          <a:p>
            <a:r>
              <a:rPr lang="en-US" kern="10">
                <a:ln w="9525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PENGHASIL LIMBAH CAIR</a:t>
            </a:r>
          </a:p>
        </p:txBody>
      </p:sp>
    </p:spTree>
    <p:extLst>
      <p:ext uri="{BB962C8B-B14F-4D97-AF65-F5344CB8AC3E}">
        <p14:creationId xmlns:p14="http://schemas.microsoft.com/office/powerpoint/2010/main" val="465117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4331E21B-3523-47E5-A6B8-0D6D44AA285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933950" y="1700213"/>
            <a:ext cx="7258050" cy="2405062"/>
          </a:xfrm>
          <a:noFill/>
          <a:ln/>
        </p:spPr>
        <p:txBody>
          <a:bodyPr>
            <a:normAutofit lnSpcReduction="10000"/>
          </a:bodyPr>
          <a:lstStyle/>
          <a:p>
            <a:pPr marL="285750" indent="-285750">
              <a:lnSpc>
                <a:spcPct val="80000"/>
              </a:lnSpc>
              <a:buClr>
                <a:schemeClr val="folHlink"/>
              </a:buClr>
              <a:buNone/>
            </a:pPr>
            <a:r>
              <a:rPr lang="id-ID" altLang="en-US" sz="2500" b="1">
                <a:latin typeface="Tahoma" panose="020B0604030504040204" pitchFamily="34" charset="0"/>
              </a:rPr>
              <a:t>Padatan Total (Total Solid)</a:t>
            </a:r>
          </a:p>
          <a:p>
            <a:pPr marL="285750" indent="-285750">
              <a:lnSpc>
                <a:spcPct val="80000"/>
              </a:lnSpc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semua zat yang tinggal sebagai residu saat diuapkan pada suhu 103 – 105 </a:t>
            </a: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C.  </a:t>
            </a:r>
          </a:p>
          <a:p>
            <a:pPr marL="285750" indent="-285750">
              <a:lnSpc>
                <a:spcPct val="80000"/>
              </a:lnSpc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Padatan tersuspensi (</a:t>
            </a:r>
            <a:r>
              <a:rPr lang="id-ID" altLang="en-US" sz="2100" b="1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Suspended solid, </a:t>
            </a:r>
            <a:r>
              <a:rPr lang="id-ID" altLang="en-US" sz="2100" b="1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= </a:t>
            </a: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1 </a:t>
            </a: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) dan  koloid (</a:t>
            </a:r>
            <a:r>
              <a:rPr lang="id-ID" altLang="en-US" sz="2100" b="1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= </a:t>
            </a: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1 m</a:t>
            </a: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– 1</a:t>
            </a: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)</a:t>
            </a: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diendapkan oleh oksidasi biologi &amp; melalui koagulasi, </a:t>
            </a:r>
          </a:p>
          <a:p>
            <a:pPr marL="285750" indent="-285750" algn="just">
              <a:lnSpc>
                <a:spcPct val="80000"/>
              </a:lnSpc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Padatan terlarut (</a:t>
            </a:r>
            <a:r>
              <a:rPr lang="id-ID" altLang="en-US" sz="2100" b="1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Total dissolved solid , </a:t>
            </a:r>
            <a:r>
              <a:rPr lang="id-ID" altLang="en-US" sz="2100" b="1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=</a:t>
            </a:r>
            <a:r>
              <a:rPr lang="id-ID" altLang="en-US" sz="2100" b="1" i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&lt;1 m</a:t>
            </a: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id-ID" altLang="en-US" sz="21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) diendapkan dengan cara gravitasi.  </a:t>
            </a:r>
            <a:endParaRPr lang="en-US" altLang="en-US" sz="2100" b="1"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07203" name="Text Box 3">
            <a:extLst>
              <a:ext uri="{FF2B5EF4-FFF2-40B4-BE49-F238E27FC236}">
                <a16:creationId xmlns:a16="http://schemas.microsoft.com/office/drawing/2014/main" id="{19995C32-F12D-4D41-8A25-C837468E7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488" y="433389"/>
            <a:ext cx="70977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4000" b="1">
                <a:solidFill>
                  <a:schemeClr val="accent1"/>
                </a:solidFill>
                <a:latin typeface="Arial" panose="020B0604020202020204" pitchFamily="34" charset="0"/>
              </a:rPr>
              <a:t>PARAMETER AIR </a:t>
            </a:r>
            <a:endParaRPr lang="en-GB" altLang="en-US" sz="4000" b="1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307204" name="Rectangle 4">
            <a:extLst>
              <a:ext uri="{FF2B5EF4-FFF2-40B4-BE49-F238E27FC236}">
                <a16:creationId xmlns:a16="http://schemas.microsoft.com/office/drawing/2014/main" id="{7BD18B2A-7EC5-4E9A-94E8-3173FF626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9588" y="1114425"/>
            <a:ext cx="301625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FABCCC"/>
              </a:buClr>
              <a:buFont typeface="Wingdings" panose="05000000000000000000" pitchFamily="2" charset="2"/>
              <a:buChar char="Ü"/>
            </a:pPr>
            <a:r>
              <a:rPr lang="id-ID" altLang="en-US" sz="3000" b="1">
                <a:solidFill>
                  <a:srgbClr val="FAB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SIFAT FISIK  </a:t>
            </a:r>
            <a:endParaRPr kumimoji="1" lang="en-US" altLang="en-US" sz="3000" b="1">
              <a:solidFill>
                <a:srgbClr val="FAB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205" name="Rectangle 5">
            <a:extLst>
              <a:ext uri="{FF2B5EF4-FFF2-40B4-BE49-F238E27FC236}">
                <a16:creationId xmlns:a16="http://schemas.microsoft.com/office/drawing/2014/main" id="{1682852A-1972-4430-BB15-30B51825B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5151" y="4129089"/>
            <a:ext cx="6589713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857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763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54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45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id-ID" altLang="en-US" b="1">
                <a:solidFill>
                  <a:schemeClr val="tx2"/>
                </a:solidFill>
                <a:latin typeface="Tahoma" panose="020B0604030504040204" pitchFamily="34" charset="0"/>
              </a:rPr>
              <a:t>Suhu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suhu 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 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viskositas, reaksi kimia, dan evaporasi 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suhu 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 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reaksi bahan organik 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,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kelarutan gas 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misalnya gas  O</a:t>
            </a:r>
            <a:r>
              <a:rPr lang="id-ID" altLang="en-US" sz="2000" b="1" baseline="-30000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2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, CO</a:t>
            </a:r>
            <a:r>
              <a:rPr lang="id-ID" altLang="en-US" sz="2000" b="1" baseline="-30000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2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, N</a:t>
            </a:r>
            <a:r>
              <a:rPr lang="id-ID" altLang="en-US" sz="2000" b="1" baseline="-30000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2</a:t>
            </a:r>
            <a:r>
              <a:rPr lang="id-ID" altLang="en-US" sz="2000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, dan sebagainya.</a:t>
            </a:r>
            <a:r>
              <a:rPr lang="id-ID" altLang="en-US" b="1">
                <a:solidFill>
                  <a:srgbClr val="9FE7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 </a:t>
            </a:r>
            <a:endParaRPr lang="en-US" altLang="en-US" b="1">
              <a:solidFill>
                <a:srgbClr val="9FE799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endParaRPr lang="id-ID" altLang="en-US" b="1">
              <a:solidFill>
                <a:srgbClr val="9FE7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endParaRPr lang="id-ID" altLang="en-US" b="1">
              <a:solidFill>
                <a:srgbClr val="B2E39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54136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TextBox 4">
            <a:extLst>
              <a:ext uri="{FF2B5EF4-FFF2-40B4-BE49-F238E27FC236}">
                <a16:creationId xmlns:a16="http://schemas.microsoft.com/office/drawing/2014/main" id="{2F3070BA-B4ED-46E7-B53E-D1304B52B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764" y="1541463"/>
            <a:ext cx="5011737" cy="711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d-ID" altLang="en-US" sz="2000" b="1">
                <a:solidFill>
                  <a:schemeClr val="bg2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BANYAKNYA LIMBAH CAIR AKIBAT KEGIATAN MANUSIA</a:t>
            </a:r>
            <a:endParaRPr lang="en-US" altLang="en-US" sz="2000" b="1">
              <a:solidFill>
                <a:schemeClr val="bg2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Curved Right Arrow 5">
            <a:extLst>
              <a:ext uri="{FF2B5EF4-FFF2-40B4-BE49-F238E27FC236}">
                <a16:creationId xmlns:a16="http://schemas.microsoft.com/office/drawing/2014/main" id="{E7A88E36-CC70-4B76-94A0-7F5C81C62CCF}"/>
              </a:ext>
            </a:extLst>
          </p:cNvPr>
          <p:cNvSpPr/>
          <p:nvPr/>
        </p:nvSpPr>
        <p:spPr>
          <a:xfrm>
            <a:off x="1905000" y="1828800"/>
            <a:ext cx="1295400" cy="1524000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16422" name="TextBox 6">
            <a:extLst>
              <a:ext uri="{FF2B5EF4-FFF2-40B4-BE49-F238E27FC236}">
                <a16:creationId xmlns:a16="http://schemas.microsoft.com/office/drawing/2014/main" id="{53489B44-C9E2-4DCF-B4CE-6BD4EE967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457451"/>
            <a:ext cx="46863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d-ID" altLang="en-US" sz="2000" b="1">
                <a:solidFill>
                  <a:schemeClr val="tx2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AKAN BERDAMPAK TERHADAP PENURUNAN DAN PENCEMARAN KUALITAS AIR</a:t>
            </a:r>
            <a:endParaRPr lang="en-US" altLang="en-US" sz="2000" b="1">
              <a:solidFill>
                <a:schemeClr val="tx2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" name="Curved Left Arrow 7">
            <a:extLst>
              <a:ext uri="{FF2B5EF4-FFF2-40B4-BE49-F238E27FC236}">
                <a16:creationId xmlns:a16="http://schemas.microsoft.com/office/drawing/2014/main" id="{7C936796-8E9F-4FE4-82EA-173EA6121334}"/>
              </a:ext>
            </a:extLst>
          </p:cNvPr>
          <p:cNvSpPr/>
          <p:nvPr/>
        </p:nvSpPr>
        <p:spPr>
          <a:xfrm>
            <a:off x="8610600" y="3124200"/>
            <a:ext cx="1447800" cy="15240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</p:txBody>
      </p:sp>
      <p:grpSp>
        <p:nvGrpSpPr>
          <p:cNvPr id="14" name="Down Arrow Callout 13">
            <a:extLst>
              <a:ext uri="{FF2B5EF4-FFF2-40B4-BE49-F238E27FC236}">
                <a16:creationId xmlns:a16="http://schemas.microsoft.com/office/drawing/2014/main" id="{2B1A6187-2915-49C3-A6DD-16B8546567DB}"/>
              </a:ext>
            </a:extLst>
          </p:cNvPr>
          <p:cNvGrpSpPr>
            <a:grpSpLocks/>
          </p:cNvGrpSpPr>
          <p:nvPr/>
        </p:nvGrpSpPr>
        <p:grpSpPr bwMode="auto">
          <a:xfrm>
            <a:off x="3390901" y="3663950"/>
            <a:ext cx="4894263" cy="1746250"/>
            <a:chOff x="1240" y="2392"/>
            <a:chExt cx="3184" cy="1091"/>
          </a:xfrm>
        </p:grpSpPr>
        <p:pic>
          <p:nvPicPr>
            <p:cNvPr id="316427" name="Down Arrow Callout 13">
              <a:extLst>
                <a:ext uri="{FF2B5EF4-FFF2-40B4-BE49-F238E27FC236}">
                  <a16:creationId xmlns:a16="http://schemas.microsoft.com/office/drawing/2014/main" id="{AF9F5CEA-6B6F-4738-A206-741366BB4521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0" y="2392"/>
              <a:ext cx="3184" cy="1091"/>
            </a:xfrm>
            <a:prstGeom prst="rect">
              <a:avLst/>
            </a:prstGeom>
            <a:solidFill>
              <a:schemeClr val="tx2"/>
            </a:solidFill>
          </p:spPr>
        </p:pic>
        <p:sp>
          <p:nvSpPr>
            <p:cNvPr id="316428" name="Text Box 12">
              <a:extLst>
                <a:ext uri="{FF2B5EF4-FFF2-40B4-BE49-F238E27FC236}">
                  <a16:creationId xmlns:a16="http://schemas.microsoft.com/office/drawing/2014/main" id="{CB6E7AE6-6E4E-4CD7-AE7F-B60B7ABC4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400"/>
              <a:ext cx="3168" cy="69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algn="l" defTabSz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algn="l" defTabSz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id-ID" altLang="en-US" sz="2000" b="1">
                  <a:solidFill>
                    <a:srgbClr val="000000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rPr>
                <a:t>PERLU PENGENDALIAN             </a:t>
              </a:r>
              <a:r>
                <a:rPr lang="id-ID" altLang="en-US" sz="2000" b="1">
                  <a:solidFill>
                    <a:srgbClr val="000000"/>
                  </a:solidFill>
                  <a:latin typeface="Tahoma" panose="020B0604030504040204" pitchFamily="34" charset="0"/>
                </a:rPr>
                <a:t>KUALITAS AIR</a:t>
              </a:r>
              <a:r>
                <a:rPr lang="id-ID" altLang="en-US">
                  <a:latin typeface="Times New Roman" panose="02020603050405020304" pitchFamily="18" charset="0"/>
                </a:rPr>
                <a:t> 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</p:grpSp>
      <p:sp>
        <p:nvSpPr>
          <p:cNvPr id="316429" name="TextBox 14">
            <a:extLst>
              <a:ext uri="{FF2B5EF4-FFF2-40B4-BE49-F238E27FC236}">
                <a16:creationId xmlns:a16="http://schemas.microsoft.com/office/drawing/2014/main" id="{8508449C-1FE9-404C-9A61-FC4839446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088" y="5607050"/>
            <a:ext cx="50593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d-ID" altLang="en-US" b="1">
                <a:solidFill>
                  <a:schemeClr val="tx2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rPr>
              <a:t> </a:t>
            </a:r>
            <a:r>
              <a:rPr lang="id-ID" altLang="en-US" sz="2000" b="1">
                <a:solidFill>
                  <a:schemeClr val="tx2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PENGELOLAAN DAMPAK TERHADAP KUALITAS AIR</a:t>
            </a:r>
            <a:endParaRPr lang="en-US" altLang="en-US" sz="2000" b="1">
              <a:solidFill>
                <a:schemeClr val="tx2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16430" name="WordArt 14">
            <a:extLst>
              <a:ext uri="{FF2B5EF4-FFF2-40B4-BE49-F238E27FC236}">
                <a16:creationId xmlns:a16="http://schemas.microsoft.com/office/drawing/2014/main" id="{8E14833F-830D-47E3-9A38-8247B4EFA4C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00500" y="609600"/>
            <a:ext cx="4191000" cy="571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 Black" panose="020B0A04020102020204" pitchFamily="34" charset="0"/>
              </a:rPr>
              <a:t>LATAR BELAKANG</a:t>
            </a:r>
          </a:p>
        </p:txBody>
      </p:sp>
    </p:spTree>
    <p:extLst>
      <p:ext uri="{BB962C8B-B14F-4D97-AF65-F5344CB8AC3E}">
        <p14:creationId xmlns:p14="http://schemas.microsoft.com/office/powerpoint/2010/main" val="3089267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>
            <a:extLst>
              <a:ext uri="{FF2B5EF4-FFF2-40B4-BE49-F238E27FC236}">
                <a16:creationId xmlns:a16="http://schemas.microsoft.com/office/drawing/2014/main" id="{8AA9CF74-509C-41B8-B9AF-BF175C9C97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40125" y="1847850"/>
            <a:ext cx="6642100" cy="1206500"/>
          </a:xfrm>
          <a:noFill/>
          <a:ln/>
        </p:spPr>
        <p:txBody>
          <a:bodyPr>
            <a:normAutofit lnSpcReduction="10000"/>
          </a:bodyPr>
          <a:lstStyle/>
          <a:p>
            <a:pPr marL="285750" indent="-285750">
              <a:buClr>
                <a:schemeClr val="folHlink"/>
              </a:buClr>
              <a:buNone/>
            </a:pPr>
            <a:r>
              <a:rPr lang="id-ID" altLang="en-US" sz="2400" b="1">
                <a:latin typeface="Tahoma" panose="020B0604030504040204" pitchFamily="34" charset="0"/>
              </a:rPr>
              <a:t>Bau</a:t>
            </a:r>
          </a:p>
          <a:p>
            <a:pPr marL="285750" indent="-285750" algn="just"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1800" b="1">
                <a:solidFill>
                  <a:srgbClr val="D2E5C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Akibat peruraian mikroba</a:t>
            </a:r>
          </a:p>
          <a:p>
            <a:pPr marL="285750" indent="-285750" algn="just"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1800" b="1">
                <a:solidFill>
                  <a:srgbClr val="D2E5C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Penimbul bau busuk H</a:t>
            </a:r>
            <a:r>
              <a:rPr lang="id-ID" altLang="en-US" sz="1800" b="1" baseline="-25000">
                <a:solidFill>
                  <a:srgbClr val="D2E5C9"/>
                </a:solidFill>
                <a:cs typeface="Times New Roman" panose="02020603050405020304" pitchFamily="18" charset="0"/>
              </a:rPr>
              <a:t>2</a:t>
            </a:r>
            <a:r>
              <a:rPr lang="id-ID" altLang="en-US" sz="1800" b="1">
                <a:solidFill>
                  <a:srgbClr val="D2E5C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S akibat reduksi sulfat </a:t>
            </a:r>
            <a:r>
              <a:rPr lang="id-ID" altLang="en-US" sz="1800" b="1">
                <a:solidFill>
                  <a:srgbClr val="D2E5C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 sulfida</a:t>
            </a:r>
            <a:r>
              <a:rPr lang="id-ID" altLang="en-US" sz="2000" b="1">
                <a:solidFill>
                  <a:srgbClr val="D2E5C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id-ID" altLang="en-US" sz="2000" b="1">
              <a:solidFill>
                <a:srgbClr val="D2E5C9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08227" name="Text Box 3">
            <a:extLst>
              <a:ext uri="{FF2B5EF4-FFF2-40B4-BE49-F238E27FC236}">
                <a16:creationId xmlns:a16="http://schemas.microsoft.com/office/drawing/2014/main" id="{449A7767-16AB-416F-B497-05BF8C8C3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2314" y="420689"/>
            <a:ext cx="61102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4000" b="1">
                <a:solidFill>
                  <a:schemeClr val="accent1"/>
                </a:solidFill>
                <a:latin typeface="Arial" panose="020B0604020202020204" pitchFamily="34" charset="0"/>
              </a:rPr>
              <a:t>PARAMETER AIR </a:t>
            </a:r>
            <a:endParaRPr lang="en-GB" altLang="en-US" sz="4000" b="1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308228" name="Rectangle 4">
            <a:extLst>
              <a:ext uri="{FF2B5EF4-FFF2-40B4-BE49-F238E27FC236}">
                <a16:creationId xmlns:a16="http://schemas.microsoft.com/office/drawing/2014/main" id="{02D6543A-8C58-447A-B56E-7DFB90CAD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6" y="1216026"/>
            <a:ext cx="731202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FABCCC"/>
              </a:buClr>
              <a:buFont typeface="Wingdings" panose="05000000000000000000" pitchFamily="2" charset="2"/>
              <a:buChar char="Ü"/>
            </a:pPr>
            <a:r>
              <a:rPr lang="id-ID" altLang="en-US" sz="3000" b="1">
                <a:solidFill>
                  <a:srgbClr val="FAB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SIFAT FISIK</a:t>
            </a:r>
            <a:endParaRPr kumimoji="1" lang="en-US" altLang="en-US" sz="3000" b="1">
              <a:solidFill>
                <a:srgbClr val="FAB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8229" name="Rectangle 5">
            <a:extLst>
              <a:ext uri="{FF2B5EF4-FFF2-40B4-BE49-F238E27FC236}">
                <a16:creationId xmlns:a16="http://schemas.microsoft.com/office/drawing/2014/main" id="{742316E3-06A7-4BD6-A953-72AFF0D6D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914" y="3200400"/>
            <a:ext cx="6605587" cy="145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857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763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54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45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id-ID" altLang="en-US" b="1">
                <a:solidFill>
                  <a:schemeClr val="tx2"/>
                </a:solidFill>
                <a:latin typeface="Tahoma" panose="020B0604030504040204" pitchFamily="34" charset="0"/>
              </a:rPr>
              <a:t>Warna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Identitas kualitas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Warna abu-abu </a:t>
            </a:r>
            <a:r>
              <a:rPr lang="id-ID" altLang="en-US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 limbah baru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Warna hitam  limbah lama oksigen sudah direduksi</a:t>
            </a:r>
            <a:endParaRPr lang="id-ID" altLang="en-US" sz="2000" b="1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endParaRPr lang="id-ID" altLang="en-US" sz="2000" b="1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08230" name="Rectangle 6">
            <a:extLst>
              <a:ext uri="{FF2B5EF4-FFF2-40B4-BE49-F238E27FC236}">
                <a16:creationId xmlns:a16="http://schemas.microsoft.com/office/drawing/2014/main" id="{F1B73EC3-A8E1-406B-A0FA-75BEE7991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2338" y="4833939"/>
            <a:ext cx="4513262" cy="120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857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763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54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45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id-ID" altLang="en-US" b="1">
                <a:solidFill>
                  <a:schemeClr val="tx2"/>
                </a:solidFill>
                <a:latin typeface="Tahoma" panose="020B0604030504040204" pitchFamily="34" charset="0"/>
              </a:rPr>
              <a:t>Konduktivitas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Daya hantar listrik dalam air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DHL </a:t>
            </a: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 </a:t>
            </a: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 kadar garam terlarut </a:t>
            </a: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 </a:t>
            </a:r>
          </a:p>
        </p:txBody>
      </p:sp>
    </p:spTree>
    <p:extLst>
      <p:ext uri="{BB962C8B-B14F-4D97-AF65-F5344CB8AC3E}">
        <p14:creationId xmlns:p14="http://schemas.microsoft.com/office/powerpoint/2010/main" val="374898459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>
            <a:extLst>
              <a:ext uri="{FF2B5EF4-FFF2-40B4-BE49-F238E27FC236}">
                <a16:creationId xmlns:a16="http://schemas.microsoft.com/office/drawing/2014/main" id="{116B778B-A125-48A2-BEA3-6192A804AC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75025" y="1804989"/>
            <a:ext cx="5270500" cy="841375"/>
          </a:xfrm>
          <a:noFill/>
          <a:ln/>
        </p:spPr>
        <p:txBody>
          <a:bodyPr>
            <a:normAutofit lnSpcReduction="10000"/>
          </a:bodyPr>
          <a:lstStyle/>
          <a:p>
            <a:pPr marL="285750" indent="-285750">
              <a:buClr>
                <a:schemeClr val="folHlink"/>
              </a:buClr>
              <a:buNone/>
            </a:pPr>
            <a:r>
              <a:rPr lang="id-ID" altLang="en-US" sz="2400" b="1">
                <a:latin typeface="Tahoma" panose="020B0604030504040204" pitchFamily="34" charset="0"/>
              </a:rPr>
              <a:t>pH</a:t>
            </a:r>
          </a:p>
          <a:p>
            <a:pPr marL="285750" indent="-285750" algn="just"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18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Menunjukkan konsentrasi ion netrogen   </a:t>
            </a:r>
            <a:endParaRPr lang="en-US" altLang="en-US" sz="1800" b="1"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09251" name="Text Box 3">
            <a:extLst>
              <a:ext uri="{FF2B5EF4-FFF2-40B4-BE49-F238E27FC236}">
                <a16:creationId xmlns:a16="http://schemas.microsoft.com/office/drawing/2014/main" id="{D8E17D17-1243-4C41-B2BB-82076DB7C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0" y="404814"/>
            <a:ext cx="57610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4000" b="1">
                <a:solidFill>
                  <a:schemeClr val="accent1"/>
                </a:solidFill>
                <a:latin typeface="Arial" panose="020B0604020202020204" pitchFamily="34" charset="0"/>
              </a:rPr>
              <a:t>PARAMETER AIR </a:t>
            </a:r>
            <a:endParaRPr lang="en-GB" altLang="en-US" sz="4000" b="1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309252" name="Rectangle 4">
            <a:extLst>
              <a:ext uri="{FF2B5EF4-FFF2-40B4-BE49-F238E27FC236}">
                <a16:creationId xmlns:a16="http://schemas.microsoft.com/office/drawing/2014/main" id="{2083D01D-AE9F-4697-BD37-D08ABA75A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8" y="1190625"/>
            <a:ext cx="4627562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FABCCC"/>
              </a:buClr>
              <a:buFont typeface="Wingdings" panose="05000000000000000000" pitchFamily="2" charset="2"/>
              <a:buChar char="Ü"/>
            </a:pPr>
            <a:r>
              <a:rPr lang="id-ID" altLang="en-US" sz="3000" b="1">
                <a:solidFill>
                  <a:srgbClr val="FAB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SIFAT KIMIA ANORGANIK</a:t>
            </a:r>
            <a:endParaRPr kumimoji="1" lang="en-US" altLang="en-US" sz="3000" b="1">
              <a:solidFill>
                <a:srgbClr val="FAB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9253" name="Rectangle 5">
            <a:extLst>
              <a:ext uri="{FF2B5EF4-FFF2-40B4-BE49-F238E27FC236}">
                <a16:creationId xmlns:a16="http://schemas.microsoft.com/office/drawing/2014/main" id="{E7A60C04-A251-42D9-8A39-E934FE972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451" y="2714625"/>
            <a:ext cx="7243763" cy="144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857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763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54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45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id-ID" altLang="en-US" b="1">
                <a:solidFill>
                  <a:schemeClr val="tx2"/>
                </a:solidFill>
                <a:latin typeface="Tahoma" panose="020B0604030504040204" pitchFamily="34" charset="0"/>
              </a:rPr>
              <a:t>Oksigen Terlarut (DO)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2000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Jumlah oksigen dalam air (dalam mg/l pada suhu 25 </a:t>
            </a:r>
            <a:r>
              <a:rPr lang="id-ID" altLang="en-US" sz="2000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id-ID" altLang="en-US" sz="2000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C.  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2000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Nilai DO yang baik adalah </a:t>
            </a:r>
            <a:r>
              <a:rPr lang="id-ID" altLang="en-US" sz="2000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id-ID" altLang="en-US" sz="2000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6</a:t>
            </a:r>
            <a:r>
              <a:rPr lang="en-GB" altLang="en-US" sz="2000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</a:t>
            </a:r>
            <a:endParaRPr lang="id-ID" altLang="en-US" b="1">
              <a:solidFill>
                <a:srgbClr val="B2E39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endParaRPr lang="id-ID" altLang="en-US" b="1">
              <a:solidFill>
                <a:srgbClr val="B2E39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09254" name="Rectangle 6">
            <a:extLst>
              <a:ext uri="{FF2B5EF4-FFF2-40B4-BE49-F238E27FC236}">
                <a16:creationId xmlns:a16="http://schemas.microsoft.com/office/drawing/2014/main" id="{61E79C78-53F8-41E2-82BE-514D11F1F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451" y="3971926"/>
            <a:ext cx="7083425" cy="177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857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763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54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45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id-ID" altLang="en-US" b="1">
                <a:solidFill>
                  <a:schemeClr val="tx2"/>
                </a:solidFill>
                <a:latin typeface="Tahoma" panose="020B0604030504040204" pitchFamily="34" charset="0"/>
              </a:rPr>
              <a:t>Logam Berat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2000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Jumlah tertentu dibutuhkan biota air, jumlah besar bersifat racun.  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2000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Logam berat antara lain: Pb, Cr, Cu, Cd, Ni, Fe, Mn, Zn dan Hg</a:t>
            </a:r>
            <a:r>
              <a:rPr lang="en-GB" altLang="en-US" sz="2000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</a:t>
            </a:r>
            <a:endParaRPr lang="id-ID" altLang="en-US" sz="2000" b="1"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00244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>
            <a:extLst>
              <a:ext uri="{FF2B5EF4-FFF2-40B4-BE49-F238E27FC236}">
                <a16:creationId xmlns:a16="http://schemas.microsoft.com/office/drawing/2014/main" id="{80E9F2E1-FD68-49AA-8BDE-B1F4B4058D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771650"/>
            <a:ext cx="8637588" cy="1733550"/>
          </a:xfrm>
          <a:noFill/>
          <a:ln/>
        </p:spPr>
        <p:txBody>
          <a:bodyPr>
            <a:normAutofit fontScale="92500"/>
          </a:bodyPr>
          <a:lstStyle/>
          <a:p>
            <a:pPr marL="285750" indent="-285750">
              <a:buClr>
                <a:schemeClr val="folHlink"/>
              </a:buClr>
              <a:buNone/>
            </a:pPr>
            <a:r>
              <a:rPr lang="id-ID" altLang="en-US" sz="2200" b="1">
                <a:latin typeface="Tahoma" panose="020B0604030504040204" pitchFamily="34" charset="0"/>
              </a:rPr>
              <a:t>Nitrogen</a:t>
            </a:r>
          </a:p>
          <a:p>
            <a:pPr marL="285750" indent="-285750" algn="just"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19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Makanan perangsang pertumbuhan.  </a:t>
            </a:r>
          </a:p>
          <a:p>
            <a:pPr marL="285750" indent="-285750" algn="just"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19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Kondisi kualitas air dapat ditunjukkan oleh kandungan amonia yang ada.  </a:t>
            </a:r>
          </a:p>
          <a:p>
            <a:pPr marL="285750" indent="-285750" algn="just"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19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aerob </a:t>
            </a:r>
            <a:r>
              <a:rPr lang="id-ID" altLang="en-US" sz="19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id-ID" altLang="en-US" sz="19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amonia dioksidasi oleh mikroba menjadi nitrat dan nitrit.  </a:t>
            </a:r>
            <a:endParaRPr lang="en-US" altLang="en-US" sz="1900" b="1"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10275" name="Text Box 3">
            <a:extLst>
              <a:ext uri="{FF2B5EF4-FFF2-40B4-BE49-F238E27FC236}">
                <a16:creationId xmlns:a16="http://schemas.microsoft.com/office/drawing/2014/main" id="{208EFAF8-8CF5-477A-95E7-80D114D45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888" y="463551"/>
            <a:ext cx="60309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4000" b="1">
                <a:solidFill>
                  <a:schemeClr val="accent1"/>
                </a:solidFill>
                <a:latin typeface="Arial" panose="020B0604020202020204" pitchFamily="34" charset="0"/>
              </a:rPr>
              <a:t>PARAMETER AIR </a:t>
            </a:r>
            <a:endParaRPr lang="en-GB" altLang="en-US" sz="4000" b="1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310276" name="Rectangle 4">
            <a:extLst>
              <a:ext uri="{FF2B5EF4-FFF2-40B4-BE49-F238E27FC236}">
                <a16:creationId xmlns:a16="http://schemas.microsoft.com/office/drawing/2014/main" id="{E6C7639E-283B-4022-81F7-7234C9090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889" y="1287464"/>
            <a:ext cx="72548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FABCCC"/>
              </a:buClr>
              <a:buFont typeface="Wingdings" panose="05000000000000000000" pitchFamily="2" charset="2"/>
              <a:buChar char="Ü"/>
            </a:pPr>
            <a:r>
              <a:rPr lang="id-ID" altLang="en-US" sz="3000" b="1">
                <a:solidFill>
                  <a:srgbClr val="FAB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SIFAT KIMIA ANORGANIK</a:t>
            </a:r>
            <a:endParaRPr kumimoji="1" lang="en-US" altLang="en-US" sz="3000" b="1">
              <a:solidFill>
                <a:srgbClr val="FAB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0277" name="Rectangle 5">
            <a:extLst>
              <a:ext uri="{FF2B5EF4-FFF2-40B4-BE49-F238E27FC236}">
                <a16:creationId xmlns:a16="http://schemas.microsoft.com/office/drawing/2014/main" id="{B7F23D1D-519A-47EA-999E-9158E9DF2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505200"/>
            <a:ext cx="863758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857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763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54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45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id-ID" altLang="en-US" sz="2000" b="1">
                <a:solidFill>
                  <a:schemeClr val="tx2"/>
                </a:solidFill>
                <a:latin typeface="Tahoma" panose="020B0604030504040204" pitchFamily="34" charset="0"/>
              </a:rPr>
              <a:t>Phospor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2000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unsur penting pertumbuhan biota air.  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2000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penyubur algae dan biota air lainnya</a:t>
            </a:r>
            <a:r>
              <a:rPr lang="id-ID" altLang="en-US" sz="2000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id-ID" altLang="en-US" sz="2000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tolok ukur kualitas air.  </a:t>
            </a:r>
            <a:endParaRPr lang="id-ID" altLang="en-US" b="1">
              <a:solidFill>
                <a:srgbClr val="B2E39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10278" name="Rectangle 6">
            <a:extLst>
              <a:ext uri="{FF2B5EF4-FFF2-40B4-BE49-F238E27FC236}">
                <a16:creationId xmlns:a16="http://schemas.microsoft.com/office/drawing/2014/main" id="{53F51200-C30C-4C3B-8F65-1006683A9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686300"/>
            <a:ext cx="863758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857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763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54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45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id-ID" altLang="en-US" b="1">
                <a:solidFill>
                  <a:schemeClr val="tx2"/>
                </a:solidFill>
                <a:latin typeface="Tahoma" panose="020B0604030504040204" pitchFamily="34" charset="0"/>
              </a:rPr>
              <a:t>Sulfur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2000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Sulfat (SO</a:t>
            </a:r>
            <a:r>
              <a:rPr lang="id-ID" altLang="en-US" sz="2000" b="1" baseline="-3000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4</a:t>
            </a:r>
            <a:r>
              <a:rPr lang="id-ID" altLang="en-US" sz="2000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) direduksi </a:t>
            </a:r>
            <a:r>
              <a:rPr lang="id-ID" altLang="en-US" sz="2000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id-ID" altLang="en-US" sz="2000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sulfida dan gas H</a:t>
            </a:r>
            <a:r>
              <a:rPr lang="id-ID" altLang="en-US" sz="2000" b="1" baseline="-30000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2</a:t>
            </a:r>
            <a:r>
              <a:rPr lang="id-ID" altLang="en-US" sz="2000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S oleh mikroba dalam kondisi anaerob.  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2000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konsentrasi Sulfida &gt; 200 ppm mengganggu lumpur biologis</a:t>
            </a:r>
          </a:p>
        </p:txBody>
      </p:sp>
    </p:spTree>
    <p:extLst>
      <p:ext uri="{BB962C8B-B14F-4D97-AF65-F5344CB8AC3E}">
        <p14:creationId xmlns:p14="http://schemas.microsoft.com/office/powerpoint/2010/main" val="105903354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Text Box 2">
            <a:extLst>
              <a:ext uri="{FF2B5EF4-FFF2-40B4-BE49-F238E27FC236}">
                <a16:creationId xmlns:a16="http://schemas.microsoft.com/office/drawing/2014/main" id="{9B5B2AAB-A838-48BC-83AB-2D3121351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4" y="376239"/>
            <a:ext cx="71262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4000" b="1">
                <a:solidFill>
                  <a:schemeClr val="accent1"/>
                </a:solidFill>
                <a:latin typeface="Arial" panose="020B0604020202020204" pitchFamily="34" charset="0"/>
              </a:rPr>
              <a:t>PARAMETER AIR </a:t>
            </a:r>
            <a:endParaRPr lang="en-GB" altLang="en-US" sz="4000" b="1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FDD7D736-FB11-42D7-BC10-4B9C7C2C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5300" y="1171575"/>
            <a:ext cx="4279900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FABCCC"/>
              </a:buClr>
              <a:buFont typeface="Wingdings" panose="05000000000000000000" pitchFamily="2" charset="2"/>
              <a:buChar char="Ü"/>
            </a:pPr>
            <a:r>
              <a:rPr lang="id-ID" altLang="en-US" sz="3000" b="1">
                <a:solidFill>
                  <a:srgbClr val="FAB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SIFAT KIMIA ORGANIK</a:t>
            </a:r>
            <a:endParaRPr kumimoji="1" lang="en-US" altLang="en-US" sz="3000" b="1">
              <a:solidFill>
                <a:srgbClr val="FAB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1236" name="Rectangle 4">
            <a:extLst>
              <a:ext uri="{FF2B5EF4-FFF2-40B4-BE49-F238E27FC236}">
                <a16:creationId xmlns:a16="http://schemas.microsoft.com/office/drawing/2014/main" id="{71AA1AD0-6277-4B6F-A7CC-0012D58C7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701" y="1724026"/>
            <a:ext cx="6519863" cy="238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857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763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54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45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id-ID" altLang="en-US" b="1">
                <a:solidFill>
                  <a:schemeClr val="tx2"/>
                </a:solidFill>
                <a:latin typeface="Tahoma" panose="020B0604030504040204" pitchFamily="34" charset="0"/>
              </a:rPr>
              <a:t>Kebutuhan Oksigen Biologis (BOD)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kebutuhan oksigen mikroba air secara biologis utk mengoksidasi BO mudah terurai pada waktu tertentu            (5 hari/BOD</a:t>
            </a:r>
            <a:r>
              <a:rPr lang="id-ID" altLang="en-US" b="1" baseline="-30000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5</a:t>
            </a: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) </a:t>
            </a: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BO terurai.</a:t>
            </a:r>
            <a:r>
              <a:rPr lang="en-GB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</a:t>
            </a:r>
            <a:endParaRPr lang="id-ID" altLang="en-US" b="1">
              <a:solidFill>
                <a:srgbClr val="B2E39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BOD tinggi </a:t>
            </a: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 DO rendah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BOD ini merupakan salah satu parameter kunci untuk kualitas air.</a:t>
            </a:r>
            <a:endParaRPr lang="en-US" altLang="en-US" b="1">
              <a:solidFill>
                <a:srgbClr val="B2E39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endParaRPr lang="id-ID" altLang="en-US" sz="2000" b="1">
              <a:solidFill>
                <a:srgbClr val="B2E39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51237" name="Rectangle 5">
            <a:extLst>
              <a:ext uri="{FF2B5EF4-FFF2-40B4-BE49-F238E27FC236}">
                <a16:creationId xmlns:a16="http://schemas.microsoft.com/office/drawing/2014/main" id="{27B13572-415A-4728-99C5-92EB01A21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839" y="4181476"/>
            <a:ext cx="6446837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857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763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54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45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id-ID" altLang="en-US" b="1">
                <a:solidFill>
                  <a:schemeClr val="tx2"/>
                </a:solidFill>
                <a:latin typeface="Tahoma" panose="020B0604030504040204" pitchFamily="34" charset="0"/>
              </a:rPr>
              <a:t>Kebutuhan Oksigen Kimia (COD)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solidFill>
                  <a:srgbClr val="CC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kebutuhan oksigen mikroba air secara kimia untuk mengoksidasi BO, baik yang mudah terurai maupun tidak mudah terurai.  </a:t>
            </a:r>
          </a:p>
        </p:txBody>
      </p:sp>
    </p:spTree>
    <p:extLst>
      <p:ext uri="{BB962C8B-B14F-4D97-AF65-F5344CB8AC3E}">
        <p14:creationId xmlns:p14="http://schemas.microsoft.com/office/powerpoint/2010/main" val="54387766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>
            <a:extLst>
              <a:ext uri="{FF2B5EF4-FFF2-40B4-BE49-F238E27FC236}">
                <a16:creationId xmlns:a16="http://schemas.microsoft.com/office/drawing/2014/main" id="{DC70C551-749D-4BEC-AB13-ACEBC76E9D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57550" y="1771651"/>
            <a:ext cx="6445250" cy="1000125"/>
          </a:xfrm>
          <a:noFill/>
          <a:ln/>
        </p:spPr>
        <p:txBody>
          <a:bodyPr>
            <a:normAutofit fontScale="92500"/>
          </a:bodyPr>
          <a:lstStyle/>
          <a:p>
            <a:pPr marL="285750" indent="-285750">
              <a:buClr>
                <a:schemeClr val="folHlink"/>
              </a:buClr>
              <a:buNone/>
            </a:pPr>
            <a:r>
              <a:rPr lang="id-ID" altLang="en-US" sz="2400" b="1">
                <a:latin typeface="Tahoma" panose="020B0604030504040204" pitchFamily="34" charset="0"/>
              </a:rPr>
              <a:t>Deterjen</a:t>
            </a:r>
          </a:p>
          <a:p>
            <a:pPr marL="285750" indent="-285750" algn="just"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sz="18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sulit terurai dalam air </a:t>
            </a:r>
            <a:r>
              <a:rPr lang="id-ID" altLang="en-US" sz="18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id-ID" altLang="en-US" sz="18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menimbulkan pencemaran air.  </a:t>
            </a:r>
            <a:endParaRPr lang="en-US" altLang="en-US" sz="1800" b="1"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11299" name="Text Box 3">
            <a:extLst>
              <a:ext uri="{FF2B5EF4-FFF2-40B4-BE49-F238E27FC236}">
                <a16:creationId xmlns:a16="http://schemas.microsoft.com/office/drawing/2014/main" id="{0E97A98F-842B-4F82-ADAA-8DFA9C3DB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488" y="406401"/>
            <a:ext cx="60309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4000" b="1">
                <a:solidFill>
                  <a:schemeClr val="accent1"/>
                </a:solidFill>
                <a:latin typeface="Arial" panose="020B0604020202020204" pitchFamily="34" charset="0"/>
              </a:rPr>
              <a:t>PARAMETER AIR </a:t>
            </a:r>
            <a:endParaRPr lang="en-GB" altLang="en-US" sz="4000" b="1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311300" name="Rectangle 4">
            <a:extLst>
              <a:ext uri="{FF2B5EF4-FFF2-40B4-BE49-F238E27FC236}">
                <a16:creationId xmlns:a16="http://schemas.microsoft.com/office/drawing/2014/main" id="{A5ECBB5A-9DC4-4EC2-85DC-982F8C872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0" y="1243013"/>
            <a:ext cx="68199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FABCCC"/>
              </a:buClr>
              <a:buFont typeface="Wingdings" panose="05000000000000000000" pitchFamily="2" charset="2"/>
              <a:buChar char="Ü"/>
            </a:pPr>
            <a:r>
              <a:rPr lang="id-ID" altLang="en-US" sz="3000" b="1">
                <a:solidFill>
                  <a:srgbClr val="FAB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SIFAT KIMIA ORGANIK</a:t>
            </a:r>
            <a:endParaRPr kumimoji="1" lang="en-US" altLang="en-US" sz="3000" b="1">
              <a:solidFill>
                <a:srgbClr val="FAB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1301" name="Rectangle 5">
            <a:extLst>
              <a:ext uri="{FF2B5EF4-FFF2-40B4-BE49-F238E27FC236}">
                <a16:creationId xmlns:a16="http://schemas.microsoft.com/office/drawing/2014/main" id="{F0A06FD2-4A1E-42E4-AD14-2E716CAB3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4114800"/>
            <a:ext cx="6388100" cy="145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857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763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54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45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id-ID" altLang="en-US" b="1">
                <a:solidFill>
                  <a:schemeClr val="tx2"/>
                </a:solidFill>
                <a:latin typeface="Tahoma" panose="020B0604030504040204" pitchFamily="34" charset="0"/>
              </a:rPr>
              <a:t>Phenol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unsur bahan organik yang bersifat racun terhadap kulit dan tenggorokan 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Toleransi maksimum dalam air adalah 2 mg/l.</a:t>
            </a:r>
            <a:r>
              <a:rPr lang="en-GB" altLang="en-US" b="1">
                <a:solidFill>
                  <a:srgbClr val="B2E39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</a:t>
            </a:r>
            <a:endParaRPr lang="id-ID" altLang="en-US" b="1">
              <a:solidFill>
                <a:srgbClr val="B2E39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11302" name="Rectangle 6">
            <a:extLst>
              <a:ext uri="{FF2B5EF4-FFF2-40B4-BE49-F238E27FC236}">
                <a16:creationId xmlns:a16="http://schemas.microsoft.com/office/drawing/2014/main" id="{FBE77151-A4EF-4E6C-B67C-0AFA8BA72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976" y="2698750"/>
            <a:ext cx="7026275" cy="141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857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72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763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54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455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17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9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61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335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id-ID" altLang="en-US" b="1">
                <a:solidFill>
                  <a:schemeClr val="tx2"/>
                </a:solidFill>
                <a:latin typeface="Tahoma" panose="020B0604030504040204" pitchFamily="34" charset="0"/>
              </a:rPr>
              <a:t>Minyak dan Lemak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Tidak larut dalam air  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Tidak mudah terurai oleh mikroba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ð"/>
            </a:pPr>
            <a:r>
              <a:rPr lang="id-ID" altLang="en-US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Adanya minyak dan lemak DO turun </a:t>
            </a:r>
            <a:r>
              <a:rPr lang="id-ID" altLang="en-US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Wingdings" panose="05000000000000000000" pitchFamily="2" charset="2"/>
              </a:rPr>
              <a:t> biota air terganggu</a:t>
            </a:r>
            <a:r>
              <a:rPr lang="id-ID" altLang="en-US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  </a:t>
            </a:r>
            <a:endParaRPr lang="en-US" altLang="en-US" b="1"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45025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2" name="WordArt 4">
            <a:extLst>
              <a:ext uri="{FF2B5EF4-FFF2-40B4-BE49-F238E27FC236}">
                <a16:creationId xmlns:a16="http://schemas.microsoft.com/office/drawing/2014/main" id="{58DA02C7-1672-4CD8-8540-15A93D33DA9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79776" y="2236789"/>
            <a:ext cx="5807075" cy="1857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en-US" sz="3600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METODA </a:t>
            </a:r>
          </a:p>
          <a:p>
            <a:r>
              <a:rPr lang="en-US" sz="3600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 PENGAMBILAN</a:t>
            </a:r>
          </a:p>
          <a:p>
            <a:r>
              <a:rPr lang="en-US" sz="3600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SAMPEL AIR</a:t>
            </a:r>
          </a:p>
        </p:txBody>
      </p:sp>
    </p:spTree>
    <p:extLst>
      <p:ext uri="{BB962C8B-B14F-4D97-AF65-F5344CB8AC3E}">
        <p14:creationId xmlns:p14="http://schemas.microsoft.com/office/powerpoint/2010/main" val="3683357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70" name="WordArt 6" descr="Narrow vertical">
            <a:extLst>
              <a:ext uri="{FF2B5EF4-FFF2-40B4-BE49-F238E27FC236}">
                <a16:creationId xmlns:a16="http://schemas.microsoft.com/office/drawing/2014/main" id="{807D4E59-A7CC-44F6-BBB9-F4B1B326F90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09825" y="411164"/>
            <a:ext cx="7372350" cy="95567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r>
              <a:rPr lang="en-US" sz="3200" kern="10">
                <a:ln w="12700" cap="sq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SYARAT PENGAMBILAN SAMPEL</a:t>
            </a:r>
          </a:p>
        </p:txBody>
      </p:sp>
      <p:sp>
        <p:nvSpPr>
          <p:cNvPr id="369671" name="WordArt 7">
            <a:extLst>
              <a:ext uri="{FF2B5EF4-FFF2-40B4-BE49-F238E27FC236}">
                <a16:creationId xmlns:a16="http://schemas.microsoft.com/office/drawing/2014/main" id="{E35F3AD1-FB4C-44F4-A79B-05353B50601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25751" y="2460626"/>
            <a:ext cx="7135813" cy="9572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1. DAPAT MEWAKILI KUALITAS SAMPEL</a:t>
            </a:r>
          </a:p>
          <a:p>
            <a:r>
              <a:rPr lang="en-US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2. SAMPEL TIDAK RUSAK (PEWADAHAN, PENGAWETAN, WAKTU SIMPAN)</a:t>
            </a:r>
          </a:p>
        </p:txBody>
      </p:sp>
    </p:spTree>
    <p:extLst>
      <p:ext uri="{BB962C8B-B14F-4D97-AF65-F5344CB8AC3E}">
        <p14:creationId xmlns:p14="http://schemas.microsoft.com/office/powerpoint/2010/main" val="31046203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>
            <a:extLst>
              <a:ext uri="{FF2B5EF4-FFF2-40B4-BE49-F238E27FC236}">
                <a16:creationId xmlns:a16="http://schemas.microsoft.com/office/drawing/2014/main" id="{5ECC7016-6536-4C4D-B1A4-36DC6280E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3289" y="3867151"/>
            <a:ext cx="633888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81138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66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78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35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925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49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06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spcAft>
                <a:spcPct val="50000"/>
              </a:spcAft>
            </a:pPr>
            <a:r>
              <a:rPr lang="pt-BR" altLang="en-US" b="1">
                <a:solidFill>
                  <a:schemeClr val="hlink"/>
                </a:solidFill>
                <a:cs typeface="Arial" panose="020B0604020202020204" pitchFamily="34" charset="0"/>
              </a:rPr>
              <a:t>SAMPEL KOMPOSIT: </a:t>
            </a:r>
            <a:r>
              <a:rPr lang="pt-BR" altLang="en-US" sz="2000">
                <a:cs typeface="Arial" panose="020B0604020202020204" pitchFamily="34" charset="0"/>
              </a:rPr>
              <a:t>sampel yang diambil pada kisaran waktu dan ruang yang secara tipikal terdiri dari gabungan sejumlah sampel yang sama.</a:t>
            </a:r>
          </a:p>
        </p:txBody>
      </p:sp>
      <p:sp>
        <p:nvSpPr>
          <p:cNvPr id="353284" name="Rectangle 4">
            <a:extLst>
              <a:ext uri="{FF2B5EF4-FFF2-40B4-BE49-F238E27FC236}">
                <a16:creationId xmlns:a16="http://schemas.microsoft.com/office/drawing/2014/main" id="{7BB0D413-D8F5-4E87-9C3E-E75DC845E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713" y="2600325"/>
            <a:ext cx="64706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04813" indent="-3905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81138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66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78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35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925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49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06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spcAft>
                <a:spcPct val="50000"/>
              </a:spcAft>
            </a:pPr>
            <a:r>
              <a:rPr lang="pt-BR" altLang="en-US" b="1">
                <a:solidFill>
                  <a:schemeClr val="hlink"/>
                </a:solidFill>
                <a:cs typeface="Arial" panose="020B0604020202020204" pitchFamily="34" charset="0"/>
              </a:rPr>
              <a:t>SAMPEL GRAB </a:t>
            </a:r>
            <a:r>
              <a:rPr lang="pt-BR" altLang="en-US" sz="2000" b="1">
                <a:solidFill>
                  <a:schemeClr val="hlink"/>
                </a:solidFill>
                <a:cs typeface="Arial" panose="020B0604020202020204" pitchFamily="34" charset="0"/>
              </a:rPr>
              <a:t>: </a:t>
            </a:r>
            <a:r>
              <a:rPr lang="pt-BR" altLang="en-US" sz="2000">
                <a:cs typeface="Arial" panose="020B0604020202020204" pitchFamily="34" charset="0"/>
              </a:rPr>
              <a:t>sampel individu yang diambil pada lokasi tunggal pada waktu tertentu</a:t>
            </a:r>
            <a:r>
              <a:rPr lang="pt-BR" altLang="en-US" sz="2000">
                <a:solidFill>
                  <a:schemeClr val="hlink"/>
                </a:solidFill>
                <a:cs typeface="Arial" panose="020B0604020202020204" pitchFamily="34" charset="0"/>
              </a:rPr>
              <a:t>.</a:t>
            </a:r>
            <a:endParaRPr lang="en-GB" altLang="en-US" sz="2000">
              <a:cs typeface="Arial" panose="020B0604020202020204" pitchFamily="34" charset="0"/>
            </a:endParaRPr>
          </a:p>
        </p:txBody>
      </p:sp>
      <p:sp>
        <p:nvSpPr>
          <p:cNvPr id="353285" name="WordArt 5">
            <a:extLst>
              <a:ext uri="{FF2B5EF4-FFF2-40B4-BE49-F238E27FC236}">
                <a16:creationId xmlns:a16="http://schemas.microsoft.com/office/drawing/2014/main" id="{192908E2-D4D7-432F-988B-DE6190076F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19550" y="950913"/>
            <a:ext cx="41529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spc="720">
                <a:ln w="9525" cap="sq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CCFF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MACAM SAMPEL</a:t>
            </a:r>
          </a:p>
        </p:txBody>
      </p:sp>
    </p:spTree>
    <p:extLst>
      <p:ext uri="{BB962C8B-B14F-4D97-AF65-F5344CB8AC3E}">
        <p14:creationId xmlns:p14="http://schemas.microsoft.com/office/powerpoint/2010/main" val="409494757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Text Box 2">
            <a:extLst>
              <a:ext uri="{FF2B5EF4-FFF2-40B4-BE49-F238E27FC236}">
                <a16:creationId xmlns:a16="http://schemas.microsoft.com/office/drawing/2014/main" id="{0D9A0849-223C-4648-BC98-F611D8BF3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9839" y="681039"/>
            <a:ext cx="59721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en-US" sz="4000">
                <a:latin typeface="Arial Black" panose="020B0A04020102020204" pitchFamily="34" charset="0"/>
              </a:rPr>
              <a:t>TITIK SAMPLING</a:t>
            </a:r>
          </a:p>
        </p:txBody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0975326C-08D1-4D4E-A2F8-2391C1518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743076"/>
            <a:ext cx="769620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7850" indent="-5635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81138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66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78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35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925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49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06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25000"/>
              </a:spcAft>
            </a:pPr>
            <a:r>
              <a:rPr lang="en-GB" altLang="en-US" b="1">
                <a:solidFill>
                  <a:srgbClr val="CCECFF"/>
                </a:solidFill>
                <a:cs typeface="Arial" panose="020B0604020202020204" pitchFamily="34" charset="0"/>
              </a:rPr>
              <a:t>TITIK SAMPLING SUNGAI BERDASAR DEBIT</a:t>
            </a:r>
          </a:p>
          <a:p>
            <a:pPr>
              <a:spcAft>
                <a:spcPct val="25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DEBIT KECIL (5 m</a:t>
            </a:r>
            <a:r>
              <a:rPr lang="en-GB" altLang="en-US" b="1" baseline="30000">
                <a:solidFill>
                  <a:schemeClr val="hlink"/>
                </a:solidFill>
                <a:cs typeface="Arial" panose="020B0604020202020204" pitchFamily="34" charset="0"/>
              </a:rPr>
              <a:t>3</a:t>
            </a: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/detik)</a:t>
            </a:r>
            <a:r>
              <a:rPr lang="en-GB" altLang="en-US">
                <a:solidFill>
                  <a:schemeClr val="hlink"/>
                </a:solidFill>
                <a:cs typeface="Arial" panose="020B0604020202020204" pitchFamily="34" charset="0"/>
              </a:rPr>
              <a:t>:</a:t>
            </a:r>
            <a:r>
              <a:rPr lang="en-GB" altLang="en-US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>
                <a:cs typeface="Arial" panose="020B0604020202020204" pitchFamily="34" charset="0"/>
              </a:rPr>
              <a:t>diambil ditengah dengan jeluk ½ kedalaman;</a:t>
            </a:r>
            <a:endParaRPr lang="en-GB" altLang="en-US">
              <a:cs typeface="Times New Roman" panose="02020603050405020304" pitchFamily="18" charset="0"/>
            </a:endParaRPr>
          </a:p>
          <a:p>
            <a:pPr algn="just" eaLnBrk="0" hangingPunct="0">
              <a:spcAft>
                <a:spcPct val="25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DEBIT SEDANG (5 – 150 m</a:t>
            </a:r>
            <a:r>
              <a:rPr lang="en-GB" altLang="en-US" b="1" baseline="30000">
                <a:solidFill>
                  <a:schemeClr val="hlink"/>
                </a:solidFill>
                <a:cs typeface="Arial" panose="020B0604020202020204" pitchFamily="34" charset="0"/>
              </a:rPr>
              <a:t>3</a:t>
            </a: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/detik): </a:t>
            </a:r>
            <a:r>
              <a:rPr lang="en-GB" altLang="en-US">
                <a:cs typeface="Arial" panose="020B0604020202020204" pitchFamily="34" charset="0"/>
              </a:rPr>
              <a:t>diambil  pada jarak ½ dan 2/3 dengan jeluk ½ kedalaman;</a:t>
            </a:r>
          </a:p>
          <a:p>
            <a:pPr algn="just" eaLnBrk="0" hangingPunct="0">
              <a:spcAft>
                <a:spcPct val="25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DEBIT BESAR (5 – 150 m</a:t>
            </a:r>
            <a:r>
              <a:rPr lang="en-GB" altLang="en-US" b="1" baseline="30000">
                <a:solidFill>
                  <a:schemeClr val="hlink"/>
                </a:solidFill>
                <a:cs typeface="Arial" panose="020B0604020202020204" pitchFamily="34" charset="0"/>
              </a:rPr>
              <a:t>3</a:t>
            </a: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/detik): </a:t>
            </a:r>
            <a:r>
              <a:rPr lang="en-GB" altLang="en-US">
                <a:cs typeface="Arial" panose="020B0604020202020204" pitchFamily="34" charset="0"/>
              </a:rPr>
              <a:t>diambil  pada jarak ¼, ½ dan ¾ dengan jeluk 0,8 kedalaman;</a:t>
            </a:r>
          </a:p>
        </p:txBody>
      </p:sp>
      <p:sp>
        <p:nvSpPr>
          <p:cNvPr id="356356" name="Rectangle 4">
            <a:extLst>
              <a:ext uri="{FF2B5EF4-FFF2-40B4-BE49-F238E27FC236}">
                <a16:creationId xmlns:a16="http://schemas.microsoft.com/office/drawing/2014/main" id="{314E461F-6412-4053-8EC7-4B0E557CE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4" y="4102100"/>
            <a:ext cx="7710487" cy="190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7850" indent="-5635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81138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66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78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35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925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49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06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20000"/>
              </a:spcAft>
            </a:pPr>
            <a:r>
              <a:rPr lang="en-GB" altLang="en-US" b="1">
                <a:solidFill>
                  <a:srgbClr val="CCECFF"/>
                </a:solidFill>
                <a:cs typeface="Arial" panose="020B0604020202020204" pitchFamily="34" charset="0"/>
              </a:rPr>
              <a:t>TITIK SAMPLING DANAU BERDASAR KEDALAMAN </a:t>
            </a:r>
          </a:p>
          <a:p>
            <a:pPr>
              <a:spcAft>
                <a:spcPct val="20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KEDALAMAN &lt; 10 m</a:t>
            </a:r>
            <a:r>
              <a:rPr lang="en-GB" altLang="en-US">
                <a:solidFill>
                  <a:schemeClr val="hlink"/>
                </a:solidFill>
                <a:cs typeface="Arial" panose="020B0604020202020204" pitchFamily="34" charset="0"/>
              </a:rPr>
              <a:t>:</a:t>
            </a:r>
            <a:r>
              <a:rPr lang="en-GB" altLang="en-US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>
                <a:cs typeface="Arial" panose="020B0604020202020204" pitchFamily="34" charset="0"/>
              </a:rPr>
              <a:t>diambil pada dasar dan permukaan air;</a:t>
            </a:r>
            <a:endParaRPr lang="en-GB" altLang="en-US">
              <a:cs typeface="Times New Roman" panose="02020603050405020304" pitchFamily="18" charset="0"/>
            </a:endParaRPr>
          </a:p>
          <a:p>
            <a:pPr algn="just" eaLnBrk="0" hangingPunct="0">
              <a:spcAft>
                <a:spcPct val="20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KEDALAMAN 10 – 30 m : </a:t>
            </a:r>
            <a:r>
              <a:rPr lang="en-GB" altLang="en-US">
                <a:cs typeface="Arial" panose="020B0604020202020204" pitchFamily="34" charset="0"/>
              </a:rPr>
              <a:t>diambil  pada dasar, ditengah dan permukaan air;</a:t>
            </a:r>
          </a:p>
          <a:p>
            <a:pPr algn="just" eaLnBrk="0" hangingPunct="0">
              <a:spcAft>
                <a:spcPct val="20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KEDALAMAN 30 – 100 m: </a:t>
            </a:r>
            <a:r>
              <a:rPr lang="en-GB" altLang="en-US">
                <a:cs typeface="Arial" panose="020B0604020202020204" pitchFamily="34" charset="0"/>
              </a:rPr>
              <a:t>diambil  pada dasar, lapisan ketiga, lapisan kedua dan permukaan;</a:t>
            </a:r>
          </a:p>
        </p:txBody>
      </p:sp>
    </p:spTree>
    <p:extLst>
      <p:ext uri="{BB962C8B-B14F-4D97-AF65-F5344CB8AC3E}">
        <p14:creationId xmlns:p14="http://schemas.microsoft.com/office/powerpoint/2010/main" val="22680401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Text Box 2">
            <a:extLst>
              <a:ext uri="{FF2B5EF4-FFF2-40B4-BE49-F238E27FC236}">
                <a16:creationId xmlns:a16="http://schemas.microsoft.com/office/drawing/2014/main" id="{0273A268-E11A-485D-BFB7-9240A5BAA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5464" y="652463"/>
            <a:ext cx="6130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en-US" sz="3600">
                <a:latin typeface="Arial Black" panose="020B0A04020102020204" pitchFamily="34" charset="0"/>
              </a:rPr>
              <a:t>PERALATAN SAMPLING</a:t>
            </a:r>
          </a:p>
        </p:txBody>
      </p:sp>
      <p:sp>
        <p:nvSpPr>
          <p:cNvPr id="357379" name="Rectangle 3">
            <a:extLst>
              <a:ext uri="{FF2B5EF4-FFF2-40B4-BE49-F238E27FC236}">
                <a16:creationId xmlns:a16="http://schemas.microsoft.com/office/drawing/2014/main" id="{03AAB752-36E0-4EBC-8B0F-191649B2B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2764" y="1781176"/>
            <a:ext cx="6332537" cy="1131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7850" indent="-5635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81138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66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78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35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925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49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06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25000"/>
              </a:spcAft>
            </a:pPr>
            <a:r>
              <a:rPr lang="en-GB" altLang="en-US" b="1">
                <a:solidFill>
                  <a:srgbClr val="CCECFF"/>
                </a:solidFill>
                <a:cs typeface="Arial" panose="020B0604020202020204" pitchFamily="34" charset="0"/>
              </a:rPr>
              <a:t>WADAH SAMPEL YANG DICELUPKAN</a:t>
            </a:r>
          </a:p>
          <a:p>
            <a:pPr>
              <a:spcAft>
                <a:spcPct val="25000"/>
              </a:spcAft>
              <a:buFontTx/>
              <a:buChar char="•"/>
            </a:pP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</a:rPr>
              <a:t>Dapat langsung mencelupkan</a:t>
            </a:r>
            <a:r>
              <a:rPr lang="en-GB" altLang="en-US" sz="2000">
                <a:cs typeface="Arial" panose="020B0604020202020204" pitchFamily="34" charset="0"/>
              </a:rPr>
              <a:t>;</a:t>
            </a:r>
            <a:endParaRPr lang="en-GB" altLang="en-US" sz="2000">
              <a:cs typeface="Times New Roman" panose="02020603050405020304" pitchFamily="18" charset="0"/>
            </a:endParaRPr>
          </a:p>
          <a:p>
            <a:pPr algn="just" eaLnBrk="0" hangingPunct="0">
              <a:spcAft>
                <a:spcPct val="25000"/>
              </a:spcAft>
              <a:buFontTx/>
              <a:buChar char="•"/>
            </a:pP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</a:rPr>
              <a:t>Wadah menghadap ke hulu</a:t>
            </a:r>
            <a:r>
              <a:rPr lang="en-GB" altLang="en-US" sz="2000">
                <a:cs typeface="Arial" panose="020B0604020202020204" pitchFamily="34" charset="0"/>
              </a:rPr>
              <a:t>;</a:t>
            </a:r>
          </a:p>
        </p:txBody>
      </p:sp>
      <p:sp>
        <p:nvSpPr>
          <p:cNvPr id="357380" name="Rectangle 4">
            <a:extLst>
              <a:ext uri="{FF2B5EF4-FFF2-40B4-BE49-F238E27FC236}">
                <a16:creationId xmlns:a16="http://schemas.microsoft.com/office/drawing/2014/main" id="{D9D7E5DF-D93D-4ABE-91CA-BE898F14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889" y="4343400"/>
            <a:ext cx="46196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7850" indent="-5635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81138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66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78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35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925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49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06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20000"/>
              </a:spcAft>
            </a:pPr>
            <a:r>
              <a:rPr lang="en-GB" altLang="en-US" b="1">
                <a:solidFill>
                  <a:srgbClr val="CCECFF"/>
                </a:solidFill>
                <a:cs typeface="Arial" panose="020B0604020202020204" pitchFamily="34" charset="0"/>
              </a:rPr>
              <a:t>DISCRETE DEPTH SAMPLER  </a:t>
            </a:r>
          </a:p>
        </p:txBody>
      </p:sp>
      <p:sp>
        <p:nvSpPr>
          <p:cNvPr id="357381" name="Rectangle 5">
            <a:extLst>
              <a:ext uri="{FF2B5EF4-FFF2-40B4-BE49-F238E27FC236}">
                <a16:creationId xmlns:a16="http://schemas.microsoft.com/office/drawing/2014/main" id="{20442BB3-A91D-4523-AD59-281AE6B09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5613" y="3184525"/>
            <a:ext cx="6330950" cy="746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7850" indent="-5635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81138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66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78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35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925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49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06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25000"/>
              </a:spcAft>
            </a:pPr>
            <a:r>
              <a:rPr lang="en-GB" altLang="en-US" b="1">
                <a:solidFill>
                  <a:srgbClr val="CCECFF"/>
                </a:solidFill>
                <a:cs typeface="Arial" panose="020B0604020202020204" pitchFamily="34" charset="0"/>
              </a:rPr>
              <a:t>POMPA PERISTALTIK</a:t>
            </a:r>
          </a:p>
          <a:p>
            <a:pPr>
              <a:spcAft>
                <a:spcPct val="25000"/>
              </a:spcAft>
              <a:buFontTx/>
              <a:buChar char="•"/>
            </a:pP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</a:rPr>
              <a:t>Untuk pengambilan sampel kolom air 7,5 m</a:t>
            </a:r>
            <a:endParaRPr lang="en-GB" altLang="en-US" sz="2000">
              <a:cs typeface="Arial" panose="020B0604020202020204" pitchFamily="34" charset="0"/>
            </a:endParaRPr>
          </a:p>
        </p:txBody>
      </p:sp>
      <p:sp>
        <p:nvSpPr>
          <p:cNvPr id="357382" name="Rectangle 6">
            <a:extLst>
              <a:ext uri="{FF2B5EF4-FFF2-40B4-BE49-F238E27FC236}">
                <a16:creationId xmlns:a16="http://schemas.microsoft.com/office/drawing/2014/main" id="{8D1A31DE-D572-4208-875C-08F20603F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4176" y="5029200"/>
            <a:ext cx="38639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7850" indent="-5635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81138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66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78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35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925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49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06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25000"/>
              </a:spcAft>
            </a:pPr>
            <a:r>
              <a:rPr lang="en-GB" altLang="en-US" b="1">
                <a:solidFill>
                  <a:srgbClr val="CCECFF"/>
                </a:solidFill>
                <a:cs typeface="Arial" panose="020B0604020202020204" pitchFamily="34" charset="0"/>
              </a:rPr>
              <a:t>Pengukuran ”</a:t>
            </a:r>
            <a:r>
              <a:rPr lang="en-GB" altLang="en-US" b="1" i="1">
                <a:solidFill>
                  <a:srgbClr val="CCECFF"/>
                </a:solidFill>
                <a:cs typeface="Arial" panose="020B0604020202020204" pitchFamily="34" charset="0"/>
              </a:rPr>
              <a:t>On Site</a:t>
            </a:r>
            <a:r>
              <a:rPr lang="en-GB" altLang="en-US" b="1">
                <a:solidFill>
                  <a:srgbClr val="CCECFF"/>
                </a:solidFill>
                <a:cs typeface="Arial" panose="020B0604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13607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TextBox 4">
            <a:extLst>
              <a:ext uri="{FF2B5EF4-FFF2-40B4-BE49-F238E27FC236}">
                <a16:creationId xmlns:a16="http://schemas.microsoft.com/office/drawing/2014/main" id="{E0CF40DF-54B0-486E-B5AC-8C04B9CF7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7163" y="1655763"/>
            <a:ext cx="4356100" cy="711200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d-ID" altLang="en-US" sz="2000" b="1">
                <a:solidFill>
                  <a:schemeClr val="bg2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PENCEGAHAN PENURUNAN / PENCEMARAN KUALITAS AIR</a:t>
            </a:r>
            <a:endParaRPr lang="en-US" altLang="en-US" sz="2000" b="1">
              <a:solidFill>
                <a:schemeClr val="bg2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Curved Right Arrow 5">
            <a:extLst>
              <a:ext uri="{FF2B5EF4-FFF2-40B4-BE49-F238E27FC236}">
                <a16:creationId xmlns:a16="http://schemas.microsoft.com/office/drawing/2014/main" id="{6548B536-7FCF-436F-99FE-734AFBFDE08D}"/>
              </a:ext>
            </a:extLst>
          </p:cNvPr>
          <p:cNvSpPr/>
          <p:nvPr/>
        </p:nvSpPr>
        <p:spPr>
          <a:xfrm>
            <a:off x="1905000" y="1828800"/>
            <a:ext cx="1295400" cy="1524000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" name="Curved Left Arrow 7">
            <a:extLst>
              <a:ext uri="{FF2B5EF4-FFF2-40B4-BE49-F238E27FC236}">
                <a16:creationId xmlns:a16="http://schemas.microsoft.com/office/drawing/2014/main" id="{740DC74B-A22A-4F14-92CE-77BA72B30A13}"/>
              </a:ext>
            </a:extLst>
          </p:cNvPr>
          <p:cNvSpPr/>
          <p:nvPr/>
        </p:nvSpPr>
        <p:spPr>
          <a:xfrm>
            <a:off x="8610600" y="3124200"/>
            <a:ext cx="1447800" cy="15240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</p:txBody>
      </p:sp>
      <p:grpSp>
        <p:nvGrpSpPr>
          <p:cNvPr id="14" name="Down Arrow Callout 13">
            <a:extLst>
              <a:ext uri="{FF2B5EF4-FFF2-40B4-BE49-F238E27FC236}">
                <a16:creationId xmlns:a16="http://schemas.microsoft.com/office/drawing/2014/main" id="{A3FD32C6-75A6-4CF9-B9FB-C9D556FB766E}"/>
              </a:ext>
            </a:extLst>
          </p:cNvPr>
          <p:cNvGrpSpPr>
            <a:grpSpLocks/>
          </p:cNvGrpSpPr>
          <p:nvPr/>
        </p:nvGrpSpPr>
        <p:grpSpPr bwMode="auto">
          <a:xfrm>
            <a:off x="3390901" y="3949700"/>
            <a:ext cx="5084763" cy="1557338"/>
            <a:chOff x="1240" y="2392"/>
            <a:chExt cx="3184" cy="1091"/>
          </a:xfrm>
        </p:grpSpPr>
        <p:pic>
          <p:nvPicPr>
            <p:cNvPr id="326666" name="Down Arrow Callout 13">
              <a:extLst>
                <a:ext uri="{FF2B5EF4-FFF2-40B4-BE49-F238E27FC236}">
                  <a16:creationId xmlns:a16="http://schemas.microsoft.com/office/drawing/2014/main" id="{902EFC16-B66C-4662-BCC6-C914FD65F205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0" y="2392"/>
              <a:ext cx="3184" cy="1091"/>
            </a:xfrm>
            <a:prstGeom prst="rect">
              <a:avLst/>
            </a:prstGeom>
            <a:solidFill>
              <a:schemeClr val="tx1"/>
            </a:solidFill>
          </p:spPr>
        </p:pic>
        <p:sp>
          <p:nvSpPr>
            <p:cNvPr id="326667" name="Text Box 11">
              <a:extLst>
                <a:ext uri="{FF2B5EF4-FFF2-40B4-BE49-F238E27FC236}">
                  <a16:creationId xmlns:a16="http://schemas.microsoft.com/office/drawing/2014/main" id="{B85C3B5D-83ED-412C-BFBA-B23F4A2038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400"/>
              <a:ext cx="3168" cy="6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algn="l" defTabSz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algn="l" defTabSz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id-ID" altLang="en-US" sz="2000" b="1">
                  <a:solidFill>
                    <a:srgbClr val="000000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rPr>
                <a:t>EVALUASI TERHADAP PENGELOLAAN            </a:t>
              </a:r>
              <a:r>
                <a:rPr lang="id-ID" altLang="en-US" sz="2000" b="1">
                  <a:solidFill>
                    <a:srgbClr val="000000"/>
                  </a:solidFill>
                  <a:latin typeface="Tahoma" panose="020B0604030504040204" pitchFamily="34" charset="0"/>
                </a:rPr>
                <a:t>KUALITAS AIR</a:t>
              </a:r>
              <a:r>
                <a:rPr lang="id-ID" altLang="en-US">
                  <a:latin typeface="Times New Roman" panose="02020603050405020304" pitchFamily="18" charset="0"/>
                </a:rPr>
                <a:t> 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</p:grpSp>
      <p:sp>
        <p:nvSpPr>
          <p:cNvPr id="326668" name="TextBox 14">
            <a:extLst>
              <a:ext uri="{FF2B5EF4-FFF2-40B4-BE49-F238E27FC236}">
                <a16:creationId xmlns:a16="http://schemas.microsoft.com/office/drawing/2014/main" id="{F172E0B0-B9E2-4E33-A841-E50196219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4225" y="5589588"/>
            <a:ext cx="54943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d-ID" altLang="en-US" b="1">
                <a:solidFill>
                  <a:schemeClr val="tx2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rPr>
              <a:t> </a:t>
            </a:r>
            <a:r>
              <a:rPr lang="id-ID" altLang="en-US" sz="2000" b="1">
                <a:latin typeface="Tahoma" panose="020B0604030504040204" pitchFamily="34" charset="0"/>
                <a:ea typeface="ＭＳ Ｐゴシック" panose="020B0600070205080204" pitchFamily="34" charset="-128"/>
              </a:rPr>
              <a:t>KUALITAS AIR DAPAT SESUAI </a:t>
            </a:r>
          </a:p>
          <a:p>
            <a:pPr algn="ctr"/>
            <a:r>
              <a:rPr lang="id-ID" altLang="en-US" sz="2000" b="1">
                <a:latin typeface="Tahoma" panose="020B0604030504040204" pitchFamily="34" charset="0"/>
                <a:ea typeface="ＭＳ Ｐゴシック" panose="020B0600070205080204" pitchFamily="34" charset="-128"/>
              </a:rPr>
              <a:t>DENGAN PERUNTUKANNYA</a:t>
            </a:r>
            <a:endParaRPr lang="en-US" altLang="en-US" sz="2000" b="1"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6669" name="WordArt 13">
            <a:extLst>
              <a:ext uri="{FF2B5EF4-FFF2-40B4-BE49-F238E27FC236}">
                <a16:creationId xmlns:a16="http://schemas.microsoft.com/office/drawing/2014/main" id="{ECC10EEB-14BC-4DB6-941A-144A63EFA65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81413" y="495301"/>
            <a:ext cx="5180012" cy="7096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fi-FI" sz="2000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MAKSUD &amp; TUJUAN</a:t>
            </a:r>
          </a:p>
          <a:p>
            <a:r>
              <a:rPr lang="fi-FI" sz="2000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PENGENDALIAN KUALITAS AIR</a:t>
            </a:r>
            <a:endParaRPr lang="en-US" sz="2000" kern="10">
              <a:ln w="9525" cap="sq">
                <a:solidFill>
                  <a:schemeClr val="tx1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26670" name="WordArt 14">
            <a:extLst>
              <a:ext uri="{FF2B5EF4-FFF2-40B4-BE49-F238E27FC236}">
                <a16:creationId xmlns:a16="http://schemas.microsoft.com/office/drawing/2014/main" id="{89A7D572-37B0-4206-9BFA-94E23332BF3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57613" y="2917826"/>
            <a:ext cx="42862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kern="10">
                <a:ln w="19050" cap="sq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PENANGANAN KUALITAS AIR</a:t>
            </a:r>
          </a:p>
        </p:txBody>
      </p:sp>
    </p:spTree>
    <p:extLst>
      <p:ext uri="{BB962C8B-B14F-4D97-AF65-F5344CB8AC3E}">
        <p14:creationId xmlns:p14="http://schemas.microsoft.com/office/powerpoint/2010/main" val="36211784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Text Box 2">
            <a:extLst>
              <a:ext uri="{FF2B5EF4-FFF2-40B4-BE49-F238E27FC236}">
                <a16:creationId xmlns:a16="http://schemas.microsoft.com/office/drawing/2014/main" id="{BA6F984D-0F8A-4488-8A5F-5C8924698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720725"/>
            <a:ext cx="685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en-US" sz="3600">
                <a:latin typeface="Arial Black" panose="020B0A04020102020204" pitchFamily="34" charset="0"/>
              </a:rPr>
              <a:t>PERLAKUAN SAMPLING</a:t>
            </a:r>
          </a:p>
        </p:txBody>
      </p:sp>
      <p:sp>
        <p:nvSpPr>
          <p:cNvPr id="358403" name="Rectangle 3">
            <a:extLst>
              <a:ext uri="{FF2B5EF4-FFF2-40B4-BE49-F238E27FC236}">
                <a16:creationId xmlns:a16="http://schemas.microsoft.com/office/drawing/2014/main" id="{47564D50-21AC-4FE5-A1B2-F12D76D73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755775"/>
            <a:ext cx="8382000" cy="269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7850" indent="-5635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81138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66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78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35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925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49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06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25000"/>
              </a:spcAft>
            </a:pPr>
            <a:r>
              <a:rPr lang="en-GB" altLang="en-US" b="1">
                <a:solidFill>
                  <a:srgbClr val="CCECFF"/>
                </a:solidFill>
                <a:cs typeface="Arial" panose="020B0604020202020204" pitchFamily="34" charset="0"/>
              </a:rPr>
              <a:t>HAL YANG PERLU DIPERHATIKAN DALAM SAMPLING</a:t>
            </a:r>
          </a:p>
          <a:p>
            <a:pPr>
              <a:spcAft>
                <a:spcPct val="25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Contoh air yang akan diambil minimal 2 liter,</a:t>
            </a:r>
            <a:endParaRPr lang="en-GB" altLang="en-US">
              <a:cs typeface="Times New Roman" panose="02020603050405020304" pitchFamily="18" charset="0"/>
            </a:endParaRPr>
          </a:p>
          <a:p>
            <a:pPr algn="just" eaLnBrk="0" hangingPunct="0">
              <a:spcAft>
                <a:spcPct val="25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Wadah tidak terpengaruh sifat contoh air, mudah dicuci, dipindahkan, kapasitas sekitar 5 l, mudah dan aman dibawa,</a:t>
            </a:r>
          </a:p>
          <a:p>
            <a:pPr algn="just" eaLnBrk="0" hangingPunct="0">
              <a:spcAft>
                <a:spcPct val="25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Wadah berupa plastik atau gelas dapat ditutup dengan rapat,</a:t>
            </a:r>
          </a:p>
          <a:p>
            <a:pPr algn="just" eaLnBrk="0" hangingPunct="0">
              <a:spcAft>
                <a:spcPct val="25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Selang waktu semakin pendek semakin baik,</a:t>
            </a:r>
          </a:p>
          <a:p>
            <a:pPr algn="just" eaLnBrk="0" hangingPunct="0">
              <a:spcAft>
                <a:spcPct val="25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Contoh dapat mewakili dan aman dari kontaminan,</a:t>
            </a:r>
          </a:p>
          <a:p>
            <a:pPr algn="just" eaLnBrk="0" hangingPunct="0">
              <a:spcAft>
                <a:spcPct val="25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Contoh diberi label tentang jenis, tgl, jam, lokasi, cuaca,</a:t>
            </a:r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358404" name="Rectangle 4">
            <a:extLst>
              <a:ext uri="{FF2B5EF4-FFF2-40B4-BE49-F238E27FC236}">
                <a16:creationId xmlns:a16="http://schemas.microsoft.com/office/drawing/2014/main" id="{67559C76-B65D-4F17-82F3-5EB19709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689476"/>
            <a:ext cx="8610600" cy="135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7850" indent="-5635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81138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66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78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35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925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49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06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25000"/>
              </a:spcAft>
            </a:pPr>
            <a:r>
              <a:rPr lang="en-GB" altLang="en-US" b="1">
                <a:solidFill>
                  <a:srgbClr val="CCECFF"/>
                </a:solidFill>
                <a:cs typeface="Arial" panose="020B0604020202020204" pitchFamily="34" charset="0"/>
              </a:rPr>
              <a:t>HAL YANG PERLU DIPERHATIKAN DLM PENGAWETAN</a:t>
            </a:r>
          </a:p>
          <a:p>
            <a:pPr algn="just" eaLnBrk="0" hangingPunct="0">
              <a:spcAft>
                <a:spcPct val="25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Pengawetan dengan es bersifat sementara</a:t>
            </a:r>
          </a:p>
          <a:p>
            <a:pPr algn="just" eaLnBrk="0" hangingPunct="0">
              <a:spcAft>
                <a:spcPct val="25000"/>
              </a:spcAft>
              <a:buFontTx/>
              <a:buChar char="•"/>
            </a:pPr>
            <a:r>
              <a:rPr lang="en-GB" altLang="en-US" b="1">
                <a:solidFill>
                  <a:schemeClr val="hlink"/>
                </a:solidFill>
                <a:cs typeface="Arial" panose="020B0604020202020204" pitchFamily="34" charset="0"/>
              </a:rPr>
              <a:t>Pengawetan yang aman dengan menambahkan bahan kimia saat pengambilan</a:t>
            </a: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</a:rPr>
              <a:t> </a:t>
            </a:r>
            <a:endParaRPr lang="en-GB" altLang="en-US" sz="20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217091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713" name="Group 1257">
            <a:extLst>
              <a:ext uri="{FF2B5EF4-FFF2-40B4-BE49-F238E27FC236}">
                <a16:creationId xmlns:a16="http://schemas.microsoft.com/office/drawing/2014/main" id="{1B656315-E354-49D8-A20D-F6DB589F26C4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2714625" y="434975"/>
          <a:ext cx="7359650" cy="6336740"/>
        </p:xfrm>
        <a:graphic>
          <a:graphicData uri="http://schemas.openxmlformats.org/drawingml/2006/table">
            <a:tbl>
              <a:tblPr/>
              <a:tblGrid>
                <a:gridCol w="363538">
                  <a:extLst>
                    <a:ext uri="{9D8B030D-6E8A-4147-A177-3AD203B41FA5}">
                      <a16:colId xmlns:a16="http://schemas.microsoft.com/office/drawing/2014/main" val="1751196433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3826884653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201738641"/>
                    </a:ext>
                  </a:extLst>
                </a:gridCol>
                <a:gridCol w="2497138">
                  <a:extLst>
                    <a:ext uri="{9D8B030D-6E8A-4147-A177-3AD203B41FA5}">
                      <a16:colId xmlns:a16="http://schemas.microsoft.com/office/drawing/2014/main" val="320077715"/>
                    </a:ext>
                  </a:extLst>
                </a:gridCol>
                <a:gridCol w="1614487">
                  <a:extLst>
                    <a:ext uri="{9D8B030D-6E8A-4147-A177-3AD203B41FA5}">
                      <a16:colId xmlns:a16="http://schemas.microsoft.com/office/drawing/2014/main" val="2668701836"/>
                    </a:ext>
                  </a:extLst>
                </a:gridCol>
              </a:tblGrid>
              <a:tr h="263525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A4F7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Parameter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A4F7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Kontainer</a:t>
                      </a:r>
                      <a:endParaRPr kumimoji="0" lang="en-US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A4F7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Pengawetan</a:t>
                      </a:r>
                      <a:endParaRPr kumimoji="0" lang="en-US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A4F7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Maksimum waktu Simpan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A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124626"/>
                  </a:ext>
                </a:extLst>
              </a:tr>
              <a:tr h="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Asiditas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929356"/>
                  </a:ext>
                </a:extLst>
              </a:tr>
              <a:tr h="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Alkalinitas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683451"/>
                  </a:ext>
                </a:extLst>
              </a:tr>
              <a:tr h="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BOD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932534"/>
                  </a:ext>
                </a:extLst>
              </a:tr>
              <a:tr h="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Ammonia (NH</a:t>
                      </a:r>
                      <a:r>
                        <a:rPr kumimoji="0" lang="en-US" altLang="en-US" sz="8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C, H2SO4, pH &lt;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611114"/>
                  </a:ext>
                </a:extLst>
              </a:tr>
              <a:tr h="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Bromida (Br</a:t>
                      </a:r>
                      <a:r>
                        <a:rPr kumimoji="0" lang="en-US" altLang="en-US" sz="8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366184"/>
                  </a:ext>
                </a:extLst>
              </a:tr>
              <a:tr h="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C, H2SO4, pH &lt;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462926"/>
                  </a:ext>
                </a:extLst>
              </a:tr>
              <a:tr h="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Khlorida (Cl</a:t>
                      </a:r>
                      <a:r>
                        <a:rPr kumimoji="0" lang="en-US" altLang="en-US" sz="8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03401"/>
                  </a:ext>
                </a:extLst>
              </a:tr>
              <a:tr h="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Warna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905016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Sianida (CN)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C, NaOH, pH &gt; 12, 0,6 asam askorbat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363649"/>
                  </a:ext>
                </a:extLst>
              </a:tr>
              <a:tr h="180975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Florida (F)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355187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Kesadahan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HNO</a:t>
                      </a:r>
                      <a:r>
                        <a:rPr kumimoji="0" lang="en-US" altLang="en-US" sz="8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pH &lt;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bulan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487205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Analisis segera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729001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Nitrogen organic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C, H2SO4, pH &lt;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312496"/>
                  </a:ext>
                </a:extLst>
              </a:tr>
              <a:tr h="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Khromium (VI)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 jam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34544"/>
                  </a:ext>
                </a:extLst>
              </a:tr>
              <a:tr h="212725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Merkuri (Hg)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HNO</a:t>
                      </a:r>
                      <a:r>
                        <a:rPr kumimoji="0" lang="en-US" altLang="en-US" sz="8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pH &lt;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597153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Logam selain di atas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HNO</a:t>
                      </a:r>
                      <a:r>
                        <a:rPr kumimoji="0" lang="en-US" altLang="en-US" sz="8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pH &lt;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bulan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711010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Nitrat (NO</a:t>
                      </a:r>
                      <a:r>
                        <a:rPr kumimoji="0" lang="en-US" altLang="en-US" sz="8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jam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95067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Nitrit (NO</a:t>
                      </a:r>
                      <a:r>
                        <a:rPr kumimoji="0" lang="en-US" altLang="en-US" sz="8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C, H2SO4, pH &lt;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919834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Oil &amp; Grease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C, H2SO4, pH &lt;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158020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Karbon Organik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C, HCl atau H2SO4, pH &lt;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363379"/>
                  </a:ext>
                </a:extLst>
              </a:tr>
              <a:tr h="168275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Orthofosfat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Saring segera, 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jam 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984738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Oksigen elektrode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G, botol &amp; tutup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Analisis segera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076673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Winkler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G, botol &amp; tutup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Tetapkan pada lokasi &amp; simpan tempat gelap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 jam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439856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Fenol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C, H2SO4, pH &lt;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2986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Fosfat (elemen)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jam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709097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Fosfat (total)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C, H2SO4, pH &lt;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766171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Padatan tersuspensi &amp;</a:t>
                      </a:r>
                      <a:r>
                        <a:rPr kumimoji="0" lang="id-ID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terlarut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jam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102449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Padatan (</a:t>
                      </a:r>
                      <a:r>
                        <a:rPr kumimoji="0" lang="en-US" altLang="en-US" sz="800" b="0" i="1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settleable)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jam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794343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Residu (</a:t>
                      </a:r>
                      <a:r>
                        <a:rPr kumimoji="0" lang="en-US" altLang="en-US" sz="800" b="0" i="1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volatile)</a:t>
                      </a:r>
                      <a:endParaRPr kumimoji="0" lang="en-US" alt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12714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Silika, 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732589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Sulfat (SO</a:t>
                      </a:r>
                      <a:r>
                        <a:rPr kumimoji="0" lang="en-US" altLang="en-US" sz="8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733068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Sulfida (H</a:t>
                      </a:r>
                      <a:r>
                        <a:rPr kumimoji="0" lang="en-US" altLang="en-US" sz="8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C, Zn asetat, NaOH, pH &gt; 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hari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072397"/>
                  </a:ext>
                </a:extLst>
              </a:tr>
              <a:tr h="168275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Sulfit (SO</a:t>
                      </a:r>
                      <a:r>
                        <a:rPr kumimoji="0" lang="en-US" altLang="en-US" sz="8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Analisis segera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798961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Surfaktan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jam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219522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Suhu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Analisis segera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631421"/>
                  </a:ext>
                </a:extLst>
              </a:tr>
              <a:tr h="1666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tabLst>
                          <a:tab pos="457200" algn="r"/>
                          <a:tab pos="2743200" algn="ctr"/>
                          <a:tab pos="5486400" algn="r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2743200" algn="ctr"/>
                          <a:tab pos="5486400" algn="r"/>
                        </a:tabLst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Kekeruhan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Dingin, 4 </a:t>
                      </a:r>
                      <a:r>
                        <a:rPr kumimoji="0" lang="en-US" altLang="en-US" sz="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jam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690759"/>
                  </a:ext>
                </a:extLst>
              </a:tr>
            </a:tbl>
          </a:graphicData>
        </a:graphic>
      </p:graphicFrame>
      <p:sp>
        <p:nvSpPr>
          <p:cNvPr id="276714" name="Rectangle 1258">
            <a:extLst>
              <a:ext uri="{FF2B5EF4-FFF2-40B4-BE49-F238E27FC236}">
                <a16:creationId xmlns:a16="http://schemas.microsoft.com/office/drawing/2014/main" id="{FB626F29-42C3-4B72-B707-AC7F75E41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213" y="42863"/>
            <a:ext cx="7834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sv-SE" altLang="en-US" sz="1600" b="1">
                <a:solidFill>
                  <a:srgbClr val="FFFFFF"/>
                </a:solidFill>
                <a:latin typeface="Arial Unicode MS" pitchFamily="34" charset="-128"/>
              </a:rPr>
              <a:t>Parameter, Wadah, Teknik Pengawetan, dan Maksimum Waktu Simpan</a:t>
            </a:r>
            <a:r>
              <a:rPr lang="en-US" altLang="en-US" sz="1600" b="1">
                <a:latin typeface="Arial Unicode MS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81822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5" name="WordArt 7">
            <a:extLst>
              <a:ext uri="{FF2B5EF4-FFF2-40B4-BE49-F238E27FC236}">
                <a16:creationId xmlns:a16="http://schemas.microsoft.com/office/drawing/2014/main" id="{08AD88BC-3FD9-4F7B-A02A-4FD5E2DEE38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48025" y="1998663"/>
            <a:ext cx="5695950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r>
              <a:rPr lang="en-US" sz="3600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 Black" panose="020B0A04020102020204" pitchFamily="34" charset="0"/>
              </a:rPr>
              <a:t>ANALISIS SAMPEL AIR DAN</a:t>
            </a:r>
          </a:p>
          <a:p>
            <a:r>
              <a:rPr lang="en-US" sz="3600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 Black" panose="020B0A04020102020204" pitchFamily="34" charset="0"/>
              </a:rPr>
              <a:t>ANALISIS DATA AIR</a:t>
            </a:r>
          </a:p>
        </p:txBody>
      </p:sp>
    </p:spTree>
    <p:extLst>
      <p:ext uri="{BB962C8B-B14F-4D97-AF65-F5344CB8AC3E}">
        <p14:creationId xmlns:p14="http://schemas.microsoft.com/office/powerpoint/2010/main" val="2575128743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Text Box 2">
            <a:extLst>
              <a:ext uri="{FF2B5EF4-FFF2-40B4-BE49-F238E27FC236}">
                <a16:creationId xmlns:a16="http://schemas.microsoft.com/office/drawing/2014/main" id="{112653B8-A631-404B-858B-7E00E34A4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976" y="523876"/>
            <a:ext cx="6697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id-ID" altLang="en-US" sz="2800">
                <a:latin typeface="Arial Black" panose="020B0A04020102020204" pitchFamily="34" charset="0"/>
              </a:rPr>
              <a:t>METODA </a:t>
            </a:r>
            <a:r>
              <a:rPr lang="en-US" altLang="en-US" sz="2800">
                <a:latin typeface="Arial Black" panose="020B0A04020102020204" pitchFamily="34" charset="0"/>
              </a:rPr>
              <a:t>ANALISIS SAMP</a:t>
            </a:r>
            <a:r>
              <a:rPr lang="id-ID" altLang="en-US" sz="2800">
                <a:latin typeface="Arial Black" panose="020B0A04020102020204" pitchFamily="34" charset="0"/>
              </a:rPr>
              <a:t>EL AIR</a:t>
            </a:r>
            <a:endParaRPr lang="en-US" altLang="en-US" sz="2800">
              <a:latin typeface="Arial Black" panose="020B0A04020102020204" pitchFamily="34" charset="0"/>
            </a:endParaRPr>
          </a:p>
        </p:txBody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2371D77E-531D-49ED-9DE7-EE58861F9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-3781425"/>
            <a:ext cx="9144000" cy="56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76176">
            <a:spAutoFit/>
          </a:bodyPr>
          <a:lstStyle/>
          <a:p>
            <a:r>
              <a:rPr lang="id-ID" altLang="en-US" sz="1100" b="1">
                <a:latin typeface="Arial" panose="020B0604020202020204" pitchFamily="34" charset="0"/>
                <a:cs typeface="Arial" panose="020B0604020202020204" pitchFamily="34" charset="0"/>
              </a:rPr>
              <a:t>Tabel 2. Metoda Analisis Sampel/Contoh Air</a:t>
            </a:r>
            <a:endParaRPr lang="en-GB" altLang="en-US" sz="2000" b="1">
              <a:latin typeface="Tahoma" panose="020B0604030504040204" pitchFamily="34" charset="0"/>
            </a:endParaRPr>
          </a:p>
          <a:p>
            <a:pPr algn="l" eaLnBrk="0" hangingPunct="0"/>
            <a:endParaRPr lang="en-GB" altLang="en-US"/>
          </a:p>
        </p:txBody>
      </p:sp>
      <p:grpSp>
        <p:nvGrpSpPr>
          <p:cNvPr id="359428" name="Group 4">
            <a:extLst>
              <a:ext uri="{FF2B5EF4-FFF2-40B4-BE49-F238E27FC236}">
                <a16:creationId xmlns:a16="http://schemas.microsoft.com/office/drawing/2014/main" id="{968B007B-5561-434F-B74E-6E39CAE82FD1}"/>
              </a:ext>
            </a:extLst>
          </p:cNvPr>
          <p:cNvGrpSpPr>
            <a:grpSpLocks/>
          </p:cNvGrpSpPr>
          <p:nvPr/>
        </p:nvGrpSpPr>
        <p:grpSpPr bwMode="auto">
          <a:xfrm>
            <a:off x="1903414" y="1295400"/>
            <a:ext cx="8459787" cy="5410200"/>
            <a:chOff x="-3" y="410"/>
            <a:chExt cx="3725" cy="8674"/>
          </a:xfrm>
        </p:grpSpPr>
        <p:grpSp>
          <p:nvGrpSpPr>
            <p:cNvPr id="359429" name="Group 5">
              <a:extLst>
                <a:ext uri="{FF2B5EF4-FFF2-40B4-BE49-F238E27FC236}">
                  <a16:creationId xmlns:a16="http://schemas.microsoft.com/office/drawing/2014/main" id="{4DBE13B1-E1B4-4157-8298-D5132685EE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13"/>
              <a:ext cx="3719" cy="8668"/>
              <a:chOff x="0" y="413"/>
              <a:chExt cx="3719" cy="8668"/>
            </a:xfrm>
          </p:grpSpPr>
          <p:grpSp>
            <p:nvGrpSpPr>
              <p:cNvPr id="359430" name="Group 6">
                <a:extLst>
                  <a:ext uri="{FF2B5EF4-FFF2-40B4-BE49-F238E27FC236}">
                    <a16:creationId xmlns:a16="http://schemas.microsoft.com/office/drawing/2014/main" id="{3F7DB27E-342B-466E-90D2-48960FDB18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13"/>
                <a:ext cx="338" cy="394"/>
                <a:chOff x="0" y="413"/>
                <a:chExt cx="338" cy="394"/>
              </a:xfrm>
            </p:grpSpPr>
            <p:sp>
              <p:nvSpPr>
                <p:cNvPr id="359431" name="Rectangle 7">
                  <a:extLst>
                    <a:ext uri="{FF2B5EF4-FFF2-40B4-BE49-F238E27FC236}">
                      <a16:creationId xmlns:a16="http://schemas.microsoft.com/office/drawing/2014/main" id="{E9F27BAA-1396-44CA-BEBB-BACEEB65B3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413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id-ID" altLang="en-US" sz="1300" b="1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No.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en-GB" altLang="en-US" sz="2800"/>
                </a:p>
              </p:txBody>
            </p:sp>
            <p:sp>
              <p:nvSpPr>
                <p:cNvPr id="359432" name="Rectangle 8">
                  <a:extLst>
                    <a:ext uri="{FF2B5EF4-FFF2-40B4-BE49-F238E27FC236}">
                      <a16:creationId xmlns:a16="http://schemas.microsoft.com/office/drawing/2014/main" id="{DB7BC8B1-C8D6-4456-B00C-7143E269BA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13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33" name="Group 9">
                <a:extLst>
                  <a:ext uri="{FF2B5EF4-FFF2-40B4-BE49-F238E27FC236}">
                    <a16:creationId xmlns:a16="http://schemas.microsoft.com/office/drawing/2014/main" id="{2D6A27B3-7410-4DAD-8F2B-AD56483C3D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413"/>
                <a:ext cx="950" cy="394"/>
                <a:chOff x="338" y="413"/>
                <a:chExt cx="950" cy="394"/>
              </a:xfrm>
            </p:grpSpPr>
            <p:sp>
              <p:nvSpPr>
                <p:cNvPr id="359434" name="Rectangle 10">
                  <a:extLst>
                    <a:ext uri="{FF2B5EF4-FFF2-40B4-BE49-F238E27FC236}">
                      <a16:creationId xmlns:a16="http://schemas.microsoft.com/office/drawing/2014/main" id="{762B2073-2E98-401B-A596-3BB2FFBF8D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413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id-ID" altLang="en-US" sz="1300" b="1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Parameter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en-GB" altLang="en-US" sz="2800"/>
                </a:p>
              </p:txBody>
            </p:sp>
            <p:sp>
              <p:nvSpPr>
                <p:cNvPr id="359435" name="Rectangle 11">
                  <a:extLst>
                    <a:ext uri="{FF2B5EF4-FFF2-40B4-BE49-F238E27FC236}">
                      <a16:creationId xmlns:a16="http://schemas.microsoft.com/office/drawing/2014/main" id="{1F9D92EA-CF25-4869-87F4-B019CA9E29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413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36" name="Group 12">
                <a:extLst>
                  <a:ext uri="{FF2B5EF4-FFF2-40B4-BE49-F238E27FC236}">
                    <a16:creationId xmlns:a16="http://schemas.microsoft.com/office/drawing/2014/main" id="{ABC5EBA1-BA99-43D2-B0A8-448E61EDF11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413"/>
                <a:ext cx="554" cy="394"/>
                <a:chOff x="1288" y="413"/>
                <a:chExt cx="554" cy="394"/>
              </a:xfrm>
            </p:grpSpPr>
            <p:sp>
              <p:nvSpPr>
                <p:cNvPr id="359437" name="Rectangle 13">
                  <a:extLst>
                    <a:ext uri="{FF2B5EF4-FFF2-40B4-BE49-F238E27FC236}">
                      <a16:creationId xmlns:a16="http://schemas.microsoft.com/office/drawing/2014/main" id="{9A5A6B10-289C-48B2-B409-78BBF31FD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413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id-ID" altLang="en-US" sz="1300" b="1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Satuan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en-GB" altLang="en-US" sz="2800"/>
                </a:p>
              </p:txBody>
            </p:sp>
            <p:sp>
              <p:nvSpPr>
                <p:cNvPr id="359438" name="Rectangle 14">
                  <a:extLst>
                    <a:ext uri="{FF2B5EF4-FFF2-40B4-BE49-F238E27FC236}">
                      <a16:creationId xmlns:a16="http://schemas.microsoft.com/office/drawing/2014/main" id="{C9D1A3C7-F77F-496B-9DF1-F567A3DA18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413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39" name="Group 15">
                <a:extLst>
                  <a:ext uri="{FF2B5EF4-FFF2-40B4-BE49-F238E27FC236}">
                    <a16:creationId xmlns:a16="http://schemas.microsoft.com/office/drawing/2014/main" id="{CED7C251-2470-42BC-948B-6EB41F6876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413"/>
                <a:ext cx="914" cy="394"/>
                <a:chOff x="1842" y="413"/>
                <a:chExt cx="914" cy="394"/>
              </a:xfrm>
            </p:grpSpPr>
            <p:sp>
              <p:nvSpPr>
                <p:cNvPr id="359440" name="Rectangle 16">
                  <a:extLst>
                    <a:ext uri="{FF2B5EF4-FFF2-40B4-BE49-F238E27FC236}">
                      <a16:creationId xmlns:a16="http://schemas.microsoft.com/office/drawing/2014/main" id="{6C691433-6674-4A1F-9129-2B364AD0C2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413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id-ID" altLang="en-US" sz="1300" b="1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Metoda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en-GB" altLang="en-US" sz="2800"/>
                </a:p>
              </p:txBody>
            </p:sp>
            <p:sp>
              <p:nvSpPr>
                <p:cNvPr id="359441" name="Rectangle 17">
                  <a:extLst>
                    <a:ext uri="{FF2B5EF4-FFF2-40B4-BE49-F238E27FC236}">
                      <a16:creationId xmlns:a16="http://schemas.microsoft.com/office/drawing/2014/main" id="{E907F97E-8376-463F-8AD7-2625B34948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413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42" name="Group 18">
                <a:extLst>
                  <a:ext uri="{FF2B5EF4-FFF2-40B4-BE49-F238E27FC236}">
                    <a16:creationId xmlns:a16="http://schemas.microsoft.com/office/drawing/2014/main" id="{E81D9C70-719D-4AC9-99A3-D3B0B230CB8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413"/>
                <a:ext cx="963" cy="394"/>
                <a:chOff x="2756" y="413"/>
                <a:chExt cx="963" cy="394"/>
              </a:xfrm>
            </p:grpSpPr>
            <p:sp>
              <p:nvSpPr>
                <p:cNvPr id="359443" name="Rectangle 19">
                  <a:extLst>
                    <a:ext uri="{FF2B5EF4-FFF2-40B4-BE49-F238E27FC236}">
                      <a16:creationId xmlns:a16="http://schemas.microsoft.com/office/drawing/2014/main" id="{37ED1100-AF18-43DE-8D94-6DD4B6BC1C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413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id-ID" altLang="en-US" sz="1300" b="1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Peralatan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eaLnBrk="0" hangingPunct="0"/>
                  <a:endParaRPr lang="en-GB" altLang="en-US" sz="2800"/>
                </a:p>
              </p:txBody>
            </p:sp>
            <p:sp>
              <p:nvSpPr>
                <p:cNvPr id="359444" name="Rectangle 20">
                  <a:extLst>
                    <a:ext uri="{FF2B5EF4-FFF2-40B4-BE49-F238E27FC236}">
                      <a16:creationId xmlns:a16="http://schemas.microsoft.com/office/drawing/2014/main" id="{4AD893BF-5931-4584-BB25-DD5E67AEB0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413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45" name="Group 21">
                <a:extLst>
                  <a:ext uri="{FF2B5EF4-FFF2-40B4-BE49-F238E27FC236}">
                    <a16:creationId xmlns:a16="http://schemas.microsoft.com/office/drawing/2014/main" id="{C0728322-5F1F-49E1-A44A-9C0F1C17824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07"/>
                <a:ext cx="338" cy="394"/>
                <a:chOff x="0" y="807"/>
                <a:chExt cx="338" cy="394"/>
              </a:xfrm>
            </p:grpSpPr>
            <p:sp>
              <p:nvSpPr>
                <p:cNvPr id="359446" name="Rectangle 22">
                  <a:extLst>
                    <a:ext uri="{FF2B5EF4-FFF2-40B4-BE49-F238E27FC236}">
                      <a16:creationId xmlns:a16="http://schemas.microsoft.com/office/drawing/2014/main" id="{3CAAFD6F-DE5A-4B5C-B91C-155D10543B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807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1.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47" name="Rectangle 23">
                  <a:extLst>
                    <a:ext uri="{FF2B5EF4-FFF2-40B4-BE49-F238E27FC236}">
                      <a16:creationId xmlns:a16="http://schemas.microsoft.com/office/drawing/2014/main" id="{605C375C-56D0-4909-B1E9-E4348D540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07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48" name="Group 24">
                <a:extLst>
                  <a:ext uri="{FF2B5EF4-FFF2-40B4-BE49-F238E27FC236}">
                    <a16:creationId xmlns:a16="http://schemas.microsoft.com/office/drawing/2014/main" id="{A770C180-4C76-4328-97AC-ED24081FB18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807"/>
                <a:ext cx="950" cy="394"/>
                <a:chOff x="338" y="807"/>
                <a:chExt cx="950" cy="394"/>
              </a:xfrm>
            </p:grpSpPr>
            <p:sp>
              <p:nvSpPr>
                <p:cNvPr id="359449" name="Rectangle 25">
                  <a:extLst>
                    <a:ext uri="{FF2B5EF4-FFF2-40B4-BE49-F238E27FC236}">
                      <a16:creationId xmlns:a16="http://schemas.microsoft.com/office/drawing/2014/main" id="{905F6D28-7CD3-45FC-A37A-2D78DBC3E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807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Temperatur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50" name="Rectangle 26">
                  <a:extLst>
                    <a:ext uri="{FF2B5EF4-FFF2-40B4-BE49-F238E27FC236}">
                      <a16:creationId xmlns:a16="http://schemas.microsoft.com/office/drawing/2014/main" id="{80D7B6DC-0162-463E-8C40-874A89C88E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807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51" name="Group 27">
                <a:extLst>
                  <a:ext uri="{FF2B5EF4-FFF2-40B4-BE49-F238E27FC236}">
                    <a16:creationId xmlns:a16="http://schemas.microsoft.com/office/drawing/2014/main" id="{6FE9C040-563B-44B8-9BEF-31BDD31DE1C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807"/>
                <a:ext cx="554" cy="394"/>
                <a:chOff x="1288" y="807"/>
                <a:chExt cx="554" cy="394"/>
              </a:xfrm>
            </p:grpSpPr>
            <p:sp>
              <p:nvSpPr>
                <p:cNvPr id="359452" name="Rectangle 28">
                  <a:extLst>
                    <a:ext uri="{FF2B5EF4-FFF2-40B4-BE49-F238E27FC236}">
                      <a16:creationId xmlns:a16="http://schemas.microsoft.com/office/drawing/2014/main" id="{0434A0E8-23A9-4D4C-BC26-912A6D3214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807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 baseline="300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o</a:t>
                  </a:r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C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53" name="Rectangle 29">
                  <a:extLst>
                    <a:ext uri="{FF2B5EF4-FFF2-40B4-BE49-F238E27FC236}">
                      <a16:creationId xmlns:a16="http://schemas.microsoft.com/office/drawing/2014/main" id="{B589F366-2D2B-43B7-AA66-5E4F8A61EE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807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54" name="Group 30">
                <a:extLst>
                  <a:ext uri="{FF2B5EF4-FFF2-40B4-BE49-F238E27FC236}">
                    <a16:creationId xmlns:a16="http://schemas.microsoft.com/office/drawing/2014/main" id="{63DD31EA-BF4A-4E3C-8583-A0930B2AAE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807"/>
                <a:ext cx="914" cy="394"/>
                <a:chOff x="1842" y="807"/>
                <a:chExt cx="914" cy="394"/>
              </a:xfrm>
            </p:grpSpPr>
            <p:sp>
              <p:nvSpPr>
                <p:cNvPr id="359455" name="Rectangle 31">
                  <a:extLst>
                    <a:ext uri="{FF2B5EF4-FFF2-40B4-BE49-F238E27FC236}">
                      <a16:creationId xmlns:a16="http://schemas.microsoft.com/office/drawing/2014/main" id="{FADF2059-CA22-4256-85CB-4696AAA801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807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Pemuaian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56" name="Rectangle 32">
                  <a:extLst>
                    <a:ext uri="{FF2B5EF4-FFF2-40B4-BE49-F238E27FC236}">
                      <a16:creationId xmlns:a16="http://schemas.microsoft.com/office/drawing/2014/main" id="{83F2E7CB-E66F-4606-9B45-43300D542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807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57" name="Group 33">
                <a:extLst>
                  <a:ext uri="{FF2B5EF4-FFF2-40B4-BE49-F238E27FC236}">
                    <a16:creationId xmlns:a16="http://schemas.microsoft.com/office/drawing/2014/main" id="{47E44DEA-9BD1-4D37-805E-3B34F0FDB7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807"/>
                <a:ext cx="963" cy="394"/>
                <a:chOff x="2756" y="807"/>
                <a:chExt cx="963" cy="394"/>
              </a:xfrm>
            </p:grpSpPr>
            <p:sp>
              <p:nvSpPr>
                <p:cNvPr id="359458" name="Rectangle 34">
                  <a:extLst>
                    <a:ext uri="{FF2B5EF4-FFF2-40B4-BE49-F238E27FC236}">
                      <a16:creationId xmlns:a16="http://schemas.microsoft.com/office/drawing/2014/main" id="{AD640068-896C-4F43-8BBE-E7C753F752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807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Termometer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59" name="Rectangle 35">
                  <a:extLst>
                    <a:ext uri="{FF2B5EF4-FFF2-40B4-BE49-F238E27FC236}">
                      <a16:creationId xmlns:a16="http://schemas.microsoft.com/office/drawing/2014/main" id="{E57AC5E7-EF62-4DE9-B554-AD32FF786D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807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60" name="Group 36">
                <a:extLst>
                  <a:ext uri="{FF2B5EF4-FFF2-40B4-BE49-F238E27FC236}">
                    <a16:creationId xmlns:a16="http://schemas.microsoft.com/office/drawing/2014/main" id="{FA7145C4-B555-4AED-969F-1FB30BDACE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201"/>
                <a:ext cx="338" cy="394"/>
                <a:chOff x="0" y="1201"/>
                <a:chExt cx="338" cy="394"/>
              </a:xfrm>
            </p:grpSpPr>
            <p:sp>
              <p:nvSpPr>
                <p:cNvPr id="359461" name="Rectangle 37">
                  <a:extLst>
                    <a:ext uri="{FF2B5EF4-FFF2-40B4-BE49-F238E27FC236}">
                      <a16:creationId xmlns:a16="http://schemas.microsoft.com/office/drawing/2014/main" id="{A2D88E2E-6CED-4276-9988-B594DE4546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201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2.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62" name="Rectangle 38">
                  <a:extLst>
                    <a:ext uri="{FF2B5EF4-FFF2-40B4-BE49-F238E27FC236}">
                      <a16:creationId xmlns:a16="http://schemas.microsoft.com/office/drawing/2014/main" id="{F700AC48-18F1-47AF-A68E-E0AB193A93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201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63" name="Group 39">
                <a:extLst>
                  <a:ext uri="{FF2B5EF4-FFF2-40B4-BE49-F238E27FC236}">
                    <a16:creationId xmlns:a16="http://schemas.microsoft.com/office/drawing/2014/main" id="{8984178F-8E64-4610-A948-936CF77050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1201"/>
                <a:ext cx="950" cy="394"/>
                <a:chOff x="338" y="1201"/>
                <a:chExt cx="950" cy="394"/>
              </a:xfrm>
            </p:grpSpPr>
            <p:sp>
              <p:nvSpPr>
                <p:cNvPr id="359464" name="Rectangle 40">
                  <a:extLst>
                    <a:ext uri="{FF2B5EF4-FFF2-40B4-BE49-F238E27FC236}">
                      <a16:creationId xmlns:a16="http://schemas.microsoft.com/office/drawing/2014/main" id="{A1FA5567-BDA3-417E-8E96-997D77F6C7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1201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Residu terlarut,TDS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65" name="Rectangle 41">
                  <a:extLst>
                    <a:ext uri="{FF2B5EF4-FFF2-40B4-BE49-F238E27FC236}">
                      <a16:creationId xmlns:a16="http://schemas.microsoft.com/office/drawing/2014/main" id="{EB69A5C1-20BC-4055-9979-5330E7E7C8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1201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66" name="Group 42">
                <a:extLst>
                  <a:ext uri="{FF2B5EF4-FFF2-40B4-BE49-F238E27FC236}">
                    <a16:creationId xmlns:a16="http://schemas.microsoft.com/office/drawing/2014/main" id="{9A51BE91-F57A-4331-B283-160B7E3E862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1201"/>
                <a:ext cx="554" cy="394"/>
                <a:chOff x="1288" y="1201"/>
                <a:chExt cx="554" cy="394"/>
              </a:xfrm>
            </p:grpSpPr>
            <p:sp>
              <p:nvSpPr>
                <p:cNvPr id="359467" name="Rectangle 43">
                  <a:extLst>
                    <a:ext uri="{FF2B5EF4-FFF2-40B4-BE49-F238E27FC236}">
                      <a16:creationId xmlns:a16="http://schemas.microsoft.com/office/drawing/2014/main" id="{44C30ED6-8DE1-4CA4-8346-C0913651B5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1201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68" name="Rectangle 44">
                  <a:extLst>
                    <a:ext uri="{FF2B5EF4-FFF2-40B4-BE49-F238E27FC236}">
                      <a16:creationId xmlns:a16="http://schemas.microsoft.com/office/drawing/2014/main" id="{11C8EA27-6B74-42D0-AE5B-2690761048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1201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69" name="Group 45">
                <a:extLst>
                  <a:ext uri="{FF2B5EF4-FFF2-40B4-BE49-F238E27FC236}">
                    <a16:creationId xmlns:a16="http://schemas.microsoft.com/office/drawing/2014/main" id="{9BE8D780-0CA7-46EC-A393-67E1C6301C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1201"/>
                <a:ext cx="914" cy="394"/>
                <a:chOff x="1842" y="1201"/>
                <a:chExt cx="914" cy="394"/>
              </a:xfrm>
            </p:grpSpPr>
            <p:sp>
              <p:nvSpPr>
                <p:cNvPr id="359470" name="Rectangle 46">
                  <a:extLst>
                    <a:ext uri="{FF2B5EF4-FFF2-40B4-BE49-F238E27FC236}">
                      <a16:creationId xmlns:a16="http://schemas.microsoft.com/office/drawing/2014/main" id="{73D8116A-B444-4C26-98DD-C2E2781959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1201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Gravimetri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71" name="Rectangle 47">
                  <a:extLst>
                    <a:ext uri="{FF2B5EF4-FFF2-40B4-BE49-F238E27FC236}">
                      <a16:creationId xmlns:a16="http://schemas.microsoft.com/office/drawing/2014/main" id="{6158897B-4B75-4D62-9B53-3CA72981C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1201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72" name="Group 48">
                <a:extLst>
                  <a:ext uri="{FF2B5EF4-FFF2-40B4-BE49-F238E27FC236}">
                    <a16:creationId xmlns:a16="http://schemas.microsoft.com/office/drawing/2014/main" id="{5ED685F5-BB2F-4973-AEA7-1B1B5B771B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1201"/>
                <a:ext cx="963" cy="394"/>
                <a:chOff x="2756" y="1201"/>
                <a:chExt cx="963" cy="394"/>
              </a:xfrm>
            </p:grpSpPr>
            <p:sp>
              <p:nvSpPr>
                <p:cNvPr id="359473" name="Rectangle 49">
                  <a:extLst>
                    <a:ext uri="{FF2B5EF4-FFF2-40B4-BE49-F238E27FC236}">
                      <a16:creationId xmlns:a16="http://schemas.microsoft.com/office/drawing/2014/main" id="{090CC9DF-78E3-4464-9D07-3CC9672EC4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1201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Timbangan analitik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74" name="Rectangle 50">
                  <a:extLst>
                    <a:ext uri="{FF2B5EF4-FFF2-40B4-BE49-F238E27FC236}">
                      <a16:creationId xmlns:a16="http://schemas.microsoft.com/office/drawing/2014/main" id="{56129FE6-89CC-4133-934F-6A9AE58C40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1201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75" name="Group 51">
                <a:extLst>
                  <a:ext uri="{FF2B5EF4-FFF2-40B4-BE49-F238E27FC236}">
                    <a16:creationId xmlns:a16="http://schemas.microsoft.com/office/drawing/2014/main" id="{5DCA8882-75E6-4FB2-978C-75519C945E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595"/>
                <a:ext cx="338" cy="394"/>
                <a:chOff x="0" y="1595"/>
                <a:chExt cx="338" cy="394"/>
              </a:xfrm>
            </p:grpSpPr>
            <p:sp>
              <p:nvSpPr>
                <p:cNvPr id="359476" name="Rectangle 52">
                  <a:extLst>
                    <a:ext uri="{FF2B5EF4-FFF2-40B4-BE49-F238E27FC236}">
                      <a16:creationId xmlns:a16="http://schemas.microsoft.com/office/drawing/2014/main" id="{78119A21-B26D-41A0-B3D9-683FE5F9F6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595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3.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77" name="Rectangle 53">
                  <a:extLst>
                    <a:ext uri="{FF2B5EF4-FFF2-40B4-BE49-F238E27FC236}">
                      <a16:creationId xmlns:a16="http://schemas.microsoft.com/office/drawing/2014/main" id="{A750EAB8-A4CE-4937-9531-698617805A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595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78" name="Group 54">
                <a:extLst>
                  <a:ext uri="{FF2B5EF4-FFF2-40B4-BE49-F238E27FC236}">
                    <a16:creationId xmlns:a16="http://schemas.microsoft.com/office/drawing/2014/main" id="{F6BAFD9A-5FBD-4E1A-97D0-D1424F5E66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1595"/>
                <a:ext cx="950" cy="394"/>
                <a:chOff x="338" y="1595"/>
                <a:chExt cx="950" cy="394"/>
              </a:xfrm>
            </p:grpSpPr>
            <p:sp>
              <p:nvSpPr>
                <p:cNvPr id="359479" name="Rectangle 55">
                  <a:extLst>
                    <a:ext uri="{FF2B5EF4-FFF2-40B4-BE49-F238E27FC236}">
                      <a16:creationId xmlns:a16="http://schemas.microsoft.com/office/drawing/2014/main" id="{DE7048EB-BD64-485F-8399-9D0328A007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1595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pH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80" name="Rectangle 56">
                  <a:extLst>
                    <a:ext uri="{FF2B5EF4-FFF2-40B4-BE49-F238E27FC236}">
                      <a16:creationId xmlns:a16="http://schemas.microsoft.com/office/drawing/2014/main" id="{5A6B61AA-AB53-4820-84A4-79AAB666BE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1595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81" name="Group 57">
                <a:extLst>
                  <a:ext uri="{FF2B5EF4-FFF2-40B4-BE49-F238E27FC236}">
                    <a16:creationId xmlns:a16="http://schemas.microsoft.com/office/drawing/2014/main" id="{043F810B-DC82-4140-96A0-917D02B5EB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1595"/>
                <a:ext cx="554" cy="394"/>
                <a:chOff x="1288" y="1595"/>
                <a:chExt cx="554" cy="394"/>
              </a:xfrm>
            </p:grpSpPr>
            <p:sp>
              <p:nvSpPr>
                <p:cNvPr id="359482" name="Rectangle 58">
                  <a:extLst>
                    <a:ext uri="{FF2B5EF4-FFF2-40B4-BE49-F238E27FC236}">
                      <a16:creationId xmlns:a16="http://schemas.microsoft.com/office/drawing/2014/main" id="{6FE1D1EF-71B9-47A5-97E6-2D0E62E907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1595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-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83" name="Rectangle 59">
                  <a:extLst>
                    <a:ext uri="{FF2B5EF4-FFF2-40B4-BE49-F238E27FC236}">
                      <a16:creationId xmlns:a16="http://schemas.microsoft.com/office/drawing/2014/main" id="{479666EB-C4B6-4C04-8120-FCFDBB27E7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1595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84" name="Group 60">
                <a:extLst>
                  <a:ext uri="{FF2B5EF4-FFF2-40B4-BE49-F238E27FC236}">
                    <a16:creationId xmlns:a16="http://schemas.microsoft.com/office/drawing/2014/main" id="{7EF4A7C3-206D-4CFD-A303-B395F18876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1595"/>
                <a:ext cx="914" cy="394"/>
                <a:chOff x="1842" y="1595"/>
                <a:chExt cx="914" cy="394"/>
              </a:xfrm>
            </p:grpSpPr>
            <p:sp>
              <p:nvSpPr>
                <p:cNvPr id="359485" name="Rectangle 61">
                  <a:extLst>
                    <a:ext uri="{FF2B5EF4-FFF2-40B4-BE49-F238E27FC236}">
                      <a16:creationId xmlns:a16="http://schemas.microsoft.com/office/drawing/2014/main" id="{FC688105-E89A-4B53-A23C-396605F480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1595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Potensiometri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86" name="Rectangle 62">
                  <a:extLst>
                    <a:ext uri="{FF2B5EF4-FFF2-40B4-BE49-F238E27FC236}">
                      <a16:creationId xmlns:a16="http://schemas.microsoft.com/office/drawing/2014/main" id="{C6B657DC-2349-4446-B7A7-776D934EC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1595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87" name="Group 63">
                <a:extLst>
                  <a:ext uri="{FF2B5EF4-FFF2-40B4-BE49-F238E27FC236}">
                    <a16:creationId xmlns:a16="http://schemas.microsoft.com/office/drawing/2014/main" id="{4AE6274E-D754-4699-B949-7ED7C99D5A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1595"/>
                <a:ext cx="963" cy="394"/>
                <a:chOff x="2756" y="1595"/>
                <a:chExt cx="963" cy="394"/>
              </a:xfrm>
            </p:grpSpPr>
            <p:sp>
              <p:nvSpPr>
                <p:cNvPr id="359488" name="Rectangle 64">
                  <a:extLst>
                    <a:ext uri="{FF2B5EF4-FFF2-40B4-BE49-F238E27FC236}">
                      <a16:creationId xmlns:a16="http://schemas.microsoft.com/office/drawing/2014/main" id="{D533372F-41A3-4697-8663-F05283D71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1595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pH meter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89" name="Rectangle 65">
                  <a:extLst>
                    <a:ext uri="{FF2B5EF4-FFF2-40B4-BE49-F238E27FC236}">
                      <a16:creationId xmlns:a16="http://schemas.microsoft.com/office/drawing/2014/main" id="{7BBDFDE3-B2DD-4EF6-A81C-6FEDE54D9B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1595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90" name="Group 66">
                <a:extLst>
                  <a:ext uri="{FF2B5EF4-FFF2-40B4-BE49-F238E27FC236}">
                    <a16:creationId xmlns:a16="http://schemas.microsoft.com/office/drawing/2014/main" id="{D49ADDFD-FEA2-48B1-933E-BB52FBB073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89"/>
                <a:ext cx="338" cy="394"/>
                <a:chOff x="0" y="1989"/>
                <a:chExt cx="338" cy="394"/>
              </a:xfrm>
            </p:grpSpPr>
            <p:sp>
              <p:nvSpPr>
                <p:cNvPr id="359491" name="Rectangle 67">
                  <a:extLst>
                    <a:ext uri="{FF2B5EF4-FFF2-40B4-BE49-F238E27FC236}">
                      <a16:creationId xmlns:a16="http://schemas.microsoft.com/office/drawing/2014/main" id="{6FE284B3-F5B1-40F8-8EF8-3F74354C20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989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4.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92" name="Rectangle 68">
                  <a:extLst>
                    <a:ext uri="{FF2B5EF4-FFF2-40B4-BE49-F238E27FC236}">
                      <a16:creationId xmlns:a16="http://schemas.microsoft.com/office/drawing/2014/main" id="{87F2B384-7D7F-4EF3-AB2D-A229D5403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989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93" name="Group 69">
                <a:extLst>
                  <a:ext uri="{FF2B5EF4-FFF2-40B4-BE49-F238E27FC236}">
                    <a16:creationId xmlns:a16="http://schemas.microsoft.com/office/drawing/2014/main" id="{30AD6A03-D409-4E95-9F75-D6B72E65751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1989"/>
                <a:ext cx="950" cy="394"/>
                <a:chOff x="338" y="1989"/>
                <a:chExt cx="950" cy="394"/>
              </a:xfrm>
            </p:grpSpPr>
            <p:sp>
              <p:nvSpPr>
                <p:cNvPr id="359494" name="Rectangle 70">
                  <a:extLst>
                    <a:ext uri="{FF2B5EF4-FFF2-40B4-BE49-F238E27FC236}">
                      <a16:creationId xmlns:a16="http://schemas.microsoft.com/office/drawing/2014/main" id="{2DB9C2A6-7B24-4A33-81F3-525960CC5C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1989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Kalsium (Ca)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95" name="Rectangle 71">
                  <a:extLst>
                    <a:ext uri="{FF2B5EF4-FFF2-40B4-BE49-F238E27FC236}">
                      <a16:creationId xmlns:a16="http://schemas.microsoft.com/office/drawing/2014/main" id="{AF40E477-AF30-41E0-8BBF-EF36883245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1989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96" name="Group 72">
                <a:extLst>
                  <a:ext uri="{FF2B5EF4-FFF2-40B4-BE49-F238E27FC236}">
                    <a16:creationId xmlns:a16="http://schemas.microsoft.com/office/drawing/2014/main" id="{CD95E8BD-51E9-4508-9E62-0B76142D335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1989"/>
                <a:ext cx="554" cy="394"/>
                <a:chOff x="1288" y="1989"/>
                <a:chExt cx="554" cy="394"/>
              </a:xfrm>
            </p:grpSpPr>
            <p:sp>
              <p:nvSpPr>
                <p:cNvPr id="359497" name="Rectangle 73">
                  <a:extLst>
                    <a:ext uri="{FF2B5EF4-FFF2-40B4-BE49-F238E27FC236}">
                      <a16:creationId xmlns:a16="http://schemas.microsoft.com/office/drawing/2014/main" id="{4CF1FB8B-7DDB-49E5-B13B-8628745C01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1989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498" name="Rectangle 74">
                  <a:extLst>
                    <a:ext uri="{FF2B5EF4-FFF2-40B4-BE49-F238E27FC236}">
                      <a16:creationId xmlns:a16="http://schemas.microsoft.com/office/drawing/2014/main" id="{1F198C96-0CF8-4C0A-8D87-5476BA0D3E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1989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499" name="Group 75">
                <a:extLst>
                  <a:ext uri="{FF2B5EF4-FFF2-40B4-BE49-F238E27FC236}">
                    <a16:creationId xmlns:a16="http://schemas.microsoft.com/office/drawing/2014/main" id="{366CF346-413F-4299-B6C0-CE596B71C72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1989"/>
                <a:ext cx="914" cy="394"/>
                <a:chOff x="1842" y="1989"/>
                <a:chExt cx="914" cy="394"/>
              </a:xfrm>
            </p:grpSpPr>
            <p:sp>
              <p:nvSpPr>
                <p:cNvPr id="359500" name="Rectangle 76">
                  <a:extLst>
                    <a:ext uri="{FF2B5EF4-FFF2-40B4-BE49-F238E27FC236}">
                      <a16:creationId xmlns:a16="http://schemas.microsoft.com/office/drawing/2014/main" id="{E4B517D6-A879-4570-A1E5-2022356244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1989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Titrimetri EDTA 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01" name="Rectangle 77">
                  <a:extLst>
                    <a:ext uri="{FF2B5EF4-FFF2-40B4-BE49-F238E27FC236}">
                      <a16:creationId xmlns:a16="http://schemas.microsoft.com/office/drawing/2014/main" id="{60B8CCEC-F499-4FA3-8850-50F0BCFFCD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1989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02" name="Group 78">
                <a:extLst>
                  <a:ext uri="{FF2B5EF4-FFF2-40B4-BE49-F238E27FC236}">
                    <a16:creationId xmlns:a16="http://schemas.microsoft.com/office/drawing/2014/main" id="{27BAFF94-BBC9-4DB5-842F-BD728302A3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1989"/>
                <a:ext cx="963" cy="394"/>
                <a:chOff x="2756" y="1989"/>
                <a:chExt cx="963" cy="394"/>
              </a:xfrm>
            </p:grpSpPr>
            <p:sp>
              <p:nvSpPr>
                <p:cNvPr id="359503" name="Rectangle 79">
                  <a:extLst>
                    <a:ext uri="{FF2B5EF4-FFF2-40B4-BE49-F238E27FC236}">
                      <a16:creationId xmlns:a16="http://schemas.microsoft.com/office/drawing/2014/main" id="{D8939FFB-916A-4A9E-8CCA-8379E6CCF4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1989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Buret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04" name="Rectangle 80">
                  <a:extLst>
                    <a:ext uri="{FF2B5EF4-FFF2-40B4-BE49-F238E27FC236}">
                      <a16:creationId xmlns:a16="http://schemas.microsoft.com/office/drawing/2014/main" id="{E58EDD25-4A12-4845-999A-48629D2788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1989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05" name="Group 81">
                <a:extLst>
                  <a:ext uri="{FF2B5EF4-FFF2-40B4-BE49-F238E27FC236}">
                    <a16:creationId xmlns:a16="http://schemas.microsoft.com/office/drawing/2014/main" id="{172BF362-52D5-482A-93DF-6DE653A398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383"/>
                <a:ext cx="338" cy="394"/>
                <a:chOff x="0" y="2383"/>
                <a:chExt cx="338" cy="394"/>
              </a:xfrm>
            </p:grpSpPr>
            <p:sp>
              <p:nvSpPr>
                <p:cNvPr id="359506" name="Rectangle 82">
                  <a:extLst>
                    <a:ext uri="{FF2B5EF4-FFF2-40B4-BE49-F238E27FC236}">
                      <a16:creationId xmlns:a16="http://schemas.microsoft.com/office/drawing/2014/main" id="{1DF653A7-089A-45C7-9249-91B85E0F4A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383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5.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07" name="Rectangle 83">
                  <a:extLst>
                    <a:ext uri="{FF2B5EF4-FFF2-40B4-BE49-F238E27FC236}">
                      <a16:creationId xmlns:a16="http://schemas.microsoft.com/office/drawing/2014/main" id="{DB49E9F5-EF9C-4C38-ACC0-AEBAD90481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383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08" name="Group 84">
                <a:extLst>
                  <a:ext uri="{FF2B5EF4-FFF2-40B4-BE49-F238E27FC236}">
                    <a16:creationId xmlns:a16="http://schemas.microsoft.com/office/drawing/2014/main" id="{C5DA0E9B-7797-4D3F-9235-E78161168CF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2383"/>
                <a:ext cx="950" cy="394"/>
                <a:chOff x="338" y="2383"/>
                <a:chExt cx="950" cy="394"/>
              </a:xfrm>
            </p:grpSpPr>
            <p:sp>
              <p:nvSpPr>
                <p:cNvPr id="359509" name="Rectangle 85">
                  <a:extLst>
                    <a:ext uri="{FF2B5EF4-FFF2-40B4-BE49-F238E27FC236}">
                      <a16:creationId xmlns:a16="http://schemas.microsoft.com/office/drawing/2014/main" id="{8BE35031-DCAF-4B5B-A028-2F45E15AF5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2383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Magnesium (Mg)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10" name="Rectangle 86">
                  <a:extLst>
                    <a:ext uri="{FF2B5EF4-FFF2-40B4-BE49-F238E27FC236}">
                      <a16:creationId xmlns:a16="http://schemas.microsoft.com/office/drawing/2014/main" id="{246C0225-114C-45F9-90B4-9B2444D50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2383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11" name="Group 87">
                <a:extLst>
                  <a:ext uri="{FF2B5EF4-FFF2-40B4-BE49-F238E27FC236}">
                    <a16:creationId xmlns:a16="http://schemas.microsoft.com/office/drawing/2014/main" id="{433B2043-60A5-4650-8464-B1F9BC60282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2383"/>
                <a:ext cx="554" cy="394"/>
                <a:chOff x="1288" y="2383"/>
                <a:chExt cx="554" cy="394"/>
              </a:xfrm>
            </p:grpSpPr>
            <p:sp>
              <p:nvSpPr>
                <p:cNvPr id="359512" name="Rectangle 88">
                  <a:extLst>
                    <a:ext uri="{FF2B5EF4-FFF2-40B4-BE49-F238E27FC236}">
                      <a16:creationId xmlns:a16="http://schemas.microsoft.com/office/drawing/2014/main" id="{6CC1A236-5B12-4AAA-8485-3D100A75F3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2383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13" name="Rectangle 89">
                  <a:extLst>
                    <a:ext uri="{FF2B5EF4-FFF2-40B4-BE49-F238E27FC236}">
                      <a16:creationId xmlns:a16="http://schemas.microsoft.com/office/drawing/2014/main" id="{2FC6843D-57BF-4235-AACB-0071EB4E4A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2383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14" name="Group 90">
                <a:extLst>
                  <a:ext uri="{FF2B5EF4-FFF2-40B4-BE49-F238E27FC236}">
                    <a16:creationId xmlns:a16="http://schemas.microsoft.com/office/drawing/2014/main" id="{C63BA557-4D38-4F1A-97F3-18AC90EEDA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2383"/>
                <a:ext cx="914" cy="394"/>
                <a:chOff x="1842" y="2383"/>
                <a:chExt cx="914" cy="394"/>
              </a:xfrm>
            </p:grpSpPr>
            <p:sp>
              <p:nvSpPr>
                <p:cNvPr id="359515" name="Rectangle 91">
                  <a:extLst>
                    <a:ext uri="{FF2B5EF4-FFF2-40B4-BE49-F238E27FC236}">
                      <a16:creationId xmlns:a16="http://schemas.microsoft.com/office/drawing/2014/main" id="{60562150-7436-43AB-A913-D8C80EB987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2383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Titrimetri EDTA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16" name="Rectangle 92">
                  <a:extLst>
                    <a:ext uri="{FF2B5EF4-FFF2-40B4-BE49-F238E27FC236}">
                      <a16:creationId xmlns:a16="http://schemas.microsoft.com/office/drawing/2014/main" id="{3A510B95-BAB4-4FF9-A76A-0633FE708C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2383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17" name="Group 93">
                <a:extLst>
                  <a:ext uri="{FF2B5EF4-FFF2-40B4-BE49-F238E27FC236}">
                    <a16:creationId xmlns:a16="http://schemas.microsoft.com/office/drawing/2014/main" id="{5EB426BC-A439-4C7E-B16C-4F3563C832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2383"/>
                <a:ext cx="963" cy="394"/>
                <a:chOff x="2756" y="2383"/>
                <a:chExt cx="963" cy="394"/>
              </a:xfrm>
            </p:grpSpPr>
            <p:sp>
              <p:nvSpPr>
                <p:cNvPr id="359518" name="Rectangle 94">
                  <a:extLst>
                    <a:ext uri="{FF2B5EF4-FFF2-40B4-BE49-F238E27FC236}">
                      <a16:creationId xmlns:a16="http://schemas.microsoft.com/office/drawing/2014/main" id="{47AE3A9E-A5EF-4C8A-9865-1468010EE0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2383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Buret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19" name="Rectangle 95">
                  <a:extLst>
                    <a:ext uri="{FF2B5EF4-FFF2-40B4-BE49-F238E27FC236}">
                      <a16:creationId xmlns:a16="http://schemas.microsoft.com/office/drawing/2014/main" id="{1D1B0860-9D65-434D-9A89-45E8C75BC8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2383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20" name="Group 96">
                <a:extLst>
                  <a:ext uri="{FF2B5EF4-FFF2-40B4-BE49-F238E27FC236}">
                    <a16:creationId xmlns:a16="http://schemas.microsoft.com/office/drawing/2014/main" id="{8BA5323F-21FF-4760-8C07-B24FAF80F1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777"/>
                <a:ext cx="338" cy="394"/>
                <a:chOff x="0" y="2777"/>
                <a:chExt cx="338" cy="394"/>
              </a:xfrm>
            </p:grpSpPr>
            <p:sp>
              <p:nvSpPr>
                <p:cNvPr id="359521" name="Rectangle 97">
                  <a:extLst>
                    <a:ext uri="{FF2B5EF4-FFF2-40B4-BE49-F238E27FC236}">
                      <a16:creationId xmlns:a16="http://schemas.microsoft.com/office/drawing/2014/main" id="{FD36AC31-29A7-4987-9F57-0180B56CF0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777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6.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22" name="Rectangle 98">
                  <a:extLst>
                    <a:ext uri="{FF2B5EF4-FFF2-40B4-BE49-F238E27FC236}">
                      <a16:creationId xmlns:a16="http://schemas.microsoft.com/office/drawing/2014/main" id="{F426D317-8EC0-4855-B0D4-C93A250857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777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23" name="Group 99">
                <a:extLst>
                  <a:ext uri="{FF2B5EF4-FFF2-40B4-BE49-F238E27FC236}">
                    <a16:creationId xmlns:a16="http://schemas.microsoft.com/office/drawing/2014/main" id="{BD2CA955-F674-4592-8F95-5999445DFE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2777"/>
                <a:ext cx="950" cy="394"/>
                <a:chOff x="338" y="2777"/>
                <a:chExt cx="950" cy="394"/>
              </a:xfrm>
            </p:grpSpPr>
            <p:sp>
              <p:nvSpPr>
                <p:cNvPr id="359524" name="Rectangle 100">
                  <a:extLst>
                    <a:ext uri="{FF2B5EF4-FFF2-40B4-BE49-F238E27FC236}">
                      <a16:creationId xmlns:a16="http://schemas.microsoft.com/office/drawing/2014/main" id="{D48DE111-64FC-449D-9B82-341158ED6C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2777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Besi (Fe)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25" name="Rectangle 101">
                  <a:extLst>
                    <a:ext uri="{FF2B5EF4-FFF2-40B4-BE49-F238E27FC236}">
                      <a16:creationId xmlns:a16="http://schemas.microsoft.com/office/drawing/2014/main" id="{67B15D48-7C3B-44F8-B4A7-AB1A4B319D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2777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26" name="Group 102">
                <a:extLst>
                  <a:ext uri="{FF2B5EF4-FFF2-40B4-BE49-F238E27FC236}">
                    <a16:creationId xmlns:a16="http://schemas.microsoft.com/office/drawing/2014/main" id="{9B73FF14-7EEC-4EE1-A0EE-6CBA7C80194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2777"/>
                <a:ext cx="554" cy="394"/>
                <a:chOff x="1288" y="2777"/>
                <a:chExt cx="554" cy="394"/>
              </a:xfrm>
            </p:grpSpPr>
            <p:sp>
              <p:nvSpPr>
                <p:cNvPr id="359527" name="Rectangle 103">
                  <a:extLst>
                    <a:ext uri="{FF2B5EF4-FFF2-40B4-BE49-F238E27FC236}">
                      <a16:creationId xmlns:a16="http://schemas.microsoft.com/office/drawing/2014/main" id="{08A45632-DBB4-4B7E-BBDF-47404F2150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2777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28" name="Rectangle 104">
                  <a:extLst>
                    <a:ext uri="{FF2B5EF4-FFF2-40B4-BE49-F238E27FC236}">
                      <a16:creationId xmlns:a16="http://schemas.microsoft.com/office/drawing/2014/main" id="{503A3B90-DDDB-4F08-A287-BCA4BC49AB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2777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29" name="Group 105">
                <a:extLst>
                  <a:ext uri="{FF2B5EF4-FFF2-40B4-BE49-F238E27FC236}">
                    <a16:creationId xmlns:a16="http://schemas.microsoft.com/office/drawing/2014/main" id="{ECE0BFF6-62B6-44C8-881B-CC3BA301DD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2777"/>
                <a:ext cx="914" cy="394"/>
                <a:chOff x="1842" y="2777"/>
                <a:chExt cx="914" cy="394"/>
              </a:xfrm>
            </p:grpSpPr>
            <p:sp>
              <p:nvSpPr>
                <p:cNvPr id="359530" name="Rectangle 106">
                  <a:extLst>
                    <a:ext uri="{FF2B5EF4-FFF2-40B4-BE49-F238E27FC236}">
                      <a16:creationId xmlns:a16="http://schemas.microsoft.com/office/drawing/2014/main" id="{287DF71E-B9E1-4B66-8227-EA5E2CF25A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2777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Spektrofotometri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31" name="Rectangle 107">
                  <a:extLst>
                    <a:ext uri="{FF2B5EF4-FFF2-40B4-BE49-F238E27FC236}">
                      <a16:creationId xmlns:a16="http://schemas.microsoft.com/office/drawing/2014/main" id="{2B1345DD-AA0D-480E-9F24-5F47C7CBF5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2777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32" name="Group 108">
                <a:extLst>
                  <a:ext uri="{FF2B5EF4-FFF2-40B4-BE49-F238E27FC236}">
                    <a16:creationId xmlns:a16="http://schemas.microsoft.com/office/drawing/2014/main" id="{FA330841-5C62-48DC-A300-F0D12125936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2777"/>
                <a:ext cx="963" cy="394"/>
                <a:chOff x="2756" y="2777"/>
                <a:chExt cx="963" cy="394"/>
              </a:xfrm>
            </p:grpSpPr>
            <p:sp>
              <p:nvSpPr>
                <p:cNvPr id="359533" name="Rectangle 109">
                  <a:extLst>
                    <a:ext uri="{FF2B5EF4-FFF2-40B4-BE49-F238E27FC236}">
                      <a16:creationId xmlns:a16="http://schemas.microsoft.com/office/drawing/2014/main" id="{0705207A-E2A6-47C9-9613-8CEA272A02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2777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Spektrofotometer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34" name="Rectangle 110">
                  <a:extLst>
                    <a:ext uri="{FF2B5EF4-FFF2-40B4-BE49-F238E27FC236}">
                      <a16:creationId xmlns:a16="http://schemas.microsoft.com/office/drawing/2014/main" id="{2F8405D8-A0BE-49BE-B294-9087F33FF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2777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35" name="Group 111">
                <a:extLst>
                  <a:ext uri="{FF2B5EF4-FFF2-40B4-BE49-F238E27FC236}">
                    <a16:creationId xmlns:a16="http://schemas.microsoft.com/office/drawing/2014/main" id="{28FE8321-E0C3-4138-9B57-5F833BBBE2E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171"/>
                <a:ext cx="338" cy="394"/>
                <a:chOff x="0" y="3171"/>
                <a:chExt cx="338" cy="394"/>
              </a:xfrm>
            </p:grpSpPr>
            <p:sp>
              <p:nvSpPr>
                <p:cNvPr id="359536" name="Rectangle 112">
                  <a:extLst>
                    <a:ext uri="{FF2B5EF4-FFF2-40B4-BE49-F238E27FC236}">
                      <a16:creationId xmlns:a16="http://schemas.microsoft.com/office/drawing/2014/main" id="{EB2E2CA2-A0EA-4C41-A519-BC5992B36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3171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7.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37" name="Rectangle 113">
                  <a:extLst>
                    <a:ext uri="{FF2B5EF4-FFF2-40B4-BE49-F238E27FC236}">
                      <a16:creationId xmlns:a16="http://schemas.microsoft.com/office/drawing/2014/main" id="{13A69F76-6770-4768-A41F-093E52DD76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171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38" name="Group 114">
                <a:extLst>
                  <a:ext uri="{FF2B5EF4-FFF2-40B4-BE49-F238E27FC236}">
                    <a16:creationId xmlns:a16="http://schemas.microsoft.com/office/drawing/2014/main" id="{ECF3A30B-01C1-4130-ADC3-DFA775A8CC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3171"/>
                <a:ext cx="950" cy="394"/>
                <a:chOff x="338" y="3171"/>
                <a:chExt cx="950" cy="394"/>
              </a:xfrm>
            </p:grpSpPr>
            <p:sp>
              <p:nvSpPr>
                <p:cNvPr id="359539" name="Rectangle 115">
                  <a:extLst>
                    <a:ext uri="{FF2B5EF4-FFF2-40B4-BE49-F238E27FC236}">
                      <a16:creationId xmlns:a16="http://schemas.microsoft.com/office/drawing/2014/main" id="{9CF7D476-EEFA-4DDA-9600-8095FD552C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3171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Mangan (Mn)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40" name="Rectangle 116">
                  <a:extLst>
                    <a:ext uri="{FF2B5EF4-FFF2-40B4-BE49-F238E27FC236}">
                      <a16:creationId xmlns:a16="http://schemas.microsoft.com/office/drawing/2014/main" id="{C1190CF4-7B5F-4E56-9A4D-B6C1B3B359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3171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41" name="Group 117">
                <a:extLst>
                  <a:ext uri="{FF2B5EF4-FFF2-40B4-BE49-F238E27FC236}">
                    <a16:creationId xmlns:a16="http://schemas.microsoft.com/office/drawing/2014/main" id="{F60C9CE1-2166-442C-A37B-B89018E848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3171"/>
                <a:ext cx="554" cy="394"/>
                <a:chOff x="1288" y="3171"/>
                <a:chExt cx="554" cy="394"/>
              </a:xfrm>
            </p:grpSpPr>
            <p:sp>
              <p:nvSpPr>
                <p:cNvPr id="359542" name="Rectangle 118">
                  <a:extLst>
                    <a:ext uri="{FF2B5EF4-FFF2-40B4-BE49-F238E27FC236}">
                      <a16:creationId xmlns:a16="http://schemas.microsoft.com/office/drawing/2014/main" id="{4041290F-0BE5-4A71-9EAF-7A47398A2B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3171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43" name="Rectangle 119">
                  <a:extLst>
                    <a:ext uri="{FF2B5EF4-FFF2-40B4-BE49-F238E27FC236}">
                      <a16:creationId xmlns:a16="http://schemas.microsoft.com/office/drawing/2014/main" id="{BAB4A3E7-500F-4A80-8FD6-D4C8CD2DBC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3171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44" name="Group 120">
                <a:extLst>
                  <a:ext uri="{FF2B5EF4-FFF2-40B4-BE49-F238E27FC236}">
                    <a16:creationId xmlns:a16="http://schemas.microsoft.com/office/drawing/2014/main" id="{E1970B1A-DA41-4467-B080-43C2376C52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3171"/>
                <a:ext cx="914" cy="394"/>
                <a:chOff x="1842" y="3171"/>
                <a:chExt cx="914" cy="394"/>
              </a:xfrm>
            </p:grpSpPr>
            <p:sp>
              <p:nvSpPr>
                <p:cNvPr id="359545" name="Rectangle 121">
                  <a:extLst>
                    <a:ext uri="{FF2B5EF4-FFF2-40B4-BE49-F238E27FC236}">
                      <a16:creationId xmlns:a16="http://schemas.microsoft.com/office/drawing/2014/main" id="{933E0D89-DD48-450E-A209-352DED8E3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3171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Spektrofotometri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46" name="Rectangle 122">
                  <a:extLst>
                    <a:ext uri="{FF2B5EF4-FFF2-40B4-BE49-F238E27FC236}">
                      <a16:creationId xmlns:a16="http://schemas.microsoft.com/office/drawing/2014/main" id="{DDA3D4A6-8869-47EF-A053-03EBBD31E1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3171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47" name="Group 123">
                <a:extLst>
                  <a:ext uri="{FF2B5EF4-FFF2-40B4-BE49-F238E27FC236}">
                    <a16:creationId xmlns:a16="http://schemas.microsoft.com/office/drawing/2014/main" id="{ED8C2DF2-CEBC-4663-8832-F72E4B52964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3171"/>
                <a:ext cx="963" cy="394"/>
                <a:chOff x="2756" y="3171"/>
                <a:chExt cx="963" cy="394"/>
              </a:xfrm>
            </p:grpSpPr>
            <p:sp>
              <p:nvSpPr>
                <p:cNvPr id="359548" name="Rectangle 124">
                  <a:extLst>
                    <a:ext uri="{FF2B5EF4-FFF2-40B4-BE49-F238E27FC236}">
                      <a16:creationId xmlns:a16="http://schemas.microsoft.com/office/drawing/2014/main" id="{29392873-00F0-4F13-848C-ADFC02ED11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3171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Spektrofotometer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49" name="Rectangle 125">
                  <a:extLst>
                    <a:ext uri="{FF2B5EF4-FFF2-40B4-BE49-F238E27FC236}">
                      <a16:creationId xmlns:a16="http://schemas.microsoft.com/office/drawing/2014/main" id="{068A9CE2-D3F9-4342-AA0B-E775FFA09E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3171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50" name="Group 126">
                <a:extLst>
                  <a:ext uri="{FF2B5EF4-FFF2-40B4-BE49-F238E27FC236}">
                    <a16:creationId xmlns:a16="http://schemas.microsoft.com/office/drawing/2014/main" id="{F3FA87C8-BAF1-4152-8EFB-CAC89404AE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565"/>
                <a:ext cx="338" cy="394"/>
                <a:chOff x="0" y="3565"/>
                <a:chExt cx="338" cy="394"/>
              </a:xfrm>
            </p:grpSpPr>
            <p:sp>
              <p:nvSpPr>
                <p:cNvPr id="359551" name="Rectangle 127">
                  <a:extLst>
                    <a:ext uri="{FF2B5EF4-FFF2-40B4-BE49-F238E27FC236}">
                      <a16:creationId xmlns:a16="http://schemas.microsoft.com/office/drawing/2014/main" id="{C16EE8D2-2DA6-4FCF-99EA-687299B501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3565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8.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52" name="Rectangle 128">
                  <a:extLst>
                    <a:ext uri="{FF2B5EF4-FFF2-40B4-BE49-F238E27FC236}">
                      <a16:creationId xmlns:a16="http://schemas.microsoft.com/office/drawing/2014/main" id="{0C8481B8-6BAA-48D7-BE07-06FFDE039F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565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53" name="Group 129">
                <a:extLst>
                  <a:ext uri="{FF2B5EF4-FFF2-40B4-BE49-F238E27FC236}">
                    <a16:creationId xmlns:a16="http://schemas.microsoft.com/office/drawing/2014/main" id="{F2BC5D0D-14D9-4334-9F3E-AFA3F0150D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3565"/>
                <a:ext cx="950" cy="394"/>
                <a:chOff x="338" y="3565"/>
                <a:chExt cx="950" cy="394"/>
              </a:xfrm>
            </p:grpSpPr>
            <p:sp>
              <p:nvSpPr>
                <p:cNvPr id="359554" name="Rectangle 130">
                  <a:extLst>
                    <a:ext uri="{FF2B5EF4-FFF2-40B4-BE49-F238E27FC236}">
                      <a16:creationId xmlns:a16="http://schemas.microsoft.com/office/drawing/2014/main" id="{6B2D8FEC-9D9C-4D3D-B654-B7A03FD027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3565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Cadmium (Cd)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55" name="Rectangle 131">
                  <a:extLst>
                    <a:ext uri="{FF2B5EF4-FFF2-40B4-BE49-F238E27FC236}">
                      <a16:creationId xmlns:a16="http://schemas.microsoft.com/office/drawing/2014/main" id="{27C4003A-FC5B-49AD-B090-408D4DE345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3565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56" name="Group 132">
                <a:extLst>
                  <a:ext uri="{FF2B5EF4-FFF2-40B4-BE49-F238E27FC236}">
                    <a16:creationId xmlns:a16="http://schemas.microsoft.com/office/drawing/2014/main" id="{6AD0AE59-AD1D-4F9C-8BE6-CAAFCB335FB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3565"/>
                <a:ext cx="554" cy="394"/>
                <a:chOff x="1288" y="3565"/>
                <a:chExt cx="554" cy="394"/>
              </a:xfrm>
            </p:grpSpPr>
            <p:sp>
              <p:nvSpPr>
                <p:cNvPr id="359557" name="Rectangle 133">
                  <a:extLst>
                    <a:ext uri="{FF2B5EF4-FFF2-40B4-BE49-F238E27FC236}">
                      <a16:creationId xmlns:a16="http://schemas.microsoft.com/office/drawing/2014/main" id="{C6451AD0-6445-4A54-BB93-D54D85FA80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3565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58" name="Rectangle 134">
                  <a:extLst>
                    <a:ext uri="{FF2B5EF4-FFF2-40B4-BE49-F238E27FC236}">
                      <a16:creationId xmlns:a16="http://schemas.microsoft.com/office/drawing/2014/main" id="{9FBBE363-CE7E-4F30-91D4-9878902B7E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3565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59" name="Group 135">
                <a:extLst>
                  <a:ext uri="{FF2B5EF4-FFF2-40B4-BE49-F238E27FC236}">
                    <a16:creationId xmlns:a16="http://schemas.microsoft.com/office/drawing/2014/main" id="{A2E5833F-8B5D-4DEA-96B0-DFF2573FE4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3565"/>
                <a:ext cx="914" cy="394"/>
                <a:chOff x="1842" y="3565"/>
                <a:chExt cx="914" cy="394"/>
              </a:xfrm>
            </p:grpSpPr>
            <p:sp>
              <p:nvSpPr>
                <p:cNvPr id="359560" name="Rectangle 136">
                  <a:extLst>
                    <a:ext uri="{FF2B5EF4-FFF2-40B4-BE49-F238E27FC236}">
                      <a16:creationId xmlns:a16="http://schemas.microsoft.com/office/drawing/2014/main" id="{2320F1F7-A3F2-4955-9089-5FA25A41CF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3565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Atomisasi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61" name="Rectangle 137">
                  <a:extLst>
                    <a:ext uri="{FF2B5EF4-FFF2-40B4-BE49-F238E27FC236}">
                      <a16:creationId xmlns:a16="http://schemas.microsoft.com/office/drawing/2014/main" id="{B16C6A82-DC39-4B5E-9A92-61D12264AF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3565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62" name="Group 138">
                <a:extLst>
                  <a:ext uri="{FF2B5EF4-FFF2-40B4-BE49-F238E27FC236}">
                    <a16:creationId xmlns:a16="http://schemas.microsoft.com/office/drawing/2014/main" id="{F55AD580-F823-4591-8574-7179ED7B57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3565"/>
                <a:ext cx="963" cy="394"/>
                <a:chOff x="2756" y="3565"/>
                <a:chExt cx="963" cy="394"/>
              </a:xfrm>
            </p:grpSpPr>
            <p:sp>
              <p:nvSpPr>
                <p:cNvPr id="359563" name="Rectangle 139">
                  <a:extLst>
                    <a:ext uri="{FF2B5EF4-FFF2-40B4-BE49-F238E27FC236}">
                      <a16:creationId xmlns:a16="http://schemas.microsoft.com/office/drawing/2014/main" id="{9F78F714-8053-4635-87CC-9347C260B0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3565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AAS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64" name="Rectangle 140">
                  <a:extLst>
                    <a:ext uri="{FF2B5EF4-FFF2-40B4-BE49-F238E27FC236}">
                      <a16:creationId xmlns:a16="http://schemas.microsoft.com/office/drawing/2014/main" id="{123B5403-1AFB-4701-9A31-83E5455DD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3565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65" name="Group 141">
                <a:extLst>
                  <a:ext uri="{FF2B5EF4-FFF2-40B4-BE49-F238E27FC236}">
                    <a16:creationId xmlns:a16="http://schemas.microsoft.com/office/drawing/2014/main" id="{97A84ED4-3F1B-43D3-A37A-1F3423F336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959"/>
                <a:ext cx="338" cy="394"/>
                <a:chOff x="0" y="3959"/>
                <a:chExt cx="338" cy="394"/>
              </a:xfrm>
            </p:grpSpPr>
            <p:sp>
              <p:nvSpPr>
                <p:cNvPr id="359566" name="Rectangle 142">
                  <a:extLst>
                    <a:ext uri="{FF2B5EF4-FFF2-40B4-BE49-F238E27FC236}">
                      <a16:creationId xmlns:a16="http://schemas.microsoft.com/office/drawing/2014/main" id="{17781D80-B51F-4336-BB7C-A593CC7190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3959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9.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67" name="Rectangle 143">
                  <a:extLst>
                    <a:ext uri="{FF2B5EF4-FFF2-40B4-BE49-F238E27FC236}">
                      <a16:creationId xmlns:a16="http://schemas.microsoft.com/office/drawing/2014/main" id="{D29C7991-D135-4BA9-97E9-F7C1CE88EA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959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68" name="Group 144">
                <a:extLst>
                  <a:ext uri="{FF2B5EF4-FFF2-40B4-BE49-F238E27FC236}">
                    <a16:creationId xmlns:a16="http://schemas.microsoft.com/office/drawing/2014/main" id="{80E56D44-AA9D-49B3-9FF8-D52A4AB674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3959"/>
                <a:ext cx="950" cy="394"/>
                <a:chOff x="338" y="3959"/>
                <a:chExt cx="950" cy="394"/>
              </a:xfrm>
            </p:grpSpPr>
            <p:sp>
              <p:nvSpPr>
                <p:cNvPr id="359569" name="Rectangle 145">
                  <a:extLst>
                    <a:ext uri="{FF2B5EF4-FFF2-40B4-BE49-F238E27FC236}">
                      <a16:creationId xmlns:a16="http://schemas.microsoft.com/office/drawing/2014/main" id="{6CF21704-041F-4C50-BCFD-75690CFEBF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3959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Tembaga (Cu)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70" name="Rectangle 146">
                  <a:extLst>
                    <a:ext uri="{FF2B5EF4-FFF2-40B4-BE49-F238E27FC236}">
                      <a16:creationId xmlns:a16="http://schemas.microsoft.com/office/drawing/2014/main" id="{9A7D726C-C710-4B99-9023-65BD97594E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3959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71" name="Group 147">
                <a:extLst>
                  <a:ext uri="{FF2B5EF4-FFF2-40B4-BE49-F238E27FC236}">
                    <a16:creationId xmlns:a16="http://schemas.microsoft.com/office/drawing/2014/main" id="{FB5932E6-41AC-4704-B953-ECC67EEBD3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3959"/>
                <a:ext cx="554" cy="394"/>
                <a:chOff x="1288" y="3959"/>
                <a:chExt cx="554" cy="394"/>
              </a:xfrm>
            </p:grpSpPr>
            <p:sp>
              <p:nvSpPr>
                <p:cNvPr id="359572" name="Rectangle 148">
                  <a:extLst>
                    <a:ext uri="{FF2B5EF4-FFF2-40B4-BE49-F238E27FC236}">
                      <a16:creationId xmlns:a16="http://schemas.microsoft.com/office/drawing/2014/main" id="{65073033-44B7-4466-B9DE-D789A26C5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3959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73" name="Rectangle 149">
                  <a:extLst>
                    <a:ext uri="{FF2B5EF4-FFF2-40B4-BE49-F238E27FC236}">
                      <a16:creationId xmlns:a16="http://schemas.microsoft.com/office/drawing/2014/main" id="{EE393577-D4FB-4FDB-9933-B1B9B2F2B1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3959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74" name="Group 150">
                <a:extLst>
                  <a:ext uri="{FF2B5EF4-FFF2-40B4-BE49-F238E27FC236}">
                    <a16:creationId xmlns:a16="http://schemas.microsoft.com/office/drawing/2014/main" id="{3DBC8D3E-2A0F-4B49-9303-C6EFCFB728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3959"/>
                <a:ext cx="914" cy="394"/>
                <a:chOff x="1842" y="3959"/>
                <a:chExt cx="914" cy="394"/>
              </a:xfrm>
            </p:grpSpPr>
            <p:sp>
              <p:nvSpPr>
                <p:cNvPr id="359575" name="Rectangle 151">
                  <a:extLst>
                    <a:ext uri="{FF2B5EF4-FFF2-40B4-BE49-F238E27FC236}">
                      <a16:creationId xmlns:a16="http://schemas.microsoft.com/office/drawing/2014/main" id="{3007CD1D-2A21-4EDF-97FA-FAC5767B3E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3959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Atomisasi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76" name="Rectangle 152">
                  <a:extLst>
                    <a:ext uri="{FF2B5EF4-FFF2-40B4-BE49-F238E27FC236}">
                      <a16:creationId xmlns:a16="http://schemas.microsoft.com/office/drawing/2014/main" id="{BA762C2B-77D7-42AF-9E6C-026312AEDD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3959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77" name="Group 153">
                <a:extLst>
                  <a:ext uri="{FF2B5EF4-FFF2-40B4-BE49-F238E27FC236}">
                    <a16:creationId xmlns:a16="http://schemas.microsoft.com/office/drawing/2014/main" id="{0A77EE3F-57A1-434B-9245-B12DB916B8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3959"/>
                <a:ext cx="963" cy="394"/>
                <a:chOff x="2756" y="3959"/>
                <a:chExt cx="963" cy="394"/>
              </a:xfrm>
            </p:grpSpPr>
            <p:sp>
              <p:nvSpPr>
                <p:cNvPr id="359578" name="Rectangle 154">
                  <a:extLst>
                    <a:ext uri="{FF2B5EF4-FFF2-40B4-BE49-F238E27FC236}">
                      <a16:creationId xmlns:a16="http://schemas.microsoft.com/office/drawing/2014/main" id="{7BD0FEF1-5FF9-420F-B47C-656547E843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3959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AAS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79" name="Rectangle 155">
                  <a:extLst>
                    <a:ext uri="{FF2B5EF4-FFF2-40B4-BE49-F238E27FC236}">
                      <a16:creationId xmlns:a16="http://schemas.microsoft.com/office/drawing/2014/main" id="{2B578FF5-C75F-4463-86E6-6C25A0D9D5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3959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80" name="Group 156">
                <a:extLst>
                  <a:ext uri="{FF2B5EF4-FFF2-40B4-BE49-F238E27FC236}">
                    <a16:creationId xmlns:a16="http://schemas.microsoft.com/office/drawing/2014/main" id="{3FCA668E-A24C-4920-ACEC-C3A5EF1662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353"/>
                <a:ext cx="338" cy="394"/>
                <a:chOff x="0" y="4353"/>
                <a:chExt cx="338" cy="394"/>
              </a:xfrm>
            </p:grpSpPr>
            <p:sp>
              <p:nvSpPr>
                <p:cNvPr id="359581" name="Rectangle 157">
                  <a:extLst>
                    <a:ext uri="{FF2B5EF4-FFF2-40B4-BE49-F238E27FC236}">
                      <a16:creationId xmlns:a16="http://schemas.microsoft.com/office/drawing/2014/main" id="{EEED1A61-C8BE-4A61-8E85-C29F2343F6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4353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10.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82" name="Rectangle 158">
                  <a:extLst>
                    <a:ext uri="{FF2B5EF4-FFF2-40B4-BE49-F238E27FC236}">
                      <a16:creationId xmlns:a16="http://schemas.microsoft.com/office/drawing/2014/main" id="{47446867-4204-4C13-BD08-4AF2CBBC5F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353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83" name="Group 159">
                <a:extLst>
                  <a:ext uri="{FF2B5EF4-FFF2-40B4-BE49-F238E27FC236}">
                    <a16:creationId xmlns:a16="http://schemas.microsoft.com/office/drawing/2014/main" id="{34B3FDD1-9691-4181-B23F-E627FC2444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4353"/>
                <a:ext cx="950" cy="394"/>
                <a:chOff x="338" y="4353"/>
                <a:chExt cx="950" cy="394"/>
              </a:xfrm>
            </p:grpSpPr>
            <p:sp>
              <p:nvSpPr>
                <p:cNvPr id="359584" name="Rectangle 160">
                  <a:extLst>
                    <a:ext uri="{FF2B5EF4-FFF2-40B4-BE49-F238E27FC236}">
                      <a16:creationId xmlns:a16="http://schemas.microsoft.com/office/drawing/2014/main" id="{40CAD247-2928-4E49-86DF-F3FDB4315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4353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Timbal (Pb)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85" name="Rectangle 161">
                  <a:extLst>
                    <a:ext uri="{FF2B5EF4-FFF2-40B4-BE49-F238E27FC236}">
                      <a16:creationId xmlns:a16="http://schemas.microsoft.com/office/drawing/2014/main" id="{CF7A39AE-CF90-4991-AA6B-1DDA9FB3FE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4353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86" name="Group 162">
                <a:extLst>
                  <a:ext uri="{FF2B5EF4-FFF2-40B4-BE49-F238E27FC236}">
                    <a16:creationId xmlns:a16="http://schemas.microsoft.com/office/drawing/2014/main" id="{C2287A90-BD50-4A26-BFF7-AD7F4B348F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4353"/>
                <a:ext cx="554" cy="394"/>
                <a:chOff x="1288" y="4353"/>
                <a:chExt cx="554" cy="394"/>
              </a:xfrm>
            </p:grpSpPr>
            <p:sp>
              <p:nvSpPr>
                <p:cNvPr id="359587" name="Rectangle 163">
                  <a:extLst>
                    <a:ext uri="{FF2B5EF4-FFF2-40B4-BE49-F238E27FC236}">
                      <a16:creationId xmlns:a16="http://schemas.microsoft.com/office/drawing/2014/main" id="{B3446AF9-8E8E-4875-A854-5F5BDF3048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4353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88" name="Rectangle 164">
                  <a:extLst>
                    <a:ext uri="{FF2B5EF4-FFF2-40B4-BE49-F238E27FC236}">
                      <a16:creationId xmlns:a16="http://schemas.microsoft.com/office/drawing/2014/main" id="{E2EA1D32-9FBF-44AF-8E89-F1E7FF55A9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4353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89" name="Group 165">
                <a:extLst>
                  <a:ext uri="{FF2B5EF4-FFF2-40B4-BE49-F238E27FC236}">
                    <a16:creationId xmlns:a16="http://schemas.microsoft.com/office/drawing/2014/main" id="{4FE6DD0B-7AD8-4DE9-95CB-28FAE480C5B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4353"/>
                <a:ext cx="914" cy="394"/>
                <a:chOff x="1842" y="4353"/>
                <a:chExt cx="914" cy="394"/>
              </a:xfrm>
            </p:grpSpPr>
            <p:sp>
              <p:nvSpPr>
                <p:cNvPr id="359590" name="Rectangle 166">
                  <a:extLst>
                    <a:ext uri="{FF2B5EF4-FFF2-40B4-BE49-F238E27FC236}">
                      <a16:creationId xmlns:a16="http://schemas.microsoft.com/office/drawing/2014/main" id="{43A4D0CF-DAAA-4BCD-84EE-EE6F489650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4353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Atomisasi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91" name="Rectangle 167">
                  <a:extLst>
                    <a:ext uri="{FF2B5EF4-FFF2-40B4-BE49-F238E27FC236}">
                      <a16:creationId xmlns:a16="http://schemas.microsoft.com/office/drawing/2014/main" id="{B7A8A6EF-8D80-46EB-97EA-B47BF146CD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4353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92" name="Group 168">
                <a:extLst>
                  <a:ext uri="{FF2B5EF4-FFF2-40B4-BE49-F238E27FC236}">
                    <a16:creationId xmlns:a16="http://schemas.microsoft.com/office/drawing/2014/main" id="{DAD2D965-8D67-4007-A0C2-38D0C06B34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4353"/>
                <a:ext cx="963" cy="394"/>
                <a:chOff x="2756" y="4353"/>
                <a:chExt cx="963" cy="394"/>
              </a:xfrm>
            </p:grpSpPr>
            <p:sp>
              <p:nvSpPr>
                <p:cNvPr id="359593" name="Rectangle 169">
                  <a:extLst>
                    <a:ext uri="{FF2B5EF4-FFF2-40B4-BE49-F238E27FC236}">
                      <a16:creationId xmlns:a16="http://schemas.microsoft.com/office/drawing/2014/main" id="{36B0364D-02F8-416E-9DEC-2C1EBA559A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4353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AAS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94" name="Rectangle 170">
                  <a:extLst>
                    <a:ext uri="{FF2B5EF4-FFF2-40B4-BE49-F238E27FC236}">
                      <a16:creationId xmlns:a16="http://schemas.microsoft.com/office/drawing/2014/main" id="{D2FB21CB-C43D-4D58-9C3F-C91907D700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4353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95" name="Group 171">
                <a:extLst>
                  <a:ext uri="{FF2B5EF4-FFF2-40B4-BE49-F238E27FC236}">
                    <a16:creationId xmlns:a16="http://schemas.microsoft.com/office/drawing/2014/main" id="{E71CDD52-19CD-4328-880B-B48A4BD2F6E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747"/>
                <a:ext cx="338" cy="394"/>
                <a:chOff x="0" y="4747"/>
                <a:chExt cx="338" cy="394"/>
              </a:xfrm>
            </p:grpSpPr>
            <p:sp>
              <p:nvSpPr>
                <p:cNvPr id="359596" name="Rectangle 172">
                  <a:extLst>
                    <a:ext uri="{FF2B5EF4-FFF2-40B4-BE49-F238E27FC236}">
                      <a16:creationId xmlns:a16="http://schemas.microsoft.com/office/drawing/2014/main" id="{53366E3A-E3A8-44CD-84BE-50AEC5EE31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4747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11.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597" name="Rectangle 173">
                  <a:extLst>
                    <a:ext uri="{FF2B5EF4-FFF2-40B4-BE49-F238E27FC236}">
                      <a16:creationId xmlns:a16="http://schemas.microsoft.com/office/drawing/2014/main" id="{E1C53B46-C27B-4350-B4AD-00CB9F6B3E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747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598" name="Group 174">
                <a:extLst>
                  <a:ext uri="{FF2B5EF4-FFF2-40B4-BE49-F238E27FC236}">
                    <a16:creationId xmlns:a16="http://schemas.microsoft.com/office/drawing/2014/main" id="{5A6D9744-DFCD-42D4-A50C-72940B57D4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4747"/>
                <a:ext cx="950" cy="394"/>
                <a:chOff x="338" y="4747"/>
                <a:chExt cx="950" cy="394"/>
              </a:xfrm>
            </p:grpSpPr>
            <p:sp>
              <p:nvSpPr>
                <p:cNvPr id="359599" name="Rectangle 175">
                  <a:extLst>
                    <a:ext uri="{FF2B5EF4-FFF2-40B4-BE49-F238E27FC236}">
                      <a16:creationId xmlns:a16="http://schemas.microsoft.com/office/drawing/2014/main" id="{E029C8E3-33E0-4458-9441-8D2126A1DC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4747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Krom (Cr)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00" name="Rectangle 176">
                  <a:extLst>
                    <a:ext uri="{FF2B5EF4-FFF2-40B4-BE49-F238E27FC236}">
                      <a16:creationId xmlns:a16="http://schemas.microsoft.com/office/drawing/2014/main" id="{78D207B2-3D21-4161-B25E-DFDFA69B1D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4747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01" name="Group 177">
                <a:extLst>
                  <a:ext uri="{FF2B5EF4-FFF2-40B4-BE49-F238E27FC236}">
                    <a16:creationId xmlns:a16="http://schemas.microsoft.com/office/drawing/2014/main" id="{B689E6D1-1581-47EA-B7BA-C7ABACF11E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4747"/>
                <a:ext cx="554" cy="394"/>
                <a:chOff x="1288" y="4747"/>
                <a:chExt cx="554" cy="394"/>
              </a:xfrm>
            </p:grpSpPr>
            <p:sp>
              <p:nvSpPr>
                <p:cNvPr id="359602" name="Rectangle 178">
                  <a:extLst>
                    <a:ext uri="{FF2B5EF4-FFF2-40B4-BE49-F238E27FC236}">
                      <a16:creationId xmlns:a16="http://schemas.microsoft.com/office/drawing/2014/main" id="{DB955D59-F2B0-4371-A686-ED851A0840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4747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03" name="Rectangle 179">
                  <a:extLst>
                    <a:ext uri="{FF2B5EF4-FFF2-40B4-BE49-F238E27FC236}">
                      <a16:creationId xmlns:a16="http://schemas.microsoft.com/office/drawing/2014/main" id="{30FEF7BC-A304-4C82-8101-E32A2FD757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4747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04" name="Group 180">
                <a:extLst>
                  <a:ext uri="{FF2B5EF4-FFF2-40B4-BE49-F238E27FC236}">
                    <a16:creationId xmlns:a16="http://schemas.microsoft.com/office/drawing/2014/main" id="{FC1E6045-2C6A-4240-8BBC-C1BD0037E2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4747"/>
                <a:ext cx="914" cy="394"/>
                <a:chOff x="1842" y="4747"/>
                <a:chExt cx="914" cy="394"/>
              </a:xfrm>
            </p:grpSpPr>
            <p:sp>
              <p:nvSpPr>
                <p:cNvPr id="359605" name="Rectangle 181">
                  <a:extLst>
                    <a:ext uri="{FF2B5EF4-FFF2-40B4-BE49-F238E27FC236}">
                      <a16:creationId xmlns:a16="http://schemas.microsoft.com/office/drawing/2014/main" id="{F6882CE4-E06F-4448-B4F3-A1A67EE9A1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4747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Atomisasi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06" name="Rectangle 182">
                  <a:extLst>
                    <a:ext uri="{FF2B5EF4-FFF2-40B4-BE49-F238E27FC236}">
                      <a16:creationId xmlns:a16="http://schemas.microsoft.com/office/drawing/2014/main" id="{B6CE8DBA-53FE-468C-8E46-F09C1674A0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4747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07" name="Group 183">
                <a:extLst>
                  <a:ext uri="{FF2B5EF4-FFF2-40B4-BE49-F238E27FC236}">
                    <a16:creationId xmlns:a16="http://schemas.microsoft.com/office/drawing/2014/main" id="{9095789E-3346-43A0-904B-6EAA693A97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4747"/>
                <a:ext cx="963" cy="394"/>
                <a:chOff x="2756" y="4747"/>
                <a:chExt cx="963" cy="394"/>
              </a:xfrm>
            </p:grpSpPr>
            <p:sp>
              <p:nvSpPr>
                <p:cNvPr id="359608" name="Rectangle 184">
                  <a:extLst>
                    <a:ext uri="{FF2B5EF4-FFF2-40B4-BE49-F238E27FC236}">
                      <a16:creationId xmlns:a16="http://schemas.microsoft.com/office/drawing/2014/main" id="{B949314A-FA7C-488F-A4DA-EFA226723C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4747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AAS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09" name="Rectangle 185">
                  <a:extLst>
                    <a:ext uri="{FF2B5EF4-FFF2-40B4-BE49-F238E27FC236}">
                      <a16:creationId xmlns:a16="http://schemas.microsoft.com/office/drawing/2014/main" id="{9A805DE7-43B1-440C-8F6A-54EB1E9A9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4747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10" name="Group 186">
                <a:extLst>
                  <a:ext uri="{FF2B5EF4-FFF2-40B4-BE49-F238E27FC236}">
                    <a16:creationId xmlns:a16="http://schemas.microsoft.com/office/drawing/2014/main" id="{049529A0-72C4-4309-81F0-F67A689C04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141"/>
                <a:ext cx="338" cy="394"/>
                <a:chOff x="0" y="5141"/>
                <a:chExt cx="338" cy="394"/>
              </a:xfrm>
            </p:grpSpPr>
            <p:sp>
              <p:nvSpPr>
                <p:cNvPr id="359611" name="Rectangle 187">
                  <a:extLst>
                    <a:ext uri="{FF2B5EF4-FFF2-40B4-BE49-F238E27FC236}">
                      <a16:creationId xmlns:a16="http://schemas.microsoft.com/office/drawing/2014/main" id="{1221D4D1-3B77-451F-B5AF-9D2172A0CF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5141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12.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12" name="Rectangle 188">
                  <a:extLst>
                    <a:ext uri="{FF2B5EF4-FFF2-40B4-BE49-F238E27FC236}">
                      <a16:creationId xmlns:a16="http://schemas.microsoft.com/office/drawing/2014/main" id="{8DE6547D-97E4-418D-BD4F-B7F4CADF0E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5141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13" name="Group 189">
                <a:extLst>
                  <a:ext uri="{FF2B5EF4-FFF2-40B4-BE49-F238E27FC236}">
                    <a16:creationId xmlns:a16="http://schemas.microsoft.com/office/drawing/2014/main" id="{A52F3AB3-8FB5-4E26-89F8-AFBEECB468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5141"/>
                <a:ext cx="950" cy="394"/>
                <a:chOff x="338" y="5141"/>
                <a:chExt cx="950" cy="394"/>
              </a:xfrm>
            </p:grpSpPr>
            <p:sp>
              <p:nvSpPr>
                <p:cNvPr id="359614" name="Rectangle 190">
                  <a:extLst>
                    <a:ext uri="{FF2B5EF4-FFF2-40B4-BE49-F238E27FC236}">
                      <a16:creationId xmlns:a16="http://schemas.microsoft.com/office/drawing/2014/main" id="{FBC7E1C6-BB51-4760-9A2E-44477ED80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5141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Air raksa (Hg)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15" name="Rectangle 191">
                  <a:extLst>
                    <a:ext uri="{FF2B5EF4-FFF2-40B4-BE49-F238E27FC236}">
                      <a16:creationId xmlns:a16="http://schemas.microsoft.com/office/drawing/2014/main" id="{E8DB0D2D-5B7F-4279-9A56-8F88C08088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5141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16" name="Group 192">
                <a:extLst>
                  <a:ext uri="{FF2B5EF4-FFF2-40B4-BE49-F238E27FC236}">
                    <a16:creationId xmlns:a16="http://schemas.microsoft.com/office/drawing/2014/main" id="{BC01EA73-26CC-45BF-8749-AF49A0585F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5141"/>
                <a:ext cx="554" cy="394"/>
                <a:chOff x="1288" y="5141"/>
                <a:chExt cx="554" cy="394"/>
              </a:xfrm>
            </p:grpSpPr>
            <p:sp>
              <p:nvSpPr>
                <p:cNvPr id="359617" name="Rectangle 193">
                  <a:extLst>
                    <a:ext uri="{FF2B5EF4-FFF2-40B4-BE49-F238E27FC236}">
                      <a16:creationId xmlns:a16="http://schemas.microsoft.com/office/drawing/2014/main" id="{7AA84C53-B0C9-4ABF-A98C-5EC0ABC443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5141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18" name="Rectangle 194">
                  <a:extLst>
                    <a:ext uri="{FF2B5EF4-FFF2-40B4-BE49-F238E27FC236}">
                      <a16:creationId xmlns:a16="http://schemas.microsoft.com/office/drawing/2014/main" id="{4335D3E6-99CD-4852-8735-C392546D51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5141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19" name="Group 195">
                <a:extLst>
                  <a:ext uri="{FF2B5EF4-FFF2-40B4-BE49-F238E27FC236}">
                    <a16:creationId xmlns:a16="http://schemas.microsoft.com/office/drawing/2014/main" id="{1C98DCAA-B823-4F74-B05B-45929B5B89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5141"/>
                <a:ext cx="914" cy="394"/>
                <a:chOff x="1842" y="5141"/>
                <a:chExt cx="914" cy="394"/>
              </a:xfrm>
            </p:grpSpPr>
            <p:sp>
              <p:nvSpPr>
                <p:cNvPr id="359620" name="Rectangle 196">
                  <a:extLst>
                    <a:ext uri="{FF2B5EF4-FFF2-40B4-BE49-F238E27FC236}">
                      <a16:creationId xmlns:a16="http://schemas.microsoft.com/office/drawing/2014/main" id="{CAA4769F-15CA-4F6B-BC9F-F77D2143F0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5141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Atomisasi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21" name="Rectangle 197">
                  <a:extLst>
                    <a:ext uri="{FF2B5EF4-FFF2-40B4-BE49-F238E27FC236}">
                      <a16:creationId xmlns:a16="http://schemas.microsoft.com/office/drawing/2014/main" id="{290004AA-33EC-41AD-9718-B6F7DFCB43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5141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22" name="Group 198">
                <a:extLst>
                  <a:ext uri="{FF2B5EF4-FFF2-40B4-BE49-F238E27FC236}">
                    <a16:creationId xmlns:a16="http://schemas.microsoft.com/office/drawing/2014/main" id="{CE36F972-CDBD-4DC3-B1A3-02182AAD392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5141"/>
                <a:ext cx="963" cy="394"/>
                <a:chOff x="2756" y="5141"/>
                <a:chExt cx="963" cy="394"/>
              </a:xfrm>
            </p:grpSpPr>
            <p:sp>
              <p:nvSpPr>
                <p:cNvPr id="359623" name="Rectangle 199">
                  <a:extLst>
                    <a:ext uri="{FF2B5EF4-FFF2-40B4-BE49-F238E27FC236}">
                      <a16:creationId xmlns:a16="http://schemas.microsoft.com/office/drawing/2014/main" id="{150AA737-13DE-40AB-A890-A6E4E0738F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5141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AAS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24" name="Rectangle 200">
                  <a:extLst>
                    <a:ext uri="{FF2B5EF4-FFF2-40B4-BE49-F238E27FC236}">
                      <a16:creationId xmlns:a16="http://schemas.microsoft.com/office/drawing/2014/main" id="{51DB30EC-0D72-42C8-8773-CA1F14DE0A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5141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25" name="Group 201">
                <a:extLst>
                  <a:ext uri="{FF2B5EF4-FFF2-40B4-BE49-F238E27FC236}">
                    <a16:creationId xmlns:a16="http://schemas.microsoft.com/office/drawing/2014/main" id="{9783EFAB-413E-41F7-85F3-B72EB4C0AC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535"/>
                <a:ext cx="338" cy="394"/>
                <a:chOff x="0" y="5535"/>
                <a:chExt cx="338" cy="394"/>
              </a:xfrm>
            </p:grpSpPr>
            <p:sp>
              <p:nvSpPr>
                <p:cNvPr id="359626" name="Rectangle 202">
                  <a:extLst>
                    <a:ext uri="{FF2B5EF4-FFF2-40B4-BE49-F238E27FC236}">
                      <a16:creationId xmlns:a16="http://schemas.microsoft.com/office/drawing/2014/main" id="{ADC809CE-5212-4BE6-AA42-20978F75A9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5535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13.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27" name="Rectangle 203">
                  <a:extLst>
                    <a:ext uri="{FF2B5EF4-FFF2-40B4-BE49-F238E27FC236}">
                      <a16:creationId xmlns:a16="http://schemas.microsoft.com/office/drawing/2014/main" id="{1F0C9ADE-AC9B-4DC5-A8E3-A44AF10ED3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5535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28" name="Group 204">
                <a:extLst>
                  <a:ext uri="{FF2B5EF4-FFF2-40B4-BE49-F238E27FC236}">
                    <a16:creationId xmlns:a16="http://schemas.microsoft.com/office/drawing/2014/main" id="{580FA954-8F5C-4B96-A5D8-D492919CF0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5535"/>
                <a:ext cx="950" cy="394"/>
                <a:chOff x="338" y="5535"/>
                <a:chExt cx="950" cy="394"/>
              </a:xfrm>
            </p:grpSpPr>
            <p:sp>
              <p:nvSpPr>
                <p:cNvPr id="359629" name="Rectangle 205">
                  <a:extLst>
                    <a:ext uri="{FF2B5EF4-FFF2-40B4-BE49-F238E27FC236}">
                      <a16:creationId xmlns:a16="http://schemas.microsoft.com/office/drawing/2014/main" id="{53F584A0-5FD6-4C8E-A25B-2766B56B77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5535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Sulfida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30" name="Rectangle 206">
                  <a:extLst>
                    <a:ext uri="{FF2B5EF4-FFF2-40B4-BE49-F238E27FC236}">
                      <a16:creationId xmlns:a16="http://schemas.microsoft.com/office/drawing/2014/main" id="{7FBFC10A-BEA2-494C-B0BE-73F9617A6E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5535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31" name="Group 207">
                <a:extLst>
                  <a:ext uri="{FF2B5EF4-FFF2-40B4-BE49-F238E27FC236}">
                    <a16:creationId xmlns:a16="http://schemas.microsoft.com/office/drawing/2014/main" id="{0AF32EA8-01D1-426F-8815-D697087653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5535"/>
                <a:ext cx="554" cy="394"/>
                <a:chOff x="1288" y="5535"/>
                <a:chExt cx="554" cy="394"/>
              </a:xfrm>
            </p:grpSpPr>
            <p:sp>
              <p:nvSpPr>
                <p:cNvPr id="359632" name="Rectangle 208">
                  <a:extLst>
                    <a:ext uri="{FF2B5EF4-FFF2-40B4-BE49-F238E27FC236}">
                      <a16:creationId xmlns:a16="http://schemas.microsoft.com/office/drawing/2014/main" id="{20F72635-7ADA-4494-963D-D7D80A1E1C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5535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33" name="Rectangle 209">
                  <a:extLst>
                    <a:ext uri="{FF2B5EF4-FFF2-40B4-BE49-F238E27FC236}">
                      <a16:creationId xmlns:a16="http://schemas.microsoft.com/office/drawing/2014/main" id="{C8720251-7968-480D-B95E-EA8BDE7E7A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5535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34" name="Group 210">
                <a:extLst>
                  <a:ext uri="{FF2B5EF4-FFF2-40B4-BE49-F238E27FC236}">
                    <a16:creationId xmlns:a16="http://schemas.microsoft.com/office/drawing/2014/main" id="{44BFA748-BC4C-41E4-BCC8-A5435D499B5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5535"/>
                <a:ext cx="914" cy="394"/>
                <a:chOff x="1842" y="5535"/>
                <a:chExt cx="914" cy="394"/>
              </a:xfrm>
            </p:grpSpPr>
            <p:sp>
              <p:nvSpPr>
                <p:cNvPr id="359635" name="Rectangle 211">
                  <a:extLst>
                    <a:ext uri="{FF2B5EF4-FFF2-40B4-BE49-F238E27FC236}">
                      <a16:creationId xmlns:a16="http://schemas.microsoft.com/office/drawing/2014/main" id="{1F9A96BA-BA9C-477D-AE92-1EB2A93CF5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5535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Titrimetri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36" name="Rectangle 212">
                  <a:extLst>
                    <a:ext uri="{FF2B5EF4-FFF2-40B4-BE49-F238E27FC236}">
                      <a16:creationId xmlns:a16="http://schemas.microsoft.com/office/drawing/2014/main" id="{DC6C43EB-101A-4EA0-A699-C4159C38C9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5535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37" name="Group 213">
                <a:extLst>
                  <a:ext uri="{FF2B5EF4-FFF2-40B4-BE49-F238E27FC236}">
                    <a16:creationId xmlns:a16="http://schemas.microsoft.com/office/drawing/2014/main" id="{64455F61-C1C5-4773-B8F3-D95A00D0BD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5535"/>
                <a:ext cx="963" cy="394"/>
                <a:chOff x="2756" y="5535"/>
                <a:chExt cx="963" cy="394"/>
              </a:xfrm>
            </p:grpSpPr>
            <p:sp>
              <p:nvSpPr>
                <p:cNvPr id="359638" name="Rectangle 214">
                  <a:extLst>
                    <a:ext uri="{FF2B5EF4-FFF2-40B4-BE49-F238E27FC236}">
                      <a16:creationId xmlns:a16="http://schemas.microsoft.com/office/drawing/2014/main" id="{1C32C5DF-A7FC-4831-9273-01D17F0294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5535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Buret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39" name="Rectangle 215">
                  <a:extLst>
                    <a:ext uri="{FF2B5EF4-FFF2-40B4-BE49-F238E27FC236}">
                      <a16:creationId xmlns:a16="http://schemas.microsoft.com/office/drawing/2014/main" id="{055CF1B5-394D-4261-BA18-8645E63245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5535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40" name="Group 216">
                <a:extLst>
                  <a:ext uri="{FF2B5EF4-FFF2-40B4-BE49-F238E27FC236}">
                    <a16:creationId xmlns:a16="http://schemas.microsoft.com/office/drawing/2014/main" id="{88DA4507-0A40-4FF3-9E6B-BE51F625B9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929"/>
                <a:ext cx="338" cy="394"/>
                <a:chOff x="0" y="5929"/>
                <a:chExt cx="338" cy="394"/>
              </a:xfrm>
            </p:grpSpPr>
            <p:sp>
              <p:nvSpPr>
                <p:cNvPr id="359641" name="Rectangle 217">
                  <a:extLst>
                    <a:ext uri="{FF2B5EF4-FFF2-40B4-BE49-F238E27FC236}">
                      <a16:creationId xmlns:a16="http://schemas.microsoft.com/office/drawing/2014/main" id="{7EC0C940-EBD4-4C5C-8A1D-65DC7D064C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5929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14.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42" name="Rectangle 218">
                  <a:extLst>
                    <a:ext uri="{FF2B5EF4-FFF2-40B4-BE49-F238E27FC236}">
                      <a16:creationId xmlns:a16="http://schemas.microsoft.com/office/drawing/2014/main" id="{690CCB90-C8E0-487E-9485-17621D3757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5929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43" name="Group 219">
                <a:extLst>
                  <a:ext uri="{FF2B5EF4-FFF2-40B4-BE49-F238E27FC236}">
                    <a16:creationId xmlns:a16="http://schemas.microsoft.com/office/drawing/2014/main" id="{19FE0309-101E-46AC-AE9F-3E072ACFD8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5929"/>
                <a:ext cx="950" cy="394"/>
                <a:chOff x="338" y="5929"/>
                <a:chExt cx="950" cy="394"/>
              </a:xfrm>
            </p:grpSpPr>
            <p:sp>
              <p:nvSpPr>
                <p:cNvPr id="359644" name="Rectangle 220">
                  <a:extLst>
                    <a:ext uri="{FF2B5EF4-FFF2-40B4-BE49-F238E27FC236}">
                      <a16:creationId xmlns:a16="http://schemas.microsoft.com/office/drawing/2014/main" id="{6B641318-B57A-4CFB-AACE-9C5A8C7B05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5929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Sulfat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45" name="Rectangle 221">
                  <a:extLst>
                    <a:ext uri="{FF2B5EF4-FFF2-40B4-BE49-F238E27FC236}">
                      <a16:creationId xmlns:a16="http://schemas.microsoft.com/office/drawing/2014/main" id="{45B31E8A-B5C4-4EC0-BB12-607C5D8080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5929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46" name="Group 222">
                <a:extLst>
                  <a:ext uri="{FF2B5EF4-FFF2-40B4-BE49-F238E27FC236}">
                    <a16:creationId xmlns:a16="http://schemas.microsoft.com/office/drawing/2014/main" id="{B33B1A3E-64A1-4562-AFF9-28D4268EDC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5929"/>
                <a:ext cx="554" cy="394"/>
                <a:chOff x="1288" y="5929"/>
                <a:chExt cx="554" cy="394"/>
              </a:xfrm>
            </p:grpSpPr>
            <p:sp>
              <p:nvSpPr>
                <p:cNvPr id="359647" name="Rectangle 223">
                  <a:extLst>
                    <a:ext uri="{FF2B5EF4-FFF2-40B4-BE49-F238E27FC236}">
                      <a16:creationId xmlns:a16="http://schemas.microsoft.com/office/drawing/2014/main" id="{73B0119E-86DC-43B7-AA28-A1D30EE20B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5929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48" name="Rectangle 224">
                  <a:extLst>
                    <a:ext uri="{FF2B5EF4-FFF2-40B4-BE49-F238E27FC236}">
                      <a16:creationId xmlns:a16="http://schemas.microsoft.com/office/drawing/2014/main" id="{B6737564-952F-43FB-96D5-D11A861657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5929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49" name="Group 225">
                <a:extLst>
                  <a:ext uri="{FF2B5EF4-FFF2-40B4-BE49-F238E27FC236}">
                    <a16:creationId xmlns:a16="http://schemas.microsoft.com/office/drawing/2014/main" id="{5B90A85E-13C7-4920-9A11-62478353B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5929"/>
                <a:ext cx="914" cy="394"/>
                <a:chOff x="1842" y="5929"/>
                <a:chExt cx="914" cy="394"/>
              </a:xfrm>
            </p:grpSpPr>
            <p:sp>
              <p:nvSpPr>
                <p:cNvPr id="359650" name="Rectangle 226">
                  <a:extLst>
                    <a:ext uri="{FF2B5EF4-FFF2-40B4-BE49-F238E27FC236}">
                      <a16:creationId xmlns:a16="http://schemas.microsoft.com/office/drawing/2014/main" id="{98B3ADAA-3622-499D-AE01-0A818EB97E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5929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Gravimetri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51" name="Rectangle 227">
                  <a:extLst>
                    <a:ext uri="{FF2B5EF4-FFF2-40B4-BE49-F238E27FC236}">
                      <a16:creationId xmlns:a16="http://schemas.microsoft.com/office/drawing/2014/main" id="{E1718978-A5E9-417F-8164-BF029AEA6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5929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52" name="Group 228">
                <a:extLst>
                  <a:ext uri="{FF2B5EF4-FFF2-40B4-BE49-F238E27FC236}">
                    <a16:creationId xmlns:a16="http://schemas.microsoft.com/office/drawing/2014/main" id="{A6857EBF-3669-4A25-AA7F-B5E1E23DBD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5929"/>
                <a:ext cx="963" cy="394"/>
                <a:chOff x="2756" y="5929"/>
                <a:chExt cx="963" cy="394"/>
              </a:xfrm>
            </p:grpSpPr>
            <p:sp>
              <p:nvSpPr>
                <p:cNvPr id="359653" name="Rectangle 229">
                  <a:extLst>
                    <a:ext uri="{FF2B5EF4-FFF2-40B4-BE49-F238E27FC236}">
                      <a16:creationId xmlns:a16="http://schemas.microsoft.com/office/drawing/2014/main" id="{5DEF47FC-021F-432A-B6E7-14DA69CFFC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5929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Timbangan analitik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54" name="Rectangle 230">
                  <a:extLst>
                    <a:ext uri="{FF2B5EF4-FFF2-40B4-BE49-F238E27FC236}">
                      <a16:creationId xmlns:a16="http://schemas.microsoft.com/office/drawing/2014/main" id="{AF8DFDBF-D632-4DCB-9E72-0FA8F66EE3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5929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55" name="Group 231">
                <a:extLst>
                  <a:ext uri="{FF2B5EF4-FFF2-40B4-BE49-F238E27FC236}">
                    <a16:creationId xmlns:a16="http://schemas.microsoft.com/office/drawing/2014/main" id="{A9EBB0C7-8F30-4856-B8DC-BEA301BAC9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323"/>
                <a:ext cx="338" cy="394"/>
                <a:chOff x="0" y="6323"/>
                <a:chExt cx="338" cy="394"/>
              </a:xfrm>
            </p:grpSpPr>
            <p:sp>
              <p:nvSpPr>
                <p:cNvPr id="359656" name="Rectangle 232">
                  <a:extLst>
                    <a:ext uri="{FF2B5EF4-FFF2-40B4-BE49-F238E27FC236}">
                      <a16:creationId xmlns:a16="http://schemas.microsoft.com/office/drawing/2014/main" id="{BFB86E7B-F625-4DEE-A7D6-F88F16597A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6323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15.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57" name="Rectangle 233">
                  <a:extLst>
                    <a:ext uri="{FF2B5EF4-FFF2-40B4-BE49-F238E27FC236}">
                      <a16:creationId xmlns:a16="http://schemas.microsoft.com/office/drawing/2014/main" id="{B15E0F0C-8B6E-44F7-9642-767F41FC3B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6323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58" name="Group 234">
                <a:extLst>
                  <a:ext uri="{FF2B5EF4-FFF2-40B4-BE49-F238E27FC236}">
                    <a16:creationId xmlns:a16="http://schemas.microsoft.com/office/drawing/2014/main" id="{F7177EE3-77A7-4C28-8AF7-570CDCDCB4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6323"/>
                <a:ext cx="950" cy="394"/>
                <a:chOff x="338" y="6323"/>
                <a:chExt cx="950" cy="394"/>
              </a:xfrm>
            </p:grpSpPr>
            <p:sp>
              <p:nvSpPr>
                <p:cNvPr id="359659" name="Rectangle 235">
                  <a:extLst>
                    <a:ext uri="{FF2B5EF4-FFF2-40B4-BE49-F238E27FC236}">
                      <a16:creationId xmlns:a16="http://schemas.microsoft.com/office/drawing/2014/main" id="{F21705EC-55B6-4E20-8FA4-7B3446E51B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6323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Amonium bebas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60" name="Rectangle 236">
                  <a:extLst>
                    <a:ext uri="{FF2B5EF4-FFF2-40B4-BE49-F238E27FC236}">
                      <a16:creationId xmlns:a16="http://schemas.microsoft.com/office/drawing/2014/main" id="{299E95D5-9682-4F4D-AEA9-80D310C093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6323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61" name="Group 237">
                <a:extLst>
                  <a:ext uri="{FF2B5EF4-FFF2-40B4-BE49-F238E27FC236}">
                    <a16:creationId xmlns:a16="http://schemas.microsoft.com/office/drawing/2014/main" id="{13623A8C-CAD2-47D2-B29D-1631D7E34F6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6323"/>
                <a:ext cx="554" cy="394"/>
                <a:chOff x="1288" y="6323"/>
                <a:chExt cx="554" cy="394"/>
              </a:xfrm>
            </p:grpSpPr>
            <p:sp>
              <p:nvSpPr>
                <p:cNvPr id="359662" name="Rectangle 238">
                  <a:extLst>
                    <a:ext uri="{FF2B5EF4-FFF2-40B4-BE49-F238E27FC236}">
                      <a16:creationId xmlns:a16="http://schemas.microsoft.com/office/drawing/2014/main" id="{FD3020CF-7B14-4A24-9033-23CEE9DA65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6323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63" name="Rectangle 239">
                  <a:extLst>
                    <a:ext uri="{FF2B5EF4-FFF2-40B4-BE49-F238E27FC236}">
                      <a16:creationId xmlns:a16="http://schemas.microsoft.com/office/drawing/2014/main" id="{912EBCB6-5FED-4889-AC56-118B7F8697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6323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64" name="Group 240">
                <a:extLst>
                  <a:ext uri="{FF2B5EF4-FFF2-40B4-BE49-F238E27FC236}">
                    <a16:creationId xmlns:a16="http://schemas.microsoft.com/office/drawing/2014/main" id="{FD440C5E-95A1-48EE-A75F-E6B726638D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6323"/>
                <a:ext cx="914" cy="394"/>
                <a:chOff x="1842" y="6323"/>
                <a:chExt cx="914" cy="394"/>
              </a:xfrm>
            </p:grpSpPr>
            <p:sp>
              <p:nvSpPr>
                <p:cNvPr id="359665" name="Rectangle 241">
                  <a:extLst>
                    <a:ext uri="{FF2B5EF4-FFF2-40B4-BE49-F238E27FC236}">
                      <a16:creationId xmlns:a16="http://schemas.microsoft.com/office/drawing/2014/main" id="{91745BB6-53A5-40AB-85F5-34943218FE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6323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Spektrofotometri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66" name="Rectangle 242">
                  <a:extLst>
                    <a:ext uri="{FF2B5EF4-FFF2-40B4-BE49-F238E27FC236}">
                      <a16:creationId xmlns:a16="http://schemas.microsoft.com/office/drawing/2014/main" id="{66E4BD27-2B5A-4432-AA20-E25726997E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6323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67" name="Group 243">
                <a:extLst>
                  <a:ext uri="{FF2B5EF4-FFF2-40B4-BE49-F238E27FC236}">
                    <a16:creationId xmlns:a16="http://schemas.microsoft.com/office/drawing/2014/main" id="{703E3208-CA16-4077-96A3-871297DEDB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6323"/>
                <a:ext cx="963" cy="394"/>
                <a:chOff x="2756" y="6323"/>
                <a:chExt cx="963" cy="394"/>
              </a:xfrm>
            </p:grpSpPr>
            <p:sp>
              <p:nvSpPr>
                <p:cNvPr id="359668" name="Rectangle 244">
                  <a:extLst>
                    <a:ext uri="{FF2B5EF4-FFF2-40B4-BE49-F238E27FC236}">
                      <a16:creationId xmlns:a16="http://schemas.microsoft.com/office/drawing/2014/main" id="{B5B6057D-7967-4CE6-99D7-D3856EEE80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6323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Spektrofotometer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69" name="Rectangle 245">
                  <a:extLst>
                    <a:ext uri="{FF2B5EF4-FFF2-40B4-BE49-F238E27FC236}">
                      <a16:creationId xmlns:a16="http://schemas.microsoft.com/office/drawing/2014/main" id="{0DFBBBB1-5059-4B32-B6F9-CED23A0C00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6323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70" name="Group 246">
                <a:extLst>
                  <a:ext uri="{FF2B5EF4-FFF2-40B4-BE49-F238E27FC236}">
                    <a16:creationId xmlns:a16="http://schemas.microsoft.com/office/drawing/2014/main" id="{84DC06CC-E1DD-4FF6-9557-2508D6523F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6717"/>
                <a:ext cx="338" cy="394"/>
                <a:chOff x="0" y="6717"/>
                <a:chExt cx="338" cy="394"/>
              </a:xfrm>
            </p:grpSpPr>
            <p:sp>
              <p:nvSpPr>
                <p:cNvPr id="359671" name="Rectangle 247">
                  <a:extLst>
                    <a:ext uri="{FF2B5EF4-FFF2-40B4-BE49-F238E27FC236}">
                      <a16:creationId xmlns:a16="http://schemas.microsoft.com/office/drawing/2014/main" id="{4639172E-C3DB-42BF-AE2C-A878D36E29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6717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16.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72" name="Rectangle 248">
                  <a:extLst>
                    <a:ext uri="{FF2B5EF4-FFF2-40B4-BE49-F238E27FC236}">
                      <a16:creationId xmlns:a16="http://schemas.microsoft.com/office/drawing/2014/main" id="{9B682157-5DE9-42FE-9C7C-3603DC12FF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6717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73" name="Group 249">
                <a:extLst>
                  <a:ext uri="{FF2B5EF4-FFF2-40B4-BE49-F238E27FC236}">
                    <a16:creationId xmlns:a16="http://schemas.microsoft.com/office/drawing/2014/main" id="{C8BC7145-164D-487C-8364-9948CB25F9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6717"/>
                <a:ext cx="950" cy="394"/>
                <a:chOff x="338" y="6717"/>
                <a:chExt cx="950" cy="394"/>
              </a:xfrm>
            </p:grpSpPr>
            <p:sp>
              <p:nvSpPr>
                <p:cNvPr id="359674" name="Rectangle 250">
                  <a:extLst>
                    <a:ext uri="{FF2B5EF4-FFF2-40B4-BE49-F238E27FC236}">
                      <a16:creationId xmlns:a16="http://schemas.microsoft.com/office/drawing/2014/main" id="{0C02E55D-C7BC-4B57-8809-31064EBC8D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6717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Nitrat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75" name="Rectangle 251">
                  <a:extLst>
                    <a:ext uri="{FF2B5EF4-FFF2-40B4-BE49-F238E27FC236}">
                      <a16:creationId xmlns:a16="http://schemas.microsoft.com/office/drawing/2014/main" id="{81AF603D-D336-4247-9A24-B9B56F165E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6717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76" name="Group 252">
                <a:extLst>
                  <a:ext uri="{FF2B5EF4-FFF2-40B4-BE49-F238E27FC236}">
                    <a16:creationId xmlns:a16="http://schemas.microsoft.com/office/drawing/2014/main" id="{F8809D40-5F88-4D29-90B2-D5ADF79F61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6717"/>
                <a:ext cx="554" cy="394"/>
                <a:chOff x="1288" y="6717"/>
                <a:chExt cx="554" cy="394"/>
              </a:xfrm>
            </p:grpSpPr>
            <p:sp>
              <p:nvSpPr>
                <p:cNvPr id="359677" name="Rectangle 253">
                  <a:extLst>
                    <a:ext uri="{FF2B5EF4-FFF2-40B4-BE49-F238E27FC236}">
                      <a16:creationId xmlns:a16="http://schemas.microsoft.com/office/drawing/2014/main" id="{A9DD5179-5296-4A80-B2D9-66AD0CBCBA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6717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78" name="Rectangle 254">
                  <a:extLst>
                    <a:ext uri="{FF2B5EF4-FFF2-40B4-BE49-F238E27FC236}">
                      <a16:creationId xmlns:a16="http://schemas.microsoft.com/office/drawing/2014/main" id="{587C0D36-0B41-4457-AD9C-88D8A5FEB9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6717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79" name="Group 255">
                <a:extLst>
                  <a:ext uri="{FF2B5EF4-FFF2-40B4-BE49-F238E27FC236}">
                    <a16:creationId xmlns:a16="http://schemas.microsoft.com/office/drawing/2014/main" id="{AA84ACDE-5F17-4D2B-B9E0-4B17D3DA33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6717"/>
                <a:ext cx="914" cy="394"/>
                <a:chOff x="1842" y="6717"/>
                <a:chExt cx="914" cy="394"/>
              </a:xfrm>
            </p:grpSpPr>
            <p:sp>
              <p:nvSpPr>
                <p:cNvPr id="359680" name="Rectangle 256">
                  <a:extLst>
                    <a:ext uri="{FF2B5EF4-FFF2-40B4-BE49-F238E27FC236}">
                      <a16:creationId xmlns:a16="http://schemas.microsoft.com/office/drawing/2014/main" id="{B6734820-7A52-4FB5-957E-0BF6135EC7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6717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Spektrofotometri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81" name="Rectangle 257">
                  <a:extLst>
                    <a:ext uri="{FF2B5EF4-FFF2-40B4-BE49-F238E27FC236}">
                      <a16:creationId xmlns:a16="http://schemas.microsoft.com/office/drawing/2014/main" id="{19231A82-6A12-4A52-80EF-88495A7817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6717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82" name="Group 258">
                <a:extLst>
                  <a:ext uri="{FF2B5EF4-FFF2-40B4-BE49-F238E27FC236}">
                    <a16:creationId xmlns:a16="http://schemas.microsoft.com/office/drawing/2014/main" id="{9AB1F0AC-1F58-4C43-9179-CFB280309B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6717"/>
                <a:ext cx="963" cy="394"/>
                <a:chOff x="2756" y="6717"/>
                <a:chExt cx="963" cy="394"/>
              </a:xfrm>
            </p:grpSpPr>
            <p:sp>
              <p:nvSpPr>
                <p:cNvPr id="359683" name="Rectangle 259">
                  <a:extLst>
                    <a:ext uri="{FF2B5EF4-FFF2-40B4-BE49-F238E27FC236}">
                      <a16:creationId xmlns:a16="http://schemas.microsoft.com/office/drawing/2014/main" id="{EC4E5641-DB80-48A1-BA80-EE33301ADD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6717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Spektrofotometer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84" name="Rectangle 260">
                  <a:extLst>
                    <a:ext uri="{FF2B5EF4-FFF2-40B4-BE49-F238E27FC236}">
                      <a16:creationId xmlns:a16="http://schemas.microsoft.com/office/drawing/2014/main" id="{571D3460-6D7F-422B-89FB-2BF766CD09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6717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85" name="Group 261">
                <a:extLst>
                  <a:ext uri="{FF2B5EF4-FFF2-40B4-BE49-F238E27FC236}">
                    <a16:creationId xmlns:a16="http://schemas.microsoft.com/office/drawing/2014/main" id="{0E09BB1D-0154-4F53-ACAB-B0B5505909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7111"/>
                <a:ext cx="338" cy="394"/>
                <a:chOff x="0" y="7111"/>
                <a:chExt cx="338" cy="394"/>
              </a:xfrm>
            </p:grpSpPr>
            <p:sp>
              <p:nvSpPr>
                <p:cNvPr id="359686" name="Rectangle 262">
                  <a:extLst>
                    <a:ext uri="{FF2B5EF4-FFF2-40B4-BE49-F238E27FC236}">
                      <a16:creationId xmlns:a16="http://schemas.microsoft.com/office/drawing/2014/main" id="{398018E6-0075-4600-AB02-D1912FC8B1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7111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18.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87" name="Rectangle 263">
                  <a:extLst>
                    <a:ext uri="{FF2B5EF4-FFF2-40B4-BE49-F238E27FC236}">
                      <a16:creationId xmlns:a16="http://schemas.microsoft.com/office/drawing/2014/main" id="{F2E8CC2E-A08F-4C0A-B37D-BE48110AEB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7111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88" name="Group 264">
                <a:extLst>
                  <a:ext uri="{FF2B5EF4-FFF2-40B4-BE49-F238E27FC236}">
                    <a16:creationId xmlns:a16="http://schemas.microsoft.com/office/drawing/2014/main" id="{CE5F8E61-BEBF-4995-AF85-927EEE3968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7111"/>
                <a:ext cx="950" cy="394"/>
                <a:chOff x="338" y="7111"/>
                <a:chExt cx="950" cy="394"/>
              </a:xfrm>
            </p:grpSpPr>
            <p:sp>
              <p:nvSpPr>
                <p:cNvPr id="359689" name="Rectangle 265">
                  <a:extLst>
                    <a:ext uri="{FF2B5EF4-FFF2-40B4-BE49-F238E27FC236}">
                      <a16:creationId xmlns:a16="http://schemas.microsoft.com/office/drawing/2014/main" id="{C68E8207-74A6-408A-ADED-00A3038C4A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7111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Nitrit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90" name="Rectangle 266">
                  <a:extLst>
                    <a:ext uri="{FF2B5EF4-FFF2-40B4-BE49-F238E27FC236}">
                      <a16:creationId xmlns:a16="http://schemas.microsoft.com/office/drawing/2014/main" id="{FEAC206C-9FF6-463F-91A3-89E2BC41CB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7111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91" name="Group 267">
                <a:extLst>
                  <a:ext uri="{FF2B5EF4-FFF2-40B4-BE49-F238E27FC236}">
                    <a16:creationId xmlns:a16="http://schemas.microsoft.com/office/drawing/2014/main" id="{DD5AA939-CA46-4655-83AE-D4267609FF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7111"/>
                <a:ext cx="554" cy="394"/>
                <a:chOff x="1288" y="7111"/>
                <a:chExt cx="554" cy="394"/>
              </a:xfrm>
            </p:grpSpPr>
            <p:sp>
              <p:nvSpPr>
                <p:cNvPr id="359692" name="Rectangle 268">
                  <a:extLst>
                    <a:ext uri="{FF2B5EF4-FFF2-40B4-BE49-F238E27FC236}">
                      <a16:creationId xmlns:a16="http://schemas.microsoft.com/office/drawing/2014/main" id="{D96A57FC-EC26-4A78-91A4-EC3B0C6DF7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7111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93" name="Rectangle 269">
                  <a:extLst>
                    <a:ext uri="{FF2B5EF4-FFF2-40B4-BE49-F238E27FC236}">
                      <a16:creationId xmlns:a16="http://schemas.microsoft.com/office/drawing/2014/main" id="{49EEFB2C-B307-42C2-B65F-5458A38C7A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7111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94" name="Group 270">
                <a:extLst>
                  <a:ext uri="{FF2B5EF4-FFF2-40B4-BE49-F238E27FC236}">
                    <a16:creationId xmlns:a16="http://schemas.microsoft.com/office/drawing/2014/main" id="{3C015887-23BF-4D6E-884E-A0B042D867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7111"/>
                <a:ext cx="914" cy="394"/>
                <a:chOff x="1842" y="7111"/>
                <a:chExt cx="914" cy="394"/>
              </a:xfrm>
            </p:grpSpPr>
            <p:sp>
              <p:nvSpPr>
                <p:cNvPr id="359695" name="Rectangle 271">
                  <a:extLst>
                    <a:ext uri="{FF2B5EF4-FFF2-40B4-BE49-F238E27FC236}">
                      <a16:creationId xmlns:a16="http://schemas.microsoft.com/office/drawing/2014/main" id="{C4F2AA6D-CB18-47FE-A6D1-8321852C39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7111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Spektrofotometri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96" name="Rectangle 272">
                  <a:extLst>
                    <a:ext uri="{FF2B5EF4-FFF2-40B4-BE49-F238E27FC236}">
                      <a16:creationId xmlns:a16="http://schemas.microsoft.com/office/drawing/2014/main" id="{AA8ECA0B-3C92-40A5-908E-F48275DAF6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7111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697" name="Group 273">
                <a:extLst>
                  <a:ext uri="{FF2B5EF4-FFF2-40B4-BE49-F238E27FC236}">
                    <a16:creationId xmlns:a16="http://schemas.microsoft.com/office/drawing/2014/main" id="{E30F3617-355F-4D71-89C4-4AA718E5D4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7111"/>
                <a:ext cx="963" cy="394"/>
                <a:chOff x="2756" y="7111"/>
                <a:chExt cx="963" cy="394"/>
              </a:xfrm>
            </p:grpSpPr>
            <p:sp>
              <p:nvSpPr>
                <p:cNvPr id="359698" name="Rectangle 274">
                  <a:extLst>
                    <a:ext uri="{FF2B5EF4-FFF2-40B4-BE49-F238E27FC236}">
                      <a16:creationId xmlns:a16="http://schemas.microsoft.com/office/drawing/2014/main" id="{F8CF2FA8-F9A3-4405-A6CF-6DBC615CAC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7111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Spektrofotometer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699" name="Rectangle 275">
                  <a:extLst>
                    <a:ext uri="{FF2B5EF4-FFF2-40B4-BE49-F238E27FC236}">
                      <a16:creationId xmlns:a16="http://schemas.microsoft.com/office/drawing/2014/main" id="{9A7575F9-8F38-4358-ADD9-FA0FC8808B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7111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00" name="Group 276">
                <a:extLst>
                  <a:ext uri="{FF2B5EF4-FFF2-40B4-BE49-F238E27FC236}">
                    <a16:creationId xmlns:a16="http://schemas.microsoft.com/office/drawing/2014/main" id="{ED8684AF-FA4E-4A01-954F-C6E0AF6C7C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7505"/>
                <a:ext cx="338" cy="394"/>
                <a:chOff x="0" y="7505"/>
                <a:chExt cx="338" cy="394"/>
              </a:xfrm>
            </p:grpSpPr>
            <p:sp>
              <p:nvSpPr>
                <p:cNvPr id="359701" name="Rectangle 277">
                  <a:extLst>
                    <a:ext uri="{FF2B5EF4-FFF2-40B4-BE49-F238E27FC236}">
                      <a16:creationId xmlns:a16="http://schemas.microsoft.com/office/drawing/2014/main" id="{2D44BBA8-2DD0-4C4C-A861-7320BBDFCE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7505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19.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02" name="Rectangle 278">
                  <a:extLst>
                    <a:ext uri="{FF2B5EF4-FFF2-40B4-BE49-F238E27FC236}">
                      <a16:creationId xmlns:a16="http://schemas.microsoft.com/office/drawing/2014/main" id="{F34C0A34-A40D-4AB4-9F2D-68D017A2AF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7505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03" name="Group 279">
                <a:extLst>
                  <a:ext uri="{FF2B5EF4-FFF2-40B4-BE49-F238E27FC236}">
                    <a16:creationId xmlns:a16="http://schemas.microsoft.com/office/drawing/2014/main" id="{9FC3C3EB-E187-4A4B-8D6B-6880C40157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7505"/>
                <a:ext cx="950" cy="394"/>
                <a:chOff x="338" y="7505"/>
                <a:chExt cx="950" cy="394"/>
              </a:xfrm>
            </p:grpSpPr>
            <p:sp>
              <p:nvSpPr>
                <p:cNvPr id="359704" name="Rectangle 280">
                  <a:extLst>
                    <a:ext uri="{FF2B5EF4-FFF2-40B4-BE49-F238E27FC236}">
                      <a16:creationId xmlns:a16="http://schemas.microsoft.com/office/drawing/2014/main" id="{D833EC83-B902-41D7-A923-3FABE4D3C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7505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Phosphat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05" name="Rectangle 281">
                  <a:extLst>
                    <a:ext uri="{FF2B5EF4-FFF2-40B4-BE49-F238E27FC236}">
                      <a16:creationId xmlns:a16="http://schemas.microsoft.com/office/drawing/2014/main" id="{EE79CDA3-DE8B-4882-B426-48BD716339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7505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06" name="Group 282">
                <a:extLst>
                  <a:ext uri="{FF2B5EF4-FFF2-40B4-BE49-F238E27FC236}">
                    <a16:creationId xmlns:a16="http://schemas.microsoft.com/office/drawing/2014/main" id="{9FEBF2FC-1A4C-4090-8715-CD9E9E292F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7505"/>
                <a:ext cx="554" cy="394"/>
                <a:chOff x="1288" y="7505"/>
                <a:chExt cx="554" cy="394"/>
              </a:xfrm>
            </p:grpSpPr>
            <p:sp>
              <p:nvSpPr>
                <p:cNvPr id="359707" name="Rectangle 283">
                  <a:extLst>
                    <a:ext uri="{FF2B5EF4-FFF2-40B4-BE49-F238E27FC236}">
                      <a16:creationId xmlns:a16="http://schemas.microsoft.com/office/drawing/2014/main" id="{D6415929-C476-4861-93C8-AC466E4375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7505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08" name="Rectangle 284">
                  <a:extLst>
                    <a:ext uri="{FF2B5EF4-FFF2-40B4-BE49-F238E27FC236}">
                      <a16:creationId xmlns:a16="http://schemas.microsoft.com/office/drawing/2014/main" id="{22A33D4A-9F40-4A3A-B94D-D649F96DA8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7505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09" name="Group 285">
                <a:extLst>
                  <a:ext uri="{FF2B5EF4-FFF2-40B4-BE49-F238E27FC236}">
                    <a16:creationId xmlns:a16="http://schemas.microsoft.com/office/drawing/2014/main" id="{9675C6C8-2432-41B9-8DF2-E8D492E121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7505"/>
                <a:ext cx="914" cy="394"/>
                <a:chOff x="1842" y="7505"/>
                <a:chExt cx="914" cy="394"/>
              </a:xfrm>
            </p:grpSpPr>
            <p:sp>
              <p:nvSpPr>
                <p:cNvPr id="359710" name="Rectangle 286">
                  <a:extLst>
                    <a:ext uri="{FF2B5EF4-FFF2-40B4-BE49-F238E27FC236}">
                      <a16:creationId xmlns:a16="http://schemas.microsoft.com/office/drawing/2014/main" id="{D6E0F820-BC58-4644-9182-815CB0AA35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7505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Titrimetri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11" name="Rectangle 287">
                  <a:extLst>
                    <a:ext uri="{FF2B5EF4-FFF2-40B4-BE49-F238E27FC236}">
                      <a16:creationId xmlns:a16="http://schemas.microsoft.com/office/drawing/2014/main" id="{1359722E-4CEF-4311-B456-1CA54827E2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7505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12" name="Group 288">
                <a:extLst>
                  <a:ext uri="{FF2B5EF4-FFF2-40B4-BE49-F238E27FC236}">
                    <a16:creationId xmlns:a16="http://schemas.microsoft.com/office/drawing/2014/main" id="{6FEE428C-7642-41FC-9082-A63781E72A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7505"/>
                <a:ext cx="963" cy="394"/>
                <a:chOff x="2756" y="7505"/>
                <a:chExt cx="963" cy="394"/>
              </a:xfrm>
            </p:grpSpPr>
            <p:sp>
              <p:nvSpPr>
                <p:cNvPr id="359713" name="Rectangle 289">
                  <a:extLst>
                    <a:ext uri="{FF2B5EF4-FFF2-40B4-BE49-F238E27FC236}">
                      <a16:creationId xmlns:a16="http://schemas.microsoft.com/office/drawing/2014/main" id="{44933BD4-6967-4601-BC46-648CB6D9EB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7505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Buret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14" name="Rectangle 290">
                  <a:extLst>
                    <a:ext uri="{FF2B5EF4-FFF2-40B4-BE49-F238E27FC236}">
                      <a16:creationId xmlns:a16="http://schemas.microsoft.com/office/drawing/2014/main" id="{066601E1-042D-46A0-BBA9-2F081A7B97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7505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15" name="Group 291">
                <a:extLst>
                  <a:ext uri="{FF2B5EF4-FFF2-40B4-BE49-F238E27FC236}">
                    <a16:creationId xmlns:a16="http://schemas.microsoft.com/office/drawing/2014/main" id="{45704FF8-08D0-4417-8411-A7C7010DE7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7899"/>
                <a:ext cx="338" cy="394"/>
                <a:chOff x="0" y="7899"/>
                <a:chExt cx="338" cy="394"/>
              </a:xfrm>
            </p:grpSpPr>
            <p:sp>
              <p:nvSpPr>
                <p:cNvPr id="359716" name="Rectangle 292">
                  <a:extLst>
                    <a:ext uri="{FF2B5EF4-FFF2-40B4-BE49-F238E27FC236}">
                      <a16:creationId xmlns:a16="http://schemas.microsoft.com/office/drawing/2014/main" id="{337D828C-55A0-481D-97B7-B72B650EF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7899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20.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17" name="Rectangle 293">
                  <a:extLst>
                    <a:ext uri="{FF2B5EF4-FFF2-40B4-BE49-F238E27FC236}">
                      <a16:creationId xmlns:a16="http://schemas.microsoft.com/office/drawing/2014/main" id="{24F636CB-8F79-4BD1-8624-81ABD405F1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7899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18" name="Group 294">
                <a:extLst>
                  <a:ext uri="{FF2B5EF4-FFF2-40B4-BE49-F238E27FC236}">
                    <a16:creationId xmlns:a16="http://schemas.microsoft.com/office/drawing/2014/main" id="{BD8C66DE-33F2-492E-8B22-C9D1914651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7899"/>
                <a:ext cx="950" cy="394"/>
                <a:chOff x="338" y="7899"/>
                <a:chExt cx="950" cy="394"/>
              </a:xfrm>
            </p:grpSpPr>
            <p:sp>
              <p:nvSpPr>
                <p:cNvPr id="359719" name="Rectangle 295">
                  <a:extLst>
                    <a:ext uri="{FF2B5EF4-FFF2-40B4-BE49-F238E27FC236}">
                      <a16:creationId xmlns:a16="http://schemas.microsoft.com/office/drawing/2014/main" id="{335DD1E9-2770-4A4B-AC03-3A90B2404F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7899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BOD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20" name="Rectangle 296">
                  <a:extLst>
                    <a:ext uri="{FF2B5EF4-FFF2-40B4-BE49-F238E27FC236}">
                      <a16:creationId xmlns:a16="http://schemas.microsoft.com/office/drawing/2014/main" id="{44FA8C4F-2CE3-4717-B0EE-9CBF834F34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7899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21" name="Group 297">
                <a:extLst>
                  <a:ext uri="{FF2B5EF4-FFF2-40B4-BE49-F238E27FC236}">
                    <a16:creationId xmlns:a16="http://schemas.microsoft.com/office/drawing/2014/main" id="{C5998EB2-16FE-4F46-9C87-3EC1BFEFDC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7899"/>
                <a:ext cx="554" cy="394"/>
                <a:chOff x="1288" y="7899"/>
                <a:chExt cx="554" cy="394"/>
              </a:xfrm>
            </p:grpSpPr>
            <p:sp>
              <p:nvSpPr>
                <p:cNvPr id="359722" name="Rectangle 298">
                  <a:extLst>
                    <a:ext uri="{FF2B5EF4-FFF2-40B4-BE49-F238E27FC236}">
                      <a16:creationId xmlns:a16="http://schemas.microsoft.com/office/drawing/2014/main" id="{0AF544B7-C53E-44DC-A1D7-0232891F20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7899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23" name="Rectangle 299">
                  <a:extLst>
                    <a:ext uri="{FF2B5EF4-FFF2-40B4-BE49-F238E27FC236}">
                      <a16:creationId xmlns:a16="http://schemas.microsoft.com/office/drawing/2014/main" id="{DFC3A00D-B877-4BA5-8207-5BBB017F1F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7899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24" name="Group 300">
                <a:extLst>
                  <a:ext uri="{FF2B5EF4-FFF2-40B4-BE49-F238E27FC236}">
                    <a16:creationId xmlns:a16="http://schemas.microsoft.com/office/drawing/2014/main" id="{86AD7C24-2C7A-48A9-9EDC-90A4F61D2B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7899"/>
                <a:ext cx="914" cy="394"/>
                <a:chOff x="1842" y="7899"/>
                <a:chExt cx="914" cy="394"/>
              </a:xfrm>
            </p:grpSpPr>
            <p:sp>
              <p:nvSpPr>
                <p:cNvPr id="359725" name="Rectangle 301">
                  <a:extLst>
                    <a:ext uri="{FF2B5EF4-FFF2-40B4-BE49-F238E27FC236}">
                      <a16:creationId xmlns:a16="http://schemas.microsoft.com/office/drawing/2014/main" id="{08F00B23-29EF-4E58-ADF0-B67EE2A0FE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7899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Titrimetri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26" name="Rectangle 302">
                  <a:extLst>
                    <a:ext uri="{FF2B5EF4-FFF2-40B4-BE49-F238E27FC236}">
                      <a16:creationId xmlns:a16="http://schemas.microsoft.com/office/drawing/2014/main" id="{54EAC39F-86F1-4B8C-8575-E8D1910DCF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7899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27" name="Group 303">
                <a:extLst>
                  <a:ext uri="{FF2B5EF4-FFF2-40B4-BE49-F238E27FC236}">
                    <a16:creationId xmlns:a16="http://schemas.microsoft.com/office/drawing/2014/main" id="{B2C9EB9B-00CD-4103-8F8E-0CD8D263C7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7899"/>
                <a:ext cx="963" cy="394"/>
                <a:chOff x="2756" y="7899"/>
                <a:chExt cx="963" cy="394"/>
              </a:xfrm>
            </p:grpSpPr>
            <p:sp>
              <p:nvSpPr>
                <p:cNvPr id="359728" name="Rectangle 304">
                  <a:extLst>
                    <a:ext uri="{FF2B5EF4-FFF2-40B4-BE49-F238E27FC236}">
                      <a16:creationId xmlns:a16="http://schemas.microsoft.com/office/drawing/2014/main" id="{A59A4244-C470-4412-8D30-72F5F2142F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7899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Buret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29" name="Rectangle 305">
                  <a:extLst>
                    <a:ext uri="{FF2B5EF4-FFF2-40B4-BE49-F238E27FC236}">
                      <a16:creationId xmlns:a16="http://schemas.microsoft.com/office/drawing/2014/main" id="{09F1F454-F8FF-4DEC-8734-C6B9078ED7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7899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30" name="Group 306">
                <a:extLst>
                  <a:ext uri="{FF2B5EF4-FFF2-40B4-BE49-F238E27FC236}">
                    <a16:creationId xmlns:a16="http://schemas.microsoft.com/office/drawing/2014/main" id="{C041CFE3-FF0F-4DD8-8D96-6E4DEDDC1E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293"/>
                <a:ext cx="338" cy="394"/>
                <a:chOff x="0" y="8293"/>
                <a:chExt cx="338" cy="394"/>
              </a:xfrm>
            </p:grpSpPr>
            <p:sp>
              <p:nvSpPr>
                <p:cNvPr id="359731" name="Rectangle 307">
                  <a:extLst>
                    <a:ext uri="{FF2B5EF4-FFF2-40B4-BE49-F238E27FC236}">
                      <a16:creationId xmlns:a16="http://schemas.microsoft.com/office/drawing/2014/main" id="{137F43FF-768B-46AB-85B7-1E72D95E26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8293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21.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32" name="Rectangle 308">
                  <a:extLst>
                    <a:ext uri="{FF2B5EF4-FFF2-40B4-BE49-F238E27FC236}">
                      <a16:creationId xmlns:a16="http://schemas.microsoft.com/office/drawing/2014/main" id="{13EF10B2-D6A4-4EBF-84FE-1B7FB44F0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293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33" name="Group 309">
                <a:extLst>
                  <a:ext uri="{FF2B5EF4-FFF2-40B4-BE49-F238E27FC236}">
                    <a16:creationId xmlns:a16="http://schemas.microsoft.com/office/drawing/2014/main" id="{A0F78DED-2406-407C-947A-410150EEF1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8293"/>
                <a:ext cx="950" cy="394"/>
                <a:chOff x="338" y="8293"/>
                <a:chExt cx="950" cy="394"/>
              </a:xfrm>
            </p:grpSpPr>
            <p:sp>
              <p:nvSpPr>
                <p:cNvPr id="359734" name="Rectangle 310">
                  <a:extLst>
                    <a:ext uri="{FF2B5EF4-FFF2-40B4-BE49-F238E27FC236}">
                      <a16:creationId xmlns:a16="http://schemas.microsoft.com/office/drawing/2014/main" id="{1C4A1E96-64B4-46C6-8681-ECFAED7BC4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8293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COD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35" name="Rectangle 311">
                  <a:extLst>
                    <a:ext uri="{FF2B5EF4-FFF2-40B4-BE49-F238E27FC236}">
                      <a16:creationId xmlns:a16="http://schemas.microsoft.com/office/drawing/2014/main" id="{A045881D-B118-47FC-959E-EE2082E3B3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8293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36" name="Group 312">
                <a:extLst>
                  <a:ext uri="{FF2B5EF4-FFF2-40B4-BE49-F238E27FC236}">
                    <a16:creationId xmlns:a16="http://schemas.microsoft.com/office/drawing/2014/main" id="{8B75F88D-5DEE-4D29-BE09-AF5599D2EA3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8293"/>
                <a:ext cx="554" cy="394"/>
                <a:chOff x="1288" y="8293"/>
                <a:chExt cx="554" cy="394"/>
              </a:xfrm>
            </p:grpSpPr>
            <p:sp>
              <p:nvSpPr>
                <p:cNvPr id="359737" name="Rectangle 313">
                  <a:extLst>
                    <a:ext uri="{FF2B5EF4-FFF2-40B4-BE49-F238E27FC236}">
                      <a16:creationId xmlns:a16="http://schemas.microsoft.com/office/drawing/2014/main" id="{16AC0028-6AED-493E-9DD6-5CD1C9629B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8293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38" name="Rectangle 314">
                  <a:extLst>
                    <a:ext uri="{FF2B5EF4-FFF2-40B4-BE49-F238E27FC236}">
                      <a16:creationId xmlns:a16="http://schemas.microsoft.com/office/drawing/2014/main" id="{FC1F1FC9-1760-4F60-88DF-DE82FA4A8A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8293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39" name="Group 315">
                <a:extLst>
                  <a:ext uri="{FF2B5EF4-FFF2-40B4-BE49-F238E27FC236}">
                    <a16:creationId xmlns:a16="http://schemas.microsoft.com/office/drawing/2014/main" id="{A17B1DB5-37F1-4E88-BBB3-3E25933EA8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8293"/>
                <a:ext cx="914" cy="394"/>
                <a:chOff x="1842" y="8293"/>
                <a:chExt cx="914" cy="394"/>
              </a:xfrm>
            </p:grpSpPr>
            <p:sp>
              <p:nvSpPr>
                <p:cNvPr id="359740" name="Rectangle 316">
                  <a:extLst>
                    <a:ext uri="{FF2B5EF4-FFF2-40B4-BE49-F238E27FC236}">
                      <a16:creationId xmlns:a16="http://schemas.microsoft.com/office/drawing/2014/main" id="{CE3867D8-8AFA-4046-B3C2-8FDCB1F284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8293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Titimetri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41" name="Rectangle 317">
                  <a:extLst>
                    <a:ext uri="{FF2B5EF4-FFF2-40B4-BE49-F238E27FC236}">
                      <a16:creationId xmlns:a16="http://schemas.microsoft.com/office/drawing/2014/main" id="{530BDD2F-5190-4A1A-BE97-0CE948CEFC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8293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42" name="Group 318">
                <a:extLst>
                  <a:ext uri="{FF2B5EF4-FFF2-40B4-BE49-F238E27FC236}">
                    <a16:creationId xmlns:a16="http://schemas.microsoft.com/office/drawing/2014/main" id="{C11AF4CF-65C1-45D5-8E9C-FC1B404A52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8293"/>
                <a:ext cx="963" cy="394"/>
                <a:chOff x="2756" y="8293"/>
                <a:chExt cx="963" cy="394"/>
              </a:xfrm>
            </p:grpSpPr>
            <p:sp>
              <p:nvSpPr>
                <p:cNvPr id="359743" name="Rectangle 319">
                  <a:extLst>
                    <a:ext uri="{FF2B5EF4-FFF2-40B4-BE49-F238E27FC236}">
                      <a16:creationId xmlns:a16="http://schemas.microsoft.com/office/drawing/2014/main" id="{C2FD5791-0E3F-4185-9E09-7018A228F9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8293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Buret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44" name="Rectangle 320">
                  <a:extLst>
                    <a:ext uri="{FF2B5EF4-FFF2-40B4-BE49-F238E27FC236}">
                      <a16:creationId xmlns:a16="http://schemas.microsoft.com/office/drawing/2014/main" id="{9B48A6A0-F384-489D-84D6-8C27BD70FC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8293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45" name="Group 321">
                <a:extLst>
                  <a:ext uri="{FF2B5EF4-FFF2-40B4-BE49-F238E27FC236}">
                    <a16:creationId xmlns:a16="http://schemas.microsoft.com/office/drawing/2014/main" id="{092C2746-6C9F-4A96-ABEE-DE4AFBF710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687"/>
                <a:ext cx="338" cy="394"/>
                <a:chOff x="0" y="8687"/>
                <a:chExt cx="338" cy="394"/>
              </a:xfrm>
            </p:grpSpPr>
            <p:sp>
              <p:nvSpPr>
                <p:cNvPr id="359746" name="Rectangle 322">
                  <a:extLst>
                    <a:ext uri="{FF2B5EF4-FFF2-40B4-BE49-F238E27FC236}">
                      <a16:creationId xmlns:a16="http://schemas.microsoft.com/office/drawing/2014/main" id="{D47B53EB-A2CB-4556-9250-604F0240B7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8687"/>
                  <a:ext cx="252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22.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47" name="Rectangle 323">
                  <a:extLst>
                    <a:ext uri="{FF2B5EF4-FFF2-40B4-BE49-F238E27FC236}">
                      <a16:creationId xmlns:a16="http://schemas.microsoft.com/office/drawing/2014/main" id="{4C6CFE52-B6E3-4CFA-BE40-4ECFFA9249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687"/>
                  <a:ext cx="338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48" name="Group 324">
                <a:extLst>
                  <a:ext uri="{FF2B5EF4-FFF2-40B4-BE49-F238E27FC236}">
                    <a16:creationId xmlns:a16="http://schemas.microsoft.com/office/drawing/2014/main" id="{532ABA90-4316-4A07-9AC3-AD1C836DAD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8" y="8687"/>
                <a:ext cx="950" cy="394"/>
                <a:chOff x="338" y="8687"/>
                <a:chExt cx="950" cy="394"/>
              </a:xfrm>
            </p:grpSpPr>
            <p:sp>
              <p:nvSpPr>
                <p:cNvPr id="359749" name="Rectangle 325">
                  <a:extLst>
                    <a:ext uri="{FF2B5EF4-FFF2-40B4-BE49-F238E27FC236}">
                      <a16:creationId xmlns:a16="http://schemas.microsoft.com/office/drawing/2014/main" id="{59426F9A-E2C4-4053-91F0-0FB6001242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1" y="8687"/>
                  <a:ext cx="864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DO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50" name="Rectangle 326">
                  <a:extLst>
                    <a:ext uri="{FF2B5EF4-FFF2-40B4-BE49-F238E27FC236}">
                      <a16:creationId xmlns:a16="http://schemas.microsoft.com/office/drawing/2014/main" id="{84D28A98-8B11-4F5B-9674-B0D9E2E1AA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" y="8687"/>
                  <a:ext cx="950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51" name="Group 327">
                <a:extLst>
                  <a:ext uri="{FF2B5EF4-FFF2-40B4-BE49-F238E27FC236}">
                    <a16:creationId xmlns:a16="http://schemas.microsoft.com/office/drawing/2014/main" id="{324DCB46-7BBE-4AC9-A691-15FE819BF7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88" y="8687"/>
                <a:ext cx="554" cy="394"/>
                <a:chOff x="1288" y="8687"/>
                <a:chExt cx="554" cy="394"/>
              </a:xfrm>
            </p:grpSpPr>
            <p:sp>
              <p:nvSpPr>
                <p:cNvPr id="359752" name="Rectangle 328">
                  <a:extLst>
                    <a:ext uri="{FF2B5EF4-FFF2-40B4-BE49-F238E27FC236}">
                      <a16:creationId xmlns:a16="http://schemas.microsoft.com/office/drawing/2014/main" id="{2E29F4DD-FC9C-410D-8DF8-5F5F57525F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1" y="8687"/>
                  <a:ext cx="46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mg/l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53" name="Rectangle 329">
                  <a:extLst>
                    <a:ext uri="{FF2B5EF4-FFF2-40B4-BE49-F238E27FC236}">
                      <a16:creationId xmlns:a16="http://schemas.microsoft.com/office/drawing/2014/main" id="{306CA8C6-4005-4C24-A19A-BD8CD4A084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88" y="8687"/>
                  <a:ext cx="55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54" name="Group 330">
                <a:extLst>
                  <a:ext uri="{FF2B5EF4-FFF2-40B4-BE49-F238E27FC236}">
                    <a16:creationId xmlns:a16="http://schemas.microsoft.com/office/drawing/2014/main" id="{006001B1-92CD-4D9E-97E8-8F9ED7212A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2" y="8687"/>
                <a:ext cx="914" cy="394"/>
                <a:chOff x="1842" y="8687"/>
                <a:chExt cx="914" cy="394"/>
              </a:xfrm>
            </p:grpSpPr>
            <p:sp>
              <p:nvSpPr>
                <p:cNvPr id="359755" name="Rectangle 331">
                  <a:extLst>
                    <a:ext uri="{FF2B5EF4-FFF2-40B4-BE49-F238E27FC236}">
                      <a16:creationId xmlns:a16="http://schemas.microsoft.com/office/drawing/2014/main" id="{BE06AFE6-BEE7-4B16-A70F-947C31693E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85" y="8687"/>
                  <a:ext cx="828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Titimetri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56" name="Rectangle 332">
                  <a:extLst>
                    <a:ext uri="{FF2B5EF4-FFF2-40B4-BE49-F238E27FC236}">
                      <a16:creationId xmlns:a16="http://schemas.microsoft.com/office/drawing/2014/main" id="{AA3BE135-62AA-4160-982E-8DE8796C5D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42" y="8687"/>
                  <a:ext cx="91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359757" name="Group 333">
                <a:extLst>
                  <a:ext uri="{FF2B5EF4-FFF2-40B4-BE49-F238E27FC236}">
                    <a16:creationId xmlns:a16="http://schemas.microsoft.com/office/drawing/2014/main" id="{1F044586-C289-4A87-AC6F-FE39A1BC6A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56" y="8687"/>
                <a:ext cx="963" cy="394"/>
                <a:chOff x="2756" y="8687"/>
                <a:chExt cx="963" cy="394"/>
              </a:xfrm>
            </p:grpSpPr>
            <p:sp>
              <p:nvSpPr>
                <p:cNvPr id="359758" name="Rectangle 334">
                  <a:extLst>
                    <a:ext uri="{FF2B5EF4-FFF2-40B4-BE49-F238E27FC236}">
                      <a16:creationId xmlns:a16="http://schemas.microsoft.com/office/drawing/2014/main" id="{4B60B7B0-D6E3-42E4-A6CB-613AB23420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99" y="8687"/>
                  <a:ext cx="877" cy="3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id-ID" altLang="en-US" sz="130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Buret</a:t>
                  </a:r>
                  <a:endParaRPr lang="en-GB" altLang="en-US" sz="1300">
                    <a:latin typeface="Arial" panose="020B0604020202020204" pitchFamily="34" charset="0"/>
                    <a:cs typeface="Times New Roman" panose="02020603050405020304" pitchFamily="18" charset="0"/>
                  </a:endParaRPr>
                </a:p>
                <a:p>
                  <a:pPr algn="just" eaLnBrk="0" hangingPunct="0"/>
                  <a:endParaRPr lang="en-GB" altLang="en-US" sz="2800"/>
                </a:p>
              </p:txBody>
            </p:sp>
            <p:sp>
              <p:nvSpPr>
                <p:cNvPr id="359759" name="Rectangle 335">
                  <a:extLst>
                    <a:ext uri="{FF2B5EF4-FFF2-40B4-BE49-F238E27FC236}">
                      <a16:creationId xmlns:a16="http://schemas.microsoft.com/office/drawing/2014/main" id="{128819AE-2511-4849-A69F-F63F8B5F94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56" y="8687"/>
                  <a:ext cx="963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359760" name="Rectangle 336">
              <a:extLst>
                <a:ext uri="{FF2B5EF4-FFF2-40B4-BE49-F238E27FC236}">
                  <a16:creationId xmlns:a16="http://schemas.microsoft.com/office/drawing/2014/main" id="{DA1EBAEC-1769-426B-B0B1-F1D16CFFE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" y="410"/>
              <a:ext cx="3725" cy="8674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76433537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8" name="Rectangle 4">
            <a:extLst>
              <a:ext uri="{FF2B5EF4-FFF2-40B4-BE49-F238E27FC236}">
                <a16:creationId xmlns:a16="http://schemas.microsoft.com/office/drawing/2014/main" id="{A6F782D7-2CD0-416F-8BB2-84FE6B5E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1688" y="788988"/>
            <a:ext cx="7053262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d-ID" altLang="en-US" sz="32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ANALISIS DATA PARAMETER KUALITAS AIR</a:t>
            </a:r>
          </a:p>
          <a:p>
            <a:pPr algn="ctr"/>
            <a:endParaRPr lang="id-ID" altLang="en-US" b="1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  <a:p>
            <a:r>
              <a:rPr lang="id-ID" altLang="en-US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1.</a:t>
            </a:r>
            <a:r>
              <a:rPr lang="id-ID" alt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DILAKUKAN DENGAN CARA MEMBANDINGKAN DATA PARAMETER KUALITAS AIR DENGAN BAKU MUTU KUALITAS AIR YANG BERLAKU : PP, KEPMEN, KEPGUB</a:t>
            </a:r>
          </a:p>
          <a:p>
            <a:pPr algn="ctr">
              <a:buFontTx/>
              <a:buAutoNum type="arabicPeriod"/>
            </a:pPr>
            <a:endParaRPr lang="id-ID" altLang="en-US" b="1"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r>
              <a:rPr lang="id-ID" altLang="en-US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2.</a:t>
            </a:r>
            <a:r>
              <a:rPr lang="id-ID" alt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INTERPRETASI TENAGA AHLI YANG SANGAT TERGANTUNG DENGAN TINGKAT WAWASAN</a:t>
            </a:r>
          </a:p>
        </p:txBody>
      </p:sp>
    </p:spTree>
    <p:extLst>
      <p:ext uri="{BB962C8B-B14F-4D97-AF65-F5344CB8AC3E}">
        <p14:creationId xmlns:p14="http://schemas.microsoft.com/office/powerpoint/2010/main" val="637745525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Text Box 2">
            <a:extLst>
              <a:ext uri="{FF2B5EF4-FFF2-40B4-BE49-F238E27FC236}">
                <a16:creationId xmlns:a16="http://schemas.microsoft.com/office/drawing/2014/main" id="{E31C8D58-1914-4688-8B7B-75322F875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0" y="795338"/>
            <a:ext cx="523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en-US" sz="3600">
                <a:latin typeface="Arial Black" panose="020B0A04020102020204" pitchFamily="34" charset="0"/>
              </a:rPr>
              <a:t>ANALISIS </a:t>
            </a:r>
            <a:r>
              <a:rPr lang="id-ID" altLang="en-US" sz="3600">
                <a:latin typeface="Arial Black" panose="020B0A04020102020204" pitchFamily="34" charset="0"/>
              </a:rPr>
              <a:t>DATA AIR</a:t>
            </a:r>
            <a:endParaRPr lang="en-US" altLang="en-US" sz="3600">
              <a:latin typeface="Arial Black" panose="020B0A04020102020204" pitchFamily="34" charset="0"/>
            </a:endParaRPr>
          </a:p>
        </p:txBody>
      </p:sp>
      <p:sp>
        <p:nvSpPr>
          <p:cNvPr id="360451" name="Rectangle 3">
            <a:extLst>
              <a:ext uri="{FF2B5EF4-FFF2-40B4-BE49-F238E27FC236}">
                <a16:creationId xmlns:a16="http://schemas.microsoft.com/office/drawing/2014/main" id="{DE9098CE-45A5-4C20-9E71-F1710588B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408239"/>
            <a:ext cx="7086600" cy="2662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7850" indent="-5635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81138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35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66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7815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353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925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497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069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0"/>
              </a:spcAft>
            </a:pPr>
            <a:r>
              <a:rPr lang="en-GB" altLang="en-US" b="1">
                <a:solidFill>
                  <a:srgbClr val="CCECFF"/>
                </a:solidFill>
                <a:cs typeface="Arial" panose="020B0604020202020204" pitchFamily="34" charset="0"/>
              </a:rPr>
              <a:t>PENGECEKAN ANALISIS CONTOH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</a:rPr>
              <a:t>BOD &lt; COD,</a:t>
            </a:r>
            <a:endParaRPr lang="en-GB" altLang="en-US" sz="2000">
              <a:cs typeface="Times New Roman" panose="02020603050405020304" pitchFamily="18" charset="0"/>
            </a:endParaRPr>
          </a:p>
          <a:p>
            <a:pPr algn="just" eaLnBrk="0" hangingPunct="0">
              <a:spcAft>
                <a:spcPct val="50000"/>
              </a:spcAft>
              <a:buFontTx/>
              <a:buChar char="•"/>
            </a:pP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</a:rPr>
              <a:t>Umum </a:t>
            </a: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</a:rPr>
              <a:t>BOD = 0,605 COD</a:t>
            </a:r>
          </a:p>
          <a:p>
            <a:pPr algn="just" eaLnBrk="0" hangingPunct="0">
              <a:spcAft>
                <a:spcPct val="50000"/>
              </a:spcAft>
              <a:buFontTx/>
              <a:buChar char="•"/>
            </a:pP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</a:rPr>
              <a:t>Industri Kimia Berat </a:t>
            </a: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BOD = 0,1 COD</a:t>
            </a:r>
          </a:p>
          <a:p>
            <a:pPr algn="just" eaLnBrk="0" hangingPunct="0">
              <a:spcAft>
                <a:spcPct val="50000"/>
              </a:spcAft>
              <a:buFontTx/>
              <a:buChar char="•"/>
            </a:pP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</a:rPr>
              <a:t>Badan Air </a:t>
            </a: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TDS = 0,55 – 0,7 DHL</a:t>
            </a:r>
            <a:endParaRPr lang="en-GB" altLang="en-US" sz="2000" b="1">
              <a:solidFill>
                <a:schemeClr val="hlink"/>
              </a:solidFill>
              <a:cs typeface="Arial" panose="020B0604020202020204" pitchFamily="34" charset="0"/>
            </a:endParaRPr>
          </a:p>
          <a:p>
            <a:pPr algn="just" eaLnBrk="0" hangingPunct="0">
              <a:spcAft>
                <a:spcPct val="50000"/>
              </a:spcAft>
              <a:buFontTx/>
              <a:buChar char="•"/>
            </a:pP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</a:rPr>
              <a:t>BOD tinggi </a:t>
            </a: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DO rendah</a:t>
            </a:r>
            <a:r>
              <a:rPr lang="en-GB" altLang="en-US" sz="2000" b="1">
                <a:solidFill>
                  <a:schemeClr val="hlink"/>
                </a:solidFill>
                <a:cs typeface="Arial" panose="020B0604020202020204" pitchFamily="34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6068841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TextBox 4">
            <a:extLst>
              <a:ext uri="{FF2B5EF4-FFF2-40B4-BE49-F238E27FC236}">
                <a16:creationId xmlns:a16="http://schemas.microsoft.com/office/drawing/2014/main" id="{F96739A0-CBA9-4302-AF93-3ABFAD899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7163" y="1655763"/>
            <a:ext cx="4356100" cy="71120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d-ID" altLang="en-US" sz="2000" b="1">
                <a:solidFill>
                  <a:schemeClr val="bg2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ANALISIS SAMPEL AIR /              LABORATORIUM AIR</a:t>
            </a:r>
            <a:endParaRPr lang="en-US" altLang="en-US" sz="2000" b="1">
              <a:solidFill>
                <a:schemeClr val="bg2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Curved Right Arrow 5">
            <a:extLst>
              <a:ext uri="{FF2B5EF4-FFF2-40B4-BE49-F238E27FC236}">
                <a16:creationId xmlns:a16="http://schemas.microsoft.com/office/drawing/2014/main" id="{9A3BF7F8-044A-4F29-9804-DA99F52974D5}"/>
              </a:ext>
            </a:extLst>
          </p:cNvPr>
          <p:cNvSpPr/>
          <p:nvPr/>
        </p:nvSpPr>
        <p:spPr>
          <a:xfrm>
            <a:off x="1905000" y="1828800"/>
            <a:ext cx="1295400" cy="1524000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" name="Curved Left Arrow 7">
            <a:extLst>
              <a:ext uri="{FF2B5EF4-FFF2-40B4-BE49-F238E27FC236}">
                <a16:creationId xmlns:a16="http://schemas.microsoft.com/office/drawing/2014/main" id="{B8C37E2D-76C6-4547-A700-BEFF3D49D592}"/>
              </a:ext>
            </a:extLst>
          </p:cNvPr>
          <p:cNvSpPr/>
          <p:nvPr/>
        </p:nvSpPr>
        <p:spPr>
          <a:xfrm>
            <a:off x="8610600" y="3124200"/>
            <a:ext cx="1447800" cy="15240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4" name="Down Arrow Callout 13">
            <a:extLst>
              <a:ext uri="{FF2B5EF4-FFF2-40B4-BE49-F238E27FC236}">
                <a16:creationId xmlns:a16="http://schemas.microsoft.com/office/drawing/2014/main" id="{2AA10F7A-BA9F-4C3D-AF92-509A7C629BFB}"/>
              </a:ext>
            </a:extLst>
          </p:cNvPr>
          <p:cNvSpPr/>
          <p:nvPr/>
        </p:nvSpPr>
        <p:spPr>
          <a:xfrm>
            <a:off x="3403677" y="3961121"/>
            <a:ext cx="5059211" cy="1534837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d-ID" altLang="en-US" sz="2000" b="1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ANALISIS DATA </a:t>
            </a:r>
            <a:r>
              <a:rPr lang="id-ID" altLang="en-US" sz="2000" b="1">
                <a:solidFill>
                  <a:srgbClr val="000000"/>
                </a:solidFill>
                <a:latin typeface="Tahoma" panose="020B0604030504040204" pitchFamily="34" charset="0"/>
              </a:rPr>
              <a:t>KUALITAS AIR</a:t>
            </a:r>
            <a:r>
              <a:rPr lang="id-ID" altLang="en-US">
                <a:latin typeface="Times New Roman" panose="02020603050405020304" pitchFamily="18" charset="0"/>
              </a:rPr>
              <a:t> 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21549" name="TextBox 14">
            <a:extLst>
              <a:ext uri="{FF2B5EF4-FFF2-40B4-BE49-F238E27FC236}">
                <a16:creationId xmlns:a16="http://schemas.microsoft.com/office/drawing/2014/main" id="{48388642-3929-43E6-967A-67199D018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4225" y="5589588"/>
            <a:ext cx="54943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l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d-ID" altLang="en-US" b="1">
                <a:solidFill>
                  <a:schemeClr val="tx2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rPr>
              <a:t> </a:t>
            </a:r>
            <a:r>
              <a:rPr lang="id-ID" altLang="en-US" sz="2000" b="1">
                <a:solidFill>
                  <a:schemeClr val="tx2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INTERPRETASI TENTANG </a:t>
            </a:r>
          </a:p>
          <a:p>
            <a:pPr algn="ctr"/>
            <a:r>
              <a:rPr lang="id-ID" altLang="en-US" sz="2000" b="1">
                <a:solidFill>
                  <a:schemeClr val="tx2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DATA KUALITAS AIR</a:t>
            </a:r>
            <a:endParaRPr lang="en-US" altLang="en-US" sz="2000" b="1">
              <a:solidFill>
                <a:schemeClr val="tx2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1550" name="WordArt 14">
            <a:extLst>
              <a:ext uri="{FF2B5EF4-FFF2-40B4-BE49-F238E27FC236}">
                <a16:creationId xmlns:a16="http://schemas.microsoft.com/office/drawing/2014/main" id="{4D84ED5F-2B7A-4CBA-B286-F463CB16944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00500" y="609600"/>
            <a:ext cx="4191000" cy="571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kern="10">
                <a:ln w="9525" cap="sq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 Black" panose="020B0A04020102020204" pitchFamily="34" charset="0"/>
              </a:rPr>
              <a:t>ANALISIS AIR</a:t>
            </a:r>
          </a:p>
        </p:txBody>
      </p:sp>
      <p:sp>
        <p:nvSpPr>
          <p:cNvPr id="321551" name="WordArt 15">
            <a:extLst>
              <a:ext uri="{FF2B5EF4-FFF2-40B4-BE49-F238E27FC236}">
                <a16:creationId xmlns:a16="http://schemas.microsoft.com/office/drawing/2014/main" id="{5A935501-193B-44B2-B6CC-B99D106A7B4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71901" y="2717800"/>
            <a:ext cx="45053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4800" kern="10">
                <a:ln w="19050" cap="sq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DATA KUALITAS AIR</a:t>
            </a:r>
          </a:p>
        </p:txBody>
      </p:sp>
    </p:spTree>
    <p:extLst>
      <p:ext uri="{BB962C8B-B14F-4D97-AF65-F5344CB8AC3E}">
        <p14:creationId xmlns:p14="http://schemas.microsoft.com/office/powerpoint/2010/main" val="3158466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Text Box 2">
            <a:extLst>
              <a:ext uri="{FF2B5EF4-FFF2-40B4-BE49-F238E27FC236}">
                <a16:creationId xmlns:a16="http://schemas.microsoft.com/office/drawing/2014/main" id="{0DD859B2-C523-41E1-970B-A274A2826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6" y="496888"/>
            <a:ext cx="3616325" cy="200025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277813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200"/>
              </a:spcBef>
            </a:pPr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Air :</a:t>
            </a:r>
          </a:p>
          <a:p>
            <a:pPr lvl="1" algn="ctr"/>
            <a:r>
              <a:rPr kumimoji="1" lang="id-ID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Sumberdaya alam yang berbentuk cair yang sangat dibutuhkan oleh manusia dan makhluk hidup lainnya</a:t>
            </a:r>
          </a:p>
        </p:txBody>
      </p:sp>
      <p:sp>
        <p:nvSpPr>
          <p:cNvPr id="319491" name="Text Box 3">
            <a:extLst>
              <a:ext uri="{FF2B5EF4-FFF2-40B4-BE49-F238E27FC236}">
                <a16:creationId xmlns:a16="http://schemas.microsoft.com/office/drawing/2014/main" id="{658FC1DC-F01E-49BF-AECE-F41257BD7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263" y="500064"/>
            <a:ext cx="3649662" cy="20034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277813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200"/>
              </a:spcBef>
            </a:pPr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Kualitas Air : </a:t>
            </a:r>
          </a:p>
          <a:p>
            <a:pPr lvl="1" algn="ctr"/>
            <a:r>
              <a:rPr kumimoji="1" lang="id-ID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Pencerminan kandungan konsentrasi makhluk hidup, energi, zat-zat atau komponen lain yang ada dalam air</a:t>
            </a:r>
          </a:p>
          <a:p>
            <a:pPr algn="ctr"/>
            <a:endParaRPr lang="en-US" altLang="en-US" sz="2000" b="1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lvl="1">
              <a:spcBef>
                <a:spcPts val="300"/>
              </a:spcBef>
              <a:buClr>
                <a:srgbClr val="0000FF"/>
              </a:buClr>
            </a:pPr>
            <a:endParaRPr lang="en-US" altLang="en-US" sz="2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9492" name="Text Box 4">
            <a:extLst>
              <a:ext uri="{FF2B5EF4-FFF2-40B4-BE49-F238E27FC236}">
                <a16:creationId xmlns:a16="http://schemas.microsoft.com/office/drawing/2014/main" id="{200649C1-0F4B-40B9-94E8-EB63ADA72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7113" y="2840039"/>
            <a:ext cx="2514600" cy="422275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b="1">
                <a:solidFill>
                  <a:srgbClr val="6600FF"/>
                </a:solidFill>
                <a:latin typeface="Tahoma" panose="020B0604030504040204" pitchFamily="34" charset="0"/>
              </a:rPr>
              <a:t>PEN</a:t>
            </a:r>
            <a:r>
              <a:rPr lang="id-ID" altLang="en-US" b="1">
                <a:solidFill>
                  <a:srgbClr val="6600FF"/>
                </a:solidFill>
                <a:latin typeface="Tahoma" panose="020B0604030504040204" pitchFamily="34" charset="0"/>
              </a:rPr>
              <a:t>GERTIAN</a:t>
            </a:r>
            <a:endParaRPr lang="en-US" altLang="en-US" b="1">
              <a:solidFill>
                <a:srgbClr val="6600FF"/>
              </a:solidFill>
              <a:latin typeface="Tahoma" panose="020B0604030504040204" pitchFamily="34" charset="0"/>
            </a:endParaRPr>
          </a:p>
        </p:txBody>
      </p:sp>
      <p:sp>
        <p:nvSpPr>
          <p:cNvPr id="319493" name="Text Box 5">
            <a:extLst>
              <a:ext uri="{FF2B5EF4-FFF2-40B4-BE49-F238E27FC236}">
                <a16:creationId xmlns:a16="http://schemas.microsoft.com/office/drawing/2014/main" id="{F55743A8-AF24-4874-9B54-C25CC3754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9" y="3613151"/>
            <a:ext cx="3868737" cy="199231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277813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Penurunan Kualitas Air :</a:t>
            </a:r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</a:p>
          <a:p>
            <a:pPr lvl="1" algn="ctr"/>
            <a:r>
              <a:rPr kumimoji="1" lang="id-ID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Kualitas air menurun, namun belum merubah peruntukan air atau masih memenuhi baku mutu air</a:t>
            </a:r>
            <a:endParaRPr kumimoji="1" lang="en-US" altLang="en-US" sz="2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319494" name="Text Box 6">
            <a:extLst>
              <a:ext uri="{FF2B5EF4-FFF2-40B4-BE49-F238E27FC236}">
                <a16:creationId xmlns:a16="http://schemas.microsoft.com/office/drawing/2014/main" id="{415F70DC-0DB5-4A99-909A-BF2CF3A2A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2863" y="3514725"/>
            <a:ext cx="3854450" cy="23510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8"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11200" indent="-352425"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Pencemaran Air :</a:t>
            </a:r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</a:p>
          <a:p>
            <a:pPr lvl="1" algn="ctr"/>
            <a:r>
              <a:rPr kumimoji="1" lang="id-ID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Masuknya zat ke dlm air oleh manusia/ alam shg kualitas air turun &amp; menyebabkan air tdk sesuai lagi dgn peruntukannya</a:t>
            </a:r>
            <a:endParaRPr kumimoji="1" lang="en-US" altLang="en-US" sz="2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</a:endParaRPr>
          </a:p>
        </p:txBody>
      </p:sp>
      <p:grpSp>
        <p:nvGrpSpPr>
          <p:cNvPr id="319495" name="Group 7">
            <a:extLst>
              <a:ext uri="{FF2B5EF4-FFF2-40B4-BE49-F238E27FC236}">
                <a16:creationId xmlns:a16="http://schemas.microsoft.com/office/drawing/2014/main" id="{D8B9812C-4245-4F23-8792-A0BB0F349A63}"/>
              </a:ext>
            </a:extLst>
          </p:cNvPr>
          <p:cNvGrpSpPr>
            <a:grpSpLocks/>
          </p:cNvGrpSpPr>
          <p:nvPr/>
        </p:nvGrpSpPr>
        <p:grpSpPr bwMode="auto">
          <a:xfrm>
            <a:off x="4522788" y="3279776"/>
            <a:ext cx="3314700" cy="277813"/>
            <a:chOff x="1853" y="2928"/>
            <a:chExt cx="2088" cy="504"/>
          </a:xfrm>
        </p:grpSpPr>
        <p:sp>
          <p:nvSpPr>
            <p:cNvPr id="319496" name="Line 8">
              <a:extLst>
                <a:ext uri="{FF2B5EF4-FFF2-40B4-BE49-F238E27FC236}">
                  <a16:creationId xmlns:a16="http://schemas.microsoft.com/office/drawing/2014/main" id="{08AB8118-7215-4509-8A20-F7DBE41EDC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2928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497" name="Line 9">
              <a:extLst>
                <a:ext uri="{FF2B5EF4-FFF2-40B4-BE49-F238E27FC236}">
                  <a16:creationId xmlns:a16="http://schemas.microsoft.com/office/drawing/2014/main" id="{905D99F9-EC37-46F6-B5A1-8D69683504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3" y="3072"/>
              <a:ext cx="936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498" name="Line 10">
              <a:extLst>
                <a:ext uri="{FF2B5EF4-FFF2-40B4-BE49-F238E27FC236}">
                  <a16:creationId xmlns:a16="http://schemas.microsoft.com/office/drawing/2014/main" id="{E7A4299F-5307-44EC-BAB8-5DD95E83FF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928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499" name="Line 11">
              <a:extLst>
                <a:ext uri="{FF2B5EF4-FFF2-40B4-BE49-F238E27FC236}">
                  <a16:creationId xmlns:a16="http://schemas.microsoft.com/office/drawing/2014/main" id="{322534F6-20DC-47A5-A089-E41BE4E28C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3072"/>
              <a:ext cx="1008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500" name="Line 12">
              <a:extLst>
                <a:ext uri="{FF2B5EF4-FFF2-40B4-BE49-F238E27FC236}">
                  <a16:creationId xmlns:a16="http://schemas.microsoft.com/office/drawing/2014/main" id="{D0D1BB21-AFCF-456B-A275-54816C1F4D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1" y="3072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501" name="Line 13">
              <a:extLst>
                <a:ext uri="{FF2B5EF4-FFF2-40B4-BE49-F238E27FC236}">
                  <a16:creationId xmlns:a16="http://schemas.microsoft.com/office/drawing/2014/main" id="{80CB40A9-7354-4FB5-8E6E-2B745C06FE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3" y="3072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9502" name="Group 14">
            <a:extLst>
              <a:ext uri="{FF2B5EF4-FFF2-40B4-BE49-F238E27FC236}">
                <a16:creationId xmlns:a16="http://schemas.microsoft.com/office/drawing/2014/main" id="{A63B0BEC-8FD1-4736-B07B-8EC1D0613205}"/>
              </a:ext>
            </a:extLst>
          </p:cNvPr>
          <p:cNvGrpSpPr>
            <a:grpSpLocks/>
          </p:cNvGrpSpPr>
          <p:nvPr/>
        </p:nvGrpSpPr>
        <p:grpSpPr bwMode="auto">
          <a:xfrm>
            <a:off x="4465638" y="2505075"/>
            <a:ext cx="3429000" cy="306388"/>
            <a:chOff x="1853" y="1920"/>
            <a:chExt cx="2160" cy="504"/>
          </a:xfrm>
        </p:grpSpPr>
        <p:sp>
          <p:nvSpPr>
            <p:cNvPr id="319503" name="Line 15">
              <a:extLst>
                <a:ext uri="{FF2B5EF4-FFF2-40B4-BE49-F238E27FC236}">
                  <a16:creationId xmlns:a16="http://schemas.microsoft.com/office/drawing/2014/main" id="{80DFA5D4-FA37-4B39-8462-0CB4E12236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3" y="2280"/>
              <a:ext cx="936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504" name="Line 16">
              <a:extLst>
                <a:ext uri="{FF2B5EF4-FFF2-40B4-BE49-F238E27FC236}">
                  <a16:creationId xmlns:a16="http://schemas.microsoft.com/office/drawing/2014/main" id="{718014CB-C13B-4291-81D3-8D0181E1BF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2280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505" name="Line 17">
              <a:extLst>
                <a:ext uri="{FF2B5EF4-FFF2-40B4-BE49-F238E27FC236}">
                  <a16:creationId xmlns:a16="http://schemas.microsoft.com/office/drawing/2014/main" id="{D92DDC8C-1DD5-4F48-B165-B08CA3F3B3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280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506" name="Line 18">
              <a:extLst>
                <a:ext uri="{FF2B5EF4-FFF2-40B4-BE49-F238E27FC236}">
                  <a16:creationId xmlns:a16="http://schemas.microsoft.com/office/drawing/2014/main" id="{59028DAF-7FA9-402A-A78C-2063E4F004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280"/>
              <a:ext cx="108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507" name="Line 19">
              <a:extLst>
                <a:ext uri="{FF2B5EF4-FFF2-40B4-BE49-F238E27FC236}">
                  <a16:creationId xmlns:a16="http://schemas.microsoft.com/office/drawing/2014/main" id="{0AEDA0B7-CCF8-4BF0-8BC8-9C1F1BD83C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3" y="1920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508" name="Line 20">
              <a:extLst>
                <a:ext uri="{FF2B5EF4-FFF2-40B4-BE49-F238E27FC236}">
                  <a16:creationId xmlns:a16="http://schemas.microsoft.com/office/drawing/2014/main" id="{A762F4D6-4BA7-4F0B-B4E9-4D3AE89F02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3" y="1920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21183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Text Box 2">
            <a:extLst>
              <a:ext uri="{FF2B5EF4-FFF2-40B4-BE49-F238E27FC236}">
                <a16:creationId xmlns:a16="http://schemas.microsoft.com/office/drawing/2014/main" id="{B1510537-FCE0-4624-90DF-657B6F59F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6" y="496889"/>
            <a:ext cx="3660775" cy="231933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277813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200"/>
              </a:spcBef>
            </a:pPr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Baku Mutu Air :</a:t>
            </a:r>
          </a:p>
          <a:p>
            <a:pPr algn="ctr"/>
            <a:r>
              <a:rPr kumimoji="1" lang="id-ID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Batas kadar makhluk hdp, zat, energi,  komponen lain yg dpt ditenggang adanya dalam air pada sumber air tertentu sesuai peruntukannya</a:t>
            </a:r>
          </a:p>
        </p:txBody>
      </p:sp>
      <p:sp>
        <p:nvSpPr>
          <p:cNvPr id="328707" name="Text Box 3">
            <a:extLst>
              <a:ext uri="{FF2B5EF4-FFF2-40B4-BE49-F238E27FC236}">
                <a16:creationId xmlns:a16="http://schemas.microsoft.com/office/drawing/2014/main" id="{C5F90B3B-59E5-4912-A207-98E043262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264" y="500063"/>
            <a:ext cx="3736975" cy="2235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277813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200"/>
              </a:spcBef>
            </a:pPr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Beban Pencemaran Air : </a:t>
            </a:r>
          </a:p>
          <a:p>
            <a:pPr lvl="1" algn="ctr"/>
            <a:r>
              <a:rPr kumimoji="1" lang="id-ID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Jumlah kadar dari parameter kualitas air atau limbah cair yang terkandung dalam sejumlah air atau limbah</a:t>
            </a:r>
          </a:p>
          <a:p>
            <a:pPr algn="ctr"/>
            <a:endParaRPr lang="en-US" altLang="en-US" sz="2000" b="1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lvl="1">
              <a:spcBef>
                <a:spcPts val="300"/>
              </a:spcBef>
              <a:buClr>
                <a:srgbClr val="0000FF"/>
              </a:buClr>
            </a:pPr>
            <a:endParaRPr lang="en-US" altLang="en-US" sz="200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328708" name="Text Box 4">
            <a:extLst>
              <a:ext uri="{FF2B5EF4-FFF2-40B4-BE49-F238E27FC236}">
                <a16:creationId xmlns:a16="http://schemas.microsoft.com/office/drawing/2014/main" id="{05700ECD-685A-4646-87AB-22CF10ED0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7113" y="3154364"/>
            <a:ext cx="2514600" cy="422275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b="1">
                <a:solidFill>
                  <a:srgbClr val="6600FF"/>
                </a:solidFill>
                <a:latin typeface="Tahoma" panose="020B0604030504040204" pitchFamily="34" charset="0"/>
              </a:rPr>
              <a:t>PEN</a:t>
            </a:r>
            <a:r>
              <a:rPr lang="id-ID" altLang="en-US" b="1">
                <a:solidFill>
                  <a:srgbClr val="6600FF"/>
                </a:solidFill>
                <a:latin typeface="Tahoma" panose="020B0604030504040204" pitchFamily="34" charset="0"/>
              </a:rPr>
              <a:t>GERTIAN</a:t>
            </a:r>
            <a:endParaRPr lang="en-US" altLang="en-US" b="1">
              <a:solidFill>
                <a:srgbClr val="6600FF"/>
              </a:solidFill>
              <a:latin typeface="Tahoma" panose="020B0604030504040204" pitchFamily="34" charset="0"/>
            </a:endParaRPr>
          </a:p>
        </p:txBody>
      </p:sp>
      <p:sp>
        <p:nvSpPr>
          <p:cNvPr id="328709" name="Text Box 5">
            <a:extLst>
              <a:ext uri="{FF2B5EF4-FFF2-40B4-BE49-F238E27FC236}">
                <a16:creationId xmlns:a16="http://schemas.microsoft.com/office/drawing/2014/main" id="{94BC5594-B60F-476E-A929-CE0FF185A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9" y="3913188"/>
            <a:ext cx="3868737" cy="199231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Macam Baku Mutu Air :</a:t>
            </a:r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</a:p>
          <a:p>
            <a:pPr lvl="1" algn="ctr"/>
            <a:r>
              <a:rPr kumimoji="1" lang="id-ID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1. Air Permukaan</a:t>
            </a:r>
          </a:p>
          <a:p>
            <a:pPr lvl="1" algn="ctr"/>
            <a:r>
              <a:rPr kumimoji="1" lang="id-ID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2. Air Sumur</a:t>
            </a:r>
          </a:p>
          <a:p>
            <a:pPr lvl="1" algn="ctr"/>
            <a:r>
              <a:rPr kumimoji="1" lang="id-ID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3. Air Laut</a:t>
            </a:r>
          </a:p>
          <a:p>
            <a:pPr lvl="1" algn="ctr"/>
            <a:r>
              <a:rPr kumimoji="1" lang="id-ID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4. Air Limbah</a:t>
            </a:r>
            <a:endParaRPr kumimoji="1" lang="en-US" altLang="en-US" sz="2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328710" name="Text Box 6">
            <a:extLst>
              <a:ext uri="{FF2B5EF4-FFF2-40B4-BE49-F238E27FC236}">
                <a16:creationId xmlns:a16="http://schemas.microsoft.com/office/drawing/2014/main" id="{6329E4B3-F9B8-4E1D-A698-92A345925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2863" y="3900489"/>
            <a:ext cx="3884612" cy="20161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8"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11200" indent="-352425"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Pengendalian Pencemaran Air :</a:t>
            </a:r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kumimoji="1" lang="id-ID" alt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Upaya pengelolaan melalui upaya pencegahan dan penanganan pencemaran air serta pemantauan lingkungan air</a:t>
            </a:r>
            <a:r>
              <a:rPr lang="en-US" altLang="en-US" sz="2000" b="1">
                <a:latin typeface="Tahoma" panose="020B0604030504040204" pitchFamily="34" charset="0"/>
              </a:rPr>
              <a:t> </a:t>
            </a:r>
          </a:p>
        </p:txBody>
      </p:sp>
      <p:grpSp>
        <p:nvGrpSpPr>
          <p:cNvPr id="328711" name="Group 7">
            <a:extLst>
              <a:ext uri="{FF2B5EF4-FFF2-40B4-BE49-F238E27FC236}">
                <a16:creationId xmlns:a16="http://schemas.microsoft.com/office/drawing/2014/main" id="{66AF0A91-F97E-45AD-B12D-248DD7BF66CB}"/>
              </a:ext>
            </a:extLst>
          </p:cNvPr>
          <p:cNvGrpSpPr>
            <a:grpSpLocks/>
          </p:cNvGrpSpPr>
          <p:nvPr/>
        </p:nvGrpSpPr>
        <p:grpSpPr bwMode="auto">
          <a:xfrm>
            <a:off x="4522788" y="3622676"/>
            <a:ext cx="3314700" cy="277813"/>
            <a:chOff x="1853" y="2928"/>
            <a:chExt cx="2088" cy="504"/>
          </a:xfrm>
        </p:grpSpPr>
        <p:sp>
          <p:nvSpPr>
            <p:cNvPr id="328712" name="Line 8">
              <a:extLst>
                <a:ext uri="{FF2B5EF4-FFF2-40B4-BE49-F238E27FC236}">
                  <a16:creationId xmlns:a16="http://schemas.microsoft.com/office/drawing/2014/main" id="{BE8B8125-BDAA-48E6-9ED9-323A3477D7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2928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13" name="Line 9">
              <a:extLst>
                <a:ext uri="{FF2B5EF4-FFF2-40B4-BE49-F238E27FC236}">
                  <a16:creationId xmlns:a16="http://schemas.microsoft.com/office/drawing/2014/main" id="{E4AEBD1C-ADAE-420F-AF7B-1A2434CFCF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3" y="3072"/>
              <a:ext cx="936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14" name="Line 10">
              <a:extLst>
                <a:ext uri="{FF2B5EF4-FFF2-40B4-BE49-F238E27FC236}">
                  <a16:creationId xmlns:a16="http://schemas.microsoft.com/office/drawing/2014/main" id="{E4D1777D-1AA4-43F6-934E-C5ACF22D18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928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15" name="Line 11">
              <a:extLst>
                <a:ext uri="{FF2B5EF4-FFF2-40B4-BE49-F238E27FC236}">
                  <a16:creationId xmlns:a16="http://schemas.microsoft.com/office/drawing/2014/main" id="{D1EAD039-AF50-4DE4-95BC-FB6A5954B9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3072"/>
              <a:ext cx="1008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16" name="Line 12">
              <a:extLst>
                <a:ext uri="{FF2B5EF4-FFF2-40B4-BE49-F238E27FC236}">
                  <a16:creationId xmlns:a16="http://schemas.microsoft.com/office/drawing/2014/main" id="{23E8F761-107F-4A0C-8438-C59F93F84A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1" y="3072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17" name="Line 13">
              <a:extLst>
                <a:ext uri="{FF2B5EF4-FFF2-40B4-BE49-F238E27FC236}">
                  <a16:creationId xmlns:a16="http://schemas.microsoft.com/office/drawing/2014/main" id="{7163BFE3-F7A4-4514-9CD8-CEA1AE89B0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3" y="3072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718" name="Group 14">
            <a:extLst>
              <a:ext uri="{FF2B5EF4-FFF2-40B4-BE49-F238E27FC236}">
                <a16:creationId xmlns:a16="http://schemas.microsoft.com/office/drawing/2014/main" id="{495A6463-2016-4DC2-A270-69602D04CED7}"/>
              </a:ext>
            </a:extLst>
          </p:cNvPr>
          <p:cNvGrpSpPr>
            <a:grpSpLocks/>
          </p:cNvGrpSpPr>
          <p:nvPr/>
        </p:nvGrpSpPr>
        <p:grpSpPr bwMode="auto">
          <a:xfrm>
            <a:off x="4465638" y="2833689"/>
            <a:ext cx="3429000" cy="306387"/>
            <a:chOff x="1853" y="1920"/>
            <a:chExt cx="2160" cy="504"/>
          </a:xfrm>
        </p:grpSpPr>
        <p:sp>
          <p:nvSpPr>
            <p:cNvPr id="328719" name="Line 15">
              <a:extLst>
                <a:ext uri="{FF2B5EF4-FFF2-40B4-BE49-F238E27FC236}">
                  <a16:creationId xmlns:a16="http://schemas.microsoft.com/office/drawing/2014/main" id="{A1D18532-DC6B-4FFE-92C2-8D6F1392E0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3" y="2280"/>
              <a:ext cx="936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20" name="Line 16">
              <a:extLst>
                <a:ext uri="{FF2B5EF4-FFF2-40B4-BE49-F238E27FC236}">
                  <a16:creationId xmlns:a16="http://schemas.microsoft.com/office/drawing/2014/main" id="{1D117B68-C3EC-422E-A5F6-2FEDF483C8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2280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21" name="Line 17">
              <a:extLst>
                <a:ext uri="{FF2B5EF4-FFF2-40B4-BE49-F238E27FC236}">
                  <a16:creationId xmlns:a16="http://schemas.microsoft.com/office/drawing/2014/main" id="{B0A156DF-D861-41ED-AEAA-63D01B0DF4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280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22" name="Line 18">
              <a:extLst>
                <a:ext uri="{FF2B5EF4-FFF2-40B4-BE49-F238E27FC236}">
                  <a16:creationId xmlns:a16="http://schemas.microsoft.com/office/drawing/2014/main" id="{E44FE51C-C2BA-4CBE-93F4-DD3720CA27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280"/>
              <a:ext cx="108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23" name="Line 19">
              <a:extLst>
                <a:ext uri="{FF2B5EF4-FFF2-40B4-BE49-F238E27FC236}">
                  <a16:creationId xmlns:a16="http://schemas.microsoft.com/office/drawing/2014/main" id="{0681C997-7939-481A-9C61-F165736925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3" y="1920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24" name="Line 20">
              <a:extLst>
                <a:ext uri="{FF2B5EF4-FFF2-40B4-BE49-F238E27FC236}">
                  <a16:creationId xmlns:a16="http://schemas.microsoft.com/office/drawing/2014/main" id="{4F67EEE5-9555-4403-87AC-455A265725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3" y="1920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7314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Text Box 2">
            <a:extLst>
              <a:ext uri="{FF2B5EF4-FFF2-40B4-BE49-F238E27FC236}">
                <a16:creationId xmlns:a16="http://schemas.microsoft.com/office/drawing/2014/main" id="{BAFB0B27-7818-4A88-91ED-30BE8256F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6" y="1454150"/>
            <a:ext cx="3660775" cy="2319338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277813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200000"/>
              </a:lnSpc>
              <a:spcBef>
                <a:spcPts val="1200"/>
              </a:spcBef>
            </a:pPr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Point Source :</a:t>
            </a:r>
          </a:p>
          <a:p>
            <a:pPr algn="ctr"/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Sumber pencemaran air dengan lokasi dan jumlah tertentu, contohnya : Industri</a:t>
            </a:r>
          </a:p>
        </p:txBody>
      </p:sp>
      <p:sp>
        <p:nvSpPr>
          <p:cNvPr id="324611" name="Text Box 3">
            <a:extLst>
              <a:ext uri="{FF2B5EF4-FFF2-40B4-BE49-F238E27FC236}">
                <a16:creationId xmlns:a16="http://schemas.microsoft.com/office/drawing/2014/main" id="{3E06C239-83E1-44BD-BB06-80FF22137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264" y="1500188"/>
            <a:ext cx="3736975" cy="2235200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277813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200000"/>
              </a:lnSpc>
              <a:spcBef>
                <a:spcPts val="1200"/>
              </a:spcBef>
            </a:pPr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Non Point Source : </a:t>
            </a:r>
          </a:p>
          <a:p>
            <a:pPr algn="ctr"/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Sumber pencemaran air dengan lokasi dan jumlah tak tentu, contohnya : Pertanian, Permukiman</a:t>
            </a:r>
          </a:p>
          <a:p>
            <a:pPr algn="ctr"/>
            <a:endParaRPr kumimoji="1" lang="id-ID" altLang="en-US" sz="20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/>
            <a:endParaRPr lang="en-US" altLang="en-US" sz="2000" b="1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lvl="1">
              <a:spcBef>
                <a:spcPts val="300"/>
              </a:spcBef>
              <a:buClr>
                <a:srgbClr val="0000FF"/>
              </a:buClr>
            </a:pPr>
            <a:endParaRPr lang="en-US" altLang="en-US" sz="200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324612" name="Text Box 4">
            <a:extLst>
              <a:ext uri="{FF2B5EF4-FFF2-40B4-BE49-F238E27FC236}">
                <a16:creationId xmlns:a16="http://schemas.microsoft.com/office/drawing/2014/main" id="{D8DF8ABB-405C-4922-98F6-2062F74C1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5225" y="4354514"/>
            <a:ext cx="5156200" cy="523875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200"/>
              </a:spcBef>
            </a:pPr>
            <a:r>
              <a:rPr lang="id-ID" altLang="en-US" b="1">
                <a:solidFill>
                  <a:srgbClr val="6600FF"/>
                </a:solidFill>
                <a:latin typeface="Tahoma" panose="020B0604030504040204" pitchFamily="34" charset="0"/>
              </a:rPr>
              <a:t>SUMBER PENCEMARAN AIR</a:t>
            </a:r>
            <a:endParaRPr lang="en-US" altLang="en-US" b="1">
              <a:solidFill>
                <a:srgbClr val="6600FF"/>
              </a:solidFill>
              <a:latin typeface="Tahoma" panose="020B0604030504040204" pitchFamily="34" charset="0"/>
            </a:endParaRPr>
          </a:p>
        </p:txBody>
      </p:sp>
      <p:grpSp>
        <p:nvGrpSpPr>
          <p:cNvPr id="324622" name="Group 14">
            <a:extLst>
              <a:ext uri="{FF2B5EF4-FFF2-40B4-BE49-F238E27FC236}">
                <a16:creationId xmlns:a16="http://schemas.microsoft.com/office/drawing/2014/main" id="{61DDD939-7900-47F5-92B7-283E957C2CBE}"/>
              </a:ext>
            </a:extLst>
          </p:cNvPr>
          <p:cNvGrpSpPr>
            <a:grpSpLocks/>
          </p:cNvGrpSpPr>
          <p:nvPr/>
        </p:nvGrpSpPr>
        <p:grpSpPr bwMode="auto">
          <a:xfrm>
            <a:off x="4465638" y="3919539"/>
            <a:ext cx="3429000" cy="306387"/>
            <a:chOff x="1853" y="1920"/>
            <a:chExt cx="2160" cy="504"/>
          </a:xfrm>
        </p:grpSpPr>
        <p:sp>
          <p:nvSpPr>
            <p:cNvPr id="324623" name="Line 15">
              <a:extLst>
                <a:ext uri="{FF2B5EF4-FFF2-40B4-BE49-F238E27FC236}">
                  <a16:creationId xmlns:a16="http://schemas.microsoft.com/office/drawing/2014/main" id="{5FF28251-2F89-462A-97F3-84618368EC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3" y="2280"/>
              <a:ext cx="936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24" name="Line 16">
              <a:extLst>
                <a:ext uri="{FF2B5EF4-FFF2-40B4-BE49-F238E27FC236}">
                  <a16:creationId xmlns:a16="http://schemas.microsoft.com/office/drawing/2014/main" id="{483934BE-894B-431F-922D-136B077D36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2280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25" name="Line 17">
              <a:extLst>
                <a:ext uri="{FF2B5EF4-FFF2-40B4-BE49-F238E27FC236}">
                  <a16:creationId xmlns:a16="http://schemas.microsoft.com/office/drawing/2014/main" id="{373C9306-979E-4833-85FE-CC7005B998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280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26" name="Line 18">
              <a:extLst>
                <a:ext uri="{FF2B5EF4-FFF2-40B4-BE49-F238E27FC236}">
                  <a16:creationId xmlns:a16="http://schemas.microsoft.com/office/drawing/2014/main" id="{F92BBA79-5638-4302-B60B-4E26011F95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280"/>
              <a:ext cx="108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27" name="Line 19">
              <a:extLst>
                <a:ext uri="{FF2B5EF4-FFF2-40B4-BE49-F238E27FC236}">
                  <a16:creationId xmlns:a16="http://schemas.microsoft.com/office/drawing/2014/main" id="{7D3A913B-75AC-41C5-96DA-4DBB61D782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3" y="1920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28" name="Line 20">
              <a:extLst>
                <a:ext uri="{FF2B5EF4-FFF2-40B4-BE49-F238E27FC236}">
                  <a16:creationId xmlns:a16="http://schemas.microsoft.com/office/drawing/2014/main" id="{9F54705F-BB80-408B-847F-AA5DDAF192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3" y="1920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322019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Text Box 2">
            <a:extLst>
              <a:ext uri="{FF2B5EF4-FFF2-40B4-BE49-F238E27FC236}">
                <a16:creationId xmlns:a16="http://schemas.microsoft.com/office/drawing/2014/main" id="{E26BB897-7669-4FB8-AA4D-AA40EDE68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711200"/>
            <a:ext cx="3500438" cy="1898650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200000"/>
              </a:lnSpc>
              <a:spcBef>
                <a:spcPts val="1200"/>
              </a:spcBef>
            </a:pPr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Jenis Limbah Cair</a:t>
            </a:r>
          </a:p>
          <a:p>
            <a:pPr lvl="1" algn="ctr"/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1. Limbah Industri</a:t>
            </a:r>
          </a:p>
          <a:p>
            <a:pPr lvl="1" algn="ctr"/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2. Limbah Domestik</a:t>
            </a:r>
          </a:p>
          <a:p>
            <a:pPr lvl="1" algn="ctr"/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3. Limbah Pertanian</a:t>
            </a:r>
          </a:p>
          <a:p>
            <a:pPr lvl="1" algn="ctr"/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4. Dan lain - lain</a:t>
            </a:r>
          </a:p>
        </p:txBody>
      </p:sp>
      <p:sp>
        <p:nvSpPr>
          <p:cNvPr id="329731" name="Text Box 3">
            <a:extLst>
              <a:ext uri="{FF2B5EF4-FFF2-40B4-BE49-F238E27FC236}">
                <a16:creationId xmlns:a16="http://schemas.microsoft.com/office/drawing/2014/main" id="{9AB40758-0697-4C09-BEB2-4ED204F67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264" y="700089"/>
            <a:ext cx="3736975" cy="1887537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277813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1200"/>
              </a:spcBef>
            </a:pPr>
            <a:endParaRPr kumimoji="1" lang="id-ID" altLang="en-US" sz="2000" b="1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>
              <a:spcBef>
                <a:spcPts val="1200"/>
              </a:spcBef>
            </a:pPr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Daya Dukung              Lingkungan : </a:t>
            </a:r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Self Purification  </a:t>
            </a:r>
          </a:p>
          <a:p>
            <a:pPr lvl="1" algn="ctr"/>
            <a:endParaRPr kumimoji="1" lang="id-ID" altLang="en-US" sz="20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/>
            <a:endParaRPr lang="en-US" altLang="en-US" sz="2000" b="1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lvl="1">
              <a:spcBef>
                <a:spcPts val="300"/>
              </a:spcBef>
              <a:buClr>
                <a:srgbClr val="0000FF"/>
              </a:buClr>
            </a:pPr>
            <a:endParaRPr lang="en-US" altLang="en-US" sz="200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329732" name="Text Box 4">
            <a:extLst>
              <a:ext uri="{FF2B5EF4-FFF2-40B4-BE49-F238E27FC236}">
                <a16:creationId xmlns:a16="http://schemas.microsoft.com/office/drawing/2014/main" id="{FBE9EC0E-525C-4733-8DD7-1A3FA3A55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0025" y="3011489"/>
            <a:ext cx="4806950" cy="465137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200"/>
              </a:spcBef>
            </a:pPr>
            <a:r>
              <a:rPr lang="id-ID" altLang="en-US" b="1">
                <a:solidFill>
                  <a:srgbClr val="6600FF"/>
                </a:solidFill>
                <a:latin typeface="Tahoma" panose="020B0604030504040204" pitchFamily="34" charset="0"/>
              </a:rPr>
              <a:t>FAKTOR PENCEMARAN AIR</a:t>
            </a:r>
            <a:endParaRPr lang="en-US" altLang="en-US" b="1">
              <a:solidFill>
                <a:srgbClr val="6600FF"/>
              </a:solidFill>
              <a:latin typeface="Tahoma" panose="020B0604030504040204" pitchFamily="34" charset="0"/>
            </a:endParaRPr>
          </a:p>
        </p:txBody>
      </p:sp>
      <p:sp>
        <p:nvSpPr>
          <p:cNvPr id="329733" name="Text Box 5">
            <a:extLst>
              <a:ext uri="{FF2B5EF4-FFF2-40B4-BE49-F238E27FC236}">
                <a16:creationId xmlns:a16="http://schemas.microsoft.com/office/drawing/2014/main" id="{B65E6573-22D1-4487-B202-1CE2F19A6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9" y="3913189"/>
            <a:ext cx="3825875" cy="1658937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Perubahan Tataguna Lahan</a:t>
            </a:r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</a:t>
            </a:r>
          </a:p>
          <a:p>
            <a:pPr lvl="1" algn="ctr">
              <a:buFontTx/>
              <a:buAutoNum type="arabicPeriod"/>
            </a:pPr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Industri</a:t>
            </a:r>
          </a:p>
          <a:p>
            <a:pPr lvl="1" algn="ctr">
              <a:buFontTx/>
              <a:buAutoNum type="arabicPeriod"/>
            </a:pPr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Permukiman</a:t>
            </a:r>
          </a:p>
          <a:p>
            <a:pPr lvl="1" algn="ctr">
              <a:buFontTx/>
              <a:buAutoNum type="arabicPeriod"/>
            </a:pPr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Pertanian</a:t>
            </a:r>
          </a:p>
          <a:p>
            <a:pPr lvl="1" algn="ctr"/>
            <a:endParaRPr kumimoji="1" lang="en-US" altLang="en-US" sz="20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329734" name="Text Box 6">
            <a:extLst>
              <a:ext uri="{FF2B5EF4-FFF2-40B4-BE49-F238E27FC236}">
                <a16:creationId xmlns:a16="http://schemas.microsoft.com/office/drawing/2014/main" id="{3DCA4C13-F546-488C-9A09-1C796BC42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8575" y="3900488"/>
            <a:ext cx="3898900" cy="1593850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8"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11200" indent="-352425"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kumimoji="1" lang="id-ID" altLang="en-US" sz="2000" b="1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/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Curah Hujan</a:t>
            </a:r>
            <a:r>
              <a:rPr lang="en-US" altLang="en-US" sz="2000" b="1">
                <a:latin typeface="Tahoma" panose="020B0604030504040204" pitchFamily="34" charset="0"/>
              </a:rPr>
              <a:t> </a:t>
            </a:r>
            <a:r>
              <a:rPr lang="id-ID" altLang="en-US" sz="2000" b="1">
                <a:solidFill>
                  <a:srgbClr val="FF0000"/>
                </a:solidFill>
                <a:latin typeface="Tahoma" panose="020B0604030504040204" pitchFamily="34" charset="0"/>
              </a:rPr>
              <a:t>: </a:t>
            </a:r>
          </a:p>
          <a:p>
            <a:pPr algn="ctr"/>
            <a:r>
              <a:rPr lang="id-ID" altLang="en-US" sz="2000" b="1">
                <a:solidFill>
                  <a:srgbClr val="FF0000"/>
                </a:solidFill>
                <a:latin typeface="Tahoma" panose="020B0604030504040204" pitchFamily="34" charset="0"/>
              </a:rPr>
              <a:t>Tinggi, Sedang, Rendah</a:t>
            </a:r>
            <a:endParaRPr lang="en-US" altLang="en-US" sz="2000" b="1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grpSp>
        <p:nvGrpSpPr>
          <p:cNvPr id="329735" name="Group 7">
            <a:extLst>
              <a:ext uri="{FF2B5EF4-FFF2-40B4-BE49-F238E27FC236}">
                <a16:creationId xmlns:a16="http://schemas.microsoft.com/office/drawing/2014/main" id="{2E76CBC4-529F-43B4-9E96-E205C90E9D99}"/>
              </a:ext>
            </a:extLst>
          </p:cNvPr>
          <p:cNvGrpSpPr>
            <a:grpSpLocks/>
          </p:cNvGrpSpPr>
          <p:nvPr/>
        </p:nvGrpSpPr>
        <p:grpSpPr bwMode="auto">
          <a:xfrm>
            <a:off x="4522788" y="3536951"/>
            <a:ext cx="3314700" cy="277813"/>
            <a:chOff x="1853" y="2928"/>
            <a:chExt cx="2088" cy="504"/>
          </a:xfrm>
        </p:grpSpPr>
        <p:sp>
          <p:nvSpPr>
            <p:cNvPr id="329736" name="Line 8">
              <a:extLst>
                <a:ext uri="{FF2B5EF4-FFF2-40B4-BE49-F238E27FC236}">
                  <a16:creationId xmlns:a16="http://schemas.microsoft.com/office/drawing/2014/main" id="{DEE0EFDD-C70E-4A1F-AD3E-30009DD0F6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2928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37" name="Line 9">
              <a:extLst>
                <a:ext uri="{FF2B5EF4-FFF2-40B4-BE49-F238E27FC236}">
                  <a16:creationId xmlns:a16="http://schemas.microsoft.com/office/drawing/2014/main" id="{28ABA24F-9609-447B-B468-ADD7C7D27F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3" y="3072"/>
              <a:ext cx="936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38" name="Line 10">
              <a:extLst>
                <a:ext uri="{FF2B5EF4-FFF2-40B4-BE49-F238E27FC236}">
                  <a16:creationId xmlns:a16="http://schemas.microsoft.com/office/drawing/2014/main" id="{07B7C54D-2751-4E7D-B688-6A27E1B58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928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39" name="Line 11">
              <a:extLst>
                <a:ext uri="{FF2B5EF4-FFF2-40B4-BE49-F238E27FC236}">
                  <a16:creationId xmlns:a16="http://schemas.microsoft.com/office/drawing/2014/main" id="{6B53D7F1-C29B-4B0F-AE4D-4A49E15940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3072"/>
              <a:ext cx="1008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0" name="Line 12">
              <a:extLst>
                <a:ext uri="{FF2B5EF4-FFF2-40B4-BE49-F238E27FC236}">
                  <a16:creationId xmlns:a16="http://schemas.microsoft.com/office/drawing/2014/main" id="{FC6CE84E-25A1-4D5F-8216-A1CEB0AB14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1" y="3072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1" name="Line 13">
              <a:extLst>
                <a:ext uri="{FF2B5EF4-FFF2-40B4-BE49-F238E27FC236}">
                  <a16:creationId xmlns:a16="http://schemas.microsoft.com/office/drawing/2014/main" id="{1E0748EE-80DA-4F09-993F-5CCE3D3A6B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3" y="3072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9742" name="Group 14">
            <a:extLst>
              <a:ext uri="{FF2B5EF4-FFF2-40B4-BE49-F238E27FC236}">
                <a16:creationId xmlns:a16="http://schemas.microsoft.com/office/drawing/2014/main" id="{70C0609D-0DC2-436F-9752-D8D6243111BA}"/>
              </a:ext>
            </a:extLst>
          </p:cNvPr>
          <p:cNvGrpSpPr>
            <a:grpSpLocks/>
          </p:cNvGrpSpPr>
          <p:nvPr/>
        </p:nvGrpSpPr>
        <p:grpSpPr bwMode="auto">
          <a:xfrm>
            <a:off x="4465638" y="2647950"/>
            <a:ext cx="3429000" cy="306388"/>
            <a:chOff x="1853" y="1920"/>
            <a:chExt cx="2160" cy="504"/>
          </a:xfrm>
        </p:grpSpPr>
        <p:sp>
          <p:nvSpPr>
            <p:cNvPr id="329743" name="Line 15">
              <a:extLst>
                <a:ext uri="{FF2B5EF4-FFF2-40B4-BE49-F238E27FC236}">
                  <a16:creationId xmlns:a16="http://schemas.microsoft.com/office/drawing/2014/main" id="{26D53F15-CD19-4534-91DD-427C685150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3" y="2280"/>
              <a:ext cx="936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4" name="Line 16">
              <a:extLst>
                <a:ext uri="{FF2B5EF4-FFF2-40B4-BE49-F238E27FC236}">
                  <a16:creationId xmlns:a16="http://schemas.microsoft.com/office/drawing/2014/main" id="{D741A133-8731-4885-B2DD-4E054FE325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2280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69F4B3A9-99C1-4DFE-A377-A6036FFEE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280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6" name="Line 18">
              <a:extLst>
                <a:ext uri="{FF2B5EF4-FFF2-40B4-BE49-F238E27FC236}">
                  <a16:creationId xmlns:a16="http://schemas.microsoft.com/office/drawing/2014/main" id="{893946BC-6A75-4E71-AE65-4292514569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280"/>
              <a:ext cx="108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Line 19">
              <a:extLst>
                <a:ext uri="{FF2B5EF4-FFF2-40B4-BE49-F238E27FC236}">
                  <a16:creationId xmlns:a16="http://schemas.microsoft.com/office/drawing/2014/main" id="{5E2EA571-26E3-486C-BBF6-4EF632C610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3" y="1920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8" name="Line 20">
              <a:extLst>
                <a:ext uri="{FF2B5EF4-FFF2-40B4-BE49-F238E27FC236}">
                  <a16:creationId xmlns:a16="http://schemas.microsoft.com/office/drawing/2014/main" id="{7DF4366C-02AF-462C-A2E4-97691C9BA4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3" y="1920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1591594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Text Box 2">
            <a:extLst>
              <a:ext uri="{FF2B5EF4-FFF2-40B4-BE49-F238E27FC236}">
                <a16:creationId xmlns:a16="http://schemas.microsoft.com/office/drawing/2014/main" id="{B2DF471A-0C4C-40D6-BA06-A9B68227B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075" y="711201"/>
            <a:ext cx="3486150" cy="1622425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200000"/>
              </a:lnSpc>
              <a:spcBef>
                <a:spcPts val="1200"/>
              </a:spcBef>
            </a:pPr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Dampak Thd Manusia</a:t>
            </a:r>
          </a:p>
          <a:p>
            <a:pPr lvl="1" algn="ctr"/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1. Keracunan</a:t>
            </a:r>
          </a:p>
          <a:p>
            <a:pPr lvl="1" algn="ctr"/>
            <a:r>
              <a:rPr kumimoji="1" lang="id-ID" alt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2. Penyakit</a:t>
            </a:r>
          </a:p>
        </p:txBody>
      </p:sp>
      <p:sp>
        <p:nvSpPr>
          <p:cNvPr id="330755" name="Text Box 3">
            <a:extLst>
              <a:ext uri="{FF2B5EF4-FFF2-40B4-BE49-F238E27FC236}">
                <a16:creationId xmlns:a16="http://schemas.microsoft.com/office/drawing/2014/main" id="{30D5423C-9525-4328-B7C7-D93633815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264" y="700088"/>
            <a:ext cx="3767137" cy="1625600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277813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kumimoji="1" lang="id-ID" altLang="en-US" sz="2000" b="1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/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Dampak Terhadap Kehidupan Biota Air</a:t>
            </a:r>
          </a:p>
          <a:p>
            <a:pPr algn="ctr">
              <a:lnSpc>
                <a:spcPct val="200000"/>
              </a:lnSpc>
            </a:pPr>
            <a:endParaRPr lang="en-US" altLang="en-US" sz="2000" b="1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lvl="1">
              <a:buClr>
                <a:srgbClr val="0000FF"/>
              </a:buClr>
              <a:buFont typeface="Arial" panose="020B0604020202020204" pitchFamily="34" charset="0"/>
              <a:buNone/>
            </a:pPr>
            <a:endParaRPr lang="en-US" altLang="en-US" sz="200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330756" name="Text Box 4">
            <a:extLst>
              <a:ext uri="{FF2B5EF4-FFF2-40B4-BE49-F238E27FC236}">
                <a16:creationId xmlns:a16="http://schemas.microsoft.com/office/drawing/2014/main" id="{44DF2CF3-24CC-42AC-9E50-A14BD5ED8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0025" y="2811464"/>
            <a:ext cx="4806950" cy="465137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200"/>
              </a:spcBef>
            </a:pPr>
            <a:r>
              <a:rPr lang="id-ID" altLang="en-US" b="1">
                <a:solidFill>
                  <a:srgbClr val="6600FF"/>
                </a:solidFill>
                <a:latin typeface="Tahoma" panose="020B0604030504040204" pitchFamily="34" charset="0"/>
              </a:rPr>
              <a:t>DAMPAK PENCEMARAN AIR</a:t>
            </a:r>
            <a:endParaRPr lang="en-US" altLang="en-US" b="1">
              <a:solidFill>
                <a:srgbClr val="6600FF"/>
              </a:solidFill>
              <a:latin typeface="Tahoma" panose="020B0604030504040204" pitchFamily="34" charset="0"/>
            </a:endParaRPr>
          </a:p>
        </p:txBody>
      </p:sp>
      <p:sp>
        <p:nvSpPr>
          <p:cNvPr id="330757" name="Text Box 5">
            <a:extLst>
              <a:ext uri="{FF2B5EF4-FFF2-40B4-BE49-F238E27FC236}">
                <a16:creationId xmlns:a16="http://schemas.microsoft.com/office/drawing/2014/main" id="{E2CA71C5-BC39-4A4F-84C7-FE83FCE12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9" y="3741738"/>
            <a:ext cx="3856037" cy="1384300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algn="l"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kumimoji="1" lang="id-ID" altLang="en-US" sz="2000" b="1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/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Dampak Terhadap Estetika Lingkungan</a:t>
            </a:r>
            <a:endParaRPr kumimoji="1" lang="id-ID" altLang="en-US" sz="20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lvl="1" algn="ctr"/>
            <a:endParaRPr kumimoji="1" lang="en-US" altLang="en-US" sz="20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F6D14142-E99C-42D9-A5B0-4B98F42B7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8575" y="3743325"/>
            <a:ext cx="3898900" cy="1797050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9388"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11200" indent="-352425"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26193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261938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kumimoji="1" lang="id-ID" altLang="en-US" sz="2000" b="1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  <a:p>
            <a:pPr algn="ctr"/>
            <a:r>
              <a:rPr kumimoji="1" lang="id-ID" altLang="en-US" sz="20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Dampak Terhadap Kerusakan Benda </a:t>
            </a:r>
            <a:r>
              <a:rPr lang="id-ID" altLang="en-US" sz="2000" b="1">
                <a:solidFill>
                  <a:srgbClr val="FF0000"/>
                </a:solidFill>
                <a:latin typeface="Tahoma" panose="020B0604030504040204" pitchFamily="34" charset="0"/>
              </a:rPr>
              <a:t>: </a:t>
            </a:r>
          </a:p>
          <a:p>
            <a:pPr algn="ctr"/>
            <a:r>
              <a:rPr lang="id-ID" altLang="en-US" sz="2000" b="1">
                <a:solidFill>
                  <a:srgbClr val="FF0000"/>
                </a:solidFill>
                <a:latin typeface="Tahoma" panose="020B0604030504040204" pitchFamily="34" charset="0"/>
              </a:rPr>
              <a:t>Korosi pada metal, beton, plastik, dll</a:t>
            </a:r>
            <a:endParaRPr lang="en-US" altLang="en-US" sz="2000" b="1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grpSp>
        <p:nvGrpSpPr>
          <p:cNvPr id="330759" name="Group 7">
            <a:extLst>
              <a:ext uri="{FF2B5EF4-FFF2-40B4-BE49-F238E27FC236}">
                <a16:creationId xmlns:a16="http://schemas.microsoft.com/office/drawing/2014/main" id="{612C330B-AD17-46DA-93F3-63E15F1F0748}"/>
              </a:ext>
            </a:extLst>
          </p:cNvPr>
          <p:cNvGrpSpPr>
            <a:grpSpLocks/>
          </p:cNvGrpSpPr>
          <p:nvPr/>
        </p:nvGrpSpPr>
        <p:grpSpPr bwMode="auto">
          <a:xfrm>
            <a:off x="4522788" y="3365501"/>
            <a:ext cx="3314700" cy="277813"/>
            <a:chOff x="1853" y="2928"/>
            <a:chExt cx="2088" cy="504"/>
          </a:xfrm>
        </p:grpSpPr>
        <p:sp>
          <p:nvSpPr>
            <p:cNvPr id="330760" name="Line 8">
              <a:extLst>
                <a:ext uri="{FF2B5EF4-FFF2-40B4-BE49-F238E27FC236}">
                  <a16:creationId xmlns:a16="http://schemas.microsoft.com/office/drawing/2014/main" id="{71810496-BA45-4BE4-8677-D6791754CA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2928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1" name="Line 9">
              <a:extLst>
                <a:ext uri="{FF2B5EF4-FFF2-40B4-BE49-F238E27FC236}">
                  <a16:creationId xmlns:a16="http://schemas.microsoft.com/office/drawing/2014/main" id="{8BA8FB1A-FC4E-4883-AA65-AA5D051AC8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3" y="3072"/>
              <a:ext cx="936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2" name="Line 10">
              <a:extLst>
                <a:ext uri="{FF2B5EF4-FFF2-40B4-BE49-F238E27FC236}">
                  <a16:creationId xmlns:a16="http://schemas.microsoft.com/office/drawing/2014/main" id="{D03C7102-08B3-4A2E-84F4-F6D5D75CC5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928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3" name="Line 11">
              <a:extLst>
                <a:ext uri="{FF2B5EF4-FFF2-40B4-BE49-F238E27FC236}">
                  <a16:creationId xmlns:a16="http://schemas.microsoft.com/office/drawing/2014/main" id="{640A68FA-6B3F-4FAC-8341-E0C30A0883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3072"/>
              <a:ext cx="1008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D7E8B734-821C-48C8-87F5-77691DBB2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1" y="3072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Line 13">
              <a:extLst>
                <a:ext uri="{FF2B5EF4-FFF2-40B4-BE49-F238E27FC236}">
                  <a16:creationId xmlns:a16="http://schemas.microsoft.com/office/drawing/2014/main" id="{365113FB-F656-4A02-8F66-53DD675232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3" y="3072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0766" name="Group 14">
            <a:extLst>
              <a:ext uri="{FF2B5EF4-FFF2-40B4-BE49-F238E27FC236}">
                <a16:creationId xmlns:a16="http://schemas.microsoft.com/office/drawing/2014/main" id="{889810C9-1A26-43E0-A9D9-CA9D668B278E}"/>
              </a:ext>
            </a:extLst>
          </p:cNvPr>
          <p:cNvGrpSpPr>
            <a:grpSpLocks/>
          </p:cNvGrpSpPr>
          <p:nvPr/>
        </p:nvGrpSpPr>
        <p:grpSpPr bwMode="auto">
          <a:xfrm>
            <a:off x="4465638" y="2376489"/>
            <a:ext cx="3429000" cy="306387"/>
            <a:chOff x="1853" y="1920"/>
            <a:chExt cx="2160" cy="504"/>
          </a:xfrm>
        </p:grpSpPr>
        <p:sp>
          <p:nvSpPr>
            <p:cNvPr id="330767" name="Line 15">
              <a:extLst>
                <a:ext uri="{FF2B5EF4-FFF2-40B4-BE49-F238E27FC236}">
                  <a16:creationId xmlns:a16="http://schemas.microsoft.com/office/drawing/2014/main" id="{46A795E3-F293-4AC1-BCB1-2EDA878DA1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3" y="2280"/>
              <a:ext cx="936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8" name="Line 16">
              <a:extLst>
                <a:ext uri="{FF2B5EF4-FFF2-40B4-BE49-F238E27FC236}">
                  <a16:creationId xmlns:a16="http://schemas.microsoft.com/office/drawing/2014/main" id="{B0F06280-358A-4824-BA1D-9659AB1AE7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2280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9" name="Line 17">
              <a:extLst>
                <a:ext uri="{FF2B5EF4-FFF2-40B4-BE49-F238E27FC236}">
                  <a16:creationId xmlns:a16="http://schemas.microsoft.com/office/drawing/2014/main" id="{41794CB3-8F23-4430-A831-6C2BE1DEA8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280"/>
              <a:ext cx="0" cy="144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70" name="Line 18">
              <a:extLst>
                <a:ext uri="{FF2B5EF4-FFF2-40B4-BE49-F238E27FC236}">
                  <a16:creationId xmlns:a16="http://schemas.microsoft.com/office/drawing/2014/main" id="{8C9581E3-1B99-4FB1-A9DB-370FC72F46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3" y="2280"/>
              <a:ext cx="108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71" name="Line 19">
              <a:extLst>
                <a:ext uri="{FF2B5EF4-FFF2-40B4-BE49-F238E27FC236}">
                  <a16:creationId xmlns:a16="http://schemas.microsoft.com/office/drawing/2014/main" id="{592F3568-E5A9-4740-8751-5CF211F7E6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3" y="1920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72" name="Line 20">
              <a:extLst>
                <a:ext uri="{FF2B5EF4-FFF2-40B4-BE49-F238E27FC236}">
                  <a16:creationId xmlns:a16="http://schemas.microsoft.com/office/drawing/2014/main" id="{F87512DD-E98F-4C86-9F39-1E1B28F8AE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3" y="1920"/>
              <a:ext cx="0" cy="36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2605758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2362</Words>
  <Application>Microsoft Office PowerPoint</Application>
  <PresentationFormat>Widescreen</PresentationFormat>
  <Paragraphs>597</Paragraphs>
  <Slides>35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50" baseType="lpstr">
      <vt:lpstr>Arial Unicode MS</vt:lpstr>
      <vt:lpstr>ＭＳ Ｐゴシック</vt:lpstr>
      <vt:lpstr>Arial</vt:lpstr>
      <vt:lpstr>Arial Black</vt:lpstr>
      <vt:lpstr>Arial Narrow</vt:lpstr>
      <vt:lpstr>Book Antiqua</vt:lpstr>
      <vt:lpstr>Calibri</vt:lpstr>
      <vt:lpstr>Century Gothic</vt:lpstr>
      <vt:lpstr>Impact</vt:lpstr>
      <vt:lpstr>Symbol</vt:lpstr>
      <vt:lpstr>Tahoma</vt:lpstr>
      <vt:lpstr>Times New Roman</vt:lpstr>
      <vt:lpstr>Wingdings</vt:lpstr>
      <vt:lpstr>Wingdings 3</vt:lpstr>
      <vt:lpstr>Ion</vt:lpstr>
      <vt:lpstr>PENGELOLAAN KUALITAS AIR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LANGKAH PENGUMPULAN DAN ANALISIS DATA KUALITAS AIR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PENGELOLAAN KUALITAS AIR</dc:title>
  <dc:creator>Tri Nugraha Adikesuma</dc:creator>
  <cp:lastModifiedBy>Tri Nugraha Adikesuma</cp:lastModifiedBy>
  <cp:revision>1</cp:revision>
  <dcterms:created xsi:type="dcterms:W3CDTF">2018-03-12T16:30:03Z</dcterms:created>
  <dcterms:modified xsi:type="dcterms:W3CDTF">2018-03-12T16:33:07Z</dcterms:modified>
</cp:coreProperties>
</file>