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2"/>
  </p:notesMasterIdLst>
  <p:sldIdLst>
    <p:sldId id="299" r:id="rId2"/>
    <p:sldId id="256" r:id="rId3"/>
    <p:sldId id="271" r:id="rId4"/>
    <p:sldId id="257" r:id="rId5"/>
    <p:sldId id="261" r:id="rId6"/>
    <p:sldId id="262" r:id="rId7"/>
    <p:sldId id="263" r:id="rId8"/>
    <p:sldId id="27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86" r:id="rId18"/>
    <p:sldId id="274" r:id="rId19"/>
    <p:sldId id="275" r:id="rId20"/>
    <p:sldId id="287" r:id="rId21"/>
    <p:sldId id="276" r:id="rId22"/>
    <p:sldId id="277" r:id="rId23"/>
    <p:sldId id="288" r:id="rId24"/>
    <p:sldId id="278" r:id="rId25"/>
    <p:sldId id="289" r:id="rId26"/>
    <p:sldId id="279" r:id="rId27"/>
    <p:sldId id="291" r:id="rId28"/>
    <p:sldId id="290" r:id="rId29"/>
    <p:sldId id="280" r:id="rId30"/>
    <p:sldId id="292" r:id="rId31"/>
    <p:sldId id="281" r:id="rId32"/>
    <p:sldId id="293" r:id="rId33"/>
    <p:sldId id="294" r:id="rId34"/>
    <p:sldId id="282" r:id="rId35"/>
    <p:sldId id="295" r:id="rId36"/>
    <p:sldId id="283" r:id="rId37"/>
    <p:sldId id="296" r:id="rId38"/>
    <p:sldId id="284" r:id="rId39"/>
    <p:sldId id="285" r:id="rId40"/>
    <p:sldId id="300" r:id="rId4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FF0000"/>
    <a:srgbClr val="00001E"/>
    <a:srgbClr val="CCECFF"/>
    <a:srgbClr val="FF99FF"/>
    <a:srgbClr val="CC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57" autoAdjust="0"/>
  </p:normalViewPr>
  <p:slideViewPr>
    <p:cSldViewPr>
      <p:cViewPr>
        <p:scale>
          <a:sx n="60" d="100"/>
          <a:sy n="60" d="100"/>
        </p:scale>
        <p:origin x="1020" y="1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47548C31-FFDD-4C49-9E1F-8A5E103CE30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C46BE2C-5C0A-4040-971B-B5877988777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76D368F9-34C2-49B4-87D9-D5E0F50F688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166D5AD2-4CEB-42BC-B36B-6052DC9898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111B75FC-F749-422A-A843-BF74FBC7DD3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48BDAB77-C21B-45D0-BFD5-BC6068DC82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51071C06-C517-4D08-894B-57DFF0D726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278A7881-D95A-4176-A4E8-0DEC87F122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47D5A0E-DCCC-4E93-AB60-EB665C61D834}" type="slidenum">
              <a:rPr lang="en-US" altLang="en-US" sz="1200">
                <a:latin typeface="Arial" panose="020B0604020202020204" pitchFamily="34" charset="0"/>
              </a:rPr>
              <a:pPr/>
              <a:t>2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9924C939-B5A0-4CF8-AD04-585EDE718B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7A6C12A9-3206-472D-984E-4D2D466A5C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55F9CA08-6110-48D8-AAF4-65A2FBD555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E93CAD7-1EE9-4B3D-A336-949F3C51EF56}" type="slidenum">
              <a:rPr lang="en-US" altLang="en-US" sz="1200">
                <a:latin typeface="Arial" panose="020B0604020202020204" pitchFamily="34" charset="0"/>
              </a:rPr>
              <a:pPr/>
              <a:t>13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FE4D7EC5-4E89-4D1E-B799-911B35600B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2DE0F115-F8C4-4B86-83C9-A3B643AC45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0F47EB0F-CD7C-4614-A405-8E0E5CBAAE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81648DB-EC7A-483E-96CF-81F1334EE4C9}" type="slidenum">
              <a:rPr lang="en-US" altLang="en-US" sz="1200">
                <a:latin typeface="Arial" panose="020B0604020202020204" pitchFamily="34" charset="0"/>
              </a:rPr>
              <a:pPr/>
              <a:t>14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0C999FEC-F5CD-48A4-BEC0-FB48CAEA51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F73A1A12-C6F6-46B6-90B8-913D745C44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AFF5D1A2-C3C2-4E19-A087-AF1186D8AE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917FD22-1699-4817-9372-CFDBC4277716}" type="slidenum">
              <a:rPr lang="en-US" altLang="en-US" sz="1200">
                <a:latin typeface="Arial" panose="020B0604020202020204" pitchFamily="34" charset="0"/>
              </a:rPr>
              <a:pPr/>
              <a:t>15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F7E3D761-2B7C-430B-97E0-3CC5D180A7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58BC2831-0654-4C37-8E16-9BA5D21885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F8F52347-079F-4F35-8875-797E158473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30581C0-3F25-43FA-8B1A-4AE89C53D3F9}" type="slidenum">
              <a:rPr lang="en-US" altLang="en-US" sz="1200">
                <a:latin typeface="Arial" panose="020B0604020202020204" pitchFamily="34" charset="0"/>
              </a:rPr>
              <a:pPr/>
              <a:t>16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8DB541CB-F156-496D-B879-471FE8B6E0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04DA1B8E-A803-4A9D-831B-1855B61390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5376EABF-B1E4-495D-8037-28C870D3E3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F34F17E-88CC-42A7-BD83-F1799A4BB8B7}" type="slidenum">
              <a:rPr lang="en-US" altLang="en-US" sz="1200">
                <a:latin typeface="Arial" panose="020B0604020202020204" pitchFamily="34" charset="0"/>
              </a:rPr>
              <a:pPr/>
              <a:t>18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26257E36-0516-40F6-8010-12DF323B4A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208FBA36-D7A9-42E2-88E9-25C5B13372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DBAA7A1D-CA85-4B62-80F1-63FBBC6D91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CE9C10C-2AE1-4F6A-800B-B011B2D82C0C}" type="slidenum">
              <a:rPr lang="en-US" altLang="en-US" sz="1200">
                <a:latin typeface="Arial" panose="020B0604020202020204" pitchFamily="34" charset="0"/>
              </a:rPr>
              <a:pPr/>
              <a:t>19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8509C257-5BA6-48FB-A59A-A8616DAFC9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22006C88-0F60-4C07-BC94-F8DDF4A29E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D5D6E6AA-33B4-4EF5-A344-6AAD74F3AF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B8A70DD-158D-443F-8CF0-685C91933804}" type="slidenum">
              <a:rPr lang="en-US" altLang="en-US" sz="1200">
                <a:latin typeface="Arial" panose="020B0604020202020204" pitchFamily="34" charset="0"/>
              </a:rPr>
              <a:pPr/>
              <a:t>20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657DEA1D-DD38-4EDD-B2E2-C54AAE321B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AFB32D9B-AD17-48B7-A4BE-872581922B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C22FE1A8-E066-4212-BB8E-66D456AF9C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44F2A3C-7A09-49A4-A93F-FF9805DDBD5B}" type="slidenum">
              <a:rPr lang="en-US" altLang="en-US" sz="1200">
                <a:latin typeface="Arial" panose="020B0604020202020204" pitchFamily="34" charset="0"/>
              </a:rPr>
              <a:pPr/>
              <a:t>21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CA887398-E656-4963-B608-FD180370CD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64C6BDA5-139C-4370-8568-B66DBCE9E5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69C5B109-9419-4F66-AE3A-4A92226F5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9E055C3-6BE4-49FA-8043-A64F38783CC6}" type="slidenum">
              <a:rPr lang="en-US" altLang="en-US" sz="1200">
                <a:latin typeface="Arial" panose="020B0604020202020204" pitchFamily="34" charset="0"/>
              </a:rPr>
              <a:pPr/>
              <a:t>22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D2A0378B-C06D-4122-9849-673814BA1E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F6C8EC53-D291-40A9-996F-C981141736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ADB36923-3AA2-497A-9DC2-7B26867FBD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7A7EF08-3BCD-4697-93F6-63003310A381}" type="slidenum">
              <a:rPr lang="en-US" altLang="en-US" sz="1200">
                <a:latin typeface="Arial" panose="020B0604020202020204" pitchFamily="34" charset="0"/>
              </a:rPr>
              <a:pPr/>
              <a:t>24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6C8583D0-D347-4112-AD34-CED48CB429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79587FBE-5864-423F-8B53-E61B08C662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5618FA44-F9D2-482E-A7FB-850F2BCE0A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4847C86-7783-4E15-B143-53072713D3BC}" type="slidenum">
              <a:rPr lang="en-US" altLang="en-US" sz="1200">
                <a:latin typeface="Arial" panose="020B0604020202020204" pitchFamily="34" charset="0"/>
              </a:rPr>
              <a:pPr/>
              <a:t>4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B89DE817-916A-40F7-A0A3-FC4C07EA46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9F19BCDC-28F3-44FD-9D12-286BF66139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FCBE3558-C5CC-47B1-8F23-9D79CE9E46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97AF6A0-6149-478B-9107-83BF589C8BD4}" type="slidenum">
              <a:rPr lang="en-US" altLang="en-US" sz="1200">
                <a:latin typeface="Arial" panose="020B0604020202020204" pitchFamily="34" charset="0"/>
              </a:rPr>
              <a:pPr/>
              <a:t>26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80E5CF20-E153-480B-930F-5C6C0299DE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4161D729-34B2-4922-944B-67F9894F00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F4656D8F-7D88-47A5-9508-D308710B9D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34AC23F-4C2C-46C4-8878-B519EDEA1C57}" type="slidenum">
              <a:rPr lang="en-US" altLang="en-US" sz="1200">
                <a:latin typeface="Arial" panose="020B0604020202020204" pitchFamily="34" charset="0"/>
              </a:rPr>
              <a:pPr/>
              <a:t>29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352F7018-A7C8-436B-97E6-4DEB34FC9C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9EE8F176-4E72-48ED-846C-10F84FCADC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272A3B16-923F-41BE-B42E-7C72B10D41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9CC50A5-107A-470E-9F1A-87781412BF69}" type="slidenum">
              <a:rPr lang="en-US" altLang="en-US" sz="1200">
                <a:latin typeface="Arial" panose="020B0604020202020204" pitchFamily="34" charset="0"/>
              </a:rPr>
              <a:pPr/>
              <a:t>31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56AE6FAE-9EDA-4989-B6BC-7FBB16D130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F09C5520-CB68-4BC7-8661-8C9E08075D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C0E4BCAC-830F-440C-8327-728B9C809E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4DBA1C7-9C37-499F-AFDB-31D2F6715CB9}" type="slidenum">
              <a:rPr lang="en-US" altLang="en-US" sz="1200">
                <a:latin typeface="Arial" panose="020B0604020202020204" pitchFamily="34" charset="0"/>
              </a:rPr>
              <a:pPr/>
              <a:t>34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E9CDE964-561A-4889-8DFA-AE4EC2F4E4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F1555B8C-444B-4000-ABBF-7FBE6361C3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1F7D01CF-63CA-4CF0-890D-0FA9E6EC48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25D68C7-C227-49B0-8110-28F1F7941F0E}" type="slidenum">
              <a:rPr lang="en-US" altLang="en-US" sz="1200">
                <a:latin typeface="Arial" panose="020B0604020202020204" pitchFamily="34" charset="0"/>
              </a:rPr>
              <a:pPr/>
              <a:t>36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2A7EAB7E-2172-44EA-BD39-14B84FFE52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8F29514B-DC64-478E-A2A4-6CA52E99B4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EE3F3334-C34D-4969-82C9-FD4D2D7B0D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2B6C013-D873-4B33-9654-CBB3A15CB17C}" type="slidenum">
              <a:rPr lang="en-US" altLang="en-US" sz="1200">
                <a:latin typeface="Arial" panose="020B0604020202020204" pitchFamily="34" charset="0"/>
              </a:rPr>
              <a:pPr/>
              <a:t>38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DD3C1025-E22A-403D-A523-9ED786A83D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97D1A8CF-2741-4C22-902C-04E614A1B5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85276072-9AE1-4A31-A966-D3EC87D386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40E0A4B-C8F7-4813-95BE-35ED914DE535}" type="slidenum">
              <a:rPr lang="en-US" altLang="en-US" sz="1200">
                <a:latin typeface="Arial" panose="020B0604020202020204" pitchFamily="34" charset="0"/>
              </a:rPr>
              <a:pPr/>
              <a:t>39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4D3C7744-2C6C-4BAA-A2DD-7EBB2B84B1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F42F0F83-F5A9-4BB6-9C71-3970AAE1E2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71C06-C517-4D08-894B-57DFF0D72652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716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6BAD802B-2F58-4C45-9740-0A69DA48C5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6D212BC-1623-463E-B55C-4777354E1143}" type="slidenum">
              <a:rPr lang="en-US" altLang="en-US" sz="1200">
                <a:latin typeface="Arial" panose="020B0604020202020204" pitchFamily="34" charset="0"/>
              </a:rPr>
              <a:pPr/>
              <a:t>5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07CA3D84-73E6-4FA3-9181-AF31310912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F1BDDD0C-D7A6-4A42-BA91-6ABAE2A80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6172AF2D-4AD1-40C7-988E-D4562FA2B0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CE54508-DDA1-4309-BACC-C1DD6C58A249}" type="slidenum">
              <a:rPr lang="en-US" altLang="en-US" sz="1200">
                <a:latin typeface="Arial" panose="020B0604020202020204" pitchFamily="34" charset="0"/>
              </a:rPr>
              <a:pPr/>
              <a:t>6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78E49D5B-FFB1-459F-896B-077ED64F71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A4E48F30-A869-44D1-A5E4-7EBEAA253F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5A83AB1E-95EF-432D-91EE-AE6E9824C7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72E77C0-4E89-4A3F-91B0-2E26E2765E24}" type="slidenum">
              <a:rPr lang="en-US" altLang="en-US" sz="1200">
                <a:latin typeface="Arial" panose="020B0604020202020204" pitchFamily="34" charset="0"/>
              </a:rPr>
              <a:pPr/>
              <a:t>7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1B37E1AC-ED6E-4F47-ACB4-A0D3AA3DA4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58B445D3-CC2D-4225-87F0-B5FC4BC119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7D707FD6-11BA-42D0-8160-91CB4D04F9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7DBCAE9-10A6-4184-8DD8-E9EB956F8258}" type="slidenum">
              <a:rPr lang="en-US" altLang="en-US" sz="1200">
                <a:latin typeface="Arial" panose="020B0604020202020204" pitchFamily="34" charset="0"/>
              </a:rPr>
              <a:pPr/>
              <a:t>9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447B9969-EF8F-4C31-8ED4-ADEE40677C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5509A2D7-130E-4775-91C6-81A3FDD581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CF47E825-6246-4C36-8281-92AE10040E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DE17CE2-6446-473C-9DDC-5217038F8695}" type="slidenum">
              <a:rPr lang="en-US" altLang="en-US" sz="1200">
                <a:latin typeface="Arial" panose="020B0604020202020204" pitchFamily="34" charset="0"/>
              </a:rPr>
              <a:pPr/>
              <a:t>10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397818D7-9F6E-4C7A-A1D5-AE1DE96EB2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095400BC-13C6-44EF-AADE-80B58B5E58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C672F462-75FB-40A4-A184-819EFEFC0C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D1BA3DA-28C5-4DB5-B7D7-7164562F5AA8}" type="slidenum">
              <a:rPr lang="en-US" altLang="en-US" sz="1200">
                <a:latin typeface="Arial" panose="020B0604020202020204" pitchFamily="34" charset="0"/>
              </a:rPr>
              <a:pPr/>
              <a:t>11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05E1B382-7DFF-4DDF-8B6A-1F3BA8B89A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066FAC29-E2D1-40DC-A1A2-31C4BF9734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3A415B6E-076F-4670-9B3F-BEB4831810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FD660D6-AD74-40B4-A38A-427E0A34D1D6}" type="slidenum">
              <a:rPr lang="en-US" altLang="en-US" sz="1200">
                <a:latin typeface="Arial" panose="020B0604020202020204" pitchFamily="34" charset="0"/>
              </a:rPr>
              <a:pPr/>
              <a:t>12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CEF6AA53-3ED4-40D8-8D73-0242425E76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3F516588-F084-4074-9557-8F98A4DF93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>
            <a:extLst>
              <a:ext uri="{FF2B5EF4-FFF2-40B4-BE49-F238E27FC236}">
                <a16:creationId xmlns:a16="http://schemas.microsoft.com/office/drawing/2014/main" id="{E51BE404-9802-4118-A51D-79B921767A41}"/>
              </a:ext>
            </a:extLst>
          </p:cNvPr>
          <p:cNvSpPr>
            <a:spLocks/>
          </p:cNvSpPr>
          <p:nvPr/>
        </p:nvSpPr>
        <p:spPr bwMode="auto">
          <a:xfrm>
            <a:off x="381000" y="2803525"/>
            <a:ext cx="2117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80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997076"/>
            <a:ext cx="103632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B9976E-0744-4403-A08E-29306D9177C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6118131-EF09-473B-9ED8-FF7C21CCB93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84D641-9AFE-409A-80DF-277AAEAB2EC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11EDA41-78B6-429B-842B-3DA7E9443BA6}"/>
              </a:ext>
            </a:extLst>
          </p:cNvPr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21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12229E-70A6-4D56-93BE-B3C726895C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C0664B-C076-4C40-AA48-87BB434104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0FDB72-88DC-444D-B7DE-5A4900F759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DAB486-4BCA-4705-9658-8DE20D9DC7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792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92100"/>
            <a:ext cx="27432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92100"/>
            <a:ext cx="80264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F3577C-69FF-4CD9-AEF5-5E54BEE88B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55AE6F-FEDF-4E11-B75F-27F725BE4C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81C54F-68B2-4804-8ED5-6EF79E234F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F2CC07-8A3D-4818-93F2-110E2C7AF3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8110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EAE482-B1D2-4FD4-AF47-891901363F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C89356-368B-4EFD-8701-ED76CFEA7F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AB2780-3B44-43D8-ADE4-66D9059387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A93103-323B-4F19-9D40-8A90D5E437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33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B41468-13A4-4DB4-B211-BE2CBE8C73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07F978-0263-4473-A156-840FF638DC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B070F6-29BC-4DB5-B9AE-FA70B94CB3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40BD7C-F169-4FED-902F-30CC5AF8B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7720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16568A-9355-4C6A-AB66-BB3C1E72A2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63E6E5-7551-478E-8E61-486F036A92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933DA1-A236-4EE8-89A5-CD5FDC1ED6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DF2559-DF4A-41E4-8212-423E102944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2655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E241ED5-43F3-4A5C-AB29-50C378CB97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63BC64-4FE9-425E-AEE6-1B034A0771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0BFFA2C-76A4-4302-9877-5C0DBFA7D2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DE68ED-F427-46D7-A8BD-0139D352FB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961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F04E218-9D4C-4D4E-BE6F-C2F1AAC00E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68602D9-C4B6-4F36-80B7-C02932FB9C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880FC07-9851-42F2-BCE2-2DE92DFDEA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89D4AD-8946-405A-81B0-E75C76557A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188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D81C361-2E71-4CAB-B6FE-C00A81E864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2D6AE3A-9366-4AB5-B1F7-8BAE467637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CC9B044-0463-4688-8427-0DBE6DE1E3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869B1B-51B8-4D6B-9C91-03DB08390E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2422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E2B122-7AAE-4422-B179-39336713B2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D1564B-9967-4BD7-878E-8287E8E8DF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BCB8FC-B16F-453F-B56F-DA2C94C014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6EA413-2392-44C3-AC5A-F6B19A4B7C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972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93F370-3CDE-4C0E-82EF-589C841A48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7B3518-43A9-4E6C-A1D5-6016781EFE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777566-1595-4584-8A65-D6C99A05C6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07B59-98BC-4C55-B001-239EC7DBBC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3973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6A98BD9-B16B-429A-86BC-C7C7F3369D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92100"/>
            <a:ext cx="10972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7E28F17-C923-4945-9BEF-5F55B4F99A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05000"/>
            <a:ext cx="1097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CA15791C-8FDA-41DB-905D-106EE7271DD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CE468117-9BAA-43B0-B46B-772098A8A5C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01199C27-3A17-4F82-B02C-4EF723783FB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4CB39C6D-7F9B-4693-87DB-18659F64F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8D70-BC8D-4F3E-8D43-A4CF6F440CF7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noFill/>
        </p:spPr>
        <p:txBody>
          <a:bodyPr/>
          <a:lstStyle/>
          <a:p>
            <a:r>
              <a:rPr lang="id-ID" dirty="0"/>
              <a:t>MANAJEMEN KUALITAS AIR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419132-BF0B-46C7-8408-EF7BA3700509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>
            <a:extLst>
              <a:ext uri="{FF2B5EF4-FFF2-40B4-BE49-F238E27FC236}">
                <a16:creationId xmlns:a16="http://schemas.microsoft.com/office/drawing/2014/main" id="{D6E861A1-A743-4843-A0C0-8FB8A6734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2775" y="339726"/>
            <a:ext cx="8382000" cy="6092825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tIns="0" bIns="0" anchor="ctr">
            <a:spAutoFit/>
          </a:bodyPr>
          <a:lstStyle/>
          <a:p>
            <a:pPr marL="742950" indent="-742950" algn="ctr">
              <a:buFontTx/>
              <a:buAutoNum type="arabicPeriod" startAt="2"/>
              <a:defRPr/>
            </a:pPr>
            <a:r>
              <a:rPr lang="pt-BR" sz="3600" b="1" dirty="0">
                <a:solidFill>
                  <a:srgbClr val="00001E"/>
                </a:solidFill>
                <a:latin typeface="Arial Narrow" pitchFamily="34" charset="0"/>
              </a:rPr>
              <a:t>Padatan (</a:t>
            </a:r>
            <a:r>
              <a:rPr lang="pt-BR" sz="3600" b="1" i="1" dirty="0">
                <a:solidFill>
                  <a:srgbClr val="00001E"/>
                </a:solidFill>
                <a:latin typeface="Arial Narrow" pitchFamily="34" charset="0"/>
              </a:rPr>
              <a:t>solid</a:t>
            </a:r>
            <a:r>
              <a:rPr lang="pt-BR" sz="3600" b="1" dirty="0">
                <a:solidFill>
                  <a:srgbClr val="00001E"/>
                </a:solidFill>
                <a:latin typeface="Arial Narrow" pitchFamily="34" charset="0"/>
              </a:rPr>
              <a:t>)</a:t>
            </a:r>
          </a:p>
          <a:p>
            <a:pPr marL="742950" indent="-742950" algn="ctr">
              <a:defRPr/>
            </a:pPr>
            <a:r>
              <a:rPr lang="id-ID" sz="3600" b="1" dirty="0">
                <a:solidFill>
                  <a:srgbClr val="00001E"/>
                </a:solidFill>
                <a:latin typeface="Arial Narrow" pitchFamily="34" charset="0"/>
              </a:rPr>
              <a:t>Menurut ukuran dan keberadaannya di dalam suatu perairan, padatan terdiri atas</a:t>
            </a:r>
            <a:r>
              <a:rPr lang="en-US" sz="3600" b="1" dirty="0">
                <a:solidFill>
                  <a:srgbClr val="00001E"/>
                </a:solidFill>
                <a:latin typeface="Arial Narrow" pitchFamily="34" charset="0"/>
              </a:rPr>
              <a:t>:</a:t>
            </a:r>
            <a:r>
              <a:rPr lang="id-ID" sz="3600" b="1" dirty="0">
                <a:solidFill>
                  <a:srgbClr val="00001E"/>
                </a:solidFill>
                <a:latin typeface="Arial Narrow" pitchFamily="34" charset="0"/>
              </a:rPr>
              <a:t> </a:t>
            </a:r>
            <a:endParaRPr lang="en-US" sz="3600" b="1" dirty="0">
              <a:solidFill>
                <a:srgbClr val="00001E"/>
              </a:solidFill>
              <a:latin typeface="Arial Narrow" pitchFamily="34" charset="0"/>
            </a:endParaRPr>
          </a:p>
          <a:p>
            <a:pPr marL="342900" indent="-342900" algn="ctr">
              <a:buFontTx/>
              <a:buChar char="•"/>
              <a:defRPr/>
            </a:pPr>
            <a:r>
              <a:rPr lang="id-ID" sz="3600" b="1" dirty="0">
                <a:solidFill>
                  <a:srgbClr val="00001E"/>
                </a:solidFill>
                <a:latin typeface="Arial Narrow" pitchFamily="34" charset="0"/>
              </a:rPr>
              <a:t>padatan terendap</a:t>
            </a:r>
            <a:r>
              <a:rPr lang="en-US" sz="3600" b="1" dirty="0">
                <a:solidFill>
                  <a:srgbClr val="00001E"/>
                </a:solidFill>
                <a:latin typeface="Arial Narrow" pitchFamily="34" charset="0"/>
              </a:rPr>
              <a:t> (</a:t>
            </a:r>
            <a:r>
              <a:rPr lang="en-US" sz="3600" b="1" dirty="0" err="1">
                <a:solidFill>
                  <a:srgbClr val="00001E"/>
                </a:solidFill>
                <a:latin typeface="Arial Narrow" pitchFamily="34" charset="0"/>
              </a:rPr>
              <a:t>sedimentasi</a:t>
            </a:r>
            <a:r>
              <a:rPr lang="en-US" sz="3600" b="1" dirty="0">
                <a:solidFill>
                  <a:srgbClr val="00001E"/>
                </a:solidFill>
                <a:latin typeface="Arial Narrow" pitchFamily="34" charset="0"/>
              </a:rPr>
              <a:t>)</a:t>
            </a:r>
          </a:p>
          <a:p>
            <a:pPr marL="342900" indent="-342900" algn="ctr">
              <a:buFontTx/>
              <a:buChar char="•"/>
              <a:defRPr/>
            </a:pPr>
            <a:r>
              <a:rPr lang="id-ID" sz="3600" b="1" dirty="0">
                <a:solidFill>
                  <a:srgbClr val="00001E"/>
                </a:solidFill>
                <a:latin typeface="Arial Narrow" pitchFamily="34" charset="0"/>
              </a:rPr>
              <a:t>padatan tersuspensi</a:t>
            </a:r>
            <a:endParaRPr lang="en-US" sz="3600" b="1" dirty="0">
              <a:solidFill>
                <a:srgbClr val="00001E"/>
              </a:solidFill>
              <a:latin typeface="Arial Narrow" pitchFamily="34" charset="0"/>
            </a:endParaRPr>
          </a:p>
          <a:p>
            <a:pPr marL="342900" indent="-342900" algn="ctr">
              <a:buFontTx/>
              <a:buChar char="•"/>
              <a:defRPr/>
            </a:pPr>
            <a:r>
              <a:rPr lang="id-ID" sz="3600" b="1" dirty="0">
                <a:solidFill>
                  <a:srgbClr val="00001E"/>
                </a:solidFill>
                <a:latin typeface="Arial Narrow" pitchFamily="34" charset="0"/>
              </a:rPr>
              <a:t>padatan terlarut</a:t>
            </a:r>
            <a:endParaRPr lang="en-US" sz="3600" b="1" dirty="0">
              <a:solidFill>
                <a:srgbClr val="00001E"/>
              </a:solidFill>
              <a:latin typeface="Arial Narrow" pitchFamily="34" charset="0"/>
            </a:endParaRPr>
          </a:p>
          <a:p>
            <a:pPr marL="342900" indent="-342900" algn="ctr">
              <a:defRPr/>
            </a:pPr>
            <a:endParaRPr lang="en-US" sz="3600" b="1" dirty="0">
              <a:solidFill>
                <a:srgbClr val="00001E"/>
              </a:solidFill>
              <a:latin typeface="Arial Narrow" pitchFamily="34" charset="0"/>
            </a:endParaRPr>
          </a:p>
          <a:p>
            <a:pPr marL="342900" indent="-342900" algn="ctr">
              <a:defRPr/>
            </a:pPr>
            <a:r>
              <a:rPr lang="id-ID" sz="3600" b="1" dirty="0">
                <a:solidFill>
                  <a:srgbClr val="00001E"/>
                </a:solidFill>
                <a:latin typeface="Arial Narrow" pitchFamily="34" charset="0"/>
              </a:rPr>
              <a:t>Bahan sedimen biasanya berupa pasir dan lumpur dapat mengendap dengan sendirinya (sedimentasi), terutama jika airnya tenang</a:t>
            </a:r>
            <a:endParaRPr lang="pt-BR" sz="3600" b="1" dirty="0">
              <a:solidFill>
                <a:srgbClr val="00001E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>
            <a:extLst>
              <a:ext uri="{FF2B5EF4-FFF2-40B4-BE49-F238E27FC236}">
                <a16:creationId xmlns:a16="http://schemas.microsoft.com/office/drawing/2014/main" id="{7A87D851-9E76-4BAB-AE2F-91B7C0CC7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11150"/>
            <a:ext cx="8686800" cy="61087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id-ID" altLang="en-US" dirty="0">
                <a:latin typeface="Arial Black" panose="020B0A04020102020204" pitchFamily="34" charset="0"/>
              </a:rPr>
              <a:t>TSS (</a:t>
            </a:r>
            <a:r>
              <a:rPr lang="id-ID" altLang="en-US" i="1" dirty="0">
                <a:latin typeface="Arial Black" panose="020B0A04020102020204" pitchFamily="34" charset="0"/>
              </a:rPr>
              <a:t>Total </a:t>
            </a:r>
            <a:r>
              <a:rPr lang="id-ID" altLang="en-US" i="1" dirty="0" err="1">
                <a:latin typeface="Arial Black" panose="020B0A04020102020204" pitchFamily="34" charset="0"/>
              </a:rPr>
              <a:t>Suspended</a:t>
            </a:r>
            <a:r>
              <a:rPr lang="id-ID" altLang="en-US" i="1" dirty="0">
                <a:latin typeface="Arial Black" panose="020B0A04020102020204" pitchFamily="34" charset="0"/>
              </a:rPr>
              <a:t> Solid</a:t>
            </a:r>
            <a:r>
              <a:rPr lang="id-ID" altLang="en-US" dirty="0">
                <a:latin typeface="Arial Black" panose="020B0A04020102020204" pitchFamily="34" charset="0"/>
              </a:rPr>
              <a:t>)</a:t>
            </a:r>
            <a:r>
              <a:rPr lang="en-US" altLang="en-US" dirty="0">
                <a:latin typeface="Arial Black" panose="020B0A04020102020204" pitchFamily="34" charset="0"/>
              </a:rPr>
              <a:t>:</a:t>
            </a:r>
            <a:r>
              <a:rPr lang="id-ID" altLang="en-US" dirty="0">
                <a:latin typeface="Arial Black" panose="020B0A04020102020204" pitchFamily="34" charset="0"/>
              </a:rPr>
              <a:t> </a:t>
            </a:r>
            <a:endParaRPr lang="en-US" altLang="en-US" dirty="0">
              <a:latin typeface="Arial Black" panose="020B0A04020102020204" pitchFamily="34" charset="0"/>
            </a:endParaRPr>
          </a:p>
          <a:p>
            <a:pPr algn="ctr"/>
            <a:r>
              <a:rPr lang="id-ID" altLang="en-US" dirty="0">
                <a:latin typeface="Arial Black" panose="020B0A04020102020204" pitchFamily="34" charset="0"/>
              </a:rPr>
              <a:t>jumlah padatan tersuspensi (</a:t>
            </a:r>
            <a:r>
              <a:rPr lang="id-ID" altLang="en-US" dirty="0" err="1">
                <a:latin typeface="Arial Black" panose="020B0A04020102020204" pitchFamily="34" charset="0"/>
              </a:rPr>
              <a:t>mg</a:t>
            </a:r>
            <a:r>
              <a:rPr lang="id-ID" altLang="en-US" dirty="0">
                <a:latin typeface="Arial Black" panose="020B0A04020102020204" pitchFamily="34" charset="0"/>
              </a:rPr>
              <a:t>) dalam satu liter air</a:t>
            </a:r>
            <a:endParaRPr lang="en-US" altLang="en-US" dirty="0">
              <a:latin typeface="Arial Black" panose="020B0A04020102020204" pitchFamily="34" charset="0"/>
            </a:endParaRPr>
          </a:p>
          <a:p>
            <a:pPr algn="ctr">
              <a:buFontTx/>
              <a:buChar char="•"/>
            </a:pPr>
            <a:r>
              <a:rPr lang="en-US" altLang="en-US" dirty="0">
                <a:latin typeface="Arial Black" panose="020B0A04020102020204" pitchFamily="34" charset="0"/>
              </a:rPr>
              <a:t> P</a:t>
            </a:r>
            <a:r>
              <a:rPr lang="id-ID" altLang="en-US" dirty="0" err="1">
                <a:latin typeface="Arial Black" panose="020B0A04020102020204" pitchFamily="34" charset="0"/>
              </a:rPr>
              <a:t>adatan</a:t>
            </a:r>
            <a:r>
              <a:rPr lang="id-ID" altLang="en-US" dirty="0">
                <a:latin typeface="Arial Black" panose="020B0A04020102020204" pitchFamily="34" charset="0"/>
              </a:rPr>
              <a:t> tersuspensi terdiri dari partikel-partikel yang bobot dan ukurannya lebih kecil dari sedimen, tidak larut dalam air, dan tidak dapat langsung mengendap</a:t>
            </a:r>
            <a:endParaRPr lang="en-US" altLang="en-US" dirty="0">
              <a:latin typeface="Arial Black" panose="020B0A04020102020204" pitchFamily="34" charset="0"/>
            </a:endParaRPr>
          </a:p>
          <a:p>
            <a:pPr algn="ctr">
              <a:buFontTx/>
              <a:buChar char="•"/>
            </a:pPr>
            <a:r>
              <a:rPr lang="en-US" altLang="en-US" dirty="0">
                <a:latin typeface="Arial Black" panose="020B0A04020102020204" pitchFamily="34" charset="0"/>
              </a:rPr>
              <a:t> </a:t>
            </a:r>
            <a:r>
              <a:rPr lang="id-ID" altLang="en-US" dirty="0">
                <a:latin typeface="Arial Black" panose="020B0A04020102020204" pitchFamily="34" charset="0"/>
              </a:rPr>
              <a:t>Padatan tersuspensi merupakan penyebab terjadinya </a:t>
            </a:r>
            <a:r>
              <a:rPr lang="id-ID" altLang="en-US" dirty="0" err="1">
                <a:latin typeface="Arial Black" panose="020B0A04020102020204" pitchFamily="34" charset="0"/>
              </a:rPr>
              <a:t>kekeruhan</a:t>
            </a:r>
            <a:r>
              <a:rPr lang="id-ID" altLang="en-US" dirty="0">
                <a:latin typeface="Arial Black" panose="020B0A04020102020204" pitchFamily="34" charset="0"/>
              </a:rPr>
              <a:t> air, </a:t>
            </a:r>
            <a:endParaRPr lang="en-US" altLang="en-US" dirty="0">
              <a:latin typeface="Arial Black" panose="020B0A04020102020204" pitchFamily="34" charset="0"/>
            </a:endParaRPr>
          </a:p>
          <a:p>
            <a:pPr algn="ctr"/>
            <a:r>
              <a:rPr lang="id-ID" altLang="en-US" dirty="0">
                <a:latin typeface="Arial Black" panose="020B0A04020102020204" pitchFamily="34" charset="0"/>
              </a:rPr>
              <a:t>seperti tanah liat halus, berbagai </a:t>
            </a:r>
            <a:endParaRPr lang="en-US" altLang="en-US" dirty="0">
              <a:latin typeface="Arial Black" panose="020B0A04020102020204" pitchFamily="34" charset="0"/>
            </a:endParaRPr>
          </a:p>
          <a:p>
            <a:pPr algn="ctr"/>
            <a:r>
              <a:rPr lang="id-ID" altLang="en-US" dirty="0">
                <a:latin typeface="Arial Black" panose="020B0A04020102020204" pitchFamily="34" charset="0"/>
              </a:rPr>
              <a:t>jenis bahan organik, dan sel-sel mikroorganisme</a:t>
            </a:r>
            <a:endParaRPr lang="en-US" altLang="en-US" dirty="0">
              <a:latin typeface="Arial Black" panose="020B0A04020102020204" pitchFamily="34" charset="0"/>
            </a:endParaRPr>
          </a:p>
          <a:p>
            <a:pPr algn="ctr">
              <a:buFontTx/>
              <a:buChar char="•"/>
            </a:pPr>
            <a:r>
              <a:rPr lang="en-US" altLang="en-US" dirty="0">
                <a:latin typeface="Arial Black" panose="020B0A04020102020204" pitchFamily="34" charset="0"/>
              </a:rPr>
              <a:t> </a:t>
            </a:r>
            <a:r>
              <a:rPr lang="id-ID" altLang="en-US" dirty="0">
                <a:latin typeface="Arial Black" panose="020B0A04020102020204" pitchFamily="34" charset="0"/>
              </a:rPr>
              <a:t>Makin tinggi nilai TSS, makin tinggi tingkat pencemaran suatu perairan</a:t>
            </a:r>
            <a:endParaRPr lang="sv-SE" altLang="en-US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5">
            <a:extLst>
              <a:ext uri="{FF2B5EF4-FFF2-40B4-BE49-F238E27FC236}">
                <a16:creationId xmlns:a16="http://schemas.microsoft.com/office/drawing/2014/main" id="{7C83D897-8207-4D93-B512-0A89296E2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82588"/>
            <a:ext cx="8459788" cy="6108700"/>
          </a:xfrm>
          <a:prstGeom prst="rect">
            <a:avLst/>
          </a:prstGeom>
          <a:solidFill>
            <a:srgbClr val="00001E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id-ID" altLang="en-US">
                <a:solidFill>
                  <a:schemeClr val="tx2"/>
                </a:solidFill>
                <a:latin typeface="Arial Black" panose="020B0A04020102020204" pitchFamily="34" charset="0"/>
              </a:rPr>
              <a:t>TDS (</a:t>
            </a:r>
            <a:r>
              <a:rPr lang="id-ID" altLang="en-US" i="1">
                <a:solidFill>
                  <a:schemeClr val="tx2"/>
                </a:solidFill>
                <a:latin typeface="Arial Black" panose="020B0A04020102020204" pitchFamily="34" charset="0"/>
              </a:rPr>
              <a:t>Total Dis</a:t>
            </a:r>
            <a:r>
              <a:rPr lang="en-US" altLang="en-US" i="1">
                <a:solidFill>
                  <a:schemeClr val="tx2"/>
                </a:solidFill>
                <a:latin typeface="Arial Black" panose="020B0A04020102020204" pitchFamily="34" charset="0"/>
              </a:rPr>
              <a:t>s</a:t>
            </a:r>
            <a:r>
              <a:rPr lang="id-ID" altLang="en-US" i="1">
                <a:solidFill>
                  <a:schemeClr val="tx2"/>
                </a:solidFill>
                <a:latin typeface="Arial Black" panose="020B0A04020102020204" pitchFamily="34" charset="0"/>
              </a:rPr>
              <a:t>olved Solid</a:t>
            </a:r>
            <a:r>
              <a:rPr lang="id-ID" altLang="en-US">
                <a:solidFill>
                  <a:schemeClr val="tx2"/>
                </a:solidFill>
                <a:latin typeface="Arial Black" panose="020B0A04020102020204" pitchFamily="34" charset="0"/>
              </a:rPr>
              <a:t>)</a:t>
            </a:r>
            <a:r>
              <a:rPr lang="en-US" altLang="en-US">
                <a:solidFill>
                  <a:schemeClr val="tx2"/>
                </a:solidFill>
                <a:latin typeface="Arial Black" panose="020B0A04020102020204" pitchFamily="34" charset="0"/>
              </a:rPr>
              <a:t>: </a:t>
            </a:r>
          </a:p>
          <a:p>
            <a:pPr algn="ctr" eaLnBrk="1" hangingPunct="1"/>
            <a:r>
              <a:rPr lang="id-ID" altLang="en-US">
                <a:solidFill>
                  <a:schemeClr val="tx2"/>
                </a:solidFill>
                <a:latin typeface="Arial Black" panose="020B0A04020102020204" pitchFamily="34" charset="0"/>
              </a:rPr>
              <a:t>jumlah padatan terlarut (mg) dalam </a:t>
            </a:r>
            <a:endParaRPr lang="en-US" altLang="en-US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algn="ctr" eaLnBrk="1" hangingPunct="1"/>
            <a:r>
              <a:rPr lang="id-ID" altLang="en-US">
                <a:solidFill>
                  <a:schemeClr val="tx2"/>
                </a:solidFill>
                <a:latin typeface="Arial Black" panose="020B0A04020102020204" pitchFamily="34" charset="0"/>
              </a:rPr>
              <a:t>satu liter air</a:t>
            </a:r>
            <a:endParaRPr lang="en-US" altLang="en-US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algn="ctr" eaLnBrk="1" hangingPunct="1"/>
            <a:endParaRPr lang="en-US" altLang="en-US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algn="ctr" eaLnBrk="1" hangingPunct="1">
              <a:buFontTx/>
              <a:buChar char="•"/>
            </a:pPr>
            <a:r>
              <a:rPr lang="en-US" altLang="en-US">
                <a:solidFill>
                  <a:schemeClr val="tx2"/>
                </a:solidFill>
                <a:latin typeface="Arial Black" panose="020B0A04020102020204" pitchFamily="34" charset="0"/>
              </a:rPr>
              <a:t> P</a:t>
            </a:r>
            <a:r>
              <a:rPr lang="id-ID" altLang="en-US">
                <a:solidFill>
                  <a:schemeClr val="tx2"/>
                </a:solidFill>
                <a:latin typeface="Arial Black" panose="020B0A04020102020204" pitchFamily="34" charset="0"/>
              </a:rPr>
              <a:t>adatan terlarut terdiri dari senyawa-senyawa anorganik dan organik yang terlarut dalam air dan mempunyai ukuran lebih kecil dari padatan tersupensi</a:t>
            </a:r>
            <a:endParaRPr lang="en-US" altLang="en-US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algn="ctr" eaLnBrk="1" hangingPunct="1">
              <a:buFontTx/>
              <a:buChar char="•"/>
            </a:pPr>
            <a:r>
              <a:rPr lang="en-US" altLang="en-US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id-ID" altLang="en-US">
                <a:solidFill>
                  <a:schemeClr val="tx2"/>
                </a:solidFill>
                <a:latin typeface="Arial Black" panose="020B0A04020102020204" pitchFamily="34" charset="0"/>
              </a:rPr>
              <a:t>Limbah cair agroindustri umumnya mengandung padatan terlarut yang tinggi, misalnya limbah cair gula  mengandung gula yang terlarut dalam air</a:t>
            </a:r>
            <a:endParaRPr lang="en-US" altLang="en-US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algn="ctr" eaLnBrk="1" hangingPunct="1">
              <a:buFontTx/>
              <a:buChar char="•"/>
            </a:pPr>
            <a:r>
              <a:rPr lang="en-US" altLang="en-US">
                <a:solidFill>
                  <a:schemeClr val="tx2"/>
                </a:solidFill>
                <a:latin typeface="Arial Black" panose="020B0A04020102020204" pitchFamily="34" charset="0"/>
              </a:rPr>
              <a:t> M</a:t>
            </a:r>
            <a:r>
              <a:rPr lang="id-ID" altLang="en-US">
                <a:solidFill>
                  <a:schemeClr val="tx2"/>
                </a:solidFill>
                <a:latin typeface="Arial Black" panose="020B0A04020102020204" pitchFamily="34" charset="0"/>
              </a:rPr>
              <a:t>akin tinggi nilai TDS, makin berat tingkat pencemaran perairan</a:t>
            </a:r>
            <a:endParaRPr lang="en-US" altLang="en-US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>
            <a:extLst>
              <a:ext uri="{FF2B5EF4-FFF2-40B4-BE49-F238E27FC236}">
                <a16:creationId xmlns:a16="http://schemas.microsoft.com/office/drawing/2014/main" id="{43A63A8F-28C3-4933-B77A-DF4C2ABD6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1" y="574676"/>
            <a:ext cx="8532813" cy="5681663"/>
          </a:xfrm>
          <a:prstGeom prst="rect">
            <a:avLst/>
          </a:prstGeom>
          <a:solidFill>
            <a:schemeClr val="tx2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3.  </a:t>
            </a:r>
            <a:r>
              <a:rPr lang="id-ID" altLang="en-US">
                <a:solidFill>
                  <a:schemeClr val="bg1"/>
                </a:solidFill>
                <a:latin typeface="Arial Black" panose="020B0A04020102020204" pitchFamily="34" charset="0"/>
              </a:rPr>
              <a:t>BOD (</a:t>
            </a:r>
            <a:r>
              <a:rPr lang="id-ID" altLang="en-US" i="1">
                <a:solidFill>
                  <a:schemeClr val="bg1"/>
                </a:solidFill>
                <a:latin typeface="Arial Black" panose="020B0A04020102020204" pitchFamily="34" charset="0"/>
              </a:rPr>
              <a:t>Bi</a:t>
            </a:r>
            <a:r>
              <a:rPr lang="en-US" altLang="en-US" i="1">
                <a:solidFill>
                  <a:schemeClr val="bg1"/>
                </a:solidFill>
                <a:latin typeface="Arial Black" panose="020B0A04020102020204" pitchFamily="34" charset="0"/>
              </a:rPr>
              <a:t>oc</a:t>
            </a:r>
            <a:r>
              <a:rPr lang="id-ID" altLang="en-US" i="1">
                <a:solidFill>
                  <a:schemeClr val="bg1"/>
                </a:solidFill>
                <a:latin typeface="Arial Black" panose="020B0A04020102020204" pitchFamily="34" charset="0"/>
              </a:rPr>
              <a:t>hemical Oxygen Demand</a:t>
            </a:r>
            <a:r>
              <a:rPr lang="id-ID" altLang="en-US">
                <a:solidFill>
                  <a:schemeClr val="bg1"/>
                </a:solidFill>
                <a:latin typeface="Arial Black" panose="020B0A04020102020204" pitchFamily="34" charset="0"/>
              </a:rPr>
              <a:t>)</a:t>
            </a:r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:</a:t>
            </a:r>
            <a:endParaRPr lang="id-ID" altLang="en-US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id-ID" altLang="en-US">
                <a:solidFill>
                  <a:schemeClr val="bg1"/>
                </a:solidFill>
                <a:latin typeface="Arial Black" panose="020B0A04020102020204" pitchFamily="34" charset="0"/>
              </a:rPr>
              <a:t>banyaknya oksigen (mg) yang diperlukan oleh bakteri untuk menguraikan atau mengoksidasi bahan organik dalam satu liter limbah selama pengeraman (5 x 24 jam pada suhu 20</a:t>
            </a:r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º </a:t>
            </a:r>
            <a:r>
              <a:rPr lang="id-ID" altLang="en-US">
                <a:solidFill>
                  <a:schemeClr val="bg1"/>
                </a:solidFill>
                <a:latin typeface="Arial Black" panose="020B0A04020102020204" pitchFamily="34" charset="0"/>
              </a:rPr>
              <a:t>C)</a:t>
            </a:r>
            <a:endParaRPr lang="en-US" altLang="en-US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altLang="en-US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altLang="en-US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id-ID" altLang="en-US">
                <a:solidFill>
                  <a:schemeClr val="bg1"/>
                </a:solidFill>
                <a:latin typeface="Arial Black" panose="020B0A04020102020204" pitchFamily="34" charset="0"/>
              </a:rPr>
              <a:t>BOD menunjukkan jumlah oksigen terlarut yang dibutuhkan oleh mikroba untuk memecah atau mengoksidasi bahan</a:t>
            </a:r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-</a:t>
            </a:r>
            <a:r>
              <a:rPr lang="id-ID" altLang="en-US">
                <a:solidFill>
                  <a:schemeClr val="bg1"/>
                </a:solidFill>
                <a:latin typeface="Arial Black" panose="020B0A04020102020204" pitchFamily="34" charset="0"/>
              </a:rPr>
              <a:t>bahan pencemar yang terdapat di dalam suatu perairan</a:t>
            </a:r>
            <a:endParaRPr lang="en-US" alt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2535" name="AutoShape 7">
            <a:extLst>
              <a:ext uri="{FF2B5EF4-FFF2-40B4-BE49-F238E27FC236}">
                <a16:creationId xmlns:a16="http://schemas.microsoft.com/office/drawing/2014/main" id="{376E152B-E890-48B3-A1AA-DEE718779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35326"/>
            <a:ext cx="1143000" cy="82391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nimBg="1"/>
      <p:bldP spid="225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>
            <a:extLst>
              <a:ext uri="{FF2B5EF4-FFF2-40B4-BE49-F238E27FC236}">
                <a16:creationId xmlns:a16="http://schemas.microsoft.com/office/drawing/2014/main" id="{2767BA0B-504E-40F4-9CC2-B7DFDEF95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20688"/>
            <a:ext cx="8458200" cy="6108700"/>
          </a:xfrm>
          <a:prstGeom prst="rect">
            <a:avLst/>
          </a:prstGeom>
          <a:solidFill>
            <a:schemeClr val="tx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4.  </a:t>
            </a:r>
            <a:r>
              <a:rPr lang="id-ID" altLang="en-US">
                <a:solidFill>
                  <a:schemeClr val="bg1"/>
                </a:solidFill>
                <a:latin typeface="Arial Black" panose="020B0A04020102020204" pitchFamily="34" charset="0"/>
              </a:rPr>
              <a:t>COD (</a:t>
            </a:r>
            <a:r>
              <a:rPr lang="id-ID" altLang="en-US" i="1">
                <a:solidFill>
                  <a:schemeClr val="bg1"/>
                </a:solidFill>
                <a:latin typeface="Arial Black" panose="020B0A04020102020204" pitchFamily="34" charset="0"/>
              </a:rPr>
              <a:t>Chemical Oxygen Demand</a:t>
            </a:r>
            <a:r>
              <a:rPr lang="id-ID" altLang="en-US">
                <a:solidFill>
                  <a:schemeClr val="bg1"/>
                </a:solidFill>
                <a:latin typeface="Arial Black" panose="020B0A04020102020204" pitchFamily="34" charset="0"/>
              </a:rPr>
              <a:t>)</a:t>
            </a:r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:</a:t>
            </a:r>
          </a:p>
          <a:p>
            <a:pPr algn="ctr"/>
            <a:r>
              <a:rPr lang="id-ID" altLang="en-US">
                <a:solidFill>
                  <a:schemeClr val="bg1"/>
                </a:solidFill>
                <a:latin typeface="Arial Black" panose="020B0A04020102020204" pitchFamily="34" charset="0"/>
              </a:rPr>
              <a:t>banyaknya oksigen (mg) yang dibutuhkan oksidator untuk mengoksidasi bahan/zat organik dan anorganik dalam </a:t>
            </a:r>
            <a:endParaRPr lang="en-US" altLang="en-US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id-ID" altLang="en-US">
                <a:solidFill>
                  <a:schemeClr val="bg1"/>
                </a:solidFill>
                <a:latin typeface="Arial Black" panose="020B0A04020102020204" pitchFamily="34" charset="0"/>
              </a:rPr>
              <a:t>satu</a:t>
            </a:r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 l</a:t>
            </a:r>
            <a:r>
              <a:rPr lang="id-ID" altLang="en-US">
                <a:solidFill>
                  <a:schemeClr val="bg1"/>
                </a:solidFill>
                <a:latin typeface="Arial Black" panose="020B0A04020102020204" pitchFamily="34" charset="0"/>
              </a:rPr>
              <a:t>iter air limbah</a:t>
            </a:r>
            <a:endParaRPr lang="en-US" altLang="en-US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altLang="en-US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>
              <a:buFontTx/>
              <a:buChar char="•"/>
            </a:pPr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id-ID" altLang="en-US">
                <a:solidFill>
                  <a:schemeClr val="bg1"/>
                </a:solidFill>
                <a:latin typeface="Arial Black" panose="020B0A04020102020204" pitchFamily="34" charset="0"/>
              </a:rPr>
              <a:t>Nilai COD biasanya lebih tinggi dari nilai BOD karena bahan yang stabil (tidak terurai) dalam uji BOD dapat teroksidasi dalam uji COD</a:t>
            </a:r>
            <a:endParaRPr lang="en-US" altLang="en-US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altLang="en-US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>
              <a:buFontTx/>
              <a:buChar char="•"/>
            </a:pPr>
            <a:r>
              <a:rPr lang="en-US" altLang="en-US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id-ID" altLang="en-US">
                <a:solidFill>
                  <a:schemeClr val="bg1"/>
                </a:solidFill>
                <a:latin typeface="Arial Black" panose="020B0A04020102020204" pitchFamily="34" charset="0"/>
              </a:rPr>
              <a:t>Makin besar nilai BOD dan atau COD, makin tinggi tingkat pencemaran suatu perairan</a:t>
            </a:r>
            <a:endParaRPr lang="pt-BR" altLang="en-US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Rectangle 6">
            <a:extLst>
              <a:ext uri="{FF2B5EF4-FFF2-40B4-BE49-F238E27FC236}">
                <a16:creationId xmlns:a16="http://schemas.microsoft.com/office/drawing/2014/main" id="{07184905-A2D0-4B73-99EF-2DD851D9D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375" y="173038"/>
            <a:ext cx="8763000" cy="6494462"/>
          </a:xfrm>
          <a:prstGeom prst="rect">
            <a:avLst/>
          </a:prstGeom>
          <a:solidFill>
            <a:schemeClr val="tx2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3600" b="1">
                <a:solidFill>
                  <a:schemeClr val="bg1"/>
                </a:solidFill>
                <a:latin typeface="Arial Narrow" panose="020B0606020202030204" pitchFamily="34" charset="0"/>
              </a:rPr>
              <a:t>5. Oksigen terlarut (DO, Dissolved Oxygen)</a:t>
            </a:r>
          </a:p>
          <a:p>
            <a:pPr algn="ctr"/>
            <a:r>
              <a:rPr lang="en-US" altLang="en-US" sz="3200" b="1">
                <a:solidFill>
                  <a:schemeClr val="bg1"/>
                </a:solidFill>
                <a:latin typeface="Arial Narrow" panose="020B0606020202030204" pitchFamily="34" charset="0"/>
              </a:rPr>
              <a:t>banyaknya oksigen terlarut (mg) dalam </a:t>
            </a:r>
          </a:p>
          <a:p>
            <a:pPr algn="ctr"/>
            <a:r>
              <a:rPr lang="en-US" altLang="en-US" sz="3200" b="1">
                <a:solidFill>
                  <a:schemeClr val="bg1"/>
                </a:solidFill>
                <a:latin typeface="Arial Narrow" panose="020B0606020202030204" pitchFamily="34" charset="0"/>
              </a:rPr>
              <a:t>satu liter air</a:t>
            </a:r>
          </a:p>
          <a:p>
            <a:pPr algn="ctr">
              <a:buFontTx/>
              <a:buChar char="•"/>
            </a:pPr>
            <a:r>
              <a:rPr lang="en-US" altLang="en-US" sz="3200" b="1">
                <a:solidFill>
                  <a:schemeClr val="bg1"/>
                </a:solidFill>
                <a:latin typeface="Arial Narrow" panose="020B0606020202030204" pitchFamily="34" charset="0"/>
              </a:rPr>
              <a:t>K</a:t>
            </a:r>
            <a:r>
              <a:rPr lang="id-ID" altLang="en-US" sz="3200" b="1">
                <a:solidFill>
                  <a:schemeClr val="bg1"/>
                </a:solidFill>
                <a:latin typeface="Arial Narrow" panose="020B0606020202030204" pitchFamily="34" charset="0"/>
              </a:rPr>
              <a:t>ehidupan makhluk hidup di dalam air (tumbuhan dan biota air) tergantung dari kemampuan air untuk mempertahankan konsentrasi DO minimal yang diperlukannya</a:t>
            </a:r>
            <a:endParaRPr lang="en-US" altLang="en-US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>
              <a:buFontTx/>
              <a:buChar char="•"/>
            </a:pPr>
            <a:r>
              <a:rPr lang="id-ID" altLang="en-US" sz="3200" b="1">
                <a:solidFill>
                  <a:schemeClr val="bg1"/>
                </a:solidFill>
                <a:latin typeface="Arial Narrow" panose="020B0606020202030204" pitchFamily="34" charset="0"/>
              </a:rPr>
              <a:t>Oksigen terlarut dapat berasal dari proses fotosintesis tumbuhan air dan dari udara </a:t>
            </a:r>
            <a:endParaRPr lang="en-US" altLang="en-US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id-ID" altLang="en-US" sz="3200" b="1">
                <a:solidFill>
                  <a:schemeClr val="bg1"/>
                </a:solidFill>
                <a:latin typeface="Arial Narrow" panose="020B0606020202030204" pitchFamily="34" charset="0"/>
              </a:rPr>
              <a:t>yang masuk ke dalam air</a:t>
            </a:r>
            <a:endParaRPr lang="en-US" altLang="en-US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>
              <a:buFontTx/>
              <a:buChar char="•"/>
            </a:pPr>
            <a:r>
              <a:rPr lang="id-ID" altLang="en-US" sz="3200" b="1">
                <a:solidFill>
                  <a:schemeClr val="bg1"/>
                </a:solidFill>
                <a:latin typeface="Arial Narrow" panose="020B0606020202030204" pitchFamily="34" charset="0"/>
              </a:rPr>
              <a:t>Makin rendah nilai DO, makin tinggi </a:t>
            </a:r>
            <a:r>
              <a:rPr lang="en-US" altLang="en-US" sz="3200" b="1">
                <a:solidFill>
                  <a:schemeClr val="bg1"/>
                </a:solidFill>
                <a:latin typeface="Arial Narrow" panose="020B0606020202030204" pitchFamily="34" charset="0"/>
              </a:rPr>
              <a:t>tingkat </a:t>
            </a:r>
            <a:r>
              <a:rPr lang="id-ID" altLang="en-US" sz="3200" b="1">
                <a:solidFill>
                  <a:schemeClr val="bg1"/>
                </a:solidFill>
                <a:latin typeface="Arial Narrow" panose="020B0606020202030204" pitchFamily="34" charset="0"/>
              </a:rPr>
              <a:t>pencemaran</a:t>
            </a:r>
            <a:endParaRPr lang="en-US" altLang="en-US" sz="32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>
              <a:buFontTx/>
              <a:buChar char="•"/>
            </a:pPr>
            <a:r>
              <a:rPr lang="en-US" altLang="en-US" sz="3200" b="1">
                <a:solidFill>
                  <a:schemeClr val="bg1"/>
                </a:solidFill>
                <a:latin typeface="Arial Narrow" panose="020B0606020202030204" pitchFamily="34" charset="0"/>
              </a:rPr>
              <a:t>Biota perairan menghendaki DO &gt; 4 ppm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92DBA9EE-445C-4F84-9651-9661E3930D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9100" y="88901"/>
            <a:ext cx="8840788" cy="6740525"/>
          </a:xfrm>
          <a:prstGeom prst="rect">
            <a:avLst/>
          </a:prstGeom>
          <a:solidFill>
            <a:srgbClr val="00001E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3600" b="1">
                <a:latin typeface="Arial Black" panose="020B0A04020102020204" pitchFamily="34" charset="0"/>
              </a:rPr>
              <a:t>6.  </a:t>
            </a:r>
            <a:r>
              <a:rPr lang="id-ID" altLang="en-US" sz="3600" b="1">
                <a:latin typeface="Arial Black" panose="020B0A04020102020204" pitchFamily="34" charset="0"/>
              </a:rPr>
              <a:t>Nitrogen</a:t>
            </a:r>
            <a:r>
              <a:rPr lang="en-US" altLang="en-US" sz="3600" b="1">
                <a:latin typeface="Arial Black" panose="020B0A04020102020204" pitchFamily="34" charset="0"/>
              </a:rPr>
              <a:t> </a:t>
            </a:r>
            <a:r>
              <a:rPr lang="id-ID" altLang="en-US" sz="3600" b="1">
                <a:latin typeface="Arial Black" panose="020B0A04020102020204" pitchFamily="34" charset="0"/>
              </a:rPr>
              <a:t>(N)</a:t>
            </a:r>
          </a:p>
          <a:p>
            <a:pPr algn="ctr">
              <a:buFontTx/>
              <a:buChar char="•"/>
            </a:pPr>
            <a:r>
              <a:rPr lang="en-US" altLang="en-US" sz="3600" b="1">
                <a:latin typeface="Arial Black" panose="020B0A04020102020204" pitchFamily="34" charset="0"/>
              </a:rPr>
              <a:t> </a:t>
            </a:r>
            <a:r>
              <a:rPr lang="id-ID" altLang="en-US" sz="3600" b="1">
                <a:latin typeface="Arial Black" panose="020B0A04020102020204" pitchFamily="34" charset="0"/>
              </a:rPr>
              <a:t>Nitrogen merupakan unsur sangat penting di dalam air karena per</a:t>
            </a:r>
            <a:r>
              <a:rPr lang="en-US" altLang="en-US" sz="3600" b="1">
                <a:latin typeface="Arial Black" panose="020B0A04020102020204" pitchFamily="34" charset="0"/>
              </a:rPr>
              <a:t>a</a:t>
            </a:r>
            <a:r>
              <a:rPr lang="id-ID" altLang="en-US" sz="3600" b="1">
                <a:latin typeface="Arial Black" panose="020B0A04020102020204" pitchFamily="34" charset="0"/>
              </a:rPr>
              <a:t>nannya dalam reaksi-reaksi biologi perairan</a:t>
            </a:r>
            <a:endParaRPr lang="en-US" altLang="en-US" sz="3600" b="1">
              <a:latin typeface="Arial Black" panose="020B0A04020102020204" pitchFamily="34" charset="0"/>
            </a:endParaRPr>
          </a:p>
          <a:p>
            <a:pPr algn="ctr">
              <a:buFontTx/>
              <a:buChar char="•"/>
            </a:pPr>
            <a:r>
              <a:rPr lang="en-US" altLang="en-US" sz="3600" b="1">
                <a:latin typeface="Arial Black" panose="020B0A04020102020204" pitchFamily="34" charset="0"/>
              </a:rPr>
              <a:t> Bentuk </a:t>
            </a:r>
            <a:r>
              <a:rPr lang="id-ID" altLang="en-US" sz="3600" b="1">
                <a:latin typeface="Arial Black" panose="020B0A04020102020204" pitchFamily="34" charset="0"/>
              </a:rPr>
              <a:t>Nitrogen anorganik dalam air</a:t>
            </a:r>
            <a:r>
              <a:rPr lang="en-US" altLang="en-US" sz="3600" b="1">
                <a:latin typeface="Arial Black" panose="020B0A04020102020204" pitchFamily="34" charset="0"/>
              </a:rPr>
              <a:t>: </a:t>
            </a:r>
            <a:r>
              <a:rPr lang="id-ID" altLang="en-US" sz="3600" b="1">
                <a:latin typeface="Arial Black" panose="020B0A04020102020204" pitchFamily="34" charset="0"/>
              </a:rPr>
              <a:t>ion ammonia (NH4+), nitrat (NO3-), dan nitr</a:t>
            </a:r>
            <a:r>
              <a:rPr lang="en-US" altLang="en-US" sz="3600" b="1">
                <a:latin typeface="Arial Black" panose="020B0A04020102020204" pitchFamily="34" charset="0"/>
              </a:rPr>
              <a:t>it (NO2-)</a:t>
            </a:r>
          </a:p>
          <a:p>
            <a:pPr algn="ctr">
              <a:buFontTx/>
              <a:buChar char="•"/>
            </a:pPr>
            <a:r>
              <a:rPr lang="en-US" altLang="en-US" sz="3600" b="1">
                <a:latin typeface="Arial Black" panose="020B0A04020102020204" pitchFamily="34" charset="0"/>
              </a:rPr>
              <a:t> </a:t>
            </a:r>
            <a:r>
              <a:rPr lang="id-ID" altLang="en-US" sz="3600" b="1">
                <a:latin typeface="Arial Black" panose="020B0A04020102020204" pitchFamily="34" charset="0"/>
              </a:rPr>
              <a:t>Nitrogen dalam air bersumber dari limbah pertanian, peternakan, pupuk, industri, dan limbah domestik</a:t>
            </a:r>
            <a:endParaRPr lang="en-US" altLang="en-US" sz="3600" b="1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AF382238-E83A-4D30-BB54-FB1504CCB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60350"/>
            <a:ext cx="8763000" cy="3048000"/>
          </a:xfrm>
          <a:prstGeom prst="rect">
            <a:avLst/>
          </a:prstGeom>
          <a:solidFill>
            <a:srgbClr val="0000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buFontTx/>
              <a:buChar char="•"/>
            </a:pPr>
            <a:r>
              <a:rPr lang="en-US" altLang="en-US" sz="3200">
                <a:latin typeface="Arial Black" panose="020B0A04020102020204" pitchFamily="34" charset="0"/>
              </a:rPr>
              <a:t> </a:t>
            </a:r>
            <a:r>
              <a:rPr lang="id-ID" altLang="en-US" sz="3200">
                <a:latin typeface="Arial Black" panose="020B0A04020102020204" pitchFamily="34" charset="0"/>
              </a:rPr>
              <a:t>Penyebab utama pertumbuhan ganggang (algae) yang pesat di suatu perairan (</a:t>
            </a:r>
            <a:r>
              <a:rPr lang="id-ID" altLang="en-US" sz="3200" i="1">
                <a:latin typeface="Arial Black" panose="020B0A04020102020204" pitchFamily="34" charset="0"/>
              </a:rPr>
              <a:t>eutrofikasi</a:t>
            </a:r>
            <a:r>
              <a:rPr lang="id-ID" altLang="en-US" sz="3200">
                <a:latin typeface="Arial Black" panose="020B0A04020102020204" pitchFamily="34" charset="0"/>
              </a:rPr>
              <a:t>) adalah nitrogen  </a:t>
            </a:r>
            <a:endParaRPr lang="en-US" altLang="en-US" sz="3200">
              <a:latin typeface="Arial Black" panose="020B0A04020102020204" pitchFamily="34" charset="0"/>
            </a:endParaRPr>
          </a:p>
          <a:p>
            <a:pPr algn="ctr">
              <a:buFontTx/>
              <a:buChar char="•"/>
            </a:pPr>
            <a:r>
              <a:rPr lang="en-US" altLang="en-US" sz="3200">
                <a:latin typeface="Arial Black" panose="020B0A04020102020204" pitchFamily="34" charset="0"/>
              </a:rPr>
              <a:t> </a:t>
            </a:r>
            <a:r>
              <a:rPr lang="id-ID" altLang="en-US" sz="3200">
                <a:latin typeface="Arial Black" panose="020B0A04020102020204" pitchFamily="34" charset="0"/>
              </a:rPr>
              <a:t>Nit</a:t>
            </a:r>
            <a:r>
              <a:rPr lang="en-US" altLang="en-US" sz="3200">
                <a:latin typeface="Arial Black" panose="020B0A04020102020204" pitchFamily="34" charset="0"/>
              </a:rPr>
              <a:t>r</a:t>
            </a:r>
            <a:r>
              <a:rPr lang="id-ID" altLang="en-US" sz="3200">
                <a:latin typeface="Arial Black" panose="020B0A04020102020204" pitchFamily="34" charset="0"/>
              </a:rPr>
              <a:t>at dihasilkan da</a:t>
            </a:r>
            <a:r>
              <a:rPr lang="en-US" altLang="en-US" sz="3200">
                <a:latin typeface="Arial Black" panose="020B0A04020102020204" pitchFamily="34" charset="0"/>
              </a:rPr>
              <a:t>r</a:t>
            </a:r>
            <a:r>
              <a:rPr lang="id-ID" altLang="en-US" sz="3200">
                <a:latin typeface="Arial Black" panose="020B0A04020102020204" pitchFamily="34" charset="0"/>
              </a:rPr>
              <a:t>i proses nitrifikasi, yaitu proses oksidasi ammonia (NH4+) menjadi nitrat (NO3-)</a:t>
            </a:r>
            <a:r>
              <a:rPr lang="en-US" altLang="en-US" sz="320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BB5DDAB2-4070-47F8-810A-DB4266FA1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950" y="3460751"/>
            <a:ext cx="8153400" cy="3108325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3600" b="1">
                <a:solidFill>
                  <a:srgbClr val="00001E"/>
                </a:solidFill>
                <a:latin typeface="Arial Black" panose="020B0A04020102020204" pitchFamily="34" charset="0"/>
              </a:rPr>
              <a:t>7.  </a:t>
            </a:r>
            <a:r>
              <a:rPr lang="id-ID" altLang="en-US" sz="3600" b="1">
                <a:solidFill>
                  <a:srgbClr val="00001E"/>
                </a:solidFill>
                <a:latin typeface="Arial Black" panose="020B0A04020102020204" pitchFamily="34" charset="0"/>
              </a:rPr>
              <a:t>Fospor</a:t>
            </a:r>
            <a:r>
              <a:rPr lang="en-US" altLang="en-US" sz="3600" b="1">
                <a:solidFill>
                  <a:srgbClr val="00001E"/>
                </a:solidFill>
                <a:latin typeface="Arial Black" panose="020B0A04020102020204" pitchFamily="34" charset="0"/>
              </a:rPr>
              <a:t>/Phosphat</a:t>
            </a:r>
            <a:r>
              <a:rPr lang="id-ID" altLang="en-US" sz="3600" b="1">
                <a:solidFill>
                  <a:srgbClr val="00001E"/>
                </a:solidFill>
                <a:latin typeface="Arial Black" panose="020B0A04020102020204" pitchFamily="34" charset="0"/>
              </a:rPr>
              <a:t> (P)</a:t>
            </a:r>
          </a:p>
          <a:p>
            <a:pPr algn="ctr">
              <a:buFontTx/>
              <a:buChar char="•"/>
            </a:pPr>
            <a:r>
              <a:rPr lang="en-US" altLang="en-US" sz="3200">
                <a:solidFill>
                  <a:srgbClr val="00001E"/>
                </a:solidFill>
                <a:latin typeface="Arial Black" panose="020B0A04020102020204" pitchFamily="34" charset="0"/>
              </a:rPr>
              <a:t> </a:t>
            </a:r>
            <a:r>
              <a:rPr lang="id-ID" altLang="en-US" sz="3200">
                <a:solidFill>
                  <a:srgbClr val="00001E"/>
                </a:solidFill>
                <a:latin typeface="Arial Black" panose="020B0A04020102020204" pitchFamily="34" charset="0"/>
              </a:rPr>
              <a:t>Unsur fosfor merupakan salah satu parameter kualitas air karena keberadaannya yang berlebihan akan menurunkan kualitas suatu perairan</a:t>
            </a:r>
            <a:endParaRPr lang="en-US" altLang="en-US" sz="3200">
              <a:solidFill>
                <a:srgbClr val="00001E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12B19C74-4E11-4DAD-9951-3D3F11E93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875" y="415925"/>
            <a:ext cx="8839200" cy="600075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514350" indent="-514350" algn="ctr">
              <a:buFont typeface="Arial" pitchFamily="34" charset="0"/>
              <a:buChar char="•"/>
              <a:defRPr/>
            </a:pPr>
            <a:r>
              <a:rPr lang="en-US" sz="3200" b="1" dirty="0">
                <a:solidFill>
                  <a:schemeClr val="tx2"/>
                </a:solidFill>
                <a:latin typeface="Arial Narrow" pitchFamily="34" charset="0"/>
              </a:rPr>
              <a:t>S</a:t>
            </a:r>
            <a:r>
              <a:rPr lang="id-ID" sz="3200" b="1" dirty="0">
                <a:solidFill>
                  <a:schemeClr val="tx2"/>
                </a:solidFill>
                <a:latin typeface="Arial Narrow" pitchFamily="34" charset="0"/>
              </a:rPr>
              <a:t>elain </a:t>
            </a:r>
            <a:r>
              <a:rPr lang="en-US" sz="3200" b="1" dirty="0" err="1">
                <a:solidFill>
                  <a:schemeClr val="tx2"/>
                </a:solidFill>
                <a:latin typeface="Arial Narrow" pitchFamily="34" charset="0"/>
              </a:rPr>
              <a:t>unsur</a:t>
            </a:r>
            <a:r>
              <a:rPr lang="id-ID" sz="3200" b="1" dirty="0">
                <a:solidFill>
                  <a:schemeClr val="tx2"/>
                </a:solidFill>
                <a:latin typeface="Arial Narrow" pitchFamily="34" charset="0"/>
              </a:rPr>
              <a:t> nitrogen, fosfor juga merupakan penyebab utama pertumbuhan ganggang dalam air</a:t>
            </a:r>
            <a:endParaRPr lang="en-US" sz="3200" b="1" dirty="0">
              <a:solidFill>
                <a:schemeClr val="tx2"/>
              </a:solidFill>
              <a:latin typeface="Arial Narrow" pitchFamily="34" charset="0"/>
            </a:endParaRPr>
          </a:p>
          <a:p>
            <a:pPr marL="514350" indent="-514350" algn="ctr">
              <a:defRPr/>
            </a:pPr>
            <a:endParaRPr lang="en-US" sz="3200" b="1" dirty="0">
              <a:solidFill>
                <a:schemeClr val="tx2"/>
              </a:solidFill>
              <a:latin typeface="Arial Narrow" pitchFamily="34" charset="0"/>
            </a:endParaRPr>
          </a:p>
          <a:p>
            <a:pPr algn="ctr">
              <a:buFontTx/>
              <a:buChar char="•"/>
              <a:defRPr/>
            </a:pPr>
            <a:r>
              <a:rPr lang="id-ID" sz="3200" b="1" dirty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en-US" sz="3200" b="1" dirty="0">
                <a:solidFill>
                  <a:schemeClr val="tx2"/>
                </a:solidFill>
                <a:latin typeface="Arial Narrow" pitchFamily="34" charset="0"/>
              </a:rPr>
              <a:t>P</a:t>
            </a:r>
            <a:r>
              <a:rPr lang="id-ID" sz="3200" b="1" dirty="0">
                <a:solidFill>
                  <a:schemeClr val="tx2"/>
                </a:solidFill>
                <a:latin typeface="Arial Narrow" pitchFamily="34" charset="0"/>
              </a:rPr>
              <a:t>ertumbuhan ganggang yang pesat membutuhkan oksigen yang lebih banyak sehingga keperluan oksigen untuk biota perairan menjadi berkurang</a:t>
            </a:r>
            <a:endParaRPr lang="en-US" sz="3200" b="1" dirty="0">
              <a:solidFill>
                <a:schemeClr val="tx2"/>
              </a:solidFill>
              <a:latin typeface="Arial Narrow" pitchFamily="34" charset="0"/>
            </a:endParaRPr>
          </a:p>
          <a:p>
            <a:pPr algn="ctr">
              <a:buFont typeface="Wingdings" pitchFamily="2" charset="2"/>
              <a:buChar char="è"/>
              <a:defRPr/>
            </a:pPr>
            <a:r>
              <a:rPr lang="en-US" sz="3200" b="1" dirty="0">
                <a:solidFill>
                  <a:schemeClr val="tx2"/>
                </a:solidFill>
                <a:latin typeface="Arial Narrow" pitchFamily="34" charset="0"/>
              </a:rPr>
              <a:t>B</a:t>
            </a:r>
            <a:r>
              <a:rPr lang="id-ID" sz="3200" b="1" dirty="0">
                <a:solidFill>
                  <a:schemeClr val="tx2"/>
                </a:solidFill>
                <a:latin typeface="Arial Narrow" pitchFamily="34" charset="0"/>
              </a:rPr>
              <a:t>iomas ganggang yang telah mati akan menyebabkan penurunan kualitas air</a:t>
            </a:r>
            <a:endParaRPr lang="en-US" sz="3200" b="1" dirty="0">
              <a:solidFill>
                <a:schemeClr val="tx2"/>
              </a:solidFill>
              <a:latin typeface="Arial Narrow" pitchFamily="34" charset="0"/>
            </a:endParaRPr>
          </a:p>
          <a:p>
            <a:pPr algn="ctr">
              <a:defRPr/>
            </a:pPr>
            <a:endParaRPr lang="id-ID" sz="3200" b="1" dirty="0">
              <a:solidFill>
                <a:schemeClr val="tx2"/>
              </a:solidFill>
              <a:latin typeface="Arial Narrow" pitchFamily="34" charset="0"/>
            </a:endParaRPr>
          </a:p>
          <a:p>
            <a:pPr algn="ctr">
              <a:buFontTx/>
              <a:buChar char="•"/>
              <a:defRPr/>
            </a:pPr>
            <a:r>
              <a:rPr lang="en-US" sz="3200" b="1" dirty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id-ID" sz="3200" b="1" dirty="0">
                <a:solidFill>
                  <a:schemeClr val="tx2"/>
                </a:solidFill>
                <a:latin typeface="Arial Narrow" pitchFamily="34" charset="0"/>
              </a:rPr>
              <a:t>Fosfor dalam suatu perairan bersumber dari limbah industri, limbah domestik</a:t>
            </a:r>
            <a:r>
              <a:rPr lang="en-US" sz="3200" b="1" dirty="0">
                <a:solidFill>
                  <a:schemeClr val="tx2"/>
                </a:solidFill>
                <a:latin typeface="Arial Narrow" pitchFamily="34" charset="0"/>
              </a:rPr>
              <a:t>, </a:t>
            </a:r>
            <a:r>
              <a:rPr lang="en-US" sz="3200" b="1" dirty="0" err="1">
                <a:solidFill>
                  <a:schemeClr val="tx2"/>
                </a:solidFill>
                <a:latin typeface="Arial Narrow" pitchFamily="34" charset="0"/>
              </a:rPr>
              <a:t>limbah</a:t>
            </a:r>
            <a:r>
              <a:rPr lang="id-ID" sz="3200" b="1" dirty="0">
                <a:solidFill>
                  <a:schemeClr val="tx2"/>
                </a:solidFill>
                <a:latin typeface="Arial Narrow" pitchFamily="34" charset="0"/>
              </a:rPr>
              <a:t> pertanian, hancuran bahan organik, dan mineral-mineral</a:t>
            </a:r>
            <a:r>
              <a:rPr lang="en-US" sz="3200" b="1" dirty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id-ID" sz="3200" b="1" dirty="0">
                <a:solidFill>
                  <a:schemeClr val="tx2"/>
                </a:solidFill>
                <a:latin typeface="Arial Narrow" pitchFamily="34" charset="0"/>
              </a:rPr>
              <a:t>fosfat </a:t>
            </a:r>
            <a:endParaRPr lang="en-US" sz="32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93AD1058-3925-4A43-B91C-6DDB33789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375" y="1378318"/>
            <a:ext cx="8763000" cy="4093428"/>
          </a:xfrm>
          <a:prstGeom prst="rect">
            <a:avLst/>
          </a:prstGeom>
          <a:solidFill>
            <a:schemeClr val="tx2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id-ID" alt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Bahan pencemar perairan</a:t>
            </a:r>
            <a:endParaRPr lang="en-US" altLang="en-US" sz="3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endParaRPr lang="en-US" altLang="en-US" sz="3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id-ID" altLang="en-US" sz="3200" b="1" dirty="0">
                <a:solidFill>
                  <a:schemeClr val="bg1"/>
                </a:solidFill>
                <a:latin typeface="Arial Narrow" panose="020B0606020202030204" pitchFamily="34" charset="0"/>
              </a:rPr>
              <a:t>Pencemaran adalah masuknya bahan yang tidak diinginkan ke dalam air (oleh kegiatan manusia dan atau secara alami) yang mengakibatkan turunnya kualitas air tersebut sehingga tidak dapat digunakan sesuai dengan peruntukannya</a:t>
            </a:r>
            <a:r>
              <a:rPr lang="en-US" altLang="en-US" sz="3200" b="1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</a:p>
          <a:p>
            <a:pPr algn="ctr"/>
            <a:endParaRPr lang="en-US" altLang="en-US" sz="3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>
            <a:extLst>
              <a:ext uri="{FF2B5EF4-FFF2-40B4-BE49-F238E27FC236}">
                <a16:creationId xmlns:a16="http://schemas.microsoft.com/office/drawing/2014/main" id="{A541C5DA-DA7B-4D61-AC4F-CB595C053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7388" y="146051"/>
            <a:ext cx="5715000" cy="646113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3600" dirty="0" err="1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Sumberdaya</a:t>
            </a:r>
            <a:r>
              <a:rPr lang="en-US" altLang="en-US" sz="3600" dirty="0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3600" dirty="0" err="1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Alam</a:t>
            </a:r>
            <a:r>
              <a:rPr lang="en-US" altLang="en-US" sz="3600" dirty="0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Air</a:t>
            </a:r>
          </a:p>
        </p:txBody>
      </p:sp>
      <p:sp>
        <p:nvSpPr>
          <p:cNvPr id="5137" name="Rectangle 17">
            <a:extLst>
              <a:ext uri="{FF2B5EF4-FFF2-40B4-BE49-F238E27FC236}">
                <a16:creationId xmlns:a16="http://schemas.microsoft.com/office/drawing/2014/main" id="{37115C34-ACFB-4CC4-9B60-8EBD2C300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196976"/>
            <a:ext cx="8534400" cy="5078413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pt-BR" altLang="en-US" sz="3600" b="1">
                <a:solidFill>
                  <a:srgbClr val="00001E"/>
                </a:solidFill>
                <a:latin typeface="Arial Narrow" panose="020B0606020202030204" pitchFamily="34" charset="0"/>
              </a:rPr>
              <a:t>Air: perpaduan 2 atom H dan 1 atom O </a:t>
            </a:r>
            <a:r>
              <a:rPr lang="pt-BR" altLang="en-US" sz="3600" b="1">
                <a:solidFill>
                  <a:srgbClr val="00001E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 H2O</a:t>
            </a:r>
          </a:p>
          <a:p>
            <a:pPr algn="ctr" eaLnBrk="1" hangingPunct="1">
              <a:buFontTx/>
              <a:buChar char="•"/>
            </a:pPr>
            <a:r>
              <a:rPr lang="pt-BR" altLang="en-US" sz="3600" b="1">
                <a:solidFill>
                  <a:srgbClr val="00001E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 Terdapat dalam 3 bentuk: cair, padat, gas</a:t>
            </a:r>
          </a:p>
          <a:p>
            <a:pPr algn="ctr" eaLnBrk="1" hangingPunct="1">
              <a:buFontTx/>
              <a:buChar char="•"/>
            </a:pPr>
            <a:r>
              <a:rPr lang="pt-BR" altLang="en-US" sz="3600" b="1">
                <a:solidFill>
                  <a:srgbClr val="00001E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 Didinginkan sampai 0</a:t>
            </a:r>
            <a:r>
              <a:rPr lang="en-US" altLang="en-US" sz="3600" b="1">
                <a:solidFill>
                  <a:srgbClr val="00001E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º C  padat (es)</a:t>
            </a:r>
          </a:p>
          <a:p>
            <a:pPr algn="ctr" eaLnBrk="1" hangingPunct="1">
              <a:buFontTx/>
              <a:buChar char="•"/>
            </a:pPr>
            <a:r>
              <a:rPr lang="en-US" altLang="en-US" sz="3600" b="1">
                <a:solidFill>
                  <a:srgbClr val="00001E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 Dipanaskan sampai 100º C</a:t>
            </a:r>
            <a:r>
              <a:rPr lang="pt-BR" altLang="en-US" sz="3600" b="1">
                <a:solidFill>
                  <a:srgbClr val="00001E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  gas (uap)</a:t>
            </a:r>
          </a:p>
          <a:p>
            <a:pPr algn="ctr" eaLnBrk="1" hangingPunct="1">
              <a:buFontTx/>
              <a:buChar char="•"/>
            </a:pPr>
            <a:r>
              <a:rPr lang="pt-BR" altLang="en-US" sz="3600" b="1">
                <a:solidFill>
                  <a:srgbClr val="00001E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 Dalam keadaan normal  bersifat netral dan dapat melarutkan berbagai jenis zat</a:t>
            </a:r>
          </a:p>
          <a:p>
            <a:pPr algn="ctr" eaLnBrk="1" hangingPunct="1">
              <a:buFontTx/>
              <a:buChar char="•"/>
            </a:pPr>
            <a:r>
              <a:rPr lang="pt-BR" altLang="en-US" sz="3600" b="1">
                <a:solidFill>
                  <a:srgbClr val="00001E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 Unsur utama dalam tumbuhan (sampai 90%), tubuh hewan (60-70%), dan tubuh </a:t>
            </a:r>
          </a:p>
          <a:p>
            <a:pPr algn="ctr" eaLnBrk="1" hangingPunct="1"/>
            <a:r>
              <a:rPr lang="pt-BR" altLang="en-US" sz="3600" b="1">
                <a:solidFill>
                  <a:srgbClr val="00001E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manusia (65%)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3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0086E72B-2183-4698-9727-A3B1DF4C6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378327"/>
            <a:ext cx="9139238" cy="403187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indent="0" algn="just"/>
            <a:r>
              <a:rPr lang="id-ID" altLang="en-US" sz="3200" b="1" dirty="0">
                <a:latin typeface="Arial Narrow" panose="020B0606020202030204" pitchFamily="34" charset="0"/>
              </a:rPr>
              <a:t>Menurut sumbernya, limbah sebagai bahan pencemar air dibedakan sebagai: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id-ID" altLang="en-US" sz="3200" b="1" dirty="0">
                <a:latin typeface="Arial Narrow" panose="020B0606020202030204" pitchFamily="34" charset="0"/>
              </a:rPr>
              <a:t>Limbah domestik (limbah rumah tangga, </a:t>
            </a:r>
            <a:r>
              <a:rPr lang="id-ID" altLang="en-US" sz="3200" b="1" dirty="0" err="1">
                <a:latin typeface="Arial Narrow" panose="020B0606020202030204" pitchFamily="34" charset="0"/>
              </a:rPr>
              <a:t>pekantoran</a:t>
            </a:r>
            <a:r>
              <a:rPr lang="id-ID" altLang="en-US" sz="3200" b="1" dirty="0">
                <a:latin typeface="Arial Narrow" panose="020B0606020202030204" pitchFamily="34" charset="0"/>
              </a:rPr>
              <a:t>, pertokoan, pasar, dan pusat </a:t>
            </a:r>
            <a:r>
              <a:rPr lang="en-US" altLang="en-US" sz="3200" b="1" dirty="0">
                <a:latin typeface="Arial Narrow" panose="020B0606020202030204" pitchFamily="34" charset="0"/>
              </a:rPr>
              <a:t>p</a:t>
            </a:r>
            <a:r>
              <a:rPr lang="id-ID" altLang="en-US" sz="3200" b="1" dirty="0" err="1">
                <a:latin typeface="Arial Narrow" panose="020B0606020202030204" pitchFamily="34" charset="0"/>
              </a:rPr>
              <a:t>erdagangan</a:t>
            </a:r>
            <a:r>
              <a:rPr lang="id-ID" altLang="en-US" sz="3200" b="1" dirty="0">
                <a:latin typeface="Arial Narrow" panose="020B0606020202030204" pitchFamily="34" charset="0"/>
              </a:rPr>
              <a:t>)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id-ID" altLang="en-US" sz="3200" b="1" dirty="0">
                <a:latin typeface="Arial Narrow" panose="020B0606020202030204" pitchFamily="34" charset="0"/>
              </a:rPr>
              <a:t>Limbah industri, pertambangan, dan transportasi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id-ID" altLang="en-US" sz="3200" b="1" dirty="0">
                <a:latin typeface="Arial Narrow" panose="020B0606020202030204" pitchFamily="34" charset="0"/>
              </a:rPr>
              <a:t>Limbah laboratorium dan rumah sakit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id-ID" altLang="en-US" sz="3200" b="1" dirty="0">
                <a:latin typeface="Arial Narrow" panose="020B0606020202030204" pitchFamily="34" charset="0"/>
              </a:rPr>
              <a:t>Limbah </a:t>
            </a:r>
            <a:r>
              <a:rPr lang="id-ID" altLang="en-US" sz="3200" b="1" dirty="0" err="1">
                <a:latin typeface="Arial Narrow" panose="020B0606020202030204" pitchFamily="34" charset="0"/>
              </a:rPr>
              <a:t>pe</a:t>
            </a:r>
            <a:r>
              <a:rPr lang="en-US" altLang="en-US" sz="3200" b="1" dirty="0">
                <a:latin typeface="Arial Narrow" panose="020B0606020202030204" pitchFamily="34" charset="0"/>
              </a:rPr>
              <a:t>r</a:t>
            </a:r>
            <a:r>
              <a:rPr lang="id-ID" altLang="en-US" sz="3200" b="1" dirty="0" err="1">
                <a:latin typeface="Arial Narrow" panose="020B0606020202030204" pitchFamily="34" charset="0"/>
              </a:rPr>
              <a:t>tanian</a:t>
            </a:r>
            <a:r>
              <a:rPr lang="id-ID" altLang="en-US" sz="3200" b="1" dirty="0">
                <a:latin typeface="Arial Narrow" panose="020B0606020202030204" pitchFamily="34" charset="0"/>
              </a:rPr>
              <a:t> dan peternakan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id-ID" altLang="en-US" sz="3200" b="1" dirty="0">
                <a:latin typeface="Arial Narrow" panose="020B0606020202030204" pitchFamily="34" charset="0"/>
              </a:rPr>
              <a:t>Limbah pariwisata</a:t>
            </a:r>
            <a:endParaRPr lang="en-US" altLang="en-US" sz="3200" b="1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89CE292F-5188-4BB0-A4A9-D754BAC43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862678"/>
            <a:ext cx="9753600" cy="5016758"/>
          </a:xfrm>
          <a:prstGeom prst="rect">
            <a:avLst/>
          </a:prstGeom>
          <a:solidFill>
            <a:srgbClr val="00001E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/>
            <a:r>
              <a:rPr lang="id-ID" altLang="en-US" sz="3200" b="1" dirty="0"/>
              <a:t>Ditinjau dari segi ketahanannya di</a:t>
            </a:r>
            <a:r>
              <a:rPr lang="en-US" altLang="en-US" sz="3200" b="1" dirty="0"/>
              <a:t> </a:t>
            </a:r>
            <a:r>
              <a:rPr lang="id-ID" altLang="en-US" sz="3200" b="1" dirty="0"/>
              <a:t>suatu lingkungan, pencemar dibagi menjadi:</a:t>
            </a:r>
            <a:endParaRPr lang="en-US" altLang="en-US" sz="3200" b="1" dirty="0"/>
          </a:p>
          <a:p>
            <a:pPr algn="just"/>
            <a:endParaRPr lang="id-ID" altLang="en-US" sz="3200" b="1" dirty="0"/>
          </a:p>
          <a:p>
            <a:pPr marL="514350" indent="-514350" algn="just">
              <a:buFont typeface="+mj-lt"/>
              <a:buAutoNum type="arabicParenR"/>
            </a:pPr>
            <a:r>
              <a:rPr lang="id-ID" altLang="en-US" sz="3200" b="1" dirty="0"/>
              <a:t>Pencemar yang tidak permanen, stabil selama kurang dari satu bulan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id-ID" altLang="en-US" sz="3200" b="1" dirty="0"/>
              <a:t>Pencemar sedang, stabil selama 1-24 bulan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id-ID" altLang="en-US" sz="3200" b="1" dirty="0"/>
              <a:t>Pencemar cukup permanen, stabil selama 2-5 tahun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id-ID" altLang="en-US" sz="3200" b="1" dirty="0"/>
              <a:t>Pencemar permanen, stabil selama lebih 5 tahun</a:t>
            </a:r>
            <a:r>
              <a:rPr lang="en-US" altLang="en-US" sz="3200" b="1" dirty="0"/>
              <a:t>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>
            <a:extLst>
              <a:ext uri="{FF2B5EF4-FFF2-40B4-BE49-F238E27FC236}">
                <a16:creationId xmlns:a16="http://schemas.microsoft.com/office/drawing/2014/main" id="{CC7272E3-C8D8-47E4-9B5D-D7C7CB94C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814" y="303214"/>
            <a:ext cx="8588375" cy="6186487"/>
          </a:xfrm>
          <a:prstGeom prst="rect">
            <a:avLst/>
          </a:prstGeom>
          <a:solidFill>
            <a:srgbClr val="00001E"/>
          </a:solidFill>
          <a:ln w="38100">
            <a:solidFill>
              <a:srgbClr val="CCFFFF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id-ID" altLang="en-US" sz="3600" b="1">
                <a:solidFill>
                  <a:srgbClr val="FFC000"/>
                </a:solidFill>
              </a:rPr>
              <a:t>Pencemaran Air oleh Erosi</a:t>
            </a:r>
            <a:endParaRPr lang="en-US" altLang="en-US" sz="3600" b="1">
              <a:solidFill>
                <a:srgbClr val="FFC000"/>
              </a:solidFill>
            </a:endParaRPr>
          </a:p>
          <a:p>
            <a:pPr algn="ctr"/>
            <a:endParaRPr lang="id-ID" altLang="en-US" sz="3600"/>
          </a:p>
          <a:p>
            <a:pPr algn="ctr"/>
            <a:r>
              <a:rPr lang="id-ID" altLang="en-US" sz="3600"/>
              <a:t>Peristiwa erosi banyak terjadi di kawasan hutan yang telah rusak dan daerah pertanian lahan kering pada kemirigan lereng </a:t>
            </a:r>
            <a:r>
              <a:rPr lang="en-US" altLang="en-US" sz="3600"/>
              <a:t>&gt;</a:t>
            </a:r>
            <a:r>
              <a:rPr lang="id-ID" altLang="en-US" sz="3600"/>
              <a:t> 8 %</a:t>
            </a:r>
            <a:endParaRPr lang="en-US" altLang="en-US" sz="3600"/>
          </a:p>
          <a:p>
            <a:pPr algn="ctr"/>
            <a:endParaRPr lang="en-US" altLang="en-US" sz="3600"/>
          </a:p>
          <a:p>
            <a:pPr algn="ctr"/>
            <a:r>
              <a:rPr lang="en-US" altLang="en-US" sz="3600"/>
              <a:t>P</a:t>
            </a:r>
            <a:r>
              <a:rPr lang="id-ID" altLang="en-US" sz="3600"/>
              <a:t>artikel tanah dan bahan organik yang terangkut akan mengendap menjadi lumpur (sedimentasi), </a:t>
            </a:r>
            <a:r>
              <a:rPr lang="en-US" altLang="en-US" sz="3600"/>
              <a:t>tersuspensi, dan atau </a:t>
            </a:r>
            <a:r>
              <a:rPr lang="id-ID" altLang="en-US" sz="3600"/>
              <a:t>terlarut di badan air penerima</a:t>
            </a:r>
            <a:endParaRPr lang="en-US" altLang="en-US" sz="3600"/>
          </a:p>
        </p:txBody>
      </p:sp>
      <p:sp>
        <p:nvSpPr>
          <p:cNvPr id="78854" name="AutoShape 6">
            <a:extLst>
              <a:ext uri="{FF2B5EF4-FFF2-40B4-BE49-F238E27FC236}">
                <a16:creationId xmlns:a16="http://schemas.microsoft.com/office/drawing/2014/main" id="{71A39A84-4CD8-4B2A-AE49-1B4F2056D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9463" y="3770313"/>
            <a:ext cx="73025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10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animBg="1"/>
      <p:bldP spid="7885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75C7FC8-F16B-4AE5-B28B-297A1ACF5D9A}"/>
              </a:ext>
            </a:extLst>
          </p:cNvPr>
          <p:cNvSpPr/>
          <p:nvPr/>
        </p:nvSpPr>
        <p:spPr>
          <a:xfrm>
            <a:off x="1981200" y="304801"/>
            <a:ext cx="8229600" cy="2924175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en-US" sz="4000" dirty="0" err="1">
                <a:solidFill>
                  <a:schemeClr val="bg1"/>
                </a:solidFill>
              </a:rPr>
              <a:t>Akibat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kekeruhan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badan</a:t>
            </a:r>
            <a:r>
              <a:rPr lang="en-US" sz="4000" dirty="0">
                <a:solidFill>
                  <a:schemeClr val="bg1"/>
                </a:solidFill>
              </a:rPr>
              <a:t> air</a:t>
            </a:r>
          </a:p>
          <a:p>
            <a:pPr marL="342900" indent="-342900" algn="ctr">
              <a:defRPr/>
            </a:pPr>
            <a:endParaRPr lang="en-US" sz="3600" dirty="0">
              <a:solidFill>
                <a:schemeClr val="bg1"/>
              </a:solidFill>
            </a:endParaRPr>
          </a:p>
          <a:p>
            <a:pPr marL="342900" indent="-342900" algn="ctr">
              <a:buFontTx/>
              <a:buChar char="•"/>
              <a:defRPr/>
            </a:pPr>
            <a:r>
              <a:rPr lang="en-US" sz="3600" dirty="0" err="1">
                <a:solidFill>
                  <a:schemeClr val="bg1"/>
                </a:solidFill>
              </a:rPr>
              <a:t>Oksigen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berkurang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dalam</a:t>
            </a:r>
            <a:r>
              <a:rPr lang="en-US" sz="3600" dirty="0">
                <a:solidFill>
                  <a:schemeClr val="bg1"/>
                </a:solidFill>
              </a:rPr>
              <a:t> air</a:t>
            </a:r>
          </a:p>
          <a:p>
            <a:pPr marL="342900" indent="-342900" algn="ctr">
              <a:buFontTx/>
              <a:buChar char="•"/>
              <a:defRPr/>
            </a:pPr>
            <a:r>
              <a:rPr lang="en-US" sz="3600" dirty="0" err="1">
                <a:solidFill>
                  <a:schemeClr val="bg1"/>
                </a:solidFill>
              </a:rPr>
              <a:t>Sarang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tempat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ikan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bertelur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tertutup</a:t>
            </a:r>
            <a:endParaRPr lang="en-US" sz="3600" dirty="0">
              <a:solidFill>
                <a:schemeClr val="bg1"/>
              </a:solidFill>
            </a:endParaRPr>
          </a:p>
          <a:p>
            <a:pPr marL="342900" indent="-342900" algn="ctr">
              <a:buFontTx/>
              <a:buChar char="•"/>
              <a:defRPr/>
            </a:pPr>
            <a:r>
              <a:rPr lang="en-US" sz="3600" dirty="0" err="1">
                <a:solidFill>
                  <a:schemeClr val="bg1"/>
                </a:solidFill>
              </a:rPr>
              <a:t>Fotosintesis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fitoplankton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terganggu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AutoShape 5">
            <a:extLst>
              <a:ext uri="{FF2B5EF4-FFF2-40B4-BE49-F238E27FC236}">
                <a16:creationId xmlns:a16="http://schemas.microsoft.com/office/drawing/2014/main" id="{CBED898C-FAD0-4AE3-9939-6EFDF2CDE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946150"/>
            <a:ext cx="730250" cy="60483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19952C-E7A6-4363-84C9-C3B26543655C}"/>
              </a:ext>
            </a:extLst>
          </p:cNvPr>
          <p:cNvSpPr/>
          <p:nvPr/>
        </p:nvSpPr>
        <p:spPr>
          <a:xfrm>
            <a:off x="2374901" y="3613151"/>
            <a:ext cx="7464425" cy="28622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id-ID" sz="3600" b="1" dirty="0">
                <a:solidFill>
                  <a:srgbClr val="00001E"/>
                </a:solidFill>
                <a:latin typeface="+mj-lt"/>
              </a:rPr>
              <a:t>Apabila dalam peristiwa erosi banyak terangkut unsur P dan atau</a:t>
            </a:r>
            <a:r>
              <a:rPr lang="en-US" sz="3600" b="1" dirty="0">
                <a:solidFill>
                  <a:srgbClr val="00001E"/>
                </a:solidFill>
                <a:latin typeface="+mj-lt"/>
              </a:rPr>
              <a:t> </a:t>
            </a:r>
            <a:r>
              <a:rPr lang="id-ID" sz="3600" b="1" dirty="0">
                <a:solidFill>
                  <a:srgbClr val="00001E"/>
                </a:solidFill>
                <a:latin typeface="+mj-lt"/>
              </a:rPr>
              <a:t>N akan mengakibatkan suatu perairan menjadi subur</a:t>
            </a:r>
            <a:r>
              <a:rPr lang="en-US" sz="3600" b="1" dirty="0">
                <a:solidFill>
                  <a:srgbClr val="00001E"/>
                </a:solidFill>
                <a:latin typeface="+mj-lt"/>
              </a:rPr>
              <a:t>,</a:t>
            </a:r>
            <a:r>
              <a:rPr lang="en-US" sz="3600" b="1" dirty="0">
                <a:solidFill>
                  <a:srgbClr val="00001E"/>
                </a:solidFill>
                <a:latin typeface="+mj-lt"/>
                <a:sym typeface="Wingdings" pitchFamily="2" charset="2"/>
              </a:rPr>
              <a:t> </a:t>
            </a:r>
            <a:r>
              <a:rPr lang="id-ID" sz="3600" b="1" dirty="0">
                <a:solidFill>
                  <a:srgbClr val="00001E"/>
                </a:solidFill>
                <a:latin typeface="+mj-lt"/>
              </a:rPr>
              <a:t>disebut eutrofikasi  </a:t>
            </a:r>
            <a:endParaRPr lang="en-US" sz="3600" b="1" dirty="0">
              <a:solidFill>
                <a:srgbClr val="00001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46A487D0-DC7D-4827-A513-45BE6A1F3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6" y="592139"/>
            <a:ext cx="8328025" cy="5508625"/>
          </a:xfrm>
          <a:prstGeom prst="rect">
            <a:avLst/>
          </a:prstGeom>
          <a:solidFill>
            <a:schemeClr val="tx2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ctr">
              <a:defRPr/>
            </a:pPr>
            <a:r>
              <a:rPr lang="id-ID" sz="4400" b="1" dirty="0">
                <a:solidFill>
                  <a:srgbClr val="00001E"/>
                </a:solidFill>
                <a:latin typeface="+mn-lt"/>
              </a:rPr>
              <a:t>Eutrofikasi adalah proses pengayaan suatu perairan (waduk atau danau) oleh unsur hara P dan atau N</a:t>
            </a:r>
            <a:r>
              <a:rPr lang="en-US" sz="4400" b="1" dirty="0">
                <a:solidFill>
                  <a:srgbClr val="00001E"/>
                </a:solidFill>
                <a:latin typeface="+mn-lt"/>
              </a:rPr>
              <a:t> </a:t>
            </a:r>
            <a:r>
              <a:rPr lang="en-US" sz="4400" b="1" dirty="0">
                <a:solidFill>
                  <a:srgbClr val="00001E"/>
                </a:solidFill>
                <a:latin typeface="+mn-lt"/>
                <a:sym typeface="Wingdings" pitchFamily="2" charset="2"/>
              </a:rPr>
              <a:t> </a:t>
            </a:r>
            <a:r>
              <a:rPr lang="id-ID" sz="4400" b="1" dirty="0">
                <a:solidFill>
                  <a:srgbClr val="00001E"/>
                </a:solidFill>
                <a:latin typeface="+mn-lt"/>
              </a:rPr>
              <a:t>terjadi “ledakan” fitoplan</a:t>
            </a:r>
            <a:r>
              <a:rPr lang="en-US" sz="4400" b="1" dirty="0">
                <a:solidFill>
                  <a:srgbClr val="00001E"/>
                </a:solidFill>
                <a:latin typeface="+mn-lt"/>
              </a:rPr>
              <a:t>k</a:t>
            </a:r>
            <a:r>
              <a:rPr lang="id-ID" sz="4400" b="1" dirty="0">
                <a:solidFill>
                  <a:srgbClr val="00001E"/>
                </a:solidFill>
                <a:latin typeface="+mn-lt"/>
              </a:rPr>
              <a:t>ton (terutama ganggang/algae) dan gulma air</a:t>
            </a:r>
            <a:endParaRPr lang="en-US" sz="4400" b="1" dirty="0">
              <a:solidFill>
                <a:srgbClr val="00001E"/>
              </a:solidFill>
              <a:latin typeface="+mn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488A571-A20B-43BA-AA9D-B10523F878F6}"/>
              </a:ext>
            </a:extLst>
          </p:cNvPr>
          <p:cNvSpPr/>
          <p:nvPr/>
        </p:nvSpPr>
        <p:spPr>
          <a:xfrm>
            <a:off x="1824038" y="322264"/>
            <a:ext cx="8534400" cy="612457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en-US" sz="4000" b="1" dirty="0">
                <a:solidFill>
                  <a:srgbClr val="FFFF00"/>
                </a:solidFill>
              </a:rPr>
              <a:t>D</a:t>
            </a:r>
            <a:r>
              <a:rPr lang="id-ID" sz="4000" b="1" dirty="0">
                <a:solidFill>
                  <a:srgbClr val="FFFF00"/>
                </a:solidFill>
              </a:rPr>
              <a:t>ampak negatif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eutrofikasi</a:t>
            </a:r>
            <a:r>
              <a:rPr lang="en-US" sz="4000" b="1" dirty="0">
                <a:solidFill>
                  <a:srgbClr val="FFFF00"/>
                </a:solidFill>
              </a:rPr>
              <a:t>:</a:t>
            </a:r>
          </a:p>
          <a:p>
            <a:pPr marL="342900" indent="-342900" algn="ctr">
              <a:buFontTx/>
              <a:buChar char="•"/>
              <a:defRPr/>
            </a:pPr>
            <a:r>
              <a:rPr lang="id-ID" sz="3200" b="1" dirty="0">
                <a:solidFill>
                  <a:schemeClr val="tx2"/>
                </a:solidFill>
              </a:rPr>
              <a:t>berkurangnya persediaan oksigen terlarut untuk biota air karena fitoplan</a:t>
            </a:r>
            <a:r>
              <a:rPr lang="en-US" sz="3200" b="1" dirty="0">
                <a:solidFill>
                  <a:schemeClr val="tx2"/>
                </a:solidFill>
              </a:rPr>
              <a:t>k</a:t>
            </a:r>
            <a:r>
              <a:rPr lang="id-ID" sz="3200" b="1" dirty="0">
                <a:solidFill>
                  <a:schemeClr val="tx2"/>
                </a:solidFill>
              </a:rPr>
              <a:t>ton memerlukan oksigen yang lebih banyak</a:t>
            </a:r>
            <a:endParaRPr lang="en-US" sz="3200" b="1" dirty="0">
              <a:solidFill>
                <a:schemeClr val="tx2"/>
              </a:solidFill>
            </a:endParaRPr>
          </a:p>
          <a:p>
            <a:pPr marL="342900" indent="-342900" algn="ctr">
              <a:buFontTx/>
              <a:buChar char="•"/>
              <a:defRPr/>
            </a:pPr>
            <a:r>
              <a:rPr lang="id-ID" sz="3200" b="1" dirty="0">
                <a:solidFill>
                  <a:schemeClr val="tx2"/>
                </a:solidFill>
              </a:rPr>
              <a:t>terhambatnya sinar matahari menembus perairan, yang diperlukan untuk proses biokimia </a:t>
            </a:r>
            <a:r>
              <a:rPr lang="en-US" sz="3200" b="1" dirty="0" err="1">
                <a:solidFill>
                  <a:schemeClr val="tx2"/>
                </a:solidFill>
              </a:rPr>
              <a:t>oleh</a:t>
            </a:r>
            <a:r>
              <a:rPr lang="id-ID" sz="3200" b="1" dirty="0">
                <a:solidFill>
                  <a:schemeClr val="tx2"/>
                </a:solidFill>
              </a:rPr>
              <a:t> biota air</a:t>
            </a:r>
            <a:endParaRPr lang="en-US" sz="3200" b="1" dirty="0">
              <a:solidFill>
                <a:schemeClr val="tx2"/>
              </a:solidFill>
            </a:endParaRPr>
          </a:p>
          <a:p>
            <a:pPr marL="342900" indent="-342900" algn="ctr">
              <a:defRPr/>
            </a:pPr>
            <a:endParaRPr lang="en-US" sz="3200" b="1" dirty="0">
              <a:solidFill>
                <a:schemeClr val="tx2"/>
              </a:solidFill>
            </a:endParaRPr>
          </a:p>
          <a:p>
            <a:pPr marL="342900" indent="-342900" algn="ctr">
              <a:defRPr/>
            </a:pPr>
            <a:r>
              <a:rPr lang="en-US" sz="3200" b="1" dirty="0">
                <a:solidFill>
                  <a:schemeClr val="tx2"/>
                </a:solidFill>
              </a:rPr>
              <a:t>P</a:t>
            </a:r>
            <a:r>
              <a:rPr lang="id-ID" sz="3200" b="1" dirty="0">
                <a:solidFill>
                  <a:schemeClr val="tx2"/>
                </a:solidFill>
              </a:rPr>
              <a:t>engayaan suatu perairan oleh unsur P dan atau N </a:t>
            </a:r>
            <a:r>
              <a:rPr lang="en-US" sz="3200" b="1" dirty="0">
                <a:solidFill>
                  <a:schemeClr val="tx2"/>
                </a:solidFill>
                <a:sym typeface="Wingdings" pitchFamily="2" charset="2"/>
              </a:rPr>
              <a:t> </a:t>
            </a:r>
            <a:r>
              <a:rPr lang="en-US" sz="3200" b="1" dirty="0">
                <a:solidFill>
                  <a:schemeClr val="tx2"/>
                </a:solidFill>
              </a:rPr>
              <a:t>K</a:t>
            </a:r>
            <a:r>
              <a:rPr lang="id-ID" sz="3200" b="1" dirty="0">
                <a:solidFill>
                  <a:schemeClr val="tx2"/>
                </a:solidFill>
              </a:rPr>
              <a:t>eseimbangan ekosistem perairan </a:t>
            </a:r>
            <a:r>
              <a:rPr lang="en-US" sz="3200" b="1" dirty="0" err="1">
                <a:solidFill>
                  <a:schemeClr val="tx2"/>
                </a:solidFill>
              </a:rPr>
              <a:t>terganggu</a:t>
            </a:r>
            <a:endParaRPr lang="en-US" sz="3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82364FD4-9841-4857-904A-9D69DE92B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6088" y="1359446"/>
            <a:ext cx="8763000" cy="4154984"/>
          </a:xfrm>
          <a:prstGeom prst="rect">
            <a:avLst/>
          </a:prstGeom>
          <a:solidFill>
            <a:schemeClr val="tx2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ctr">
              <a:defRPr/>
            </a:pPr>
            <a:r>
              <a:rPr lang="id-ID" sz="4400" b="1" dirty="0">
                <a:solidFill>
                  <a:schemeClr val="bg1"/>
                </a:solidFill>
                <a:latin typeface="Arial Narrow" panose="020B0606020202030204" pitchFamily="34" charset="0"/>
              </a:rPr>
              <a:t>Di daerah pert</a:t>
            </a:r>
            <a:r>
              <a:rPr lang="en-US" sz="44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anian</a:t>
            </a:r>
            <a:r>
              <a:rPr lang="en-US" sz="4400" b="1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id-ID" sz="4400" b="1" dirty="0">
                <a:solidFill>
                  <a:schemeClr val="bg1"/>
                </a:solidFill>
                <a:latin typeface="Arial Narrow" panose="020B0606020202030204" pitchFamily="34" charset="0"/>
              </a:rPr>
              <a:t>dengan pengunaan pestisida (fungisida, insektisida, dan herbisida) yang intensif, aliran permukaan</a:t>
            </a:r>
            <a:r>
              <a:rPr lang="en-US" sz="4400" b="1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dan</a:t>
            </a:r>
            <a:r>
              <a:rPr lang="en-US" sz="4400" b="1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erosi</a:t>
            </a:r>
            <a:r>
              <a:rPr lang="id-ID" sz="4400" b="1" dirty="0">
                <a:solidFill>
                  <a:schemeClr val="bg1"/>
                </a:solidFill>
                <a:latin typeface="Arial Narrow" panose="020B0606020202030204" pitchFamily="34" charset="0"/>
              </a:rPr>
              <a:t> juga akan mengangkut residu pestisida ke suatu perairan</a:t>
            </a:r>
            <a:endParaRPr lang="en-US" sz="4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CEEEB32-B646-48CB-8A34-37870EFCE19B}"/>
              </a:ext>
            </a:extLst>
          </p:cNvPr>
          <p:cNvSpPr/>
          <p:nvPr/>
        </p:nvSpPr>
        <p:spPr>
          <a:xfrm>
            <a:off x="2070100" y="1143000"/>
            <a:ext cx="8001000" cy="44012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id-ID" sz="400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Pencemaran air oleh pestisida, terutama jenis yang sukar larut dalam air sangat berbahaya bagi biota perairan dan manusia melalui suatu proses, yang disebut dengan proses magnifikasi biologi (</a:t>
            </a:r>
            <a:r>
              <a:rPr lang="id-ID" sz="4000" b="1" i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biological magnification</a:t>
            </a:r>
            <a:r>
              <a:rPr lang="id-ID" sz="400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)</a:t>
            </a:r>
            <a:endParaRPr lang="en-US" sz="4000" b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1F4561D-5602-46FE-A20D-FAB5506245F0}"/>
              </a:ext>
            </a:extLst>
          </p:cNvPr>
          <p:cNvSpPr/>
          <p:nvPr/>
        </p:nvSpPr>
        <p:spPr>
          <a:xfrm>
            <a:off x="1828800" y="941487"/>
            <a:ext cx="8458200" cy="5078313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en-US" sz="3600" b="1" dirty="0">
                <a:latin typeface="Arial Narrow" panose="020B0606020202030204" pitchFamily="34" charset="0"/>
              </a:rPr>
              <a:t>K</a:t>
            </a:r>
            <a:r>
              <a:rPr lang="id-ID" sz="3600" b="1" dirty="0">
                <a:latin typeface="Arial Narrow" panose="020B0606020202030204" pitchFamily="34" charset="0"/>
              </a:rPr>
              <a:t>onsentrasi bahan kimia di dalam jaringan suatu organisme atau biota akan meningkat dengan adanya perubahan tingkat trofik</a:t>
            </a:r>
            <a:endParaRPr lang="en-US" sz="3600" b="1" dirty="0">
              <a:latin typeface="Arial Narrow" panose="020B0606020202030204" pitchFamily="34" charset="0"/>
            </a:endParaRPr>
          </a:p>
          <a:p>
            <a:pPr marL="342900" indent="-342900" algn="ctr">
              <a:defRPr/>
            </a:pPr>
            <a:endParaRPr lang="en-US" sz="3600" b="1" dirty="0">
              <a:latin typeface="Arial Narrow" panose="020B0606020202030204" pitchFamily="34" charset="0"/>
            </a:endParaRPr>
          </a:p>
          <a:p>
            <a:pPr marL="342900" indent="-342900" algn="ctr">
              <a:defRPr/>
            </a:pPr>
            <a:r>
              <a:rPr lang="id-ID" sz="3600" b="1" dirty="0">
                <a:latin typeface="Arial Narrow" panose="020B0606020202030204" pitchFamily="34" charset="0"/>
              </a:rPr>
              <a:t>Bahan kimia tersebut tidak mengalami metabolisme sehingga jumlah yang terakumulasi di dalam jaringan biota perairan makin bertambah dan lebih tinggi daripada konsentrasi di perairan sekitarnya</a:t>
            </a:r>
            <a:endParaRPr lang="en-US" sz="3600" b="1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286AC8D8-30D8-4173-8B83-6B0E8AD83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375" y="1213316"/>
            <a:ext cx="8763000" cy="4401205"/>
          </a:xfrm>
          <a:prstGeom prst="rect">
            <a:avLst/>
          </a:prstGeom>
          <a:solidFill>
            <a:schemeClr val="tx2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C</a:t>
            </a:r>
            <a:r>
              <a:rPr lang="id-ID" altLang="en-US" sz="40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ontoh</a:t>
            </a:r>
            <a:r>
              <a:rPr lang="id-ID" alt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 peningkatan konsentrasi bahan kimia melalui rantai makan dengan proses </a:t>
            </a:r>
            <a:r>
              <a:rPr lang="id-ID" altLang="en-US" sz="4000" b="1" i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biological</a:t>
            </a:r>
            <a:r>
              <a:rPr lang="id-ID" altLang="en-US" sz="400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id-ID" altLang="en-US" sz="4000" b="1" i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magnification</a:t>
            </a:r>
            <a:r>
              <a:rPr lang="id-ID" altLang="en-US" sz="400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id-ID" alt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adalah pencemaran pestisida DDT (</a:t>
            </a:r>
            <a:r>
              <a:rPr lang="id-ID" altLang="en-US" sz="40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diklorodifiniltrikloroetana</a:t>
            </a:r>
            <a:r>
              <a:rPr lang="id-ID" altLang="en-US" sz="4000" b="1" dirty="0">
                <a:solidFill>
                  <a:schemeClr val="bg1"/>
                </a:solidFill>
                <a:latin typeface="Arial Narrow" panose="020B0606020202030204" pitchFamily="34" charset="0"/>
              </a:rPr>
              <a:t>)</a:t>
            </a:r>
            <a:endParaRPr lang="en-US" altLang="en-US" sz="4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endParaRPr lang="en-US" altLang="en-US" sz="4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endParaRPr lang="id-ID" altLang="en-US" sz="4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>
            <a:extLst>
              <a:ext uri="{FF2B5EF4-FFF2-40B4-BE49-F238E27FC236}">
                <a16:creationId xmlns:a16="http://schemas.microsoft.com/office/drawing/2014/main" id="{0E1DDB84-ACCD-4193-8B55-85C10D81C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0563" y="407988"/>
            <a:ext cx="8382000" cy="2692400"/>
          </a:xfrm>
          <a:prstGeom prst="rect">
            <a:avLst/>
          </a:prstGeom>
          <a:solidFill>
            <a:srgbClr val="0000FF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pt-BR" altLang="en-US">
                <a:latin typeface="Arial Black" panose="020B0A04020102020204" pitchFamily="34" charset="0"/>
                <a:sym typeface="Wingdings" panose="05000000000000000000" pitchFamily="2" charset="2"/>
              </a:rPr>
              <a:t>Manusia: </a:t>
            </a:r>
          </a:p>
          <a:p>
            <a:pPr algn="ctr">
              <a:buFontTx/>
              <a:buChar char="•"/>
            </a:pPr>
            <a:r>
              <a:rPr lang="pt-BR" altLang="en-US">
                <a:latin typeface="Arial Black" panose="020B0A04020102020204" pitchFamily="34" charset="0"/>
                <a:sym typeface="Wingdings" panose="05000000000000000000" pitchFamily="2" charset="2"/>
              </a:rPr>
              <a:t> Kehilangan air sebanyak 12% dari </a:t>
            </a:r>
          </a:p>
          <a:p>
            <a:pPr algn="ctr"/>
            <a:r>
              <a:rPr lang="pt-BR" altLang="en-US">
                <a:latin typeface="Arial Black" panose="020B0A04020102020204" pitchFamily="34" charset="0"/>
                <a:sym typeface="Wingdings" panose="05000000000000000000" pitchFamily="2" charset="2"/>
              </a:rPr>
              <a:t> tubuhnya  meninggal, wafat</a:t>
            </a:r>
          </a:p>
          <a:p>
            <a:pPr algn="ctr">
              <a:buFontTx/>
              <a:buChar char="•"/>
            </a:pPr>
            <a:r>
              <a:rPr lang="pt-BR" altLang="en-US">
                <a:latin typeface="Arial Black" panose="020B0A04020102020204" pitchFamily="34" charset="0"/>
                <a:sym typeface="Wingdings" panose="05000000000000000000" pitchFamily="2" charset="2"/>
              </a:rPr>
              <a:t> Tanpa makanan dapat hidup 81 hari</a:t>
            </a:r>
          </a:p>
          <a:p>
            <a:pPr algn="ctr">
              <a:buFontTx/>
              <a:buChar char="•"/>
            </a:pPr>
            <a:r>
              <a:rPr lang="pt-BR" altLang="en-US">
                <a:latin typeface="Arial Black" panose="020B0A04020102020204" pitchFamily="34" charset="0"/>
                <a:sym typeface="Wingdings" panose="05000000000000000000" pitchFamily="2" charset="2"/>
              </a:rPr>
              <a:t> Tanpa air hanya dapat bertahan hidup </a:t>
            </a:r>
          </a:p>
          <a:p>
            <a:pPr algn="ctr"/>
            <a:r>
              <a:rPr lang="pt-BR" altLang="en-US">
                <a:latin typeface="Arial Black" panose="020B0A04020102020204" pitchFamily="34" charset="0"/>
                <a:sym typeface="Wingdings" panose="05000000000000000000" pitchFamily="2" charset="2"/>
              </a:rPr>
              <a:t>selama 10 hari</a:t>
            </a:r>
          </a:p>
        </p:txBody>
      </p:sp>
      <p:sp>
        <p:nvSpPr>
          <p:cNvPr id="63493" name="Rectangle 5">
            <a:extLst>
              <a:ext uri="{FF2B5EF4-FFF2-40B4-BE49-F238E27FC236}">
                <a16:creationId xmlns:a16="http://schemas.microsoft.com/office/drawing/2014/main" id="{BD31E9EE-A324-477F-BD9C-12BA6E6CD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613" y="3379789"/>
            <a:ext cx="8839200" cy="3119437"/>
          </a:xfrm>
          <a:prstGeom prst="rect">
            <a:avLst/>
          </a:prstGeom>
          <a:solidFill>
            <a:srgbClr val="00001E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>
                <a:solidFill>
                  <a:schemeClr val="tx2"/>
                </a:solidFill>
                <a:latin typeface="Arial Black" panose="020B0A04020102020204" pitchFamily="34" charset="0"/>
              </a:rPr>
              <a:t>Manusia menggunakan air untuk berbagai keperluan (rumah tangga, pertanian, perikanan, industri, sumber energi, sarana transportasi, tempat rekreasi)</a:t>
            </a:r>
          </a:p>
          <a:p>
            <a:pPr algn="ctr">
              <a:buFontTx/>
              <a:buChar char="•"/>
            </a:pPr>
            <a:r>
              <a:rPr lang="en-US" altLang="en-US">
                <a:solidFill>
                  <a:schemeClr val="tx2"/>
                </a:solidFill>
                <a:latin typeface="Arial Black" panose="020B0A04020102020204" pitchFamily="34" charset="0"/>
              </a:rPr>
              <a:t> Suku primitif: 5-8 lt/hari/jiwa</a:t>
            </a:r>
          </a:p>
          <a:p>
            <a:pPr algn="ctr">
              <a:buFontTx/>
              <a:buChar char="•"/>
            </a:pPr>
            <a:r>
              <a:rPr lang="en-US" altLang="en-US">
                <a:solidFill>
                  <a:schemeClr val="tx2"/>
                </a:solidFill>
                <a:latin typeface="Arial Black" panose="020B0A04020102020204" pitchFamily="34" charset="0"/>
              </a:rPr>
              <a:t> Negara berkembang: 50-60 lt/hari/jiwa</a:t>
            </a:r>
          </a:p>
          <a:p>
            <a:pPr algn="ctr">
              <a:buFontTx/>
              <a:buChar char="•"/>
            </a:pPr>
            <a:r>
              <a:rPr lang="en-US" altLang="en-US">
                <a:solidFill>
                  <a:schemeClr val="tx2"/>
                </a:solidFill>
                <a:latin typeface="Arial Black" panose="020B0A04020102020204" pitchFamily="34" charset="0"/>
              </a:rPr>
              <a:t> Negara maju: 125-150 lt/hari/jiwa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nimBg="1"/>
      <p:bldP spid="6349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607F8DB-BB88-4DF4-916F-FCA45A85A191}"/>
              </a:ext>
            </a:extLst>
          </p:cNvPr>
          <p:cNvSpPr/>
          <p:nvPr/>
        </p:nvSpPr>
        <p:spPr>
          <a:xfrm>
            <a:off x="1219200" y="457200"/>
            <a:ext cx="9601200" cy="600164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id-ID" altLang="en-US" sz="3200" b="1" dirty="0">
                <a:latin typeface="Arial Narrow" panose="020B0606020202030204" pitchFamily="34" charset="0"/>
              </a:rPr>
              <a:t>Di alam, ternyata kada</a:t>
            </a:r>
            <a:r>
              <a:rPr lang="en-US" altLang="en-US" sz="3200" b="1" dirty="0">
                <a:latin typeface="Arial Narrow" panose="020B0606020202030204" pitchFamily="34" charset="0"/>
              </a:rPr>
              <a:t>r</a:t>
            </a:r>
            <a:r>
              <a:rPr lang="id-ID" altLang="en-US" sz="3200" b="1" dirty="0">
                <a:latin typeface="Arial Narrow" panose="020B0606020202030204" pitchFamily="34" charset="0"/>
              </a:rPr>
              <a:t> DDT makin meningkat menurut rantai makanan, dengan jenjang sebagai berikut: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id-ID" altLang="en-US" sz="3200" b="1" dirty="0">
                <a:latin typeface="Arial Narrow" panose="020B0606020202030204" pitchFamily="34" charset="0"/>
              </a:rPr>
              <a:t>Kadar DDT di</a:t>
            </a:r>
            <a:r>
              <a:rPr lang="en-US" altLang="en-US" sz="3200" b="1" dirty="0">
                <a:latin typeface="Arial Narrow" panose="020B0606020202030204" pitchFamily="34" charset="0"/>
              </a:rPr>
              <a:t> </a:t>
            </a:r>
            <a:r>
              <a:rPr lang="id-ID" altLang="en-US" sz="3200" b="1" dirty="0">
                <a:latin typeface="Arial Narrow" panose="020B0606020202030204" pitchFamily="34" charset="0"/>
              </a:rPr>
              <a:t>suatu perairan 0,015 ppm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id-ID" sz="3200" b="1" dirty="0">
                <a:latin typeface="Arial Narrow" pitchFamily="34" charset="0"/>
              </a:rPr>
              <a:t>Kadar DDT pada plan</a:t>
            </a:r>
            <a:r>
              <a:rPr lang="en-US" sz="3200" b="1" dirty="0">
                <a:latin typeface="Arial Narrow" pitchFamily="34" charset="0"/>
              </a:rPr>
              <a:t>k</a:t>
            </a:r>
            <a:r>
              <a:rPr lang="id-ID" sz="3200" b="1" dirty="0">
                <a:latin typeface="Arial Narrow" pitchFamily="34" charset="0"/>
              </a:rPr>
              <a:t>ton yang hidup di perairan tersebut</a:t>
            </a:r>
            <a:r>
              <a:rPr lang="en-US" sz="3200" b="1" dirty="0">
                <a:latin typeface="Arial Narrow" pitchFamily="34" charset="0"/>
              </a:rPr>
              <a:t> </a:t>
            </a:r>
            <a:r>
              <a:rPr lang="id-ID" sz="3200" b="1" dirty="0">
                <a:latin typeface="Arial Narrow" pitchFamily="34" charset="0"/>
              </a:rPr>
              <a:t>5 ppm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id-ID" sz="3200" b="1" dirty="0">
                <a:latin typeface="Arial Narrow" pitchFamily="34" charset="0"/>
              </a:rPr>
              <a:t>Kadar DDT pada ikan-ikan kecil yang biasa makan plankton 10 ppm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id-ID" sz="3200" b="1" dirty="0">
                <a:latin typeface="Arial Narrow" pitchFamily="34" charset="0"/>
              </a:rPr>
              <a:t>Kad</a:t>
            </a:r>
            <a:r>
              <a:rPr lang="en-US" sz="3200" b="1" dirty="0">
                <a:latin typeface="Arial Narrow" pitchFamily="34" charset="0"/>
              </a:rPr>
              <a:t>a</a:t>
            </a:r>
            <a:r>
              <a:rPr lang="id-ID" sz="3200" b="1" dirty="0">
                <a:latin typeface="Arial Narrow" pitchFamily="34" charset="0"/>
              </a:rPr>
              <a:t>r DDT pada ikan-ikan besar yang biasa makan ikan-ikan kecil di</a:t>
            </a:r>
            <a:r>
              <a:rPr lang="en-US" sz="3200" b="1" dirty="0">
                <a:latin typeface="Arial Narrow" pitchFamily="34" charset="0"/>
              </a:rPr>
              <a:t> </a:t>
            </a:r>
            <a:r>
              <a:rPr lang="id-ID" sz="3200" b="1" dirty="0">
                <a:latin typeface="Arial Narrow" pitchFamily="34" charset="0"/>
              </a:rPr>
              <a:t>perairan tersebut menjadi 100 ppm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id-ID" sz="3200" b="1" dirty="0">
                <a:latin typeface="Arial Narrow" pitchFamily="34" charset="0"/>
              </a:rPr>
              <a:t>Kadar DDT pada </a:t>
            </a:r>
            <a:r>
              <a:rPr lang="en-US" sz="3200" b="1" dirty="0" err="1">
                <a:latin typeface="Arial Narrow" pitchFamily="34" charset="0"/>
              </a:rPr>
              <a:t>burung</a:t>
            </a:r>
            <a:r>
              <a:rPr lang="id-ID" sz="3200" b="1" dirty="0">
                <a:latin typeface="Arial Narrow" pitchFamily="34" charset="0"/>
              </a:rPr>
              <a:t> yang makan ikan di perairan tersebut meningkat menjadi 1.600 ppm dan dosisi ini sangat toksik atau beracun bagi manusia</a:t>
            </a:r>
            <a:endParaRPr lang="en-US" sz="32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CEFE99D4-7F0D-495E-BEFB-666626F00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6088" y="892176"/>
            <a:ext cx="8763000" cy="4892675"/>
          </a:xfrm>
          <a:prstGeom prst="rect">
            <a:avLst/>
          </a:prstGeom>
          <a:solidFill>
            <a:schemeClr val="tx2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id-ID" altLang="en-US" sz="4400" b="1">
                <a:solidFill>
                  <a:schemeClr val="bg1"/>
                </a:solidFill>
                <a:latin typeface="Arial Narrow" panose="020B0606020202030204" pitchFamily="34" charset="0"/>
              </a:rPr>
              <a:t>Pencemaran Air oleh Logam Berat </a:t>
            </a:r>
            <a:endParaRPr lang="en-US" altLang="en-US" sz="44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endParaRPr lang="id-ID" altLang="en-US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id-ID" altLang="en-US" sz="4000" b="1">
                <a:solidFill>
                  <a:schemeClr val="bg1"/>
                </a:solidFill>
                <a:latin typeface="Arial Narrow" panose="020B0606020202030204" pitchFamily="34" charset="0"/>
              </a:rPr>
              <a:t>Pencemaran oleh logam berat terjadi di perairan, tanah, dan udara, tetapi yang paling berbahaya bagi kehidupan adalah yang terjadi di perairan</a:t>
            </a:r>
            <a:endParaRPr lang="en-US" altLang="en-US" sz="4000" b="1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id-ID" altLang="en-US" sz="4000" b="1">
                <a:solidFill>
                  <a:schemeClr val="bg1"/>
                </a:solidFill>
                <a:latin typeface="Arial Narrow" panose="020B0606020202030204" pitchFamily="34" charset="0"/>
              </a:rPr>
              <a:t>Logam berat</a:t>
            </a:r>
            <a:r>
              <a:rPr lang="en-US" altLang="en-US" sz="4000" b="1">
                <a:solidFill>
                  <a:schemeClr val="bg1"/>
                </a:solidFill>
                <a:latin typeface="Arial Narrow" panose="020B0606020202030204" pitchFamily="34" charset="0"/>
              </a:rPr>
              <a:t>:</a:t>
            </a:r>
            <a:r>
              <a:rPr lang="id-ID" altLang="en-US" sz="4000" b="1">
                <a:solidFill>
                  <a:schemeClr val="bg1"/>
                </a:solidFill>
                <a:latin typeface="Arial Narrow" panose="020B0606020202030204" pitchFamily="34" charset="0"/>
              </a:rPr>
              <a:t> logam yang mempunyai densitas (kepadatan) lebih besar 5 g/cm3</a:t>
            </a:r>
            <a:endParaRPr lang="en-US" altLang="en-US" sz="4000" b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>
            <a:extLst>
              <a:ext uri="{FF2B5EF4-FFF2-40B4-BE49-F238E27FC236}">
                <a16:creationId xmlns:a16="http://schemas.microsoft.com/office/drawing/2014/main" id="{A1D6857F-DFF1-4361-87D0-9833A66FC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0725" y="322264"/>
            <a:ext cx="8153400" cy="6186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3600" dirty="0">
                <a:solidFill>
                  <a:schemeClr val="tx2"/>
                </a:solidFill>
                <a:latin typeface="Arial Black" panose="020B0A04020102020204" pitchFamily="34" charset="0"/>
              </a:rPr>
              <a:t>D</a:t>
            </a:r>
            <a:r>
              <a:rPr lang="id-ID" altLang="en-US" sz="3600" dirty="0">
                <a:solidFill>
                  <a:schemeClr val="tx2"/>
                </a:solidFill>
                <a:latin typeface="Arial Black" panose="020B0A04020102020204" pitchFamily="34" charset="0"/>
              </a:rPr>
              <a:t>i alam terdapat berbagai unsur yang termasuk logam berat dan juga merupakan komponen pencemar: </a:t>
            </a:r>
            <a:r>
              <a:rPr lang="id-ID" altLang="en-US" sz="3600" dirty="0" err="1">
                <a:solidFill>
                  <a:schemeClr val="tx2"/>
                </a:solidFill>
                <a:latin typeface="Arial Black" panose="020B0A04020102020204" pitchFamily="34" charset="0"/>
              </a:rPr>
              <a:t>Cd</a:t>
            </a:r>
            <a:r>
              <a:rPr lang="id-ID" altLang="en-US" sz="3600" dirty="0">
                <a:solidFill>
                  <a:schemeClr val="tx2"/>
                </a:solidFill>
                <a:latin typeface="Arial Black" panose="020B0A04020102020204" pitchFamily="34" charset="0"/>
              </a:rPr>
              <a:t> (</a:t>
            </a:r>
            <a:r>
              <a:rPr lang="id-ID" altLang="en-US" sz="3600" dirty="0" err="1">
                <a:solidFill>
                  <a:schemeClr val="tx2"/>
                </a:solidFill>
                <a:latin typeface="Arial Black" panose="020B0A04020102020204" pitchFamily="34" charset="0"/>
              </a:rPr>
              <a:t>Cad</a:t>
            </a:r>
            <a:r>
              <a:rPr lang="en-US" altLang="en-US" sz="3600" dirty="0">
                <a:solidFill>
                  <a:schemeClr val="tx2"/>
                </a:solidFill>
                <a:latin typeface="Arial Black" panose="020B0A04020102020204" pitchFamily="34" charset="0"/>
              </a:rPr>
              <a:t>m</a:t>
            </a:r>
            <a:r>
              <a:rPr lang="id-ID" altLang="en-US" sz="3600" dirty="0" err="1">
                <a:solidFill>
                  <a:schemeClr val="tx2"/>
                </a:solidFill>
                <a:latin typeface="Arial Black" panose="020B0A04020102020204" pitchFamily="34" charset="0"/>
              </a:rPr>
              <a:t>ium</a:t>
            </a:r>
            <a:r>
              <a:rPr lang="id-ID" altLang="en-US" sz="3600" dirty="0">
                <a:solidFill>
                  <a:schemeClr val="tx2"/>
                </a:solidFill>
                <a:latin typeface="Arial Black" panose="020B0A04020102020204" pitchFamily="34" charset="0"/>
              </a:rPr>
              <a:t>), </a:t>
            </a:r>
            <a:r>
              <a:rPr lang="id-ID" altLang="en-US" sz="3600" dirty="0" err="1">
                <a:solidFill>
                  <a:schemeClr val="tx2"/>
                </a:solidFill>
                <a:latin typeface="Arial Black" panose="020B0A04020102020204" pitchFamily="34" charset="0"/>
              </a:rPr>
              <a:t>Hg</a:t>
            </a:r>
            <a:r>
              <a:rPr lang="id-ID" altLang="en-US" sz="3600" dirty="0">
                <a:solidFill>
                  <a:schemeClr val="tx2"/>
                </a:solidFill>
                <a:latin typeface="Arial Black" panose="020B0A04020102020204" pitchFamily="34" charset="0"/>
              </a:rPr>
              <a:t> (</a:t>
            </a:r>
            <a:r>
              <a:rPr lang="id-ID" altLang="en-US" sz="3600" dirty="0" err="1">
                <a:solidFill>
                  <a:schemeClr val="tx2"/>
                </a:solidFill>
                <a:latin typeface="Arial Black" panose="020B0A04020102020204" pitchFamily="34" charset="0"/>
              </a:rPr>
              <a:t>Hidragirum</a:t>
            </a:r>
            <a:r>
              <a:rPr lang="id-ID" altLang="en-US" sz="3600" dirty="0">
                <a:solidFill>
                  <a:schemeClr val="tx2"/>
                </a:solidFill>
                <a:latin typeface="Arial Black" panose="020B0A04020102020204" pitchFamily="34" charset="0"/>
              </a:rPr>
              <a:t>, Mercury, Raksa), Cr (</a:t>
            </a:r>
            <a:r>
              <a:rPr lang="id-ID" altLang="en-US" sz="3600" dirty="0" err="1">
                <a:solidFill>
                  <a:schemeClr val="tx2"/>
                </a:solidFill>
                <a:latin typeface="Arial Black" panose="020B0A04020102020204" pitchFamily="34" charset="0"/>
              </a:rPr>
              <a:t>Chromium</a:t>
            </a:r>
            <a:r>
              <a:rPr lang="id-ID" altLang="en-US" sz="3600" dirty="0">
                <a:solidFill>
                  <a:schemeClr val="tx2"/>
                </a:solidFill>
                <a:latin typeface="Arial Black" panose="020B0A04020102020204" pitchFamily="34" charset="0"/>
              </a:rPr>
              <a:t>), Pb (Plumbum, </a:t>
            </a:r>
            <a:r>
              <a:rPr lang="en-US" altLang="en-US" sz="3600" dirty="0">
                <a:solidFill>
                  <a:schemeClr val="tx2"/>
                </a:solidFill>
                <a:latin typeface="Arial Black" panose="020B0A04020102020204" pitchFamily="34" charset="0"/>
              </a:rPr>
              <a:t>T</a:t>
            </a:r>
            <a:r>
              <a:rPr lang="id-ID" altLang="en-US" sz="3600" dirty="0">
                <a:solidFill>
                  <a:schemeClr val="tx2"/>
                </a:solidFill>
                <a:latin typeface="Arial Black" panose="020B0A04020102020204" pitchFamily="34" charset="0"/>
              </a:rPr>
              <a:t>imbal, Timah hitam), Ni (Nikel), Cu (</a:t>
            </a:r>
            <a:r>
              <a:rPr lang="id-ID" altLang="en-US" sz="3600" dirty="0" err="1">
                <a:solidFill>
                  <a:schemeClr val="tx2"/>
                </a:solidFill>
                <a:latin typeface="Arial Black" panose="020B0A04020102020204" pitchFamily="34" charset="0"/>
              </a:rPr>
              <a:t>Cuprum</a:t>
            </a:r>
            <a:r>
              <a:rPr lang="id-ID" altLang="en-US" sz="3600" dirty="0">
                <a:solidFill>
                  <a:schemeClr val="tx2"/>
                </a:solidFill>
                <a:latin typeface="Arial Black" panose="020B0A04020102020204" pitchFamily="34" charset="0"/>
              </a:rPr>
              <a:t>), </a:t>
            </a:r>
            <a:r>
              <a:rPr lang="id-ID" altLang="en-US" sz="3600" dirty="0" err="1">
                <a:solidFill>
                  <a:schemeClr val="tx2"/>
                </a:solidFill>
                <a:latin typeface="Arial Black" panose="020B0A04020102020204" pitchFamily="34" charset="0"/>
              </a:rPr>
              <a:t>Zn</a:t>
            </a:r>
            <a:r>
              <a:rPr lang="id-ID" altLang="en-US" sz="3600" dirty="0">
                <a:solidFill>
                  <a:schemeClr val="tx2"/>
                </a:solidFill>
                <a:latin typeface="Arial Black" panose="020B0A04020102020204" pitchFamily="34" charset="0"/>
              </a:rPr>
              <a:t> (Zink</a:t>
            </a:r>
            <a:r>
              <a:rPr lang="en-US" altLang="en-US" sz="3600" dirty="0">
                <a:solidFill>
                  <a:schemeClr val="tx2"/>
                </a:solidFill>
                <a:latin typeface="Arial Black" panose="020B0A04020102020204" pitchFamily="34" charset="0"/>
              </a:rPr>
              <a:t>u</a:t>
            </a:r>
            <a:r>
              <a:rPr lang="id-ID" altLang="en-US" sz="3600" dirty="0">
                <a:solidFill>
                  <a:schemeClr val="tx2"/>
                </a:solidFill>
                <a:latin typeface="Arial Black" panose="020B0A04020102020204" pitchFamily="34" charset="0"/>
              </a:rPr>
              <a:t>m, </a:t>
            </a:r>
            <a:r>
              <a:rPr lang="en-US" altLang="en-US" sz="3600" dirty="0">
                <a:solidFill>
                  <a:schemeClr val="tx2"/>
                </a:solidFill>
                <a:latin typeface="Arial Black" panose="020B0A04020102020204" pitchFamily="34" charset="0"/>
              </a:rPr>
              <a:t>S</a:t>
            </a:r>
            <a:r>
              <a:rPr lang="id-ID" altLang="en-US" sz="3600" dirty="0" err="1">
                <a:solidFill>
                  <a:schemeClr val="tx2"/>
                </a:solidFill>
                <a:latin typeface="Arial Black" panose="020B0A04020102020204" pitchFamily="34" charset="0"/>
              </a:rPr>
              <a:t>eng</a:t>
            </a:r>
            <a:r>
              <a:rPr lang="id-ID" altLang="en-US" sz="3600" dirty="0">
                <a:solidFill>
                  <a:schemeClr val="tx2"/>
                </a:solidFill>
                <a:latin typeface="Arial Black" panose="020B0A04020102020204" pitchFamily="34" charset="0"/>
              </a:rPr>
              <a:t>), dan </a:t>
            </a:r>
            <a:r>
              <a:rPr lang="id-ID" altLang="en-US" sz="3600" dirty="0" err="1">
                <a:solidFill>
                  <a:schemeClr val="tx2"/>
                </a:solidFill>
                <a:latin typeface="Arial Black" panose="020B0A04020102020204" pitchFamily="34" charset="0"/>
              </a:rPr>
              <a:t>Fe</a:t>
            </a:r>
            <a:r>
              <a:rPr lang="id-ID" altLang="en-US" sz="3600" dirty="0">
                <a:solidFill>
                  <a:schemeClr val="tx2"/>
                </a:solidFill>
                <a:latin typeface="Arial Black" panose="020B0A04020102020204" pitchFamily="34" charset="0"/>
              </a:rPr>
              <a:t> (Ferum, Besi)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D2837625-038E-48AA-B604-FBDACC305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688" y="825501"/>
            <a:ext cx="8305800" cy="5076825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id-ID" altLang="en-US" sz="3600">
                <a:solidFill>
                  <a:schemeClr val="bg1"/>
                </a:solidFill>
                <a:latin typeface="Arial Black" panose="020B0A04020102020204" pitchFamily="34" charset="0"/>
              </a:rPr>
              <a:t>Industri-industri yang berpotensi menghasilkan limbah logam berat</a:t>
            </a:r>
            <a:r>
              <a:rPr lang="en-US" altLang="en-US" sz="3600">
                <a:solidFill>
                  <a:schemeClr val="bg1"/>
                </a:solidFill>
                <a:latin typeface="Arial Black" panose="020B0A04020102020204" pitchFamily="34" charset="0"/>
              </a:rPr>
              <a:t>: </a:t>
            </a:r>
            <a:r>
              <a:rPr lang="id-ID" altLang="en-US" sz="3600">
                <a:solidFill>
                  <a:schemeClr val="bg1"/>
                </a:solidFill>
                <a:latin typeface="Arial Black" panose="020B0A04020102020204" pitchFamily="34" charset="0"/>
              </a:rPr>
              <a:t>industri logam dan pelapisan logam, bater</a:t>
            </a:r>
            <a:r>
              <a:rPr lang="en-US" altLang="en-US" sz="3600">
                <a:solidFill>
                  <a:schemeClr val="bg1"/>
                </a:solidFill>
                <a:latin typeface="Arial Black" panose="020B0A04020102020204" pitchFamily="34" charset="0"/>
              </a:rPr>
              <a:t>a</a:t>
            </a:r>
            <a:r>
              <a:rPr lang="id-ID" altLang="en-US" sz="3600">
                <a:solidFill>
                  <a:schemeClr val="bg1"/>
                </a:solidFill>
                <a:latin typeface="Arial Black" panose="020B0A04020102020204" pitchFamily="34" charset="0"/>
              </a:rPr>
              <a:t>i, kaustik soda, penyamakan kulit, pengolahan (pemurnian) bauksit, bijih besi, tembaga, timah, dan mangan, serta kilang gas bumi </a:t>
            </a:r>
            <a:endParaRPr lang="en-US" altLang="en-US" sz="3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E01310A1-5539-4731-8885-2B97C1B72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814" y="658814"/>
            <a:ext cx="8588375" cy="5508625"/>
          </a:xfrm>
          <a:prstGeom prst="rect">
            <a:avLst/>
          </a:prstGeom>
          <a:solidFill>
            <a:srgbClr val="00001E"/>
          </a:solidFill>
          <a:ln w="38100">
            <a:solidFill>
              <a:srgbClr val="CCFFFF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id-ID" altLang="en-US" sz="3200" b="1">
                <a:latin typeface="Arial" panose="020B0604020202020204" pitchFamily="34" charset="0"/>
                <a:cs typeface="Arial" panose="020B0604020202020204" pitchFamily="34" charset="0"/>
              </a:rPr>
              <a:t>Pencemaran air oleh logam berat Hg telah terjadi di Teluk Minamata, Jepang, pada tahun 1953 – 1960</a:t>
            </a:r>
            <a:endParaRPr lang="en-US" alt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Tx/>
              <a:buChar char="•"/>
            </a:pPr>
            <a:r>
              <a:rPr lang="en-US" altLang="en-US" sz="3200" b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id-ID" altLang="en-US" sz="3200" b="1">
                <a:latin typeface="Arial" panose="020B0604020202020204" pitchFamily="34" charset="0"/>
                <a:cs typeface="Arial" panose="020B0604020202020204" pitchFamily="34" charset="0"/>
              </a:rPr>
              <a:t>i pantai Teluk Minamata berdiri industri kimia yang </a:t>
            </a:r>
            <a:r>
              <a:rPr lang="en-US" altLang="en-US" sz="3200" b="1">
                <a:latin typeface="Arial" panose="020B0604020202020204" pitchFamily="34" charset="0"/>
                <a:cs typeface="Arial" panose="020B0604020202020204" pitchFamily="34" charset="0"/>
              </a:rPr>
              <a:t>limbahnya mengandung Hg dan dibuang ke perairan Teluk Minamata</a:t>
            </a:r>
          </a:p>
          <a:p>
            <a:pPr algn="ctr">
              <a:buFontTx/>
              <a:buChar char="•"/>
            </a:pPr>
            <a:r>
              <a:rPr lang="id-ID" altLang="en-US" sz="3200" b="1">
                <a:latin typeface="Arial" panose="020B0604020202020204" pitchFamily="34" charset="0"/>
                <a:cs typeface="Arial" panose="020B0604020202020204" pitchFamily="34" charset="0"/>
              </a:rPr>
              <a:t>Melalui proses </a:t>
            </a:r>
            <a:r>
              <a:rPr lang="id-ID" altLang="en-US" sz="3200" b="1" i="1">
                <a:latin typeface="Arial" panose="020B0604020202020204" pitchFamily="34" charset="0"/>
                <a:cs typeface="Arial" panose="020B0604020202020204" pitchFamily="34" charset="0"/>
              </a:rPr>
              <a:t>biological magnification</a:t>
            </a:r>
            <a:r>
              <a:rPr lang="id-ID" altLang="en-US" sz="3200" b="1">
                <a:latin typeface="Arial" panose="020B0604020202020204" pitchFamily="34" charset="0"/>
                <a:cs typeface="Arial" panose="020B0604020202020204" pitchFamily="34" charset="0"/>
              </a:rPr>
              <a:t> atau secara langsung, ikan-ikan laut dan kerang-kerangan mengakumulasi senyawa majemuk klorida metil-me</a:t>
            </a:r>
            <a:r>
              <a:rPr lang="en-US" altLang="en-US" sz="3200" b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id-ID" altLang="en-US" sz="3200" b="1">
                <a:latin typeface="Arial" panose="020B0604020202020204" pitchFamily="34" charset="0"/>
                <a:cs typeface="Arial" panose="020B0604020202020204" pitchFamily="34" charset="0"/>
              </a:rPr>
              <a:t>kuri dalam konsentrasi tinggi (5-20 ppm)</a:t>
            </a:r>
            <a:endParaRPr lang="en-US" alt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>
            <a:extLst>
              <a:ext uri="{FF2B5EF4-FFF2-40B4-BE49-F238E27FC236}">
                <a16:creationId xmlns:a16="http://schemas.microsoft.com/office/drawing/2014/main" id="{46CB97CE-325C-47A8-82B3-604212757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4388" y="169863"/>
            <a:ext cx="8001000" cy="6494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buFontTx/>
              <a:buChar char="•"/>
            </a:pPr>
            <a:r>
              <a:rPr lang="id-ID" altLang="en-US" sz="3200" b="1" dirty="0"/>
              <a:t>Penduduk di sekitar Teluk </a:t>
            </a:r>
            <a:r>
              <a:rPr lang="id-ID" altLang="en-US" sz="3200" b="1" dirty="0" err="1"/>
              <a:t>Minamata</a:t>
            </a:r>
            <a:r>
              <a:rPr lang="id-ID" altLang="en-US" sz="3200" b="1" dirty="0"/>
              <a:t> yang mengonsumsi ikan dan kerang-kerangan mengalami keanehan mental dan cacat syaraf secara </a:t>
            </a:r>
            <a:r>
              <a:rPr lang="id-ID" altLang="en-US" sz="3200" b="1" dirty="0" err="1"/>
              <a:t>pemanen</a:t>
            </a:r>
            <a:r>
              <a:rPr lang="id-ID" altLang="en-US" sz="3200" b="1" dirty="0"/>
              <a:t>, terutama anak-anak </a:t>
            </a:r>
            <a:r>
              <a:rPr lang="en-US" altLang="en-US" sz="3200" b="1" dirty="0">
                <a:sym typeface="Wingdings" panose="05000000000000000000" pitchFamily="2" charset="2"/>
              </a:rPr>
              <a:t></a:t>
            </a:r>
            <a:r>
              <a:rPr lang="id-ID" altLang="en-US" sz="3200" b="1" dirty="0"/>
              <a:t> disebut penyakit </a:t>
            </a:r>
            <a:r>
              <a:rPr lang="id-ID" altLang="en-US" sz="3200" b="1" dirty="0" err="1"/>
              <a:t>Minamata</a:t>
            </a:r>
            <a:endParaRPr lang="en-US" altLang="en-US" sz="3200" b="1" dirty="0"/>
          </a:p>
          <a:p>
            <a:pPr algn="ctr">
              <a:buFontTx/>
              <a:buChar char="•"/>
            </a:pPr>
            <a:r>
              <a:rPr lang="id-ID" altLang="en-US" sz="3200" b="1" dirty="0"/>
              <a:t>Tahun 1980-an, beberapa orang penduduk yang tin</a:t>
            </a:r>
            <a:r>
              <a:rPr lang="en-US" altLang="en-US" sz="3200" b="1" dirty="0"/>
              <a:t>g</a:t>
            </a:r>
            <a:r>
              <a:rPr lang="id-ID" altLang="en-US" sz="3200" b="1" dirty="0" err="1"/>
              <a:t>gal</a:t>
            </a:r>
            <a:r>
              <a:rPr lang="id-ID" altLang="en-US" sz="3200" b="1" dirty="0"/>
              <a:t> di sekitar Teluk Jakarta mengalami penyakit yang mirip dengan penyakit </a:t>
            </a:r>
            <a:r>
              <a:rPr lang="id-ID" altLang="en-US" sz="3200" b="1" dirty="0" err="1"/>
              <a:t>Minamata</a:t>
            </a:r>
            <a:r>
              <a:rPr lang="id-ID" altLang="en-US" sz="3200" b="1" dirty="0"/>
              <a:t>, yaitu terganggunya fungsi syaraf yang diduga diakibatkan oleh </a:t>
            </a:r>
            <a:r>
              <a:rPr lang="id-ID" altLang="en-US" sz="3200" b="1" dirty="0" err="1"/>
              <a:t>Hg</a:t>
            </a:r>
            <a:endParaRPr lang="en-US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407ECD68-0CAD-4D03-892D-14B9C8E33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814" y="323850"/>
            <a:ext cx="8588375" cy="6186488"/>
          </a:xfrm>
          <a:prstGeom prst="rect">
            <a:avLst/>
          </a:prstGeom>
          <a:solidFill>
            <a:srgbClr val="00001E"/>
          </a:solidFill>
          <a:ln w="38100">
            <a:solidFill>
              <a:srgbClr val="CCFFFF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id-ID" altLang="en-US" sz="3600" b="1"/>
              <a:t>Pencemaran air oleh Pb juga mengakibatkan terakumulasinya kandungan Pb di tubuh ikan dan biota laut lainnya</a:t>
            </a:r>
            <a:endParaRPr lang="en-US" altLang="en-US" sz="3600" b="1"/>
          </a:p>
          <a:p>
            <a:pPr algn="ctr"/>
            <a:endParaRPr lang="en-US" altLang="en-US" sz="3600" b="1"/>
          </a:p>
          <a:p>
            <a:pPr algn="ctr">
              <a:buFontTx/>
              <a:buChar char="•"/>
            </a:pPr>
            <a:r>
              <a:rPr lang="id-ID" altLang="en-US" sz="3600" b="1">
                <a:solidFill>
                  <a:srgbClr val="FFFF00"/>
                </a:solidFill>
              </a:rPr>
              <a:t>Selain di perairan, pencemaran udara oleh Pb juga sudah terjadi di kota-kota besar</a:t>
            </a:r>
            <a:endParaRPr lang="en-US" altLang="en-US" sz="3600" b="1">
              <a:solidFill>
                <a:srgbClr val="FFFF00"/>
              </a:solidFill>
            </a:endParaRPr>
          </a:p>
          <a:p>
            <a:pPr algn="ctr">
              <a:buFontTx/>
              <a:buChar char="•"/>
            </a:pPr>
            <a:r>
              <a:rPr lang="id-ID" altLang="en-US" sz="3600" b="1">
                <a:solidFill>
                  <a:srgbClr val="FFFF00"/>
                </a:solidFill>
              </a:rPr>
              <a:t>Tingginya Pb di udara bersumber dari asap kendaraan bermotor dan </a:t>
            </a:r>
            <a:r>
              <a:rPr lang="en-US" altLang="en-US" sz="3600" b="1">
                <a:solidFill>
                  <a:srgbClr val="FFFF00"/>
                </a:solidFill>
              </a:rPr>
              <a:t>asap </a:t>
            </a:r>
            <a:r>
              <a:rPr lang="id-ID" altLang="en-US" sz="3600" b="1">
                <a:solidFill>
                  <a:srgbClr val="FFFF00"/>
                </a:solidFill>
              </a:rPr>
              <a:t>industri</a:t>
            </a:r>
            <a:endParaRPr lang="en-US" altLang="en-US" sz="36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50C655E-FFF1-4A6F-AF81-A5ADE5695E33}"/>
              </a:ext>
            </a:extLst>
          </p:cNvPr>
          <p:cNvSpPr/>
          <p:nvPr/>
        </p:nvSpPr>
        <p:spPr>
          <a:xfrm>
            <a:off x="2012950" y="298450"/>
            <a:ext cx="8153400" cy="618648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>
            <a:spAutoFit/>
          </a:bodyPr>
          <a:lstStyle/>
          <a:p>
            <a:pPr marL="342900" indent="-342900" algn="ctr">
              <a:buFontTx/>
              <a:buChar char="•"/>
              <a:defRPr/>
            </a:pPr>
            <a:r>
              <a:rPr lang="id-ID" sz="3600" b="1" dirty="0"/>
              <a:t>Di indonesia, pencemaran udara oleh Pb telah terjadi di Jakarta, </a:t>
            </a:r>
            <a:r>
              <a:rPr lang="en-US" sz="3600" b="1" dirty="0"/>
              <a:t>B</a:t>
            </a:r>
            <a:r>
              <a:rPr lang="id-ID" sz="3600" b="1" dirty="0"/>
              <a:t>andung, Surabaya, dan Medan  Kandungan Pb makin meningkat di udara pada saat terjadi kemacetan lalu lintas</a:t>
            </a:r>
            <a:endParaRPr lang="en-US" sz="3600" b="1" dirty="0"/>
          </a:p>
          <a:p>
            <a:pPr marL="342900" indent="-342900" algn="ctr">
              <a:buFontTx/>
              <a:buChar char="•"/>
              <a:defRPr/>
            </a:pPr>
            <a:r>
              <a:rPr lang="id-ID" sz="3600" b="1" dirty="0"/>
              <a:t>Dampak pencemaran Pb terhadap manusia, a</a:t>
            </a:r>
            <a:r>
              <a:rPr lang="en-US" sz="3600" b="1" dirty="0"/>
              <a:t>l</a:t>
            </a:r>
            <a:r>
              <a:rPr lang="id-ID" sz="3600" b="1" dirty="0"/>
              <a:t>: gangguan syaraf, tekanan darah tingi, cepat marah (emosional), dan cepat lelah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4E5F19D8-588D-47F4-9340-CA711DB7D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900" y="672813"/>
            <a:ext cx="8763000" cy="5509200"/>
          </a:xfrm>
          <a:prstGeom prst="rect">
            <a:avLst/>
          </a:prstGeom>
          <a:solidFill>
            <a:schemeClr val="tx2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just">
              <a:defRPr/>
            </a:pP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Upaya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Penganggulangan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Pencemaran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Air</a:t>
            </a:r>
          </a:p>
          <a:p>
            <a:pPr marL="342900" indent="-342900" algn="just">
              <a:defRPr/>
            </a:pPr>
            <a:endParaRPr lang="en-US" sz="3200" b="1" dirty="0">
              <a:solidFill>
                <a:srgbClr val="0000FF"/>
              </a:solidFill>
              <a:latin typeface="Arial Narrow" panose="020B0606020202030204" pitchFamily="34" charset="0"/>
            </a:endParaRPr>
          </a:p>
          <a:p>
            <a:pPr marL="742950" indent="-742950" algn="just">
              <a:buFontTx/>
              <a:buAutoNum type="alphaUcPeriod"/>
              <a:defRPr/>
            </a:pP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Akibat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kerusakan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hutan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dan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kegiatan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pertanian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:</a:t>
            </a:r>
          </a:p>
          <a:p>
            <a:pPr marL="742950" indent="-742950" algn="just">
              <a:defRPr/>
            </a:pPr>
            <a:endParaRPr lang="en-US" sz="3200" b="1" dirty="0">
              <a:solidFill>
                <a:srgbClr val="0000FF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Tx/>
              <a:buAutoNum type="arabicParenR"/>
              <a:defRPr/>
            </a:pP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Meningkatkan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usaha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reboisasi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dan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penghijauan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di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lahan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kritis</a:t>
            </a:r>
            <a:endParaRPr lang="id-ID" sz="3200" b="1" dirty="0">
              <a:solidFill>
                <a:srgbClr val="0000FF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Tx/>
              <a:buAutoNum type="arabicParenR"/>
              <a:defRPr/>
            </a:pP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Mencegah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perambahan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hutan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dan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penebangan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liar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Menggunakan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pupuk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dan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pestisida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seperlunya</a:t>
            </a:r>
            <a:endParaRPr lang="id-ID" sz="3200" b="1" dirty="0">
              <a:solidFill>
                <a:srgbClr val="0000FF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Tx/>
              <a:buAutoNum type="arabicParenR"/>
              <a:defRPr/>
            </a:pP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Menerapkan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kaidah-kaidah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konservasi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tanah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dan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air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pada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setiap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pemanfaatan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lahan</a:t>
            </a:r>
            <a:endParaRPr lang="en-US" sz="3200" b="1" dirty="0">
              <a:solidFill>
                <a:srgbClr val="0000FF"/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defRPr/>
            </a:pPr>
            <a:endParaRPr lang="en-US" sz="3200" b="1" dirty="0">
              <a:solidFill>
                <a:srgbClr val="0000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1EF96241-3E80-4E87-A347-6337CE83B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11515"/>
            <a:ext cx="10439400" cy="6494085"/>
          </a:xfrm>
          <a:prstGeom prst="rect">
            <a:avLst/>
          </a:prstGeom>
          <a:solidFill>
            <a:schemeClr val="tx2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>
              <a:buFontTx/>
              <a:buAutoNum type="alphaUcPeriod" startAt="2"/>
              <a:defRPr/>
            </a:pP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Akibat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limbah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domestik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,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industri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dan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kegiatan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lainnya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:</a:t>
            </a:r>
          </a:p>
          <a:p>
            <a:pPr marL="514350" indent="-514350" algn="just">
              <a:buFont typeface="+mj-lt"/>
              <a:buAutoNum type="arabicParenR"/>
              <a:defRPr/>
            </a:pP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Mengumpulkan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limbah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padat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domestik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sehingga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tidak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masuk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ke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perairan</a:t>
            </a:r>
            <a:endParaRPr lang="id-ID" sz="3200" b="1" dirty="0">
              <a:solidFill>
                <a:srgbClr val="0000FF"/>
              </a:solidFill>
              <a:latin typeface="Arial Narrow" panose="020B0606020202030204" pitchFamily="34" charset="0"/>
            </a:endParaRPr>
          </a:p>
          <a:p>
            <a:pPr marL="514350" indent="-514350" algn="just">
              <a:buFont typeface="+mj-lt"/>
              <a:buAutoNum type="arabicParenR"/>
              <a:defRPr/>
            </a:pP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Memanfaatkan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limbah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padat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domestik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untuk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keperluan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lain,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seperti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pengomposan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untuk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limbah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bahan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organik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dan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sistem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daur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ulang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untuk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limbah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lainnya</a:t>
            </a:r>
            <a:endParaRPr lang="id-ID" altLang="en-US" sz="3200" b="1" dirty="0">
              <a:solidFill>
                <a:srgbClr val="0000FF"/>
              </a:solidFill>
              <a:latin typeface="Arial Narrow" panose="020B0606020202030204" pitchFamily="34" charset="0"/>
            </a:endParaRPr>
          </a:p>
          <a:p>
            <a:pPr marL="514350" indent="-514350" algn="just">
              <a:buFont typeface="+mj-lt"/>
              <a:buAutoNum type="arabicParenR"/>
              <a:defRPr/>
            </a:pP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Memisahkan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limbah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padat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dari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limbah</a:t>
            </a:r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cair</a:t>
            </a:r>
            <a:endParaRPr lang="id-ID" altLang="en-US" sz="3200" b="1" dirty="0">
              <a:solidFill>
                <a:srgbClr val="0000FF"/>
              </a:solidFill>
              <a:latin typeface="Arial Narrow" panose="020B0606020202030204" pitchFamily="34" charset="0"/>
            </a:endParaRPr>
          </a:p>
          <a:p>
            <a:pPr marL="514350" indent="-514350" algn="just">
              <a:buFont typeface="+mj-lt"/>
              <a:buAutoNum type="arabicParenR"/>
              <a:defRPr/>
            </a:pP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Membangun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instalasi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pengolahan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limbah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cair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(IPLC)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sehingga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kualitas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limbah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cair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yang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dibuang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ke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perairan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umum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tidak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melampaui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baku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mutu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yang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berlaku</a:t>
            </a:r>
            <a:endParaRPr lang="id-ID" sz="3200" b="1" dirty="0">
              <a:solidFill>
                <a:srgbClr val="0000FF"/>
              </a:solidFill>
              <a:latin typeface="Arial Narrow" panose="020B0606020202030204" pitchFamily="34" charset="0"/>
            </a:endParaRPr>
          </a:p>
          <a:p>
            <a:pPr marL="514350" indent="-514350" algn="just">
              <a:buFont typeface="+mj-lt"/>
              <a:buAutoNum type="arabicParenR"/>
              <a:defRPr/>
            </a:pP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Mengumpulkan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limbah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bahan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berbahaya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dan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beracun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(B3)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dan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diolah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secara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 Narrow" panose="020B0606020202030204" pitchFamily="34" charset="0"/>
              </a:rPr>
              <a:t>khusus</a:t>
            </a:r>
            <a:endParaRPr lang="en-US" sz="3200" b="1" dirty="0">
              <a:solidFill>
                <a:srgbClr val="0000FF"/>
              </a:solidFill>
              <a:latin typeface="Arial Narrow" panose="020B0606020202030204" pitchFamily="34" charset="0"/>
            </a:endParaRPr>
          </a:p>
          <a:p>
            <a:pPr marL="514350" indent="-514350" algn="just">
              <a:buFont typeface="+mj-lt"/>
              <a:buAutoNum type="arabicParenR"/>
              <a:defRPr/>
            </a:pPr>
            <a:endParaRPr lang="en-US" altLang="en-US" sz="3200" b="1" dirty="0">
              <a:solidFill>
                <a:srgbClr val="0000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Rectangle 8">
            <a:extLst>
              <a:ext uri="{FF2B5EF4-FFF2-40B4-BE49-F238E27FC236}">
                <a16:creationId xmlns:a16="http://schemas.microsoft.com/office/drawing/2014/main" id="{62F1565B-7825-47C9-BAEB-37A447997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81000"/>
            <a:ext cx="8305800" cy="1754188"/>
          </a:xfrm>
          <a:prstGeom prst="rect">
            <a:avLst/>
          </a:prstGeom>
          <a:solidFill>
            <a:schemeClr val="bg1"/>
          </a:solidFill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pt-BR" altLang="en-US" sz="3600" b="1" dirty="0">
                <a:solidFill>
                  <a:schemeClr val="tx2"/>
                </a:solidFill>
                <a:latin typeface="Arial Narrow" panose="020B0606020202030204" pitchFamily="34" charset="0"/>
              </a:rPr>
              <a:t>Di Indonesia:</a:t>
            </a:r>
          </a:p>
          <a:p>
            <a:pPr algn="ctr" eaLnBrk="1" hangingPunct="1">
              <a:buFontTx/>
              <a:buChar char="•"/>
            </a:pPr>
            <a:r>
              <a:rPr lang="pt-BR" altLang="en-US" sz="3600" b="1" dirty="0">
                <a:solidFill>
                  <a:schemeClr val="tx2"/>
                </a:solidFill>
                <a:latin typeface="Arial Narrow" panose="020B0606020202030204" pitchFamily="34" charset="0"/>
              </a:rPr>
              <a:t> Penduduk perdesaan: 40-50 lt/hari/jiwa</a:t>
            </a:r>
          </a:p>
          <a:p>
            <a:pPr algn="ctr" eaLnBrk="1" hangingPunct="1">
              <a:buFontTx/>
              <a:buChar char="•"/>
            </a:pPr>
            <a:r>
              <a:rPr lang="pt-BR" altLang="en-US" sz="3600" b="1" dirty="0">
                <a:solidFill>
                  <a:schemeClr val="tx2"/>
                </a:solidFill>
                <a:latin typeface="Arial Narrow" panose="020B0606020202030204" pitchFamily="34" charset="0"/>
              </a:rPr>
              <a:t> Penduduk perkotaan: 80-100 lt/hari/jiwa</a:t>
            </a:r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D9326032-8DAD-454C-8E61-F3E67B5D8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1025" y="2667000"/>
            <a:ext cx="8610600" cy="3970338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pt-BR" altLang="en-US" sz="3600" b="1" dirty="0">
                <a:latin typeface="Arial Narrow" panose="020B0606020202030204" pitchFamily="34" charset="0"/>
              </a:rPr>
              <a:t>Penggolongan dan peruntukan air</a:t>
            </a:r>
          </a:p>
          <a:p>
            <a:pPr algn="ctr" eaLnBrk="1" hangingPunct="1"/>
            <a:endParaRPr lang="pt-BR" altLang="en-US" sz="3600" b="1" dirty="0">
              <a:latin typeface="Arial Narrow" panose="020B0606020202030204" pitchFamily="34" charset="0"/>
            </a:endParaRPr>
          </a:p>
          <a:p>
            <a:pPr algn="ctr" eaLnBrk="1" hangingPunct="1"/>
            <a:r>
              <a:rPr lang="pt-BR" altLang="en-US" sz="3600" b="1" dirty="0">
                <a:latin typeface="Arial Narrow" panose="020B0606020202030204" pitchFamily="34" charset="0"/>
              </a:rPr>
              <a:t>Peranan air penting, jumlah air tawar terbatas, pencemaran perairan meningkat</a:t>
            </a:r>
          </a:p>
          <a:p>
            <a:pPr algn="ctr" eaLnBrk="1" hangingPunct="1"/>
            <a:endParaRPr lang="pt-BR" altLang="en-US" sz="3600" b="1" dirty="0">
              <a:latin typeface="Arial Narrow" panose="020B0606020202030204" pitchFamily="34" charset="0"/>
            </a:endParaRPr>
          </a:p>
          <a:p>
            <a:pPr algn="ctr" eaLnBrk="1" hangingPunct="1"/>
            <a:endParaRPr lang="pt-BR" altLang="en-US" sz="3600" b="1" dirty="0">
              <a:latin typeface="Arial Narrow" panose="020B0606020202030204" pitchFamily="34" charset="0"/>
            </a:endParaRPr>
          </a:p>
          <a:p>
            <a:pPr algn="ctr" eaLnBrk="1" hangingPunct="1"/>
            <a:r>
              <a:rPr lang="pt-BR" altLang="en-US" sz="3600" b="1" dirty="0">
                <a:latin typeface="Arial Narrow" panose="020B0606020202030204" pitchFamily="34" charset="0"/>
              </a:rPr>
              <a:t>Diperlukan upaya menjaga kualitas air</a:t>
            </a:r>
          </a:p>
        </p:txBody>
      </p:sp>
      <p:sp>
        <p:nvSpPr>
          <p:cNvPr id="10255" name="AutoShape 15">
            <a:extLst>
              <a:ext uri="{FF2B5EF4-FFF2-40B4-BE49-F238E27FC236}">
                <a16:creationId xmlns:a16="http://schemas.microsoft.com/office/drawing/2014/main" id="{392F3F9F-1CAF-41FC-8401-F1B717B4A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100639"/>
            <a:ext cx="1219200" cy="852487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animBg="1"/>
      <p:bldP spid="10254" grpId="0" animBg="1"/>
      <p:bldP spid="1025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TUGAS MINGGU DEPAN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Siapkan</a:t>
            </a:r>
            <a:r>
              <a:rPr lang="en-US" dirty="0" smtClean="0"/>
              <a:t> </a:t>
            </a:r>
            <a:r>
              <a:rPr lang="en-US" dirty="0" err="1" smtClean="0"/>
              <a:t>kertas</a:t>
            </a:r>
            <a:r>
              <a:rPr lang="en-US" dirty="0" smtClean="0"/>
              <a:t> PH (1 pack </a:t>
            </a:r>
            <a:r>
              <a:rPr lang="en-US" dirty="0" err="1" smtClean="0"/>
              <a:t>kertas</a:t>
            </a:r>
            <a:r>
              <a:rPr lang="en-US" dirty="0" smtClean="0"/>
              <a:t> PH </a:t>
            </a:r>
            <a:r>
              <a:rPr lang="en-US" dirty="0" err="1" smtClean="0"/>
              <a:t>berisi</a:t>
            </a:r>
            <a:r>
              <a:rPr lang="en-US" dirty="0" smtClean="0"/>
              <a:t> 100 </a:t>
            </a:r>
            <a:r>
              <a:rPr lang="en-US" dirty="0" err="1" smtClean="0"/>
              <a:t>lbr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5 </a:t>
            </a:r>
            <a:r>
              <a:rPr lang="en-US" dirty="0" err="1" smtClean="0"/>
              <a:t>Botol</a:t>
            </a:r>
            <a:r>
              <a:rPr lang="en-US" dirty="0" smtClean="0"/>
              <a:t> (250 ml) </a:t>
            </a:r>
            <a:r>
              <a:rPr lang="en-US" dirty="0" err="1" smtClean="0"/>
              <a:t>Diisi</a:t>
            </a:r>
            <a:r>
              <a:rPr lang="en-US" dirty="0" smtClean="0"/>
              <a:t> Air :</a:t>
            </a:r>
          </a:p>
          <a:p>
            <a:pPr lvl="1"/>
            <a:r>
              <a:rPr lang="en-US" dirty="0" smtClean="0"/>
              <a:t>Air </a:t>
            </a:r>
            <a:r>
              <a:rPr lang="en-US" dirty="0" err="1" smtClean="0"/>
              <a:t>Keran</a:t>
            </a:r>
            <a:endParaRPr lang="en-US" dirty="0" smtClean="0"/>
          </a:p>
          <a:p>
            <a:pPr lvl="1"/>
            <a:r>
              <a:rPr lang="en-US" dirty="0" smtClean="0"/>
              <a:t>Air </a:t>
            </a:r>
            <a:r>
              <a:rPr lang="en-US" dirty="0" err="1" smtClean="0"/>
              <a:t>sungai</a:t>
            </a:r>
            <a:endParaRPr lang="en-US" dirty="0" smtClean="0"/>
          </a:p>
          <a:p>
            <a:pPr lvl="1"/>
            <a:r>
              <a:rPr lang="en-US" dirty="0" smtClean="0"/>
              <a:t>Air </a:t>
            </a:r>
            <a:r>
              <a:rPr lang="en-US" dirty="0" err="1" smtClean="0"/>
              <a:t>Rebusan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Air Aqua</a:t>
            </a:r>
          </a:p>
          <a:p>
            <a:pPr lvl="1"/>
            <a:r>
              <a:rPr lang="en-US" dirty="0" smtClean="0"/>
              <a:t>Air </a:t>
            </a:r>
            <a:r>
              <a:rPr lang="en-US" dirty="0" err="1" smtClean="0"/>
              <a:t>Empang</a:t>
            </a:r>
            <a:r>
              <a:rPr lang="en-US" dirty="0" smtClean="0"/>
              <a:t>/</a:t>
            </a:r>
            <a:r>
              <a:rPr lang="en-US" dirty="0" err="1" smtClean="0"/>
              <a:t>Kolam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200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3" name="Text Box 17">
            <a:extLst>
              <a:ext uri="{FF2B5EF4-FFF2-40B4-BE49-F238E27FC236}">
                <a16:creationId xmlns:a16="http://schemas.microsoft.com/office/drawing/2014/main" id="{4C8F82A7-EC00-4A8F-B4C1-393F470A0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04801"/>
            <a:ext cx="8534400" cy="3046413"/>
          </a:xfrm>
          <a:prstGeom prst="rect">
            <a:avLst/>
          </a:prstGeom>
          <a:solidFill>
            <a:schemeClr val="tx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3200" b="1">
                <a:solidFill>
                  <a:schemeClr val="bg1"/>
                </a:solidFill>
                <a:latin typeface="Arial Narrow" panose="020B0606020202030204" pitchFamily="34" charset="0"/>
              </a:rPr>
              <a:t>Untuk mengendalikan pencemaran perairan, kualitas (mutu) air ditetapkan menjadi 4 kelas:</a:t>
            </a:r>
          </a:p>
          <a:p>
            <a:pPr algn="ctr"/>
            <a:r>
              <a:rPr lang="en-US" altLang="en-US" sz="3200" b="1">
                <a:solidFill>
                  <a:schemeClr val="bg1"/>
                </a:solidFill>
                <a:latin typeface="Arial Narrow" panose="020B0606020202030204" pitchFamily="34" charset="0"/>
              </a:rPr>
              <a:t>Kelas I: air yang peruntukannya dapat digunakan untuk air baku air minum dan atau peruntukan lain yang mempersyaratkan mutu air yang sama dengan kegunaan tersebut</a:t>
            </a:r>
          </a:p>
        </p:txBody>
      </p:sp>
      <p:sp>
        <p:nvSpPr>
          <p:cNvPr id="14354" name="Rectangle 18">
            <a:extLst>
              <a:ext uri="{FF2B5EF4-FFF2-40B4-BE49-F238E27FC236}">
                <a16:creationId xmlns:a16="http://schemas.microsoft.com/office/drawing/2014/main" id="{100866D8-1DE9-47F3-B1A9-4B38C7D2A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4" y="3465513"/>
            <a:ext cx="8378825" cy="3048000"/>
          </a:xfrm>
          <a:prstGeom prst="rect">
            <a:avLst/>
          </a:prstGeom>
          <a:solidFill>
            <a:srgbClr val="0000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marL="342900" indent="-34290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pt-BR" altLang="en-US" sz="3200">
                <a:latin typeface="Arial Narrow" panose="020B0606020202030204" pitchFamily="34" charset="0"/>
              </a:rPr>
              <a:t>Kelas II: air yang peruntukannya dapat digunakan untuk prasarana/sarana rekreasi air, pembudidayaan ikan air tawar, peternakan, air untuk mengairi pertanaman, dan atau peruntukan lain yang mempersyaratkan mutu air yang sama dengan kegunaan tersebut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3" grpId="0" animBg="1"/>
      <p:bldP spid="143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>
            <a:extLst>
              <a:ext uri="{FF2B5EF4-FFF2-40B4-BE49-F238E27FC236}">
                <a16:creationId xmlns:a16="http://schemas.microsoft.com/office/drawing/2014/main" id="{CC945E98-F038-44B4-B063-8B2275E04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1" y="381001"/>
            <a:ext cx="8378825" cy="3109913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marL="342900" indent="-34290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pt-BR" altLang="en-US">
                <a:solidFill>
                  <a:schemeClr val="bg2"/>
                </a:solidFill>
                <a:latin typeface="Arial Black" panose="020B0A04020102020204" pitchFamily="34" charset="0"/>
              </a:rPr>
              <a:t>Kelas III: air yang peruntukannya dapat digunakan untuk pembudidayaan ikan air tawar, peternakan, air untuk mengairi pertanaman, dan atau peruntukan lain yang mempersyaratkan mutu air yang sama dengan kegunaan tersebut</a:t>
            </a: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75D8F7D9-B654-464D-A71A-0A8EE4CCE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1" y="3886201"/>
            <a:ext cx="8378825" cy="2265363"/>
          </a:xfrm>
          <a:prstGeom prst="rect">
            <a:avLst/>
          </a:prstGeom>
          <a:solidFill>
            <a:schemeClr val="tx2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marL="342900" indent="-34290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pt-BR" altLang="en-US">
                <a:solidFill>
                  <a:schemeClr val="bg2"/>
                </a:solidFill>
                <a:latin typeface="Arial Black" panose="020B0A04020102020204" pitchFamily="34" charset="0"/>
              </a:rPr>
              <a:t>Kelas IV: air yang peruntukannya dapat digunakan untuk untuk mengairi pertanaman dan atau peruntukan lain yang mempersyaratkan mutu air yang sama dengan kegunaan tersebut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>
            <a:extLst>
              <a:ext uri="{FF2B5EF4-FFF2-40B4-BE49-F238E27FC236}">
                <a16:creationId xmlns:a16="http://schemas.microsoft.com/office/drawing/2014/main" id="{8A1750A4-6BBF-4521-9BDC-1B2A0ADF9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1" y="300039"/>
            <a:ext cx="8378825" cy="6186487"/>
          </a:xfrm>
          <a:prstGeom prst="rect">
            <a:avLst/>
          </a:prstGeom>
          <a:solidFill>
            <a:schemeClr val="tx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marL="342900" indent="-34290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buFontTx/>
              <a:buChar char="•"/>
            </a:pPr>
            <a:r>
              <a:rPr lang="pt-BR" altLang="en-US" sz="3600">
                <a:solidFill>
                  <a:srgbClr val="0000FF"/>
                </a:solidFill>
                <a:latin typeface="Arial Black" panose="020B0A04020102020204" pitchFamily="34" charset="0"/>
              </a:rPr>
              <a:t>Masing-masing kelas air mempunyai parameter mutu air untuk kelas I, II, III, dan IV</a:t>
            </a:r>
          </a:p>
          <a:p>
            <a:pPr algn="ctr">
              <a:buFontTx/>
              <a:buChar char="•"/>
            </a:pPr>
            <a:r>
              <a:rPr lang="pt-BR" altLang="en-US" sz="3600">
                <a:solidFill>
                  <a:srgbClr val="0000FF"/>
                </a:solidFill>
                <a:latin typeface="Arial Black" panose="020B0A04020102020204" pitchFamily="34" charset="0"/>
              </a:rPr>
              <a:t>Suatu badan air (sungai, waduk, danau, rawa, air tanah) dapat diketahui mutu airnya melalui analisis contoh air di laboratorium </a:t>
            </a:r>
          </a:p>
          <a:p>
            <a:pPr algn="ctr"/>
            <a:endParaRPr lang="pt-BR" altLang="en-US" sz="3600">
              <a:solidFill>
                <a:srgbClr val="0000FF"/>
              </a:solidFill>
              <a:latin typeface="Arial Black" panose="020B0A04020102020204" pitchFamily="34" charset="0"/>
            </a:endParaRPr>
          </a:p>
          <a:p>
            <a:pPr algn="ctr"/>
            <a:r>
              <a:rPr lang="pt-BR" altLang="en-US" sz="3600">
                <a:solidFill>
                  <a:srgbClr val="0000FF"/>
                </a:solidFill>
                <a:latin typeface="Arial Black" panose="020B0A04020102020204" pitchFamily="34" charset="0"/>
              </a:rPr>
              <a:t>dibandingkan dengan kriteria mutu air dari setiap kelas air</a:t>
            </a:r>
          </a:p>
        </p:txBody>
      </p:sp>
      <p:sp>
        <p:nvSpPr>
          <p:cNvPr id="16390" name="AutoShape 6">
            <a:extLst>
              <a:ext uri="{FF2B5EF4-FFF2-40B4-BE49-F238E27FC236}">
                <a16:creationId xmlns:a16="http://schemas.microsoft.com/office/drawing/2014/main" id="{7592A26C-1EBA-4BF8-9834-84222AECF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711701"/>
            <a:ext cx="1219200" cy="6572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endParaRPr lang="en-US" alt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nimBg="1"/>
      <p:bldP spid="1639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>
            <a:extLst>
              <a:ext uri="{FF2B5EF4-FFF2-40B4-BE49-F238E27FC236}">
                <a16:creationId xmlns:a16="http://schemas.microsoft.com/office/drawing/2014/main" id="{C088BDE9-BEFB-44CD-9286-9B1300EE3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1" y="219075"/>
            <a:ext cx="8378825" cy="3048000"/>
          </a:xfrm>
          <a:prstGeom prst="rect">
            <a:avLst/>
          </a:prstGeom>
          <a:solidFill>
            <a:schemeClr val="tx2"/>
          </a:solidFill>
          <a:ln w="38100">
            <a:solidFill>
              <a:srgbClr val="FF99FF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marL="342900" indent="-34290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pt-BR" altLang="en-US" sz="3200" b="1" dirty="0">
                <a:solidFill>
                  <a:schemeClr val="bg1"/>
                </a:solidFill>
                <a:latin typeface="Arial Narrow" panose="020B0606020202030204" pitchFamily="34" charset="0"/>
              </a:rPr>
              <a:t>Setiap sungai sebaiknya sudah jelas </a:t>
            </a:r>
          </a:p>
          <a:p>
            <a:pPr algn="ctr"/>
            <a:r>
              <a:rPr lang="pt-BR" altLang="en-US" sz="3200" b="1" dirty="0">
                <a:solidFill>
                  <a:schemeClr val="bg1"/>
                </a:solidFill>
                <a:latin typeface="Arial Narrow" panose="020B0606020202030204" pitchFamily="34" charset="0"/>
              </a:rPr>
              <a:t>peruntukan dan kelasnya</a:t>
            </a:r>
          </a:p>
          <a:p>
            <a:pPr algn="ctr"/>
            <a:endParaRPr lang="pt-BR" altLang="en-US" sz="3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endParaRPr lang="pt-BR" altLang="en-US" sz="3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pt-BR" altLang="en-US" sz="3200" b="1" dirty="0">
                <a:solidFill>
                  <a:schemeClr val="bg1"/>
                </a:solidFill>
                <a:latin typeface="Arial Narrow" panose="020B0606020202030204" pitchFamily="34" charset="0"/>
              </a:rPr>
              <a:t>Jika terjadi perubahan kualitas air</a:t>
            </a:r>
          </a:p>
          <a:p>
            <a:pPr algn="ctr"/>
            <a:r>
              <a:rPr lang="pt-BR" altLang="en-US" sz="3200" b="1" dirty="0">
                <a:solidFill>
                  <a:schemeClr val="bg1"/>
                </a:solidFill>
                <a:latin typeface="Arial Narrow" panose="020B0606020202030204" pitchFamily="34" charset="0"/>
              </a:rPr>
              <a:t>dapat segera diketahui melalui pemantauan </a:t>
            </a:r>
          </a:p>
        </p:txBody>
      </p:sp>
      <p:sp>
        <p:nvSpPr>
          <p:cNvPr id="64517" name="AutoShape 5">
            <a:extLst>
              <a:ext uri="{FF2B5EF4-FFF2-40B4-BE49-F238E27FC236}">
                <a16:creationId xmlns:a16="http://schemas.microsoft.com/office/drawing/2014/main" id="{CB8F033C-EDF1-48BC-8AB7-0051C09DD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8775" y="1371600"/>
            <a:ext cx="1219200" cy="762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38100">
            <a:solidFill>
              <a:srgbClr val="00001E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endParaRPr lang="en-US" altLang="en-US">
              <a:latin typeface="Arial Black" panose="020B0A04020102020204" pitchFamily="34" charset="0"/>
            </a:endParaRPr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id="{6089ECF6-9965-4299-BB79-AD37E8798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1075" y="3614738"/>
            <a:ext cx="7696200" cy="3048000"/>
          </a:xfrm>
          <a:prstGeom prst="rect">
            <a:avLst/>
          </a:prstGeom>
          <a:solidFill>
            <a:srgbClr val="FFFFCC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s-ES" altLang="en-US" sz="3200" b="1">
                <a:solidFill>
                  <a:srgbClr val="00001E"/>
                </a:solidFill>
                <a:latin typeface="Arial Narrow" panose="020B0606020202030204" pitchFamily="34" charset="0"/>
              </a:rPr>
              <a:t>Parameter kualitas (mutu) air:</a:t>
            </a:r>
          </a:p>
          <a:p>
            <a:pPr algn="ctr"/>
            <a:endParaRPr lang="es-ES" altLang="en-US" sz="3200" b="1">
              <a:solidFill>
                <a:srgbClr val="00001E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s-ES" altLang="en-US" sz="3200" b="1">
                <a:solidFill>
                  <a:srgbClr val="00001E"/>
                </a:solidFill>
                <a:latin typeface="Arial Narrow" panose="020B0606020202030204" pitchFamily="34" charset="0"/>
              </a:rPr>
              <a:t>1.  Reaksi air (pH)</a:t>
            </a:r>
          </a:p>
          <a:p>
            <a:pPr algn="ctr"/>
            <a:r>
              <a:rPr lang="id-ID" altLang="en-US" sz="3200" b="1">
                <a:solidFill>
                  <a:srgbClr val="00001E"/>
                </a:solidFill>
                <a:latin typeface="Arial Narrow" panose="020B0606020202030204" pitchFamily="34" charset="0"/>
              </a:rPr>
              <a:t>Reaksi </a:t>
            </a:r>
            <a:r>
              <a:rPr lang="en-US" altLang="en-US" sz="3200" b="1">
                <a:solidFill>
                  <a:srgbClr val="00001E"/>
                </a:solidFill>
                <a:latin typeface="Arial Narrow" panose="020B0606020202030204" pitchFamily="34" charset="0"/>
              </a:rPr>
              <a:t>air </a:t>
            </a:r>
            <a:r>
              <a:rPr lang="id-ID" altLang="en-US" sz="3200" b="1">
                <a:solidFill>
                  <a:srgbClr val="00001E"/>
                </a:solidFill>
                <a:latin typeface="Arial Narrow" panose="020B0606020202030204" pitchFamily="34" charset="0"/>
              </a:rPr>
              <a:t>(pH) atau keasaman suatu perairan mencirikan keseimbangan antara asam dan basa dalam air</a:t>
            </a:r>
            <a:endParaRPr lang="en-US" altLang="en-US" sz="3200" b="1">
              <a:solidFill>
                <a:srgbClr val="00001E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nimBg="1"/>
      <p:bldP spid="64517" grpId="0" animBg="1"/>
      <p:bldP spid="645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>
            <a:extLst>
              <a:ext uri="{FF2B5EF4-FFF2-40B4-BE49-F238E27FC236}">
                <a16:creationId xmlns:a16="http://schemas.microsoft.com/office/drawing/2014/main" id="{C10D414D-034F-4793-811F-CC70C7DDB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950" y="596901"/>
            <a:ext cx="8915400" cy="5508625"/>
          </a:xfrm>
          <a:prstGeom prst="rect">
            <a:avLst/>
          </a:prstGeom>
          <a:solidFill>
            <a:schemeClr val="tx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A</a:t>
            </a:r>
            <a:r>
              <a:rPr lang="id-ID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ir </a:t>
            </a:r>
            <a:r>
              <a:rPr lang="en-US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bersifat </a:t>
            </a:r>
            <a:r>
              <a:rPr lang="id-ID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netral </a:t>
            </a:r>
            <a:r>
              <a:rPr lang="en-US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jika pH = </a:t>
            </a:r>
            <a:r>
              <a:rPr lang="id-ID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7</a:t>
            </a:r>
            <a:r>
              <a:rPr lang="en-US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,</a:t>
            </a:r>
            <a:r>
              <a:rPr lang="id-ID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  </a:t>
            </a:r>
            <a:r>
              <a:rPr lang="en-US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asam </a:t>
            </a:r>
            <a:r>
              <a:rPr lang="id-ID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jika pH </a:t>
            </a:r>
            <a:r>
              <a:rPr lang="en-US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&lt;</a:t>
            </a:r>
            <a:r>
              <a:rPr lang="id-ID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 7, </a:t>
            </a:r>
            <a:r>
              <a:rPr lang="en-US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basa/alkalis </a:t>
            </a:r>
          </a:p>
          <a:p>
            <a:pPr algn="ctr"/>
            <a:r>
              <a:rPr lang="en-US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jika</a:t>
            </a:r>
            <a:r>
              <a:rPr lang="id-ID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 pH lebih </a:t>
            </a:r>
            <a:r>
              <a:rPr lang="en-US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&gt; </a:t>
            </a:r>
            <a:r>
              <a:rPr lang="id-ID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7</a:t>
            </a:r>
            <a:endParaRPr lang="en-US" altLang="en-US" sz="320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altLang="en-US" sz="320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id-ID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Apabila nilai pH air </a:t>
            </a:r>
            <a:r>
              <a:rPr lang="en-US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&lt;</a:t>
            </a:r>
            <a:r>
              <a:rPr lang="id-ID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 5,0 atau </a:t>
            </a:r>
            <a:r>
              <a:rPr lang="en-US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&gt;</a:t>
            </a:r>
            <a:r>
              <a:rPr lang="id-ID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 9,0 </a:t>
            </a:r>
            <a:r>
              <a:rPr lang="en-US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maka</a:t>
            </a:r>
            <a:r>
              <a:rPr lang="id-ID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 perairan sudah tercemar berat</a:t>
            </a:r>
            <a:endParaRPr lang="en-US" altLang="en-US" sz="320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altLang="en-US" sz="320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altLang="en-US" sz="320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>
              <a:buFontTx/>
              <a:buChar char="•"/>
            </a:pPr>
            <a:r>
              <a:rPr lang="id-ID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kehidupan biota air akan terganggu</a:t>
            </a:r>
            <a:endParaRPr lang="en-US" altLang="en-US" sz="320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>
              <a:buFontTx/>
              <a:buChar char="•"/>
            </a:pPr>
            <a:r>
              <a:rPr lang="id-ID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tidak layak digunakan untuk keperluan rumah tangga</a:t>
            </a:r>
            <a:r>
              <a:rPr lang="en-US" altLang="en-US" sz="320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endParaRPr lang="es-ES" altLang="en-US" sz="32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:a16="http://schemas.microsoft.com/office/drawing/2014/main" id="{86C9FBDF-3908-4273-9FC8-C6FD1F0CC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98875"/>
            <a:ext cx="1219200" cy="762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endParaRPr lang="en-US" altLang="en-US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4" grpId="0" animBg="1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1953</TotalTime>
  <Words>2155</Words>
  <Application>Microsoft Office PowerPoint</Application>
  <PresentationFormat>Widescreen</PresentationFormat>
  <Paragraphs>219</Paragraphs>
  <Slides>40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Arial Black</vt:lpstr>
      <vt:lpstr>Arial Narrow</vt:lpstr>
      <vt:lpstr>Tahoma</vt:lpstr>
      <vt:lpstr>Times New Roman</vt:lpstr>
      <vt:lpstr>Wingdings</vt:lpstr>
      <vt:lpstr>Ocean</vt:lpstr>
      <vt:lpstr>MANAJEMEN KUALITAS AIR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TUGAS MINGGU DEPAN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 Nugraha Adikesuma</dc:creator>
  <cp:lastModifiedBy>Pratika Riris Putrianti</cp:lastModifiedBy>
  <cp:revision>200</cp:revision>
  <cp:lastPrinted>1601-01-01T00:00:00Z</cp:lastPrinted>
  <dcterms:created xsi:type="dcterms:W3CDTF">1601-01-01T00:00:00Z</dcterms:created>
  <dcterms:modified xsi:type="dcterms:W3CDTF">2020-02-25T02:49:34Z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