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2"/>
  </p:notesMasterIdLst>
  <p:handoutMasterIdLst>
    <p:handoutMasterId r:id="rId43"/>
  </p:handoutMasterIdLst>
  <p:sldIdLst>
    <p:sldId id="256" r:id="rId2"/>
    <p:sldId id="257" r:id="rId3"/>
    <p:sldId id="313" r:id="rId4"/>
    <p:sldId id="258" r:id="rId5"/>
    <p:sldId id="259" r:id="rId6"/>
    <p:sldId id="314" r:id="rId7"/>
    <p:sldId id="260" r:id="rId8"/>
    <p:sldId id="261" r:id="rId9"/>
    <p:sldId id="323" r:id="rId10"/>
    <p:sldId id="320" r:id="rId11"/>
    <p:sldId id="322" r:id="rId12"/>
    <p:sldId id="321" r:id="rId13"/>
    <p:sldId id="268" r:id="rId14"/>
    <p:sldId id="270" r:id="rId15"/>
    <p:sldId id="271" r:id="rId16"/>
    <p:sldId id="283" r:id="rId17"/>
    <p:sldId id="272" r:id="rId18"/>
    <p:sldId id="274" r:id="rId19"/>
    <p:sldId id="325" r:id="rId20"/>
    <p:sldId id="275" r:id="rId21"/>
    <p:sldId id="276" r:id="rId22"/>
    <p:sldId id="277" r:id="rId23"/>
    <p:sldId id="279" r:id="rId24"/>
    <p:sldId id="326" r:id="rId25"/>
    <p:sldId id="327" r:id="rId26"/>
    <p:sldId id="300" r:id="rId27"/>
    <p:sldId id="302" r:id="rId28"/>
    <p:sldId id="328" r:id="rId29"/>
    <p:sldId id="329" r:id="rId30"/>
    <p:sldId id="330" r:id="rId31"/>
    <p:sldId id="331" r:id="rId32"/>
    <p:sldId id="334" r:id="rId33"/>
    <p:sldId id="332" r:id="rId34"/>
    <p:sldId id="333" r:id="rId35"/>
    <p:sldId id="294" r:id="rId36"/>
    <p:sldId id="295" r:id="rId37"/>
    <p:sldId id="296" r:id="rId38"/>
    <p:sldId id="297" r:id="rId39"/>
    <p:sldId id="335" r:id="rId40"/>
    <p:sldId id="33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9" autoAdjust="0"/>
  </p:normalViewPr>
  <p:slideViewPr>
    <p:cSldViewPr>
      <p:cViewPr varScale="1">
        <p:scale>
          <a:sx n="66" d="100"/>
          <a:sy n="66" d="100"/>
        </p:scale>
        <p:origin x="792" y="6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1428"/>
    </p:cViewPr>
  </p:sorterViewPr>
  <p:notesViewPr>
    <p:cSldViewPr>
      <p:cViewPr varScale="1">
        <p:scale>
          <a:sx n="56" d="100"/>
          <a:sy n="56" d="100"/>
        </p:scale>
        <p:origin x="-25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18D47E-3A0D-4D4D-897A-D6C541AA1D5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22EC56A9-6934-4E03-8E2E-DEBF4E30029B}"/>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FF13231-7F59-4D07-A69A-086351783650}" type="datetimeFigureOut">
              <a:rPr lang="en-US"/>
              <a:pPr>
                <a:defRPr/>
              </a:pPr>
              <a:t>2/11/2020</a:t>
            </a:fld>
            <a:endParaRPr lang="en-US"/>
          </a:p>
        </p:txBody>
      </p:sp>
      <p:sp>
        <p:nvSpPr>
          <p:cNvPr id="4" name="Footer Placeholder 3">
            <a:extLst>
              <a:ext uri="{FF2B5EF4-FFF2-40B4-BE49-F238E27FC236}">
                <a16:creationId xmlns:a16="http://schemas.microsoft.com/office/drawing/2014/main" id="{1ED99086-D642-4660-905C-92D99DBB682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20D6F934-C077-4C8E-939C-FFD956B697F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C040707-F24B-44EE-A9FD-FE38D1703A8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30D04C3-00C8-4BA4-A2E6-1BA06F14A61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52227" name="Rectangle 3">
            <a:extLst>
              <a:ext uri="{FF2B5EF4-FFF2-40B4-BE49-F238E27FC236}">
                <a16:creationId xmlns:a16="http://schemas.microsoft.com/office/drawing/2014/main" id="{9CC2AF35-2A37-4A88-A531-14078904E70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US"/>
          </a:p>
        </p:txBody>
      </p:sp>
      <p:sp>
        <p:nvSpPr>
          <p:cNvPr id="40964" name="Rectangle 4">
            <a:extLst>
              <a:ext uri="{FF2B5EF4-FFF2-40B4-BE49-F238E27FC236}">
                <a16:creationId xmlns:a16="http://schemas.microsoft.com/office/drawing/2014/main" id="{9900A914-995B-4856-A4E6-45FECF79B74F}"/>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41C63F5F-F390-46B9-AED6-7DD1CB0F491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2230" name="Rectangle 6">
            <a:extLst>
              <a:ext uri="{FF2B5EF4-FFF2-40B4-BE49-F238E27FC236}">
                <a16:creationId xmlns:a16="http://schemas.microsoft.com/office/drawing/2014/main" id="{12B375A2-3504-4F89-8F98-A98BABB8BCA1}"/>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sp>
        <p:nvSpPr>
          <p:cNvPr id="52231" name="Rectangle 7">
            <a:extLst>
              <a:ext uri="{FF2B5EF4-FFF2-40B4-BE49-F238E27FC236}">
                <a16:creationId xmlns:a16="http://schemas.microsoft.com/office/drawing/2014/main" id="{D571DC74-BED9-49EC-ACB1-B7EB3E0FB68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panose="020B0604020202020204" pitchFamily="34" charset="0"/>
              </a:defRPr>
            </a:lvl1pPr>
          </a:lstStyle>
          <a:p>
            <a:fld id="{32AF2779-FE2C-41DF-BE7D-B5F83DF89EE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FA68A52-BDE0-4937-8C74-9ACFD163345C}"/>
              </a:ext>
            </a:extLst>
          </p:cNvPr>
          <p:cNvSpPr>
            <a:spLocks noGrp="1" noRot="1" noChangeAspect="1" noTextEdit="1"/>
          </p:cNvSpPr>
          <p:nvPr>
            <p:ph type="sldImg"/>
          </p:nvPr>
        </p:nvSpPr>
        <p:spPr>
          <a:xfrm>
            <a:off x="381000" y="685800"/>
            <a:ext cx="6096000" cy="3429000"/>
          </a:xfrm>
          <a:ln/>
        </p:spPr>
      </p:sp>
      <p:sp>
        <p:nvSpPr>
          <p:cNvPr id="41987" name="Notes Placeholder 2">
            <a:extLst>
              <a:ext uri="{FF2B5EF4-FFF2-40B4-BE49-F238E27FC236}">
                <a16:creationId xmlns:a16="http://schemas.microsoft.com/office/drawing/2014/main" id="{3A7EB6A7-BDB3-40C8-97BD-FC506EF9DD5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1988" name="Slide Number Placeholder 3">
            <a:extLst>
              <a:ext uri="{FF2B5EF4-FFF2-40B4-BE49-F238E27FC236}">
                <a16:creationId xmlns:a16="http://schemas.microsoft.com/office/drawing/2014/main" id="{E361B82E-4A98-49A9-9639-0971C92F34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0BD2804C-5EE7-45EF-BD3C-2C2A596D0CE1}" type="slidenum">
              <a:rPr lang="en-US" altLang="en-US" sz="1200" b="0">
                <a:latin typeface="Arial" panose="020B0604020202020204" pitchFamily="34" charset="0"/>
              </a:rPr>
              <a:pPr/>
              <a:t>13</a:t>
            </a:fld>
            <a:endParaRPr lang="en-US" altLang="en-US" sz="1200" b="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E98CB31-75E3-4B6D-A681-631E9DA195DD}"/>
              </a:ext>
            </a:extLst>
          </p:cNvPr>
          <p:cNvSpPr>
            <a:spLocks noGrp="1" noRot="1" noChangeAspect="1" noTextEdit="1"/>
          </p:cNvSpPr>
          <p:nvPr>
            <p:ph type="sldImg"/>
          </p:nvPr>
        </p:nvSpPr>
        <p:spPr>
          <a:xfrm>
            <a:off x="381000" y="685800"/>
            <a:ext cx="6096000" cy="3429000"/>
          </a:xfrm>
          <a:ln/>
        </p:spPr>
      </p:sp>
      <p:sp>
        <p:nvSpPr>
          <p:cNvPr id="43011" name="Notes Placeholder 2">
            <a:extLst>
              <a:ext uri="{FF2B5EF4-FFF2-40B4-BE49-F238E27FC236}">
                <a16:creationId xmlns:a16="http://schemas.microsoft.com/office/drawing/2014/main" id="{99B12122-0CC8-4871-8558-88D0AAD76E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3012" name="Slide Number Placeholder 3">
            <a:extLst>
              <a:ext uri="{FF2B5EF4-FFF2-40B4-BE49-F238E27FC236}">
                <a16:creationId xmlns:a16="http://schemas.microsoft.com/office/drawing/2014/main" id="{00F8BE0E-2172-463A-8857-1D5602A586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2143FE45-4ADB-4731-BFF6-CD402B21D364}" type="slidenum">
              <a:rPr lang="en-US" altLang="en-US" sz="1200" b="0">
                <a:latin typeface="Arial" panose="020B0604020202020204" pitchFamily="34" charset="0"/>
              </a:rPr>
              <a:pPr/>
              <a:t>24</a:t>
            </a:fld>
            <a:endParaRPr lang="en-US" altLang="en-US" sz="1200" b="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877A10D-F9E3-452B-977C-6BCD4F569F5D}" type="slidenum">
              <a:rPr lang="en-US" altLang="en-US" smtClean="0"/>
              <a:pPr/>
              <a:t>‹#›</a:t>
            </a:fld>
            <a:endParaRPr lang="en-US" altLang="en-US"/>
          </a:p>
        </p:txBody>
      </p:sp>
    </p:spTree>
    <p:extLst>
      <p:ext uri="{BB962C8B-B14F-4D97-AF65-F5344CB8AC3E}">
        <p14:creationId xmlns:p14="http://schemas.microsoft.com/office/powerpoint/2010/main" val="2452803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FC8C9B2-EC66-43C9-B904-1FE41CDF7CA2}" type="slidenum">
              <a:rPr lang="en-US" altLang="en-US" smtClean="0"/>
              <a:pPr/>
              <a:t>‹#›</a:t>
            </a:fld>
            <a:endParaRPr lang="en-US" altLang="en-US"/>
          </a:p>
        </p:txBody>
      </p:sp>
    </p:spTree>
    <p:extLst>
      <p:ext uri="{BB962C8B-B14F-4D97-AF65-F5344CB8AC3E}">
        <p14:creationId xmlns:p14="http://schemas.microsoft.com/office/powerpoint/2010/main" val="126819540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FC8C9B2-EC66-43C9-B904-1FE41CDF7CA2}" type="slidenum">
              <a:rPr lang="en-US" altLang="en-US" smtClean="0"/>
              <a:pPr/>
              <a:t>‹#›</a:t>
            </a:fld>
            <a:endParaRPr lang="en-US"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8449690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FC8C9B2-EC66-43C9-B904-1FE41CDF7CA2}" type="slidenum">
              <a:rPr lang="en-US" altLang="en-US" smtClean="0"/>
              <a:pPr/>
              <a:t>‹#›</a:t>
            </a:fld>
            <a:endParaRPr lang="en-US" altLang="en-US"/>
          </a:p>
        </p:txBody>
      </p:sp>
    </p:spTree>
    <p:extLst>
      <p:ext uri="{BB962C8B-B14F-4D97-AF65-F5344CB8AC3E}">
        <p14:creationId xmlns:p14="http://schemas.microsoft.com/office/powerpoint/2010/main" val="115295040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FC8C9B2-EC66-43C9-B904-1FE41CDF7CA2}" type="slidenum">
              <a:rPr lang="en-US" altLang="en-US" smtClean="0"/>
              <a:pPr/>
              <a:t>‹#›</a:t>
            </a:fld>
            <a:endParaRPr lang="en-US"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929269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FC8C9B2-EC66-43C9-B904-1FE41CDF7CA2}" type="slidenum">
              <a:rPr lang="en-US" altLang="en-US" smtClean="0"/>
              <a:pPr/>
              <a:t>‹#›</a:t>
            </a:fld>
            <a:endParaRPr lang="en-US" altLang="en-US"/>
          </a:p>
        </p:txBody>
      </p:sp>
    </p:spTree>
    <p:extLst>
      <p:ext uri="{BB962C8B-B14F-4D97-AF65-F5344CB8AC3E}">
        <p14:creationId xmlns:p14="http://schemas.microsoft.com/office/powerpoint/2010/main" val="97350556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3D75F65-1E9E-4F1C-8777-45ABAEBCB78C}" type="slidenum">
              <a:rPr lang="en-US" altLang="en-US" smtClean="0"/>
              <a:pPr/>
              <a:t>‹#›</a:t>
            </a:fld>
            <a:endParaRPr lang="en-US" altLang="en-US"/>
          </a:p>
        </p:txBody>
      </p:sp>
    </p:spTree>
    <p:extLst>
      <p:ext uri="{BB962C8B-B14F-4D97-AF65-F5344CB8AC3E}">
        <p14:creationId xmlns:p14="http://schemas.microsoft.com/office/powerpoint/2010/main" val="2605098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D1BF6A4-64BF-464A-9025-0282FE3908C6}" type="slidenum">
              <a:rPr lang="en-US" altLang="en-US" smtClean="0"/>
              <a:pPr/>
              <a:t>‹#›</a:t>
            </a:fld>
            <a:endParaRPr lang="en-US" altLang="en-US"/>
          </a:p>
        </p:txBody>
      </p:sp>
    </p:spTree>
    <p:extLst>
      <p:ext uri="{BB962C8B-B14F-4D97-AF65-F5344CB8AC3E}">
        <p14:creationId xmlns:p14="http://schemas.microsoft.com/office/powerpoint/2010/main" val="307792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8657263-1D7F-4F22-9A47-84F899448E91}" type="slidenum">
              <a:rPr lang="en-US" altLang="en-US" smtClean="0"/>
              <a:pPr/>
              <a:t>‹#›</a:t>
            </a:fld>
            <a:endParaRPr lang="en-US" altLang="en-US"/>
          </a:p>
        </p:txBody>
      </p:sp>
    </p:spTree>
    <p:extLst>
      <p:ext uri="{BB962C8B-B14F-4D97-AF65-F5344CB8AC3E}">
        <p14:creationId xmlns:p14="http://schemas.microsoft.com/office/powerpoint/2010/main" val="2537558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A7EB607-3978-4223-8DB3-DE7C499ECF73}" type="slidenum">
              <a:rPr lang="en-US" altLang="en-US" smtClean="0"/>
              <a:pPr/>
              <a:t>‹#›</a:t>
            </a:fld>
            <a:endParaRPr lang="en-US" altLang="en-US"/>
          </a:p>
        </p:txBody>
      </p:sp>
    </p:spTree>
    <p:extLst>
      <p:ext uri="{BB962C8B-B14F-4D97-AF65-F5344CB8AC3E}">
        <p14:creationId xmlns:p14="http://schemas.microsoft.com/office/powerpoint/2010/main" val="64804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20F8994-8775-4EF3-AF8D-D4A331987089}" type="slidenum">
              <a:rPr lang="en-US" altLang="en-US" smtClean="0"/>
              <a:pPr/>
              <a:t>‹#›</a:t>
            </a:fld>
            <a:endParaRPr lang="en-US" altLang="en-US"/>
          </a:p>
        </p:txBody>
      </p:sp>
    </p:spTree>
    <p:extLst>
      <p:ext uri="{BB962C8B-B14F-4D97-AF65-F5344CB8AC3E}">
        <p14:creationId xmlns:p14="http://schemas.microsoft.com/office/powerpoint/2010/main" val="359134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234B655-A919-49A6-A2E6-61800F712202}" type="slidenum">
              <a:rPr lang="en-US" altLang="en-US" smtClean="0"/>
              <a:pPr/>
              <a:t>‹#›</a:t>
            </a:fld>
            <a:endParaRPr lang="en-US" altLang="en-US"/>
          </a:p>
        </p:txBody>
      </p:sp>
    </p:spTree>
    <p:extLst>
      <p:ext uri="{BB962C8B-B14F-4D97-AF65-F5344CB8AC3E}">
        <p14:creationId xmlns:p14="http://schemas.microsoft.com/office/powerpoint/2010/main" val="329314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F7579F3A-0387-4B7D-9D77-2FE827F50210}" type="slidenum">
              <a:rPr lang="en-US" altLang="en-US" smtClean="0"/>
              <a:pPr/>
              <a:t>‹#›</a:t>
            </a:fld>
            <a:endParaRPr lang="en-US" altLang="en-US"/>
          </a:p>
        </p:txBody>
      </p:sp>
    </p:spTree>
    <p:extLst>
      <p:ext uri="{BB962C8B-B14F-4D97-AF65-F5344CB8AC3E}">
        <p14:creationId xmlns:p14="http://schemas.microsoft.com/office/powerpoint/2010/main" val="454498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C37DD18-4D16-4EC3-89DE-3DD4CFAF650B}" type="slidenum">
              <a:rPr lang="en-US" altLang="en-US" smtClean="0"/>
              <a:pPr/>
              <a:t>‹#›</a:t>
            </a:fld>
            <a:endParaRPr lang="en-US" altLang="en-US"/>
          </a:p>
        </p:txBody>
      </p:sp>
    </p:spTree>
    <p:extLst>
      <p:ext uri="{BB962C8B-B14F-4D97-AF65-F5344CB8AC3E}">
        <p14:creationId xmlns:p14="http://schemas.microsoft.com/office/powerpoint/2010/main" val="67717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EDDC8030-9348-4102-9357-7C74F11E1FBD}" type="slidenum">
              <a:rPr lang="en-US" altLang="en-US" smtClean="0"/>
              <a:pPr/>
              <a:t>‹#›</a:t>
            </a:fld>
            <a:endParaRPr lang="en-US" altLang="en-US"/>
          </a:p>
        </p:txBody>
      </p:sp>
    </p:spTree>
    <p:extLst>
      <p:ext uri="{BB962C8B-B14F-4D97-AF65-F5344CB8AC3E}">
        <p14:creationId xmlns:p14="http://schemas.microsoft.com/office/powerpoint/2010/main" val="3363160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8B464B7-DC9B-457E-9F30-83EC7BBD9CA4}" type="slidenum">
              <a:rPr lang="en-US" altLang="en-US" smtClean="0"/>
              <a:pPr/>
              <a:t>‹#›</a:t>
            </a:fld>
            <a:endParaRPr lang="en-US" altLang="en-US"/>
          </a:p>
        </p:txBody>
      </p:sp>
    </p:spTree>
    <p:extLst>
      <p:ext uri="{BB962C8B-B14F-4D97-AF65-F5344CB8AC3E}">
        <p14:creationId xmlns:p14="http://schemas.microsoft.com/office/powerpoint/2010/main" val="4120042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FC8C9B2-EC66-43C9-B904-1FE41CDF7CA2}" type="slidenum">
              <a:rPr lang="en-US" altLang="en-US" smtClean="0"/>
              <a:pPr/>
              <a:t>‹#›</a:t>
            </a:fld>
            <a:endParaRPr lang="en-US" altLang="en-US"/>
          </a:p>
        </p:txBody>
      </p:sp>
    </p:spTree>
    <p:extLst>
      <p:ext uri="{BB962C8B-B14F-4D97-AF65-F5344CB8AC3E}">
        <p14:creationId xmlns:p14="http://schemas.microsoft.com/office/powerpoint/2010/main" val="132780316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1ABD16F-86F5-4CD2-A9E8-0D41AC031F1F}"/>
              </a:ext>
            </a:extLst>
          </p:cNvPr>
          <p:cNvSpPr>
            <a:spLocks noGrp="1" noChangeArrowheads="1"/>
          </p:cNvSpPr>
          <p:nvPr>
            <p:ph type="ctrTitle"/>
          </p:nvPr>
        </p:nvSpPr>
        <p:spPr>
          <a:xfrm>
            <a:off x="2135188" y="1196975"/>
            <a:ext cx="7772400" cy="1600200"/>
          </a:xfrm>
        </p:spPr>
        <p:txBody>
          <a:bodyPr/>
          <a:lstStyle/>
          <a:p>
            <a:pPr eaLnBrk="1" hangingPunct="1"/>
            <a:r>
              <a:rPr lang="en-US" altLang="en-US">
                <a:solidFill>
                  <a:schemeClr val="folHlink"/>
                </a:solidFill>
              </a:rPr>
              <a:t>Bab 5. Azas Faktor Pembatas</a:t>
            </a:r>
          </a:p>
        </p:txBody>
      </p:sp>
      <p:sp>
        <p:nvSpPr>
          <p:cNvPr id="2051" name="Rectangle 3">
            <a:extLst>
              <a:ext uri="{FF2B5EF4-FFF2-40B4-BE49-F238E27FC236}">
                <a16:creationId xmlns:a16="http://schemas.microsoft.com/office/drawing/2014/main" id="{A57D8A64-8998-46D8-A52C-EAA15518E206}"/>
              </a:ext>
            </a:extLst>
          </p:cNvPr>
          <p:cNvSpPr>
            <a:spLocks noGrp="1" noChangeArrowheads="1"/>
          </p:cNvSpPr>
          <p:nvPr>
            <p:ph type="subTitle" idx="1"/>
          </p:nvPr>
        </p:nvSpPr>
        <p:spPr>
          <a:xfrm>
            <a:off x="2424114" y="3000376"/>
            <a:ext cx="6872287" cy="3095625"/>
          </a:xfrm>
        </p:spPr>
        <p:txBody>
          <a:bodyPr/>
          <a:lstStyle/>
          <a:p>
            <a:pPr marL="533400" indent="-533400" algn="l" eaLnBrk="1" hangingPunct="1">
              <a:lnSpc>
                <a:spcPct val="90000"/>
              </a:lnSpc>
              <a:spcBef>
                <a:spcPct val="0"/>
              </a:spcBef>
            </a:pPr>
            <a:r>
              <a:rPr lang="en-US" altLang="en-US" sz="2400">
                <a:solidFill>
                  <a:schemeClr val="folHlink"/>
                </a:solidFill>
              </a:rPr>
              <a:t>Hukum Minimum</a:t>
            </a:r>
          </a:p>
          <a:p>
            <a:pPr marL="533400" indent="-533400" algn="l" eaLnBrk="1" hangingPunct="1">
              <a:lnSpc>
                <a:spcPct val="90000"/>
              </a:lnSpc>
              <a:spcBef>
                <a:spcPct val="0"/>
              </a:spcBef>
            </a:pPr>
            <a:r>
              <a:rPr lang="en-US" altLang="en-US" sz="2400">
                <a:solidFill>
                  <a:schemeClr val="folHlink"/>
                </a:solidFill>
              </a:rPr>
              <a:t>Hukum Toleransi</a:t>
            </a:r>
          </a:p>
          <a:p>
            <a:pPr marL="533400" indent="-533400" algn="l" eaLnBrk="1" hangingPunct="1">
              <a:lnSpc>
                <a:spcPct val="90000"/>
              </a:lnSpc>
              <a:spcBef>
                <a:spcPct val="0"/>
              </a:spcBef>
            </a:pPr>
            <a:r>
              <a:rPr lang="en-US" altLang="en-US" sz="2400">
                <a:solidFill>
                  <a:schemeClr val="folHlink"/>
                </a:solidFill>
              </a:rPr>
              <a:t>Konsep Gabungan Faktor Pembatas</a:t>
            </a:r>
          </a:p>
          <a:p>
            <a:pPr marL="533400" indent="-533400" algn="l" eaLnBrk="1" hangingPunct="1">
              <a:lnSpc>
                <a:spcPct val="90000"/>
              </a:lnSpc>
              <a:spcBef>
                <a:spcPct val="0"/>
              </a:spcBef>
            </a:pPr>
            <a:r>
              <a:rPr lang="en-US" altLang="en-US" sz="2400">
                <a:solidFill>
                  <a:schemeClr val="folHlink"/>
                </a:solidFill>
              </a:rPr>
              <a:t>Syarat Sebagai Faktor Pengatur</a:t>
            </a:r>
          </a:p>
          <a:p>
            <a:pPr marL="533400" indent="-533400" algn="l" eaLnBrk="1" hangingPunct="1">
              <a:lnSpc>
                <a:spcPct val="90000"/>
              </a:lnSpc>
              <a:spcBef>
                <a:spcPct val="0"/>
              </a:spcBef>
            </a:pPr>
            <a:r>
              <a:rPr lang="en-US" altLang="en-US" sz="2400">
                <a:solidFill>
                  <a:schemeClr val="folHlink"/>
                </a:solidFill>
              </a:rPr>
              <a:t>Faktor Fisik Sebagai Faktor</a:t>
            </a:r>
          </a:p>
          <a:p>
            <a:pPr marL="533400" indent="-533400" algn="l" eaLnBrk="1" hangingPunct="1">
              <a:lnSpc>
                <a:spcPct val="90000"/>
              </a:lnSpc>
              <a:spcBef>
                <a:spcPct val="0"/>
              </a:spcBef>
            </a:pPr>
            <a:r>
              <a:rPr lang="en-US" altLang="en-US" sz="2400">
                <a:solidFill>
                  <a:schemeClr val="folHlink"/>
                </a:solidFill>
              </a:rPr>
              <a:t>       Pembatas</a:t>
            </a:r>
          </a:p>
          <a:p>
            <a:pPr marL="533400" indent="-533400" algn="l" eaLnBrk="1" hangingPunct="1">
              <a:lnSpc>
                <a:spcPct val="90000"/>
              </a:lnSpc>
              <a:spcBef>
                <a:spcPct val="0"/>
              </a:spcBef>
            </a:pPr>
            <a:r>
              <a:rPr lang="en-US" altLang="en-US" sz="2400">
                <a:solidFill>
                  <a:schemeClr val="folHlink"/>
                </a:solidFill>
              </a:rPr>
              <a:t>Indikator Ekologi</a:t>
            </a:r>
          </a:p>
        </p:txBody>
      </p:sp>
      <p:sp>
        <p:nvSpPr>
          <p:cNvPr id="3074" name="Rectangle 16">
            <a:extLst>
              <a:ext uri="{FF2B5EF4-FFF2-40B4-BE49-F238E27FC236}">
                <a16:creationId xmlns:a16="http://schemas.microsoft.com/office/drawing/2014/main" id="{FDA41EF3-C7F2-4A1B-90DC-6B9D24482309}"/>
              </a:ext>
            </a:extLst>
          </p:cNvPr>
          <p:cNvSpPr>
            <a:spLocks noGrp="1" noChangeArrowheads="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6C0284C9-EBDB-4145-BE83-3B1900C45362}" type="slidenum">
              <a:rPr lang="en-US" altLang="en-US" sz="1200">
                <a:solidFill>
                  <a:srgbClr val="898989"/>
                </a:solidFill>
              </a:rPr>
              <a:pPr/>
              <a:t>1</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AD4B845-7569-4B36-95B0-E4AC9B5B6E88}"/>
              </a:ext>
            </a:extLst>
          </p:cNvPr>
          <p:cNvSpPr>
            <a:spLocks noGrp="1" noChangeArrowheads="1"/>
          </p:cNvSpPr>
          <p:nvPr>
            <p:ph type="title"/>
          </p:nvPr>
        </p:nvSpPr>
        <p:spPr>
          <a:xfrm>
            <a:off x="1524000" y="304800"/>
            <a:ext cx="8458200" cy="1143000"/>
          </a:xfrm>
        </p:spPr>
        <p:txBody>
          <a:bodyPr rtlCol="0">
            <a:normAutofit/>
          </a:bodyPr>
          <a:lstStyle/>
          <a:p>
            <a:pPr marL="54864" eaLnBrk="1" fontAlgn="auto" hangingPunct="1">
              <a:spcAft>
                <a:spcPts val="0"/>
              </a:spcAft>
              <a:defRPr/>
            </a:pPr>
            <a:r>
              <a:rPr lang="en-US">
                <a:solidFill>
                  <a:schemeClr val="tx2">
                    <a:tint val="100000"/>
                    <a:shade val="90000"/>
                    <a:satMod val="250000"/>
                    <a:alpha val="100000"/>
                  </a:schemeClr>
                </a:solidFill>
              </a:rPr>
              <a:t>Batas toleransi steno-euri</a:t>
            </a:r>
          </a:p>
        </p:txBody>
      </p:sp>
      <p:pic>
        <p:nvPicPr>
          <p:cNvPr id="11267" name="Picture 4" descr="steno">
            <a:extLst>
              <a:ext uri="{FF2B5EF4-FFF2-40B4-BE49-F238E27FC236}">
                <a16:creationId xmlns:a16="http://schemas.microsoft.com/office/drawing/2014/main" id="{78581962-99B3-4396-9D88-F2723B59EB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23392" y="1388839"/>
            <a:ext cx="8748713" cy="4416425"/>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2E354D-5A28-4A9F-8E8C-476D4713FF1B}"/>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40FFA626-9BCF-4701-AC55-12AAACD697B6}" type="slidenum">
              <a:rPr lang="en-US" altLang="en-US" sz="1200">
                <a:solidFill>
                  <a:srgbClr val="898989"/>
                </a:solidFill>
              </a:rPr>
              <a:pPr/>
              <a:t>11</a:t>
            </a:fld>
            <a:endParaRPr lang="en-US" altLang="en-US" sz="1200">
              <a:solidFill>
                <a:srgbClr val="898989"/>
              </a:solidFill>
            </a:endParaRPr>
          </a:p>
        </p:txBody>
      </p:sp>
      <p:pic>
        <p:nvPicPr>
          <p:cNvPr id="12291" name="BLOGGER_PHOTO_ID_5356281371055402162" descr="http://3.bp.blogspot.com/_sob8E7nEtu0/SlVVhzbMrLI/AAAAAAAAAfo/3VxEnHANBT0/s320/tolerance+limits.jpg">
            <a:extLst>
              <a:ext uri="{FF2B5EF4-FFF2-40B4-BE49-F238E27FC236}">
                <a16:creationId xmlns:a16="http://schemas.microsoft.com/office/drawing/2014/main" id="{F74A2CF4-D044-4E64-A0B0-8E17978229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368" y="836712"/>
            <a:ext cx="9131300"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2DADA9-90CC-4225-AD07-2587D5989C88}"/>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5D97E6F0-14A3-411E-BEDE-0E6882C08EAB}" type="slidenum">
              <a:rPr lang="en-US" altLang="en-US" sz="1200">
                <a:solidFill>
                  <a:srgbClr val="898989"/>
                </a:solidFill>
              </a:rPr>
              <a:pPr/>
              <a:t>12</a:t>
            </a:fld>
            <a:endParaRPr lang="en-US" altLang="en-US" sz="1200">
              <a:solidFill>
                <a:srgbClr val="898989"/>
              </a:solidFill>
            </a:endParaRPr>
          </a:p>
        </p:txBody>
      </p:sp>
      <p:pic>
        <p:nvPicPr>
          <p:cNvPr id="13315" name="Picture 3" descr="http://www.biog1105-1106.org/demos/106/unit08/media/law-of-the-minimum.jpg">
            <a:extLst>
              <a:ext uri="{FF2B5EF4-FFF2-40B4-BE49-F238E27FC236}">
                <a16:creationId xmlns:a16="http://schemas.microsoft.com/office/drawing/2014/main" id="{FEB99AF5-96EE-4860-9CA0-FB9B30F721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354" y="0"/>
            <a:ext cx="4857750"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7971AF74-D454-41B3-B1B1-ABE384F3E702}"/>
              </a:ext>
            </a:extLst>
          </p:cNvPr>
          <p:cNvSpPr>
            <a:spLocks noGrp="1" noChangeArrowheads="1"/>
          </p:cNvSpPr>
          <p:nvPr>
            <p:ph type="title"/>
          </p:nvPr>
        </p:nvSpPr>
        <p:spPr/>
        <p:txBody>
          <a:bodyPr rtlCol="0">
            <a:normAutofit/>
          </a:bodyPr>
          <a:lstStyle/>
          <a:p>
            <a:pPr marL="54864" algn="l" eaLnBrk="1" fontAlgn="auto" hangingPunct="1">
              <a:spcAft>
                <a:spcPts val="0"/>
              </a:spcAft>
              <a:defRPr/>
            </a:pPr>
            <a:r>
              <a:rPr lang="en-US" sz="3600" dirty="0" err="1">
                <a:solidFill>
                  <a:schemeClr val="tx2">
                    <a:tint val="100000"/>
                    <a:shade val="90000"/>
                    <a:satMod val="250000"/>
                    <a:alpha val="100000"/>
                  </a:schemeClr>
                </a:solidFill>
              </a:rPr>
              <a:t>Konsep</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Gabungan</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Faktor</a:t>
            </a:r>
            <a:r>
              <a:rPr lang="id-ID"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Pembatas</a:t>
            </a:r>
            <a:endParaRPr lang="en-US" sz="3600" dirty="0">
              <a:solidFill>
                <a:schemeClr val="tx2">
                  <a:tint val="100000"/>
                  <a:shade val="90000"/>
                  <a:satMod val="250000"/>
                  <a:alpha val="100000"/>
                </a:schemeClr>
              </a:solidFill>
            </a:endParaRPr>
          </a:p>
        </p:txBody>
      </p:sp>
      <p:sp>
        <p:nvSpPr>
          <p:cNvPr id="14339" name="Rectangle 3">
            <a:extLst>
              <a:ext uri="{FF2B5EF4-FFF2-40B4-BE49-F238E27FC236}">
                <a16:creationId xmlns:a16="http://schemas.microsoft.com/office/drawing/2014/main" id="{0B04CAF1-0571-4F32-BA11-D3B87B40C58E}"/>
              </a:ext>
            </a:extLst>
          </p:cNvPr>
          <p:cNvSpPr>
            <a:spLocks noGrp="1" noChangeArrowheads="1"/>
          </p:cNvSpPr>
          <p:nvPr>
            <p:ph idx="1"/>
          </p:nvPr>
        </p:nvSpPr>
        <p:spPr/>
        <p:txBody>
          <a:bodyPr/>
          <a:lstStyle/>
          <a:p>
            <a:pPr eaLnBrk="1" hangingPunct="1">
              <a:lnSpc>
                <a:spcPct val="90000"/>
              </a:lnSpc>
            </a:pPr>
            <a:r>
              <a:rPr lang="en-US" altLang="en-US" sz="2400">
                <a:solidFill>
                  <a:schemeClr val="folHlink"/>
                </a:solidFill>
              </a:rPr>
              <a:t>Dengan menggabungkan konsep hukum minimum dan konsep toleransi, maka dapat dipahami konsep </a:t>
            </a:r>
            <a:r>
              <a:rPr lang="en-US" altLang="en-US" sz="2400" i="1">
                <a:solidFill>
                  <a:schemeClr val="folHlink"/>
                </a:solidFill>
              </a:rPr>
              <a:t>faktor pembatas (limiting factor)</a:t>
            </a:r>
            <a:r>
              <a:rPr lang="en-US" altLang="en-US" sz="2400">
                <a:solidFill>
                  <a:schemeClr val="folHlink"/>
                </a:solidFill>
              </a:rPr>
              <a:t>. </a:t>
            </a:r>
          </a:p>
          <a:p>
            <a:pPr eaLnBrk="1" hangingPunct="1">
              <a:lnSpc>
                <a:spcPct val="90000"/>
              </a:lnSpc>
            </a:pPr>
            <a:r>
              <a:rPr lang="en-US" altLang="en-US" sz="2400">
                <a:solidFill>
                  <a:schemeClr val="folHlink"/>
                </a:solidFill>
              </a:rPr>
              <a:t>Faktor pembatas</a:t>
            </a:r>
            <a:r>
              <a:rPr lang="en-US" altLang="en-US" sz="2400" i="1">
                <a:solidFill>
                  <a:schemeClr val="folHlink"/>
                </a:solidFill>
              </a:rPr>
              <a:t> </a:t>
            </a:r>
            <a:r>
              <a:rPr lang="en-US" altLang="en-US" sz="2400">
                <a:solidFill>
                  <a:schemeClr val="folHlink"/>
                </a:solidFill>
              </a:rPr>
              <a:t>(</a:t>
            </a:r>
            <a:r>
              <a:rPr lang="en-US" altLang="en-US" sz="2400" i="1">
                <a:solidFill>
                  <a:schemeClr val="folHlink"/>
                </a:solidFill>
              </a:rPr>
              <a:t>limiting factor</a:t>
            </a:r>
            <a:r>
              <a:rPr lang="en-US" altLang="en-US" sz="2400">
                <a:solidFill>
                  <a:schemeClr val="folHlink"/>
                </a:solidFill>
              </a:rPr>
              <a:t>) dapat diartikan sebagai keadaan yang mendekati atau melampaui ambang batas toleransi suatu kondisi. </a:t>
            </a:r>
          </a:p>
          <a:p>
            <a:pPr eaLnBrk="1" hangingPunct="1">
              <a:lnSpc>
                <a:spcPct val="90000"/>
              </a:lnSpc>
            </a:pPr>
            <a:r>
              <a:rPr lang="en-US" altLang="en-US" sz="2400">
                <a:solidFill>
                  <a:schemeClr val="folHlink"/>
                </a:solidFill>
              </a:rPr>
              <a:t>Faktor pembatas suatu organisme mencakup kisaran minimum atau maksimum dari faktor-faktor abiotik suatu ekosistem. Misal : Suhu, cahaya, pH yang terlalu rendah (minimum) atau terlalu tinggi (maksimum).</a:t>
            </a:r>
          </a:p>
        </p:txBody>
      </p:sp>
      <p:sp>
        <p:nvSpPr>
          <p:cNvPr id="19458" name="Slide Number Placeholder 5">
            <a:extLst>
              <a:ext uri="{FF2B5EF4-FFF2-40B4-BE49-F238E27FC236}">
                <a16:creationId xmlns:a16="http://schemas.microsoft.com/office/drawing/2014/main" id="{CC631ABC-EA54-40BC-9C4C-58EDEBE4CA26}"/>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CFE193C8-FB3B-4A4C-9064-F76470606982}" type="slidenum">
              <a:rPr lang="en-US" altLang="en-US" sz="1200">
                <a:solidFill>
                  <a:srgbClr val="898989"/>
                </a:solidFill>
              </a:rPr>
              <a:pPr/>
              <a:t>13</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ACC356EE-E352-4EA2-BD89-6EE4AB4A7EE6}"/>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9699" name="Rectangle 3">
            <a:extLst>
              <a:ext uri="{FF2B5EF4-FFF2-40B4-BE49-F238E27FC236}">
                <a16:creationId xmlns:a16="http://schemas.microsoft.com/office/drawing/2014/main" id="{59D2797A-C5F4-4A41-B60F-97B2CA5A2FD9}"/>
              </a:ext>
            </a:extLst>
          </p:cNvPr>
          <p:cNvSpPr>
            <a:spLocks noGrp="1" noChangeArrowheads="1"/>
          </p:cNvSpPr>
          <p:nvPr>
            <p:ph idx="1"/>
          </p:nvPr>
        </p:nvSpPr>
        <p:spPr>
          <a:xfrm>
            <a:off x="1271464" y="2017713"/>
            <a:ext cx="8072438" cy="4483100"/>
          </a:xfrm>
        </p:spPr>
        <p:txBody>
          <a:bodyPr rtlCol="0">
            <a:normAutofit fontScale="92500"/>
          </a:bodyPr>
          <a:lstStyle/>
          <a:p>
            <a:pPr eaLnBrk="1" fontAlgn="auto" hangingPunct="1">
              <a:spcAft>
                <a:spcPts val="0"/>
              </a:spcAft>
              <a:defRPr/>
            </a:pPr>
            <a:r>
              <a:rPr lang="en-US" sz="2800" dirty="0" err="1">
                <a:solidFill>
                  <a:schemeClr val="folHlink"/>
                </a:solidFill>
              </a:rPr>
              <a:t>Bagi</a:t>
            </a:r>
            <a:r>
              <a:rPr lang="en-US" sz="2800" dirty="0">
                <a:solidFill>
                  <a:schemeClr val="folHlink"/>
                </a:solidFill>
              </a:rPr>
              <a:t> </a:t>
            </a:r>
            <a:r>
              <a:rPr lang="en-US" sz="2800" dirty="0" err="1">
                <a:solidFill>
                  <a:schemeClr val="folHlink"/>
                </a:solidFill>
              </a:rPr>
              <a:t>organisme</a:t>
            </a:r>
            <a:r>
              <a:rPr lang="en-US" sz="2800" dirty="0">
                <a:solidFill>
                  <a:schemeClr val="folHlink"/>
                </a:solidFill>
              </a:rPr>
              <a:t> </a:t>
            </a:r>
            <a:r>
              <a:rPr lang="en-US" sz="2800" dirty="0" err="1">
                <a:solidFill>
                  <a:schemeClr val="folHlink"/>
                </a:solidFill>
              </a:rPr>
              <a:t>dengan</a:t>
            </a:r>
            <a:r>
              <a:rPr lang="en-US" sz="2800" dirty="0">
                <a:solidFill>
                  <a:schemeClr val="folHlink"/>
                </a:solidFill>
              </a:rPr>
              <a:t> </a:t>
            </a:r>
            <a:r>
              <a:rPr lang="en-US" sz="2800" dirty="0" err="1">
                <a:solidFill>
                  <a:schemeClr val="folHlink"/>
                </a:solidFill>
              </a:rPr>
              <a:t>kisaran</a:t>
            </a:r>
            <a:r>
              <a:rPr lang="en-US" sz="2800" dirty="0">
                <a:solidFill>
                  <a:schemeClr val="folHlink"/>
                </a:solidFill>
              </a:rPr>
              <a:t> </a:t>
            </a:r>
            <a:r>
              <a:rPr lang="en-US" sz="2800" dirty="0" err="1">
                <a:solidFill>
                  <a:schemeClr val="folHlink"/>
                </a:solidFill>
              </a:rPr>
              <a:t>toleransi</a:t>
            </a:r>
            <a:r>
              <a:rPr lang="en-US" sz="2800" dirty="0">
                <a:solidFill>
                  <a:schemeClr val="folHlink"/>
                </a:solidFill>
              </a:rPr>
              <a:t> yang </a:t>
            </a:r>
            <a:r>
              <a:rPr lang="en-US" sz="2800" dirty="0" err="1">
                <a:solidFill>
                  <a:schemeClr val="folHlink"/>
                </a:solidFill>
              </a:rPr>
              <a:t>lebar</a:t>
            </a:r>
            <a:r>
              <a:rPr lang="en-US" sz="2800" dirty="0">
                <a:solidFill>
                  <a:schemeClr val="folHlink"/>
                </a:solidFill>
              </a:rPr>
              <a:t> (</a:t>
            </a:r>
            <a:r>
              <a:rPr lang="en-US" sz="2800" dirty="0" err="1">
                <a:solidFill>
                  <a:schemeClr val="folHlink"/>
                </a:solidFill>
              </a:rPr>
              <a:t>eury</a:t>
            </a:r>
            <a:r>
              <a:rPr lang="en-US" sz="2800" dirty="0">
                <a:solidFill>
                  <a:schemeClr val="folHlink"/>
                </a:solidFill>
              </a:rPr>
              <a:t>) </a:t>
            </a:r>
            <a:r>
              <a:rPr lang="en-US" sz="2800" dirty="0" err="1">
                <a:solidFill>
                  <a:schemeClr val="folHlink"/>
                </a:solidFill>
              </a:rPr>
              <a:t>terhadap</a:t>
            </a:r>
            <a:r>
              <a:rPr lang="en-US" sz="2800" dirty="0">
                <a:solidFill>
                  <a:schemeClr val="folHlink"/>
                </a:solidFill>
              </a:rPr>
              <a:t> </a:t>
            </a:r>
            <a:r>
              <a:rPr lang="en-US" sz="2800" dirty="0" err="1">
                <a:solidFill>
                  <a:schemeClr val="folHlink"/>
                </a:solidFill>
              </a:rPr>
              <a:t>faktor</a:t>
            </a:r>
            <a:r>
              <a:rPr lang="en-US" sz="2800" dirty="0">
                <a:solidFill>
                  <a:schemeClr val="folHlink"/>
                </a:solidFill>
              </a:rPr>
              <a:t> </a:t>
            </a:r>
            <a:r>
              <a:rPr lang="en-US" sz="2800" dirty="0" err="1">
                <a:solidFill>
                  <a:schemeClr val="folHlink"/>
                </a:solidFill>
              </a:rPr>
              <a:t>abiotik</a:t>
            </a:r>
            <a:r>
              <a:rPr lang="en-US" sz="2800" dirty="0">
                <a:solidFill>
                  <a:schemeClr val="folHlink"/>
                </a:solidFill>
              </a:rPr>
              <a:t> X yang </a:t>
            </a:r>
            <a:r>
              <a:rPr lang="en-US" sz="2800" dirty="0" err="1">
                <a:solidFill>
                  <a:schemeClr val="folHlink"/>
                </a:solidFill>
              </a:rPr>
              <a:t>relatif</a:t>
            </a:r>
            <a:r>
              <a:rPr lang="en-US" sz="2800" dirty="0">
                <a:solidFill>
                  <a:schemeClr val="folHlink"/>
                </a:solidFill>
              </a:rPr>
              <a:t> </a:t>
            </a:r>
            <a:r>
              <a:rPr lang="en-US" sz="2800" dirty="0" err="1">
                <a:solidFill>
                  <a:schemeClr val="folHlink"/>
                </a:solidFill>
              </a:rPr>
              <a:t>konstant</a:t>
            </a:r>
            <a:r>
              <a:rPr lang="en-US" sz="2800" dirty="0">
                <a:solidFill>
                  <a:schemeClr val="folHlink"/>
                </a:solidFill>
              </a:rPr>
              <a:t> </a:t>
            </a:r>
            <a:r>
              <a:rPr lang="en-US" sz="2800" dirty="0" err="1">
                <a:solidFill>
                  <a:schemeClr val="folHlink"/>
                </a:solidFill>
              </a:rPr>
              <a:t>bukan</a:t>
            </a:r>
            <a:r>
              <a:rPr lang="en-US" sz="2800" dirty="0">
                <a:solidFill>
                  <a:schemeClr val="folHlink"/>
                </a:solidFill>
              </a:rPr>
              <a:t> </a:t>
            </a:r>
            <a:r>
              <a:rPr lang="en-US" sz="2800" dirty="0" err="1">
                <a:solidFill>
                  <a:schemeClr val="folHlink"/>
                </a:solidFill>
              </a:rPr>
              <a:t>merupakan</a:t>
            </a:r>
            <a:r>
              <a:rPr lang="en-US" sz="2800" dirty="0">
                <a:solidFill>
                  <a:schemeClr val="folHlink"/>
                </a:solidFill>
              </a:rPr>
              <a:t> </a:t>
            </a:r>
            <a:r>
              <a:rPr lang="en-US" sz="2800" dirty="0" err="1">
                <a:solidFill>
                  <a:schemeClr val="folHlink"/>
                </a:solidFill>
              </a:rPr>
              <a:t>faktor</a:t>
            </a:r>
            <a:r>
              <a:rPr lang="en-US" sz="2800" dirty="0">
                <a:solidFill>
                  <a:schemeClr val="folHlink"/>
                </a:solidFill>
              </a:rPr>
              <a:t> </a:t>
            </a:r>
            <a:r>
              <a:rPr lang="en-US" sz="2800" dirty="0" err="1">
                <a:solidFill>
                  <a:schemeClr val="folHlink"/>
                </a:solidFill>
              </a:rPr>
              <a:t>pembatas</a:t>
            </a:r>
            <a:r>
              <a:rPr lang="en-US" sz="2800" dirty="0">
                <a:solidFill>
                  <a:schemeClr val="folHlink"/>
                </a:solidFill>
              </a:rPr>
              <a:t>, </a:t>
            </a:r>
            <a:r>
              <a:rPr lang="en-US" sz="2800" dirty="0" err="1">
                <a:solidFill>
                  <a:schemeClr val="folHlink"/>
                </a:solidFill>
              </a:rPr>
              <a:t>sehingga</a:t>
            </a:r>
            <a:r>
              <a:rPr lang="en-US" sz="2800" dirty="0">
                <a:solidFill>
                  <a:schemeClr val="folHlink"/>
                </a:solidFill>
              </a:rPr>
              <a:t> </a:t>
            </a:r>
            <a:r>
              <a:rPr lang="en-US" sz="2800" dirty="0" err="1">
                <a:solidFill>
                  <a:schemeClr val="folHlink"/>
                </a:solidFill>
              </a:rPr>
              <a:t>organisme</a:t>
            </a:r>
            <a:r>
              <a:rPr lang="en-US" sz="2800" dirty="0">
                <a:solidFill>
                  <a:schemeClr val="folHlink"/>
                </a:solidFill>
              </a:rPr>
              <a:t> </a:t>
            </a:r>
            <a:r>
              <a:rPr lang="en-US" sz="2800" dirty="0" err="1">
                <a:solidFill>
                  <a:schemeClr val="folHlink"/>
                </a:solidFill>
              </a:rPr>
              <a:t>tersebut</a:t>
            </a:r>
            <a:r>
              <a:rPr lang="en-US" sz="2800" dirty="0">
                <a:solidFill>
                  <a:schemeClr val="folHlink"/>
                </a:solidFill>
              </a:rPr>
              <a:t> </a:t>
            </a:r>
            <a:r>
              <a:rPr lang="en-US" sz="2800" dirty="0" err="1">
                <a:solidFill>
                  <a:schemeClr val="folHlink"/>
                </a:solidFill>
              </a:rPr>
              <a:t>dapat</a:t>
            </a:r>
            <a:r>
              <a:rPr lang="en-US" sz="2800" dirty="0">
                <a:solidFill>
                  <a:schemeClr val="folHlink"/>
                </a:solidFill>
              </a:rPr>
              <a:t> </a:t>
            </a:r>
            <a:r>
              <a:rPr lang="en-US" sz="2800" dirty="0" err="1">
                <a:solidFill>
                  <a:schemeClr val="folHlink"/>
                </a:solidFill>
              </a:rPr>
              <a:t>hadir</a:t>
            </a:r>
            <a:r>
              <a:rPr lang="en-US" sz="2800" dirty="0">
                <a:solidFill>
                  <a:schemeClr val="folHlink"/>
                </a:solidFill>
              </a:rPr>
              <a:t> </a:t>
            </a:r>
            <a:r>
              <a:rPr lang="en-US" sz="2800" dirty="0" err="1">
                <a:solidFill>
                  <a:schemeClr val="folHlink"/>
                </a:solidFill>
              </a:rPr>
              <a:t>dalam</a:t>
            </a:r>
            <a:r>
              <a:rPr lang="en-US" sz="2800" dirty="0">
                <a:solidFill>
                  <a:schemeClr val="folHlink"/>
                </a:solidFill>
              </a:rPr>
              <a:t> </a:t>
            </a:r>
            <a:r>
              <a:rPr lang="en-US" sz="2800" dirty="0" err="1">
                <a:solidFill>
                  <a:schemeClr val="folHlink"/>
                </a:solidFill>
              </a:rPr>
              <a:t>jumlah</a:t>
            </a:r>
            <a:r>
              <a:rPr lang="en-US" sz="2800" dirty="0">
                <a:solidFill>
                  <a:schemeClr val="folHlink"/>
                </a:solidFill>
              </a:rPr>
              <a:t> </a:t>
            </a:r>
            <a:r>
              <a:rPr lang="en-US" sz="2800" dirty="0" err="1">
                <a:solidFill>
                  <a:schemeClr val="folHlink"/>
                </a:solidFill>
              </a:rPr>
              <a:t>banyak</a:t>
            </a:r>
            <a:r>
              <a:rPr lang="en-US" sz="2800" dirty="0">
                <a:solidFill>
                  <a:schemeClr val="folHlink"/>
                </a:solidFill>
              </a:rPr>
              <a:t>. </a:t>
            </a:r>
          </a:p>
          <a:p>
            <a:pPr eaLnBrk="1" fontAlgn="auto" hangingPunct="1">
              <a:spcAft>
                <a:spcPts val="0"/>
              </a:spcAft>
              <a:defRPr/>
            </a:pPr>
            <a:r>
              <a:rPr lang="en-US" sz="2800" dirty="0" err="1">
                <a:solidFill>
                  <a:schemeClr val="folHlink"/>
                </a:solidFill>
              </a:rPr>
              <a:t>Sebaliknya</a:t>
            </a:r>
            <a:r>
              <a:rPr lang="en-US" sz="2800" dirty="0">
                <a:solidFill>
                  <a:schemeClr val="folHlink"/>
                </a:solidFill>
              </a:rPr>
              <a:t>, </a:t>
            </a:r>
            <a:r>
              <a:rPr lang="en-US" sz="2800" dirty="0" err="1">
                <a:solidFill>
                  <a:schemeClr val="folHlink"/>
                </a:solidFill>
              </a:rPr>
              <a:t>bagi</a:t>
            </a:r>
            <a:r>
              <a:rPr lang="en-US" sz="2800" dirty="0">
                <a:solidFill>
                  <a:schemeClr val="folHlink"/>
                </a:solidFill>
              </a:rPr>
              <a:t> </a:t>
            </a:r>
            <a:r>
              <a:rPr lang="en-US" sz="2800" dirty="0" err="1">
                <a:solidFill>
                  <a:schemeClr val="folHlink"/>
                </a:solidFill>
              </a:rPr>
              <a:t>organisme</a:t>
            </a:r>
            <a:r>
              <a:rPr lang="en-US" sz="2800" dirty="0">
                <a:solidFill>
                  <a:schemeClr val="folHlink"/>
                </a:solidFill>
              </a:rPr>
              <a:t> </a:t>
            </a:r>
            <a:r>
              <a:rPr lang="en-US" sz="2800" dirty="0" err="1">
                <a:solidFill>
                  <a:schemeClr val="folHlink"/>
                </a:solidFill>
              </a:rPr>
              <a:t>dengan</a:t>
            </a:r>
            <a:r>
              <a:rPr lang="en-US" sz="2800" dirty="0">
                <a:solidFill>
                  <a:schemeClr val="folHlink"/>
                </a:solidFill>
              </a:rPr>
              <a:t> </a:t>
            </a:r>
            <a:r>
              <a:rPr lang="en-US" sz="2800" dirty="0" err="1">
                <a:solidFill>
                  <a:schemeClr val="folHlink"/>
                </a:solidFill>
              </a:rPr>
              <a:t>toleransi</a:t>
            </a:r>
            <a:r>
              <a:rPr lang="en-US" sz="2800" dirty="0">
                <a:solidFill>
                  <a:schemeClr val="folHlink"/>
                </a:solidFill>
              </a:rPr>
              <a:t> yang </a:t>
            </a:r>
            <a:r>
              <a:rPr lang="en-US" sz="2800" dirty="0" err="1">
                <a:solidFill>
                  <a:schemeClr val="folHlink"/>
                </a:solidFill>
              </a:rPr>
              <a:t>sempit</a:t>
            </a:r>
            <a:r>
              <a:rPr lang="en-US" sz="2800" dirty="0">
                <a:solidFill>
                  <a:schemeClr val="folHlink"/>
                </a:solidFill>
              </a:rPr>
              <a:t> (steno) </a:t>
            </a:r>
            <a:r>
              <a:rPr lang="en-US" sz="2800" dirty="0" err="1">
                <a:solidFill>
                  <a:schemeClr val="folHlink"/>
                </a:solidFill>
              </a:rPr>
              <a:t>terhadap</a:t>
            </a:r>
            <a:r>
              <a:rPr lang="en-US" sz="2800" dirty="0">
                <a:solidFill>
                  <a:schemeClr val="folHlink"/>
                </a:solidFill>
              </a:rPr>
              <a:t> </a:t>
            </a:r>
            <a:r>
              <a:rPr lang="en-US" sz="2800" dirty="0" err="1">
                <a:solidFill>
                  <a:schemeClr val="folHlink"/>
                </a:solidFill>
              </a:rPr>
              <a:t>faktor</a:t>
            </a:r>
            <a:r>
              <a:rPr lang="en-US" sz="2800" dirty="0">
                <a:solidFill>
                  <a:schemeClr val="folHlink"/>
                </a:solidFill>
              </a:rPr>
              <a:t> </a:t>
            </a:r>
            <a:r>
              <a:rPr lang="en-US" sz="2800" dirty="0" err="1">
                <a:solidFill>
                  <a:schemeClr val="folHlink"/>
                </a:solidFill>
              </a:rPr>
              <a:t>abiotik</a:t>
            </a:r>
            <a:r>
              <a:rPr lang="en-US" sz="2800" dirty="0">
                <a:solidFill>
                  <a:schemeClr val="folHlink"/>
                </a:solidFill>
              </a:rPr>
              <a:t> (Y) yang </a:t>
            </a:r>
            <a:r>
              <a:rPr lang="en-US" sz="2800" dirty="0" err="1">
                <a:solidFill>
                  <a:schemeClr val="folHlink"/>
                </a:solidFill>
              </a:rPr>
              <a:t>selalu</a:t>
            </a:r>
            <a:r>
              <a:rPr lang="en-US" sz="2800" dirty="0">
                <a:solidFill>
                  <a:schemeClr val="folHlink"/>
                </a:solidFill>
              </a:rPr>
              <a:t> </a:t>
            </a:r>
            <a:r>
              <a:rPr lang="en-US" sz="2800" dirty="0" err="1">
                <a:solidFill>
                  <a:schemeClr val="folHlink"/>
                </a:solidFill>
              </a:rPr>
              <a:t>berubah</a:t>
            </a:r>
            <a:r>
              <a:rPr lang="en-US" sz="2800" dirty="0">
                <a:solidFill>
                  <a:schemeClr val="folHlink"/>
                </a:solidFill>
              </a:rPr>
              <a:t> </a:t>
            </a:r>
            <a:r>
              <a:rPr lang="en-US" sz="2800" dirty="0" err="1">
                <a:solidFill>
                  <a:schemeClr val="folHlink"/>
                </a:solidFill>
              </a:rPr>
              <a:t>akan</a:t>
            </a:r>
            <a:r>
              <a:rPr lang="en-US" sz="2800" dirty="0">
                <a:solidFill>
                  <a:schemeClr val="folHlink"/>
                </a:solidFill>
              </a:rPr>
              <a:t> </a:t>
            </a:r>
            <a:r>
              <a:rPr lang="en-US" sz="2800" dirty="0" err="1">
                <a:solidFill>
                  <a:schemeClr val="folHlink"/>
                </a:solidFill>
              </a:rPr>
              <a:t>menjadi</a:t>
            </a:r>
            <a:r>
              <a:rPr lang="en-US" sz="2800" dirty="0">
                <a:solidFill>
                  <a:schemeClr val="folHlink"/>
                </a:solidFill>
              </a:rPr>
              <a:t> “</a:t>
            </a:r>
            <a:r>
              <a:rPr lang="en-US" sz="2800" b="1" dirty="0" err="1">
                <a:solidFill>
                  <a:schemeClr val="folHlink"/>
                </a:solidFill>
              </a:rPr>
              <a:t>faktor</a:t>
            </a:r>
            <a:r>
              <a:rPr lang="en-US" sz="2800" b="1" dirty="0">
                <a:solidFill>
                  <a:schemeClr val="folHlink"/>
                </a:solidFill>
              </a:rPr>
              <a:t> </a:t>
            </a:r>
            <a:r>
              <a:rPr lang="en-US" sz="2800" b="1" dirty="0" err="1">
                <a:solidFill>
                  <a:schemeClr val="folHlink"/>
                </a:solidFill>
              </a:rPr>
              <a:t>pembatas</a:t>
            </a:r>
            <a:r>
              <a:rPr lang="en-US" sz="2800" b="1" dirty="0">
                <a:solidFill>
                  <a:schemeClr val="folHlink"/>
                </a:solidFill>
              </a:rPr>
              <a:t>” </a:t>
            </a:r>
            <a:r>
              <a:rPr lang="en-US" sz="2800" dirty="0" err="1">
                <a:solidFill>
                  <a:schemeClr val="folHlink"/>
                </a:solidFill>
              </a:rPr>
              <a:t>sehingga</a:t>
            </a:r>
            <a:r>
              <a:rPr lang="en-US" sz="2800" dirty="0">
                <a:solidFill>
                  <a:schemeClr val="folHlink"/>
                </a:solidFill>
              </a:rPr>
              <a:t> </a:t>
            </a:r>
            <a:r>
              <a:rPr lang="en-US" sz="2800" dirty="0" err="1">
                <a:solidFill>
                  <a:schemeClr val="folHlink"/>
                </a:solidFill>
              </a:rPr>
              <a:t>akan</a:t>
            </a:r>
            <a:r>
              <a:rPr lang="en-US" sz="2800" dirty="0">
                <a:solidFill>
                  <a:schemeClr val="folHlink"/>
                </a:solidFill>
              </a:rPr>
              <a:t> </a:t>
            </a:r>
            <a:r>
              <a:rPr lang="en-US" sz="2800" dirty="0" err="1">
                <a:solidFill>
                  <a:schemeClr val="folHlink"/>
                </a:solidFill>
              </a:rPr>
              <a:t>hadir</a:t>
            </a:r>
            <a:r>
              <a:rPr lang="en-US" sz="2800" dirty="0">
                <a:solidFill>
                  <a:schemeClr val="folHlink"/>
                </a:solidFill>
              </a:rPr>
              <a:t> </a:t>
            </a:r>
            <a:r>
              <a:rPr lang="en-US" sz="2800" dirty="0" err="1">
                <a:solidFill>
                  <a:schemeClr val="folHlink"/>
                </a:solidFill>
              </a:rPr>
              <a:t>dalam</a:t>
            </a:r>
            <a:r>
              <a:rPr lang="en-US" sz="2800" dirty="0">
                <a:solidFill>
                  <a:schemeClr val="folHlink"/>
                </a:solidFill>
              </a:rPr>
              <a:t> </a:t>
            </a:r>
            <a:r>
              <a:rPr lang="en-US" sz="2800" dirty="0" err="1">
                <a:solidFill>
                  <a:schemeClr val="folHlink"/>
                </a:solidFill>
              </a:rPr>
              <a:t>jumlah</a:t>
            </a:r>
            <a:r>
              <a:rPr lang="en-US" sz="2800" dirty="0">
                <a:solidFill>
                  <a:schemeClr val="folHlink"/>
                </a:solidFill>
              </a:rPr>
              <a:t> </a:t>
            </a:r>
            <a:r>
              <a:rPr lang="en-US" sz="2800" dirty="0" err="1">
                <a:solidFill>
                  <a:schemeClr val="folHlink"/>
                </a:solidFill>
              </a:rPr>
              <a:t>sedikit</a:t>
            </a:r>
            <a:r>
              <a:rPr lang="en-US" sz="2800" dirty="0">
                <a:solidFill>
                  <a:schemeClr val="folHlink"/>
                </a:solidFill>
              </a:rPr>
              <a:t>.</a:t>
            </a:r>
          </a:p>
          <a:p>
            <a:pPr eaLnBrk="1" fontAlgn="auto" hangingPunct="1">
              <a:spcAft>
                <a:spcPts val="0"/>
              </a:spcAft>
              <a:defRPr/>
            </a:pPr>
            <a:r>
              <a:rPr lang="en-US" sz="2800" dirty="0" err="1">
                <a:solidFill>
                  <a:schemeClr val="folHlink"/>
                </a:solidFill>
              </a:rPr>
              <a:t>Contoh</a:t>
            </a:r>
            <a:r>
              <a:rPr lang="en-US" sz="2800" dirty="0">
                <a:solidFill>
                  <a:schemeClr val="folHlink"/>
                </a:solidFill>
              </a:rPr>
              <a:t> : </a:t>
            </a:r>
            <a:r>
              <a:rPr lang="en-US" sz="2800" dirty="0" err="1">
                <a:solidFill>
                  <a:schemeClr val="folHlink"/>
                </a:solidFill>
              </a:rPr>
              <a:t>oksigen</a:t>
            </a:r>
            <a:endParaRPr lang="en-US" sz="2800" dirty="0">
              <a:solidFill>
                <a:schemeClr val="folHlink"/>
              </a:solidFill>
            </a:endParaRPr>
          </a:p>
          <a:p>
            <a:pPr eaLnBrk="1" fontAlgn="auto" hangingPunct="1">
              <a:spcAft>
                <a:spcPts val="0"/>
              </a:spcAft>
              <a:defRPr/>
            </a:pPr>
            <a:endParaRPr lang="en-US" sz="2800" dirty="0">
              <a:solidFill>
                <a:schemeClr val="folHlink"/>
              </a:solidFill>
            </a:endParaRPr>
          </a:p>
          <a:p>
            <a:pPr eaLnBrk="1" fontAlgn="auto" hangingPunct="1">
              <a:spcAft>
                <a:spcPts val="0"/>
              </a:spcAft>
              <a:defRPr/>
            </a:pPr>
            <a:endParaRPr lang="en-US" sz="2800" dirty="0">
              <a:solidFill>
                <a:schemeClr val="folHlink"/>
              </a:solidFill>
            </a:endParaRPr>
          </a:p>
        </p:txBody>
      </p:sp>
      <p:sp>
        <p:nvSpPr>
          <p:cNvPr id="21506" name="Slide Number Placeholder 5">
            <a:extLst>
              <a:ext uri="{FF2B5EF4-FFF2-40B4-BE49-F238E27FC236}">
                <a16:creationId xmlns:a16="http://schemas.microsoft.com/office/drawing/2014/main" id="{1BFB44F4-B9C4-435B-BB11-46A41A737D7D}"/>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E9582DC2-CE9D-48E4-9E22-78DE08D9EE1A}" type="slidenum">
              <a:rPr lang="en-US" altLang="en-US" sz="1200">
                <a:solidFill>
                  <a:srgbClr val="898989"/>
                </a:solidFill>
              </a:rPr>
              <a:pPr/>
              <a:t>14</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2266EE24-8AF9-400B-8EA1-40B90FC4A18B}"/>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16387" name="Rectangle 3">
            <a:extLst>
              <a:ext uri="{FF2B5EF4-FFF2-40B4-BE49-F238E27FC236}">
                <a16:creationId xmlns:a16="http://schemas.microsoft.com/office/drawing/2014/main" id="{FB184CD0-159C-43CC-A9A3-9EA1D76F6486}"/>
              </a:ext>
            </a:extLst>
          </p:cNvPr>
          <p:cNvSpPr>
            <a:spLocks noGrp="1" noChangeArrowheads="1"/>
          </p:cNvSpPr>
          <p:nvPr>
            <p:ph idx="1"/>
          </p:nvPr>
        </p:nvSpPr>
        <p:spPr/>
        <p:txBody>
          <a:bodyPr/>
          <a:lstStyle/>
          <a:p>
            <a:pPr eaLnBrk="1" hangingPunct="1"/>
            <a:r>
              <a:rPr lang="de-DE" altLang="en-US" sz="2800">
                <a:solidFill>
                  <a:schemeClr val="folHlink"/>
                </a:solidFill>
              </a:rPr>
              <a:t>Contohnya Kandungan O</a:t>
            </a:r>
            <a:r>
              <a:rPr lang="de-DE" altLang="en-US" sz="2800" baseline="-25000">
                <a:solidFill>
                  <a:schemeClr val="folHlink"/>
                </a:solidFill>
              </a:rPr>
              <a:t>2</a:t>
            </a:r>
            <a:r>
              <a:rPr lang="de-DE" altLang="en-US" sz="2800">
                <a:solidFill>
                  <a:schemeClr val="folHlink"/>
                </a:solidFill>
              </a:rPr>
              <a:t> di udara dalam jumlah banyak dan konstan bukan merupakan faktor pembatas organisme darat. </a:t>
            </a:r>
          </a:p>
          <a:p>
            <a:pPr eaLnBrk="1" hangingPunct="1"/>
            <a:r>
              <a:rPr lang="de-DE" altLang="en-US" sz="2800">
                <a:solidFill>
                  <a:schemeClr val="folHlink"/>
                </a:solidFill>
              </a:rPr>
              <a:t>Sebaliknya, kandungan O</a:t>
            </a:r>
            <a:r>
              <a:rPr lang="de-DE" altLang="en-US" sz="2800" baseline="-25000">
                <a:solidFill>
                  <a:schemeClr val="folHlink"/>
                </a:solidFill>
              </a:rPr>
              <a:t>2 </a:t>
            </a:r>
            <a:r>
              <a:rPr lang="de-DE" altLang="en-US" sz="2800">
                <a:solidFill>
                  <a:schemeClr val="folHlink"/>
                </a:solidFill>
              </a:rPr>
              <a:t>terlarut di perairan, terdapat dalam jumlah sedikit dan jumlahnya selalu berubah-ubah, menjadi faktor pembatas bagi organisme yang hidup di perairan.</a:t>
            </a:r>
            <a:endParaRPr lang="en-US" altLang="en-US" sz="2800">
              <a:solidFill>
                <a:schemeClr val="folHlink"/>
              </a:solidFill>
            </a:endParaRPr>
          </a:p>
        </p:txBody>
      </p:sp>
      <p:sp>
        <p:nvSpPr>
          <p:cNvPr id="22530" name="Slide Number Placeholder 5">
            <a:extLst>
              <a:ext uri="{FF2B5EF4-FFF2-40B4-BE49-F238E27FC236}">
                <a16:creationId xmlns:a16="http://schemas.microsoft.com/office/drawing/2014/main" id="{F4FFE4F0-8CCA-487D-B782-7BD754D09705}"/>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265FBC65-2D05-4A82-8831-C301C66A0D7F}" type="slidenum">
              <a:rPr lang="en-US" altLang="en-US" sz="1200">
                <a:solidFill>
                  <a:srgbClr val="898989"/>
                </a:solidFill>
              </a:rPr>
              <a:pPr/>
              <a:t>15</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D8C4F23E-2FBE-451A-B2F0-1AC7114F932B}"/>
              </a:ext>
            </a:extLst>
          </p:cNvPr>
          <p:cNvSpPr>
            <a:spLocks noGrp="1" noChangeArrowheads="1"/>
          </p:cNvSpPr>
          <p:nvPr>
            <p:ph type="title"/>
          </p:nvPr>
        </p:nvSpPr>
        <p:spPr/>
        <p:txBody>
          <a:bodyPr rtlCol="0">
            <a:normAutofit/>
          </a:bodyPr>
          <a:lstStyle/>
          <a:p>
            <a:pPr marL="54864" eaLnBrk="1" fontAlgn="auto" hangingPunct="1">
              <a:spcAft>
                <a:spcPts val="0"/>
              </a:spcAft>
              <a:defRPr/>
            </a:pPr>
            <a:r>
              <a:rPr lang="en-US" sz="3600" dirty="0">
                <a:solidFill>
                  <a:schemeClr val="tx2">
                    <a:tint val="100000"/>
                    <a:shade val="90000"/>
                    <a:satMod val="250000"/>
                    <a:alpha val="100000"/>
                  </a:schemeClr>
                </a:solidFill>
              </a:rPr>
              <a:t>5.4. </a:t>
            </a:r>
            <a:r>
              <a:rPr lang="en-US" sz="3600" dirty="0" err="1">
                <a:solidFill>
                  <a:schemeClr val="tx2">
                    <a:tint val="100000"/>
                    <a:shade val="90000"/>
                    <a:satMod val="250000"/>
                    <a:alpha val="100000"/>
                  </a:schemeClr>
                </a:solidFill>
              </a:rPr>
              <a:t>Syarat</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sebagai</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Faktor</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Pengatur</a:t>
            </a:r>
            <a:endParaRPr lang="en-US" sz="3600" dirty="0">
              <a:solidFill>
                <a:schemeClr val="tx2">
                  <a:tint val="100000"/>
                  <a:shade val="90000"/>
                  <a:satMod val="250000"/>
                  <a:alpha val="100000"/>
                </a:schemeClr>
              </a:solidFill>
            </a:endParaRPr>
          </a:p>
        </p:txBody>
      </p:sp>
      <p:sp>
        <p:nvSpPr>
          <p:cNvPr id="17411" name="Rectangle 3">
            <a:extLst>
              <a:ext uri="{FF2B5EF4-FFF2-40B4-BE49-F238E27FC236}">
                <a16:creationId xmlns:a16="http://schemas.microsoft.com/office/drawing/2014/main" id="{11E933C1-D1BB-45BF-977E-04FDA3A88C59}"/>
              </a:ext>
            </a:extLst>
          </p:cNvPr>
          <p:cNvSpPr>
            <a:spLocks noGrp="1" noChangeArrowheads="1"/>
          </p:cNvSpPr>
          <p:nvPr>
            <p:ph idx="1"/>
          </p:nvPr>
        </p:nvSpPr>
        <p:spPr/>
        <p:txBody>
          <a:bodyPr/>
          <a:lstStyle/>
          <a:p>
            <a:pPr eaLnBrk="1" hangingPunct="1">
              <a:lnSpc>
                <a:spcPct val="80000"/>
              </a:lnSpc>
            </a:pPr>
            <a:r>
              <a:rPr lang="en-US" altLang="en-US" sz="2800">
                <a:solidFill>
                  <a:schemeClr val="folHlink"/>
                </a:solidFill>
              </a:rPr>
              <a:t>Faktor lingkungan yang penting dalam setiap ekosistem berbeda beda seperti  </a:t>
            </a:r>
          </a:p>
          <a:p>
            <a:pPr lvl="1" eaLnBrk="1" hangingPunct="1">
              <a:lnSpc>
                <a:spcPct val="80000"/>
              </a:lnSpc>
            </a:pPr>
            <a:r>
              <a:rPr lang="en-US" altLang="en-US" sz="2400">
                <a:solidFill>
                  <a:schemeClr val="folHlink"/>
                </a:solidFill>
              </a:rPr>
              <a:t>di darat: sinar, suhu dan air; </a:t>
            </a:r>
          </a:p>
          <a:p>
            <a:pPr lvl="1" eaLnBrk="1" hangingPunct="1">
              <a:lnSpc>
                <a:spcPct val="80000"/>
              </a:lnSpc>
            </a:pPr>
            <a:r>
              <a:rPr lang="en-US" altLang="en-US" sz="2400">
                <a:solidFill>
                  <a:schemeClr val="folHlink"/>
                </a:solidFill>
              </a:rPr>
              <a:t>di laut: sinar, suhu dan salinitas; </a:t>
            </a:r>
          </a:p>
          <a:p>
            <a:pPr lvl="1" eaLnBrk="1" hangingPunct="1">
              <a:lnSpc>
                <a:spcPct val="80000"/>
              </a:lnSpc>
            </a:pPr>
            <a:r>
              <a:rPr lang="en-US" altLang="en-US" sz="2400">
                <a:solidFill>
                  <a:schemeClr val="folHlink"/>
                </a:solidFill>
              </a:rPr>
              <a:t>di perairan tawar: kandungan oksigen. </a:t>
            </a:r>
          </a:p>
          <a:p>
            <a:pPr eaLnBrk="1" hangingPunct="1">
              <a:lnSpc>
                <a:spcPct val="80000"/>
              </a:lnSpc>
            </a:pPr>
            <a:r>
              <a:rPr lang="en-US" altLang="en-US" sz="2800">
                <a:solidFill>
                  <a:schemeClr val="folHlink"/>
                </a:solidFill>
              </a:rPr>
              <a:t>Faktor lingkungan tidak hanya sebagai faktor pembatas (negatif) tetapi juga menjadi faktor menguntungkan (positif) bagi organisme yang mampu menyesuaikan diri. </a:t>
            </a:r>
          </a:p>
          <a:p>
            <a:pPr lvl="1" eaLnBrk="1" hangingPunct="1">
              <a:lnSpc>
                <a:spcPct val="80000"/>
              </a:lnSpc>
              <a:buFont typeface="Wingdings" panose="05000000000000000000" pitchFamily="2" charset="2"/>
              <a:buNone/>
            </a:pPr>
            <a:endParaRPr lang="en-US" altLang="en-US">
              <a:solidFill>
                <a:schemeClr val="folHlink"/>
              </a:solidFill>
            </a:endParaRPr>
          </a:p>
        </p:txBody>
      </p:sp>
      <p:sp>
        <p:nvSpPr>
          <p:cNvPr id="23554" name="Slide Number Placeholder 5">
            <a:extLst>
              <a:ext uri="{FF2B5EF4-FFF2-40B4-BE49-F238E27FC236}">
                <a16:creationId xmlns:a16="http://schemas.microsoft.com/office/drawing/2014/main" id="{6C6E6F01-AEB6-4DC9-97D2-66A00674684E}"/>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146A7E5B-0B5F-45F2-B392-D3A3934FA1DE}" type="slidenum">
              <a:rPr lang="en-US" altLang="en-US" sz="1200">
                <a:solidFill>
                  <a:srgbClr val="898989"/>
                </a:solidFill>
              </a:rPr>
              <a:pPr/>
              <a:t>16</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0108CF5-106D-4F49-ABAB-57EB5A1BA219}"/>
              </a:ext>
            </a:extLst>
          </p:cNvPr>
          <p:cNvSpPr>
            <a:spLocks noGrp="1" noChangeArrowheads="1"/>
          </p:cNvSpPr>
          <p:nvPr>
            <p:ph type="title"/>
          </p:nvPr>
        </p:nvSpPr>
        <p:spPr>
          <a:xfrm>
            <a:off x="1271464" y="742776"/>
            <a:ext cx="8715375" cy="1462088"/>
          </a:xfrm>
        </p:spPr>
        <p:txBody>
          <a:bodyPr/>
          <a:lstStyle/>
          <a:p>
            <a:pPr marL="53975" algn="l" eaLnBrk="1" hangingPunct="1"/>
            <a:r>
              <a:rPr lang="en-US" altLang="en-US" sz="3200" dirty="0">
                <a:solidFill>
                  <a:schemeClr val="folHlink"/>
                </a:solidFill>
              </a:rPr>
              <a:t> </a:t>
            </a:r>
            <a:r>
              <a:rPr lang="en-US" altLang="en-US" sz="3200" dirty="0" err="1">
                <a:solidFill>
                  <a:schemeClr val="folHlink"/>
                </a:solidFill>
              </a:rPr>
              <a:t>Faktor</a:t>
            </a:r>
            <a:r>
              <a:rPr lang="en-US" altLang="en-US" sz="3200" dirty="0">
                <a:solidFill>
                  <a:schemeClr val="folHlink"/>
                </a:solidFill>
              </a:rPr>
              <a:t> </a:t>
            </a:r>
            <a:r>
              <a:rPr lang="en-US" altLang="en-US" sz="3200" dirty="0" err="1">
                <a:solidFill>
                  <a:schemeClr val="folHlink"/>
                </a:solidFill>
              </a:rPr>
              <a:t>Fisik</a:t>
            </a:r>
            <a:r>
              <a:rPr lang="en-US" altLang="en-US" sz="3200" dirty="0">
                <a:solidFill>
                  <a:schemeClr val="folHlink"/>
                </a:solidFill>
              </a:rPr>
              <a:t> </a:t>
            </a:r>
            <a:r>
              <a:rPr lang="en-US" altLang="en-US" sz="3200" dirty="0" err="1">
                <a:solidFill>
                  <a:schemeClr val="folHlink"/>
                </a:solidFill>
              </a:rPr>
              <a:t>Sebagai</a:t>
            </a:r>
            <a:r>
              <a:rPr lang="en-US" altLang="en-US" sz="3200" dirty="0">
                <a:solidFill>
                  <a:schemeClr val="folHlink"/>
                </a:solidFill>
              </a:rPr>
              <a:t> </a:t>
            </a:r>
            <a:r>
              <a:rPr lang="en-US" altLang="en-US" sz="3200" dirty="0" err="1">
                <a:solidFill>
                  <a:schemeClr val="folHlink"/>
                </a:solidFill>
              </a:rPr>
              <a:t>Faktor</a:t>
            </a:r>
            <a:r>
              <a:rPr lang="en-US" altLang="en-US" sz="3200" dirty="0">
                <a:solidFill>
                  <a:schemeClr val="folHlink"/>
                </a:solidFill>
              </a:rPr>
              <a:t> </a:t>
            </a:r>
            <a:r>
              <a:rPr lang="en-US" altLang="en-US" sz="3200" dirty="0" err="1">
                <a:solidFill>
                  <a:schemeClr val="folHlink"/>
                </a:solidFill>
              </a:rPr>
              <a:t>Pembatas</a:t>
            </a:r>
            <a:r>
              <a:rPr lang="en-US" altLang="en-US" sz="3200" dirty="0">
                <a:solidFill>
                  <a:schemeClr val="folHlink"/>
                </a:solidFill>
              </a:rPr>
              <a:t/>
            </a:r>
            <a:br>
              <a:rPr lang="en-US" altLang="en-US" sz="3200" dirty="0">
                <a:solidFill>
                  <a:schemeClr val="folHlink"/>
                </a:solidFill>
              </a:rPr>
            </a:br>
            <a:endParaRPr lang="en-US" altLang="en-US" sz="3200" dirty="0">
              <a:solidFill>
                <a:schemeClr val="folHlink"/>
              </a:solidFill>
            </a:endParaRPr>
          </a:p>
        </p:txBody>
      </p:sp>
      <p:sp>
        <p:nvSpPr>
          <p:cNvPr id="18435" name="Rectangle 3">
            <a:extLst>
              <a:ext uri="{FF2B5EF4-FFF2-40B4-BE49-F238E27FC236}">
                <a16:creationId xmlns:a16="http://schemas.microsoft.com/office/drawing/2014/main" id="{2BC08D39-A0AE-4558-9698-501E2D49E22F}"/>
              </a:ext>
            </a:extLst>
          </p:cNvPr>
          <p:cNvSpPr>
            <a:spLocks noGrp="1" noChangeArrowheads="1"/>
          </p:cNvSpPr>
          <p:nvPr>
            <p:ph idx="1"/>
          </p:nvPr>
        </p:nvSpPr>
        <p:spPr/>
        <p:txBody>
          <a:bodyPr>
            <a:normAutofit lnSpcReduction="10000"/>
          </a:bodyPr>
          <a:lstStyle/>
          <a:p>
            <a:pPr marL="990600" lvl="1" indent="-533400" eaLnBrk="1" hangingPunct="1">
              <a:lnSpc>
                <a:spcPct val="80000"/>
              </a:lnSpc>
              <a:buNone/>
            </a:pPr>
            <a:r>
              <a:rPr lang="en-US" altLang="en-US" sz="2800" dirty="0">
                <a:solidFill>
                  <a:schemeClr val="folHlink"/>
                </a:solidFill>
              </a:rPr>
              <a:t>1. </a:t>
            </a:r>
            <a:r>
              <a:rPr lang="en-US" altLang="en-US" sz="2800" dirty="0" err="1">
                <a:solidFill>
                  <a:schemeClr val="folHlink"/>
                </a:solidFill>
              </a:rPr>
              <a:t>Suhu</a:t>
            </a:r>
            <a:endParaRPr lang="en-US" altLang="en-US" sz="2800" dirty="0">
              <a:solidFill>
                <a:schemeClr val="folHlink"/>
              </a:solidFill>
            </a:endParaRPr>
          </a:p>
          <a:p>
            <a:pPr marL="1371600" lvl="2" indent="-457200" eaLnBrk="1" hangingPunct="1">
              <a:lnSpc>
                <a:spcPct val="80000"/>
              </a:lnSpc>
            </a:pPr>
            <a:r>
              <a:rPr lang="id-ID" altLang="en-US" sz="2800" dirty="0">
                <a:solidFill>
                  <a:schemeClr val="folHlink"/>
                </a:solidFill>
              </a:rPr>
              <a:t>Organisme dapat hidup pada </a:t>
            </a:r>
            <a:r>
              <a:rPr lang="en-US" altLang="en-US" sz="2800" dirty="0" err="1">
                <a:solidFill>
                  <a:schemeClr val="folHlink"/>
                </a:solidFill>
              </a:rPr>
              <a:t>suhu</a:t>
            </a:r>
            <a:r>
              <a:rPr lang="id-ID" altLang="en-US" sz="2800" dirty="0">
                <a:solidFill>
                  <a:schemeClr val="folHlink"/>
                </a:solidFill>
              </a:rPr>
              <a:t> sampai 300</a:t>
            </a:r>
            <a:r>
              <a:rPr lang="id-ID" altLang="en-US" sz="2800" baseline="30000" dirty="0">
                <a:solidFill>
                  <a:schemeClr val="folHlink"/>
                </a:solidFill>
              </a:rPr>
              <a:t>o</a:t>
            </a:r>
            <a:r>
              <a:rPr lang="id-ID" altLang="en-US" sz="2800" dirty="0">
                <a:solidFill>
                  <a:schemeClr val="folHlink"/>
                </a:solidFill>
              </a:rPr>
              <a:t>C</a:t>
            </a:r>
            <a:r>
              <a:rPr lang="en-US" altLang="en-US" sz="2800" dirty="0">
                <a:solidFill>
                  <a:schemeClr val="folHlink"/>
                </a:solidFill>
              </a:rPr>
              <a:t> </a:t>
            </a:r>
            <a:r>
              <a:rPr lang="id-ID" altLang="en-US" sz="2800" dirty="0">
                <a:solidFill>
                  <a:schemeClr val="folHlink"/>
                </a:solidFill>
              </a:rPr>
              <a:t>dengan</a:t>
            </a:r>
            <a:r>
              <a:rPr lang="en-US" altLang="en-US" sz="2800" dirty="0">
                <a:solidFill>
                  <a:schemeClr val="folHlink"/>
                </a:solidFill>
              </a:rPr>
              <a:t> k</a:t>
            </a:r>
            <a:r>
              <a:rPr lang="id-ID" altLang="en-US" sz="2800" dirty="0" err="1">
                <a:solidFill>
                  <a:schemeClr val="folHlink"/>
                </a:solidFill>
              </a:rPr>
              <a:t>isaran</a:t>
            </a:r>
            <a:r>
              <a:rPr lang="id-ID" altLang="en-US" sz="2800" dirty="0">
                <a:solidFill>
                  <a:schemeClr val="folHlink"/>
                </a:solidFill>
              </a:rPr>
              <a:t> suhu </a:t>
            </a:r>
            <a:r>
              <a:rPr lang="en-US" altLang="en-US" sz="2800" dirty="0">
                <a:solidFill>
                  <a:schemeClr val="folHlink"/>
                </a:solidFill>
              </a:rPr>
              <a:t>– </a:t>
            </a:r>
            <a:r>
              <a:rPr lang="id-ID" altLang="en-US" sz="2800" dirty="0">
                <a:solidFill>
                  <a:schemeClr val="folHlink"/>
                </a:solidFill>
              </a:rPr>
              <a:t>200 </a:t>
            </a:r>
            <a:r>
              <a:rPr lang="en-US" altLang="en-US" sz="2800" dirty="0" err="1">
                <a:solidFill>
                  <a:schemeClr val="folHlink"/>
                </a:solidFill>
              </a:rPr>
              <a:t>sampai</a:t>
            </a:r>
            <a:r>
              <a:rPr lang="en-US" altLang="en-US" sz="2800" dirty="0">
                <a:solidFill>
                  <a:schemeClr val="folHlink"/>
                </a:solidFill>
              </a:rPr>
              <a:t> </a:t>
            </a:r>
            <a:r>
              <a:rPr lang="id-ID" altLang="en-US" sz="2800" dirty="0">
                <a:solidFill>
                  <a:schemeClr val="folHlink"/>
                </a:solidFill>
              </a:rPr>
              <a:t>100</a:t>
            </a:r>
            <a:r>
              <a:rPr lang="en-US" altLang="en-US" sz="2800" dirty="0">
                <a:solidFill>
                  <a:schemeClr val="folHlink"/>
                </a:solidFill>
              </a:rPr>
              <a:t> </a:t>
            </a:r>
            <a:r>
              <a:rPr lang="id-ID" altLang="en-US" sz="2800" baseline="30000" dirty="0" err="1">
                <a:solidFill>
                  <a:schemeClr val="folHlink"/>
                </a:solidFill>
              </a:rPr>
              <a:t>o</a:t>
            </a:r>
            <a:r>
              <a:rPr lang="id-ID" altLang="en-US" sz="2800" dirty="0" err="1">
                <a:solidFill>
                  <a:schemeClr val="folHlink"/>
                </a:solidFill>
              </a:rPr>
              <a:t>C</a:t>
            </a:r>
            <a:r>
              <a:rPr lang="id-ID" altLang="en-US" sz="2800" dirty="0">
                <a:solidFill>
                  <a:schemeClr val="folHlink"/>
                </a:solidFill>
              </a:rPr>
              <a:t>. </a:t>
            </a:r>
            <a:endParaRPr lang="en-US" altLang="en-US" sz="2800" dirty="0">
              <a:solidFill>
                <a:schemeClr val="folHlink"/>
              </a:solidFill>
            </a:endParaRPr>
          </a:p>
          <a:p>
            <a:pPr marL="1371600" lvl="2" indent="-457200" eaLnBrk="1" hangingPunct="1">
              <a:lnSpc>
                <a:spcPct val="80000"/>
              </a:lnSpc>
            </a:pPr>
            <a:r>
              <a:rPr lang="id-ID" altLang="en-US" sz="2800" dirty="0">
                <a:solidFill>
                  <a:schemeClr val="folHlink"/>
                </a:solidFill>
              </a:rPr>
              <a:t>Akan tetapi</a:t>
            </a:r>
            <a:r>
              <a:rPr lang="en-US" altLang="en-US" sz="2800" dirty="0">
                <a:solidFill>
                  <a:schemeClr val="folHlink"/>
                </a:solidFill>
              </a:rPr>
              <a:t> </a:t>
            </a:r>
            <a:r>
              <a:rPr lang="id-ID" altLang="en-US" sz="2800" dirty="0" err="1">
                <a:solidFill>
                  <a:schemeClr val="folHlink"/>
                </a:solidFill>
              </a:rPr>
              <a:t>kebanyaka</a:t>
            </a:r>
            <a:r>
              <a:rPr lang="en-US" altLang="en-US" sz="2800" dirty="0">
                <a:solidFill>
                  <a:schemeClr val="folHlink"/>
                </a:solidFill>
              </a:rPr>
              <a:t>n o</a:t>
            </a:r>
            <a:r>
              <a:rPr lang="id-ID" altLang="en-US" sz="2800" dirty="0" err="1">
                <a:solidFill>
                  <a:schemeClr val="folHlink"/>
                </a:solidFill>
              </a:rPr>
              <a:t>rganisme</a:t>
            </a:r>
            <a:r>
              <a:rPr lang="id-ID" altLang="en-US" sz="2800" dirty="0">
                <a:solidFill>
                  <a:schemeClr val="folHlink"/>
                </a:solidFill>
              </a:rPr>
              <a:t> hanya dapat hidup pada kisaran suh</a:t>
            </a:r>
            <a:r>
              <a:rPr lang="en-US" altLang="en-US" sz="2800" dirty="0">
                <a:solidFill>
                  <a:schemeClr val="folHlink"/>
                </a:solidFill>
              </a:rPr>
              <a:t>u y</a:t>
            </a:r>
            <a:r>
              <a:rPr lang="id-ID" altLang="en-US" sz="2800" dirty="0" err="1">
                <a:solidFill>
                  <a:schemeClr val="folHlink"/>
                </a:solidFill>
              </a:rPr>
              <a:t>ang</a:t>
            </a:r>
            <a:r>
              <a:rPr lang="id-ID" altLang="en-US" sz="2800" dirty="0">
                <a:solidFill>
                  <a:schemeClr val="folHlink"/>
                </a:solidFill>
              </a:rPr>
              <a:t> lebih sempit. </a:t>
            </a:r>
            <a:endParaRPr lang="en-US" altLang="en-US" sz="2800" dirty="0">
              <a:solidFill>
                <a:schemeClr val="folHlink"/>
              </a:solidFill>
            </a:endParaRPr>
          </a:p>
          <a:p>
            <a:pPr marL="1371600" lvl="2" indent="-457200" eaLnBrk="1" hangingPunct="1">
              <a:lnSpc>
                <a:spcPct val="80000"/>
              </a:lnSpc>
            </a:pPr>
            <a:r>
              <a:rPr lang="id-ID" altLang="en-US" sz="2800" dirty="0">
                <a:solidFill>
                  <a:schemeClr val="folHlink"/>
                </a:solidFill>
              </a:rPr>
              <a:t>Pada umumnya batas atas (maksimum) lebih kritis atau </a:t>
            </a:r>
            <a:r>
              <a:rPr lang="id-ID" altLang="en-US" sz="2800" dirty="0" err="1">
                <a:solidFill>
                  <a:schemeClr val="folHlink"/>
                </a:solidFill>
              </a:rPr>
              <a:t>lebi</a:t>
            </a:r>
            <a:r>
              <a:rPr lang="en-US" altLang="en-US" sz="2800" dirty="0">
                <a:solidFill>
                  <a:schemeClr val="folHlink"/>
                </a:solidFill>
              </a:rPr>
              <a:t>h m</a:t>
            </a:r>
            <a:r>
              <a:rPr lang="id-ID" altLang="en-US" sz="2800" dirty="0" err="1">
                <a:solidFill>
                  <a:schemeClr val="folHlink"/>
                </a:solidFill>
              </a:rPr>
              <a:t>embahayakan</a:t>
            </a:r>
            <a:r>
              <a:rPr lang="id-ID" altLang="en-US" sz="2800" dirty="0">
                <a:solidFill>
                  <a:schemeClr val="folHlink"/>
                </a:solidFill>
              </a:rPr>
              <a:t> kehidupan organisme daripada batas  bawah</a:t>
            </a:r>
            <a:r>
              <a:rPr lang="en-US" altLang="en-US" sz="2800" dirty="0">
                <a:solidFill>
                  <a:schemeClr val="folHlink"/>
                </a:solidFill>
              </a:rPr>
              <a:t> </a:t>
            </a:r>
            <a:r>
              <a:rPr lang="id-ID" altLang="en-US" sz="2800" dirty="0">
                <a:solidFill>
                  <a:schemeClr val="folHlink"/>
                </a:solidFill>
              </a:rPr>
              <a:t>(minimum).</a:t>
            </a:r>
            <a:endParaRPr lang="en-US" altLang="en-US" sz="2800" dirty="0">
              <a:solidFill>
                <a:schemeClr val="folHlink"/>
              </a:solidFill>
            </a:endParaRPr>
          </a:p>
          <a:p>
            <a:pPr marL="1371600" lvl="2" indent="-457200" eaLnBrk="1" hangingPunct="1">
              <a:lnSpc>
                <a:spcPct val="80000"/>
              </a:lnSpc>
            </a:pPr>
            <a:endParaRPr lang="en-US" altLang="en-US" sz="2800" dirty="0">
              <a:solidFill>
                <a:schemeClr val="folHlink"/>
              </a:solidFill>
            </a:endParaRPr>
          </a:p>
        </p:txBody>
      </p:sp>
      <p:sp>
        <p:nvSpPr>
          <p:cNvPr id="27650" name="Slide Number Placeholder 5">
            <a:extLst>
              <a:ext uri="{FF2B5EF4-FFF2-40B4-BE49-F238E27FC236}">
                <a16:creationId xmlns:a16="http://schemas.microsoft.com/office/drawing/2014/main" id="{E35AE901-F061-40E9-A202-E786426D0666}"/>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A3EDFD38-EEF5-4DFD-8C80-D15231A9E696}" type="slidenum">
              <a:rPr lang="en-US" altLang="en-US" sz="1200">
                <a:solidFill>
                  <a:srgbClr val="898989"/>
                </a:solidFill>
              </a:rPr>
              <a:pPr/>
              <a:t>17</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72AFE03F-868A-44FB-B6C8-31BD5EADD9A8}"/>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19459" name="Rectangle 3">
            <a:extLst>
              <a:ext uri="{FF2B5EF4-FFF2-40B4-BE49-F238E27FC236}">
                <a16:creationId xmlns:a16="http://schemas.microsoft.com/office/drawing/2014/main" id="{A989404A-EA23-4A57-BD63-9229C3DAECC2}"/>
              </a:ext>
            </a:extLst>
          </p:cNvPr>
          <p:cNvSpPr>
            <a:spLocks noGrp="1" noChangeArrowheads="1"/>
          </p:cNvSpPr>
          <p:nvPr>
            <p:ph idx="1"/>
          </p:nvPr>
        </p:nvSpPr>
        <p:spPr/>
        <p:txBody>
          <a:bodyPr/>
          <a:lstStyle/>
          <a:p>
            <a:pPr lvl="2" eaLnBrk="1" hangingPunct="1"/>
            <a:r>
              <a:rPr lang="de-DE" altLang="en-US" sz="2800">
                <a:solidFill>
                  <a:schemeClr val="folHlink"/>
                </a:solidFill>
              </a:rPr>
              <a:t>Pada ekosistem perairan, variasi suhu lebih sempit daripada ekosistem darat. Oleh karena itu, biasanya organisme perairan mempunyai kisaran toleransi terhadap suhu lebih sempit daripada organisme darat.</a:t>
            </a:r>
            <a:r>
              <a:rPr lang="id-ID" altLang="en-US" sz="2800">
                <a:solidFill>
                  <a:schemeClr val="folHlink"/>
                </a:solidFill>
              </a:rPr>
              <a:t> </a:t>
            </a:r>
            <a:endParaRPr lang="en-US" altLang="en-US" sz="2800">
              <a:solidFill>
                <a:schemeClr val="folHlink"/>
              </a:solidFill>
            </a:endParaRPr>
          </a:p>
          <a:p>
            <a:pPr lvl="2" eaLnBrk="1" hangingPunct="1"/>
            <a:r>
              <a:rPr lang="en-US" altLang="en-US" sz="2800">
                <a:solidFill>
                  <a:schemeClr val="folHlink"/>
                </a:solidFill>
              </a:rPr>
              <a:t>Misal:</a:t>
            </a:r>
            <a:r>
              <a:rPr lang="en-US" altLang="en-US" sz="2800"/>
              <a:t> </a:t>
            </a:r>
            <a:r>
              <a:rPr lang="id-ID" altLang="en-US" sz="2800">
                <a:solidFill>
                  <a:schemeClr val="folHlink"/>
                </a:solidFill>
              </a:rPr>
              <a:t>algae air dan</a:t>
            </a:r>
            <a:r>
              <a:rPr lang="en-US" altLang="en-US" sz="2800">
                <a:solidFill>
                  <a:schemeClr val="folHlink"/>
                </a:solidFill>
              </a:rPr>
              <a:t> </a:t>
            </a:r>
            <a:r>
              <a:rPr lang="id-ID" altLang="en-US" sz="2800">
                <a:solidFill>
                  <a:schemeClr val="folHlink"/>
                </a:solidFill>
              </a:rPr>
              <a:t>algae darat, invertebrata  air</a:t>
            </a:r>
            <a:r>
              <a:rPr lang="en-US" altLang="en-US" sz="2800">
                <a:solidFill>
                  <a:schemeClr val="folHlink"/>
                </a:solidFill>
              </a:rPr>
              <a:t> </a:t>
            </a:r>
            <a:r>
              <a:rPr lang="id-ID" altLang="en-US" sz="2800">
                <a:solidFill>
                  <a:schemeClr val="folHlink"/>
                </a:solidFill>
              </a:rPr>
              <a:t>dan darat seperti serangga</a:t>
            </a:r>
            <a:endParaRPr lang="en-US" altLang="en-US" sz="2800">
              <a:solidFill>
                <a:schemeClr val="folHlink"/>
              </a:solidFill>
            </a:endParaRPr>
          </a:p>
          <a:p>
            <a:pPr lvl="2" eaLnBrk="1" hangingPunct="1"/>
            <a:endParaRPr lang="en-US" altLang="en-US" sz="2800">
              <a:solidFill>
                <a:schemeClr val="folHlink"/>
              </a:solidFill>
            </a:endParaRPr>
          </a:p>
          <a:p>
            <a:pPr lvl="2" eaLnBrk="1" hangingPunct="1"/>
            <a:endParaRPr lang="en-US" altLang="en-US" sz="2000">
              <a:solidFill>
                <a:schemeClr val="folHlink"/>
              </a:solidFill>
            </a:endParaRPr>
          </a:p>
        </p:txBody>
      </p:sp>
      <p:sp>
        <p:nvSpPr>
          <p:cNvPr id="28674" name="Slide Number Placeholder 5">
            <a:extLst>
              <a:ext uri="{FF2B5EF4-FFF2-40B4-BE49-F238E27FC236}">
                <a16:creationId xmlns:a16="http://schemas.microsoft.com/office/drawing/2014/main" id="{46FDC030-2929-49BA-8B6A-C41A7430E470}"/>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B4FE4416-5569-4891-8990-D80D09D8C26D}" type="slidenum">
              <a:rPr lang="en-US" altLang="en-US" sz="1200">
                <a:solidFill>
                  <a:srgbClr val="898989"/>
                </a:solidFill>
              </a:rPr>
              <a:pPr/>
              <a:t>18</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26BAD-9B0F-4936-8A31-32643A6CFA7C}"/>
              </a:ext>
            </a:extLst>
          </p:cNvPr>
          <p:cNvSpPr>
            <a:spLocks noGrp="1"/>
          </p:cNvSpPr>
          <p:nvPr>
            <p:ph type="title"/>
          </p:nvPr>
        </p:nvSpPr>
        <p:spPr/>
        <p:txBody>
          <a:bodyPr/>
          <a:lstStyle/>
          <a:p>
            <a:endParaRPr lang="en-US"/>
          </a:p>
        </p:txBody>
      </p:sp>
      <p:sp>
        <p:nvSpPr>
          <p:cNvPr id="20483" name="Content Placeholder 2">
            <a:extLst>
              <a:ext uri="{FF2B5EF4-FFF2-40B4-BE49-F238E27FC236}">
                <a16:creationId xmlns:a16="http://schemas.microsoft.com/office/drawing/2014/main" id="{8CE63B97-087B-48B7-8E71-3DFB5411067F}"/>
              </a:ext>
            </a:extLst>
          </p:cNvPr>
          <p:cNvSpPr>
            <a:spLocks noGrp="1"/>
          </p:cNvSpPr>
          <p:nvPr>
            <p:ph idx="1"/>
          </p:nvPr>
        </p:nvSpPr>
        <p:spPr/>
        <p:txBody>
          <a:bodyPr/>
          <a:lstStyle/>
          <a:p>
            <a:pPr eaLnBrk="1" hangingPunct="1"/>
            <a:r>
              <a:rPr lang="en-US" altLang="en-US" dirty="0" err="1"/>
              <a:t>Suhu</a:t>
            </a:r>
            <a:r>
              <a:rPr lang="en-US" altLang="en-US" dirty="0"/>
              <a:t> air </a:t>
            </a:r>
            <a:r>
              <a:rPr lang="en-US" altLang="en-US" dirty="0" err="1"/>
              <a:t>bepengaruh</a:t>
            </a:r>
            <a:r>
              <a:rPr lang="en-US" altLang="en-US" dirty="0"/>
              <a:t> </a:t>
            </a:r>
            <a:r>
              <a:rPr lang="en-US" altLang="en-US" dirty="0" err="1"/>
              <a:t>terhadap</a:t>
            </a:r>
            <a:r>
              <a:rPr lang="en-US" altLang="en-US" dirty="0"/>
              <a:t> </a:t>
            </a:r>
            <a:r>
              <a:rPr lang="en-US" altLang="en-US" dirty="0" err="1"/>
              <a:t>kelangsungan</a:t>
            </a:r>
            <a:r>
              <a:rPr lang="en-US" altLang="en-US" dirty="0"/>
              <a:t> </a:t>
            </a:r>
            <a:r>
              <a:rPr lang="en-US" altLang="en-US" dirty="0" err="1"/>
              <a:t>hidup,pertumbuhan</a:t>
            </a:r>
            <a:r>
              <a:rPr lang="en-US" altLang="en-US" dirty="0"/>
              <a:t> </a:t>
            </a:r>
            <a:r>
              <a:rPr lang="en-US" altLang="en-US" dirty="0" err="1"/>
              <a:t>morfologi</a:t>
            </a:r>
            <a:r>
              <a:rPr lang="en-US" altLang="en-US" dirty="0"/>
              <a:t>,  </a:t>
            </a:r>
            <a:r>
              <a:rPr lang="en-US" altLang="en-US" dirty="0" err="1"/>
              <a:t>reproduksi,tingkah</a:t>
            </a:r>
            <a:r>
              <a:rPr lang="en-US" altLang="en-US" dirty="0"/>
              <a:t> </a:t>
            </a:r>
            <a:r>
              <a:rPr lang="en-US" altLang="en-US" dirty="0" err="1"/>
              <a:t>laku,laju</a:t>
            </a:r>
            <a:r>
              <a:rPr lang="en-US" altLang="en-US" dirty="0"/>
              <a:t> </a:t>
            </a:r>
            <a:r>
              <a:rPr lang="en-US" altLang="en-US" dirty="0" err="1"/>
              <a:t>pergantian</a:t>
            </a:r>
            <a:r>
              <a:rPr lang="en-US" altLang="en-US" dirty="0"/>
              <a:t> </a:t>
            </a:r>
            <a:r>
              <a:rPr lang="en-US" altLang="en-US" dirty="0" err="1"/>
              <a:t>kulit</a:t>
            </a:r>
            <a:r>
              <a:rPr lang="en-US" altLang="en-US" dirty="0"/>
              <a:t> </a:t>
            </a:r>
            <a:r>
              <a:rPr lang="en-US" altLang="en-US" dirty="0" err="1"/>
              <a:t>dan</a:t>
            </a:r>
            <a:r>
              <a:rPr lang="en-US" altLang="en-US" dirty="0"/>
              <a:t> </a:t>
            </a:r>
            <a:r>
              <a:rPr lang="en-US" altLang="en-US" dirty="0" err="1"/>
              <a:t>metobolisme</a:t>
            </a:r>
            <a:r>
              <a:rPr lang="en-US" altLang="en-US" dirty="0"/>
              <a:t> </a:t>
            </a:r>
            <a:r>
              <a:rPr lang="en-US" altLang="en-US" dirty="0" err="1"/>
              <a:t>udang</a:t>
            </a:r>
            <a:r>
              <a:rPr lang="en-US" altLang="en-US" dirty="0"/>
              <a:t>.</a:t>
            </a:r>
          </a:p>
          <a:p>
            <a:pPr eaLnBrk="1" hangingPunct="1"/>
            <a:r>
              <a:rPr lang="en-US" altLang="en-US" dirty="0" err="1"/>
              <a:t>Udang</a:t>
            </a:r>
            <a:r>
              <a:rPr lang="en-US" altLang="en-US" dirty="0"/>
              <a:t> </a:t>
            </a:r>
            <a:r>
              <a:rPr lang="en-US" altLang="en-US" dirty="0" err="1"/>
              <a:t>hidup</a:t>
            </a:r>
            <a:r>
              <a:rPr lang="en-US" altLang="en-US" dirty="0"/>
              <a:t> </a:t>
            </a:r>
            <a:r>
              <a:rPr lang="en-US" altLang="en-US" dirty="0" err="1"/>
              <a:t>pada</a:t>
            </a:r>
            <a:r>
              <a:rPr lang="en-US" altLang="en-US" dirty="0"/>
              <a:t> </a:t>
            </a:r>
            <a:r>
              <a:rPr lang="en-US" altLang="en-US" dirty="0" err="1"/>
              <a:t>suhu</a:t>
            </a:r>
            <a:r>
              <a:rPr lang="en-US" altLang="en-US" dirty="0"/>
              <a:t> air 21-32</a:t>
            </a:r>
            <a:r>
              <a:rPr lang="en-US" altLang="en-US" baseline="30000" dirty="0"/>
              <a:t>o </a:t>
            </a:r>
          </a:p>
          <a:p>
            <a:pPr eaLnBrk="1" hangingPunct="1"/>
            <a:r>
              <a:rPr lang="en-US" altLang="en-US" dirty="0" err="1"/>
              <a:t>Suhu</a:t>
            </a:r>
            <a:r>
              <a:rPr lang="en-US" altLang="en-US" dirty="0"/>
              <a:t> </a:t>
            </a:r>
            <a:r>
              <a:rPr lang="en-US" altLang="en-US" dirty="0" err="1"/>
              <a:t>untuk</a:t>
            </a:r>
            <a:r>
              <a:rPr lang="en-US" altLang="en-US" dirty="0"/>
              <a:t> </a:t>
            </a:r>
            <a:r>
              <a:rPr lang="en-US" altLang="en-US" dirty="0" err="1"/>
              <a:t>ikan</a:t>
            </a:r>
            <a:r>
              <a:rPr lang="en-US" altLang="en-US" dirty="0"/>
              <a:t> </a:t>
            </a:r>
            <a:r>
              <a:rPr lang="en-US" altLang="en-US" dirty="0" err="1"/>
              <a:t>berkisar</a:t>
            </a:r>
            <a:r>
              <a:rPr lang="en-US" altLang="en-US" dirty="0"/>
              <a:t> 25-30</a:t>
            </a:r>
            <a:r>
              <a:rPr lang="en-US" altLang="en-US" baseline="30000" dirty="0"/>
              <a:t>o</a:t>
            </a:r>
          </a:p>
          <a:p>
            <a:pPr eaLnBrk="1" hangingPunct="1"/>
            <a:endParaRPr lang="en-US" altLang="en-US" baseline="30000" dirty="0"/>
          </a:p>
        </p:txBody>
      </p:sp>
      <p:sp>
        <p:nvSpPr>
          <p:cNvPr id="4" name="Slide Number Placeholder 3">
            <a:extLst>
              <a:ext uri="{FF2B5EF4-FFF2-40B4-BE49-F238E27FC236}">
                <a16:creationId xmlns:a16="http://schemas.microsoft.com/office/drawing/2014/main" id="{910CF3C6-DCE4-45E7-85C3-73C1B2166B19}"/>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1B548B77-56DD-49C3-BCBF-AFBEF5B70E18}" type="slidenum">
              <a:rPr lang="en-US" altLang="en-US" sz="1200">
                <a:solidFill>
                  <a:srgbClr val="898989"/>
                </a:solidFill>
              </a:rPr>
              <a:pPr/>
              <a:t>19</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6E5C4700-C4C2-4EFB-9A04-5AB22B362C2C}"/>
              </a:ext>
            </a:extLst>
          </p:cNvPr>
          <p:cNvSpPr>
            <a:spLocks noGrp="1" noChangeArrowheads="1"/>
          </p:cNvSpPr>
          <p:nvPr>
            <p:ph type="title"/>
          </p:nvPr>
        </p:nvSpPr>
        <p:spPr>
          <a:xfrm>
            <a:off x="1524001" y="214313"/>
            <a:ext cx="8943975" cy="857250"/>
          </a:xfrm>
        </p:spPr>
        <p:txBody>
          <a:bodyPr rtlCol="0">
            <a:normAutofit/>
          </a:bodyPr>
          <a:lstStyle/>
          <a:p>
            <a:pPr marL="54864" eaLnBrk="1" fontAlgn="auto" hangingPunct="1">
              <a:spcAft>
                <a:spcPts val="0"/>
              </a:spcAft>
              <a:defRPr/>
            </a:pPr>
            <a:r>
              <a:rPr lang="en-US" sz="3600" dirty="0">
                <a:solidFill>
                  <a:schemeClr val="tx2">
                    <a:tint val="100000"/>
                    <a:shade val="90000"/>
                    <a:satMod val="250000"/>
                    <a:alpha val="100000"/>
                  </a:schemeClr>
                </a:solidFill>
              </a:rPr>
              <a:t>Minimum Liebig</a:t>
            </a:r>
          </a:p>
        </p:txBody>
      </p:sp>
      <p:sp>
        <p:nvSpPr>
          <p:cNvPr id="3075" name="Rectangle 3">
            <a:extLst>
              <a:ext uri="{FF2B5EF4-FFF2-40B4-BE49-F238E27FC236}">
                <a16:creationId xmlns:a16="http://schemas.microsoft.com/office/drawing/2014/main" id="{11810BD9-831F-4020-A718-754B0A67F603}"/>
              </a:ext>
            </a:extLst>
          </p:cNvPr>
          <p:cNvSpPr>
            <a:spLocks noGrp="1" noChangeArrowheads="1"/>
          </p:cNvSpPr>
          <p:nvPr>
            <p:ph idx="1"/>
          </p:nvPr>
        </p:nvSpPr>
        <p:spPr/>
        <p:txBody>
          <a:bodyPr/>
          <a:lstStyle/>
          <a:p>
            <a:pPr eaLnBrk="1" hangingPunct="1">
              <a:lnSpc>
                <a:spcPct val="90000"/>
              </a:lnSpc>
            </a:pPr>
            <a:r>
              <a:rPr lang="en-US" altLang="en-US" sz="2800">
                <a:solidFill>
                  <a:schemeClr val="folHlink"/>
                </a:solidFill>
              </a:rPr>
              <a:t>Pada keadaan yang kritis, bahan bahan pendukung kehidupan suatu organisme yang tersedia dalam jumlah minimum bertindak sebagai faktor pembatas. </a:t>
            </a:r>
          </a:p>
          <a:p>
            <a:pPr eaLnBrk="1" hangingPunct="1">
              <a:lnSpc>
                <a:spcPct val="90000"/>
              </a:lnSpc>
            </a:pPr>
            <a:r>
              <a:rPr lang="en-US" altLang="en-US" sz="2800">
                <a:solidFill>
                  <a:schemeClr val="folHlink"/>
                </a:solidFill>
              </a:rPr>
              <a:t>Justus Liebig (1840) menemukan hasil tanaman tidak ditentukan oleh unsur hara N,P, K yang diperlukan dalam jumlah banyak tetapi oleh mineral seperti magnesium yang diperlukan dalam jumlah sedikit oleh tanaman. </a:t>
            </a:r>
          </a:p>
        </p:txBody>
      </p:sp>
      <p:sp>
        <p:nvSpPr>
          <p:cNvPr id="4098" name="Slide Number Placeholder 5">
            <a:extLst>
              <a:ext uri="{FF2B5EF4-FFF2-40B4-BE49-F238E27FC236}">
                <a16:creationId xmlns:a16="http://schemas.microsoft.com/office/drawing/2014/main" id="{22BB256C-5B50-49A1-A2F7-BC194D2719BD}"/>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8ED8118A-C807-4661-9412-922D294332FE}" type="slidenum">
              <a:rPr lang="en-US" altLang="en-US" sz="1200">
                <a:solidFill>
                  <a:srgbClr val="898989"/>
                </a:solidFill>
              </a:rPr>
              <a:pPr/>
              <a:t>2</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8D52CB2D-ADAA-49D7-AF8A-77FA0D14F602}"/>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1507" name="Rectangle 3">
            <a:extLst>
              <a:ext uri="{FF2B5EF4-FFF2-40B4-BE49-F238E27FC236}">
                <a16:creationId xmlns:a16="http://schemas.microsoft.com/office/drawing/2014/main" id="{F39B8E78-F5F2-4203-ACDA-9E73952B37A4}"/>
              </a:ext>
            </a:extLst>
          </p:cNvPr>
          <p:cNvSpPr>
            <a:spLocks noGrp="1" noChangeArrowheads="1"/>
          </p:cNvSpPr>
          <p:nvPr>
            <p:ph idx="1"/>
          </p:nvPr>
        </p:nvSpPr>
        <p:spPr/>
        <p:txBody>
          <a:bodyPr/>
          <a:lstStyle/>
          <a:p>
            <a:pPr marL="609600" indent="-609600" eaLnBrk="1" hangingPunct="1">
              <a:buNone/>
            </a:pPr>
            <a:r>
              <a:rPr lang="en-US" altLang="en-US" sz="2800">
                <a:solidFill>
                  <a:schemeClr val="folHlink"/>
                </a:solidFill>
              </a:rPr>
              <a:t>2. Radiasi cahaya matahari</a:t>
            </a:r>
          </a:p>
          <a:p>
            <a:pPr marL="990600" lvl="1" indent="-533400" eaLnBrk="1" hangingPunct="1"/>
            <a:r>
              <a:rPr lang="en-US" altLang="en-US">
                <a:solidFill>
                  <a:schemeClr val="folHlink"/>
                </a:solidFill>
              </a:rPr>
              <a:t>Cahaya matahari mempunyai dua fungsi yang saling berlawanan, di satu pihak radiasi cahaya matahari menguntungkan karena sebagai sumber energi bagi proses fotosintesa. Dilain pihak, radiasi cahaya matahari merugikan karena   cahaya matahari langsung akan merusak atau membunuh protoplasma.</a:t>
            </a:r>
            <a:r>
              <a:rPr lang="en-US" altLang="en-US"/>
              <a:t> </a:t>
            </a:r>
          </a:p>
        </p:txBody>
      </p:sp>
      <p:sp>
        <p:nvSpPr>
          <p:cNvPr id="29698" name="Slide Number Placeholder 5">
            <a:extLst>
              <a:ext uri="{FF2B5EF4-FFF2-40B4-BE49-F238E27FC236}">
                <a16:creationId xmlns:a16="http://schemas.microsoft.com/office/drawing/2014/main" id="{FA105C67-FB45-4FA6-B265-87AD28D92A3A}"/>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C689C8E9-C686-471F-8DDB-497071F11591}" type="slidenum">
              <a:rPr lang="en-US" altLang="en-US" sz="1200">
                <a:solidFill>
                  <a:srgbClr val="898989"/>
                </a:solidFill>
              </a:rPr>
              <a:pPr/>
              <a:t>20</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7D3E098E-13D3-4727-B870-5115DBB9F19F}"/>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2531" name="Rectangle 3">
            <a:extLst>
              <a:ext uri="{FF2B5EF4-FFF2-40B4-BE49-F238E27FC236}">
                <a16:creationId xmlns:a16="http://schemas.microsoft.com/office/drawing/2014/main" id="{7ED8EF10-2CED-49F0-A6CC-6D75F3063829}"/>
              </a:ext>
            </a:extLst>
          </p:cNvPr>
          <p:cNvSpPr>
            <a:spLocks noGrp="1" noChangeArrowheads="1"/>
          </p:cNvSpPr>
          <p:nvPr>
            <p:ph idx="1"/>
          </p:nvPr>
        </p:nvSpPr>
        <p:spPr/>
        <p:txBody>
          <a:bodyPr/>
          <a:lstStyle/>
          <a:p>
            <a:pPr eaLnBrk="1" hangingPunct="1"/>
            <a:r>
              <a:rPr lang="de-DE" altLang="en-US" sz="2800">
                <a:solidFill>
                  <a:schemeClr val="folHlink"/>
                </a:solidFill>
              </a:rPr>
              <a:t>Dari segi ekologi, bagi kehidupan organisme yang penting radiasi adalah kualitas sinar (panjang gelombang dan warna) dan intensitas cahaya (lama penyinaran), karena laju fotosintesa akan bervariasi sesuai dengan perbedaan panjang gelombang yang ada. </a:t>
            </a:r>
            <a:endParaRPr lang="en-US" altLang="en-US" sz="2800">
              <a:solidFill>
                <a:schemeClr val="folHlink"/>
              </a:solidFill>
            </a:endParaRPr>
          </a:p>
        </p:txBody>
      </p:sp>
      <p:sp>
        <p:nvSpPr>
          <p:cNvPr id="30722" name="Slide Number Placeholder 5">
            <a:extLst>
              <a:ext uri="{FF2B5EF4-FFF2-40B4-BE49-F238E27FC236}">
                <a16:creationId xmlns:a16="http://schemas.microsoft.com/office/drawing/2014/main" id="{7B1E94F8-45E9-4123-8B8E-341F83A352DB}"/>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F436B712-4AA5-4AAA-A8A7-A4E06A95CB71}" type="slidenum">
              <a:rPr lang="en-US" altLang="en-US" sz="1200">
                <a:solidFill>
                  <a:srgbClr val="898989"/>
                </a:solidFill>
              </a:rPr>
              <a:pPr/>
              <a:t>21</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E0353228-0123-440F-BAAD-25F7EEEA63AE}"/>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3555" name="Rectangle 3">
            <a:extLst>
              <a:ext uri="{FF2B5EF4-FFF2-40B4-BE49-F238E27FC236}">
                <a16:creationId xmlns:a16="http://schemas.microsoft.com/office/drawing/2014/main" id="{55992CF9-AFA2-4E12-8805-0A2CA1D22EAB}"/>
              </a:ext>
            </a:extLst>
          </p:cNvPr>
          <p:cNvSpPr>
            <a:spLocks noGrp="1" noChangeArrowheads="1"/>
          </p:cNvSpPr>
          <p:nvPr>
            <p:ph idx="1"/>
          </p:nvPr>
        </p:nvSpPr>
        <p:spPr/>
        <p:txBody>
          <a:bodyPr/>
          <a:lstStyle/>
          <a:p>
            <a:pPr eaLnBrk="1" hangingPunct="1"/>
            <a:r>
              <a:rPr lang="de-DE" altLang="en-US" sz="2800">
                <a:solidFill>
                  <a:schemeClr val="folHlink"/>
                </a:solidFill>
              </a:rPr>
              <a:t>Sinar merah dan biru disaring oleh komponen air dan menghasilkan sinar hijau yang sukar sekali diabsorbsi oleh klorofil. </a:t>
            </a:r>
          </a:p>
          <a:p>
            <a:pPr eaLnBrk="1" hangingPunct="1"/>
            <a:r>
              <a:rPr lang="de-DE" altLang="en-US" sz="2800">
                <a:solidFill>
                  <a:schemeClr val="folHlink"/>
                </a:solidFill>
              </a:rPr>
              <a:t>Intensitas cahaya matahari berpengaruh langsung  terhadap laju fotosintesis. </a:t>
            </a:r>
          </a:p>
          <a:p>
            <a:pPr eaLnBrk="1" hangingPunct="1"/>
            <a:r>
              <a:rPr lang="de-DE" altLang="en-US" sz="2800">
                <a:solidFill>
                  <a:schemeClr val="folHlink"/>
                </a:solidFill>
              </a:rPr>
              <a:t>Penurunan tingkat kejenuhan sinar akan diikuti dengan penurunan intensitas cahaya</a:t>
            </a:r>
            <a:r>
              <a:rPr lang="de-DE" altLang="en-US" sz="2800"/>
              <a:t>. </a:t>
            </a:r>
            <a:endParaRPr lang="en-US" altLang="en-US" sz="2800"/>
          </a:p>
        </p:txBody>
      </p:sp>
      <p:sp>
        <p:nvSpPr>
          <p:cNvPr id="31746" name="Slide Number Placeholder 5">
            <a:extLst>
              <a:ext uri="{FF2B5EF4-FFF2-40B4-BE49-F238E27FC236}">
                <a16:creationId xmlns:a16="http://schemas.microsoft.com/office/drawing/2014/main" id="{BFA8D213-8B74-4827-8572-8A4853B83B68}"/>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6AA0E5FB-9792-4841-80E7-55E2F6CA49D9}" type="slidenum">
              <a:rPr lang="en-US" altLang="en-US" sz="1200">
                <a:solidFill>
                  <a:srgbClr val="898989"/>
                </a:solidFill>
              </a:rPr>
              <a:pPr/>
              <a:t>22</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DB902849-5279-4753-A313-82624DA2B9A7}"/>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4579" name="Rectangle 3">
            <a:extLst>
              <a:ext uri="{FF2B5EF4-FFF2-40B4-BE49-F238E27FC236}">
                <a16:creationId xmlns:a16="http://schemas.microsoft.com/office/drawing/2014/main" id="{A2546ED1-C7DC-42C1-9996-9D936586A4C3}"/>
              </a:ext>
            </a:extLst>
          </p:cNvPr>
          <p:cNvSpPr>
            <a:spLocks noGrp="1" noChangeArrowheads="1"/>
          </p:cNvSpPr>
          <p:nvPr>
            <p:ph idx="1"/>
          </p:nvPr>
        </p:nvSpPr>
        <p:spPr/>
        <p:txBody>
          <a:bodyPr/>
          <a:lstStyle/>
          <a:p>
            <a:pPr marL="609600" indent="-609600" eaLnBrk="1" hangingPunct="1">
              <a:lnSpc>
                <a:spcPct val="90000"/>
              </a:lnSpc>
              <a:buNone/>
            </a:pPr>
            <a:r>
              <a:rPr lang="en-US" altLang="en-US">
                <a:solidFill>
                  <a:schemeClr val="folHlink"/>
                </a:solidFill>
              </a:rPr>
              <a:t>3. Kekeruhan,warna dan bau</a:t>
            </a:r>
          </a:p>
          <a:p>
            <a:pPr marL="609600" indent="-609600" eaLnBrk="1" hangingPunct="1">
              <a:lnSpc>
                <a:spcPct val="90000"/>
              </a:lnSpc>
              <a:buNone/>
            </a:pPr>
            <a:r>
              <a:rPr lang="en-US" altLang="en-US">
                <a:solidFill>
                  <a:schemeClr val="folHlink"/>
                </a:solidFill>
              </a:rPr>
              <a:t>Kekeruhan disebabkan oleh partikel-partikel tanah, partikel bahan organik dan biota renik</a:t>
            </a:r>
          </a:p>
          <a:p>
            <a:pPr marL="609600" indent="-609600" eaLnBrk="1" hangingPunct="1">
              <a:lnSpc>
                <a:spcPct val="90000"/>
              </a:lnSpc>
              <a:buNone/>
            </a:pPr>
            <a:r>
              <a:rPr lang="en-US" altLang="en-US">
                <a:solidFill>
                  <a:schemeClr val="folHlink"/>
                </a:solidFill>
              </a:rPr>
              <a:t>       maka kecerahan air menjadi rendah</a:t>
            </a:r>
          </a:p>
          <a:p>
            <a:pPr marL="609600" indent="-609600" eaLnBrk="1" hangingPunct="1">
              <a:lnSpc>
                <a:spcPct val="90000"/>
              </a:lnSpc>
              <a:buNone/>
            </a:pPr>
            <a:r>
              <a:rPr lang="en-US" altLang="en-US">
                <a:solidFill>
                  <a:schemeClr val="folHlink"/>
                </a:solidFill>
              </a:rPr>
              <a:t>Warna air ditentukan warna senyawa atau bahan terlarut dan melayang di dalam air misal warna coklat dan kekeruhan tinggi,kecerahan rendah maka banyak terdapat partikel tanah</a:t>
            </a:r>
          </a:p>
          <a:p>
            <a:pPr marL="609600" indent="-609600" eaLnBrk="1" hangingPunct="1">
              <a:lnSpc>
                <a:spcPct val="90000"/>
              </a:lnSpc>
              <a:buNone/>
            </a:pPr>
            <a:r>
              <a:rPr lang="en-US" altLang="en-US">
                <a:solidFill>
                  <a:schemeClr val="folHlink"/>
                </a:solidFill>
              </a:rPr>
              <a:t>Warna hijau sampai hijau tua atau hijau abu-abu maka banyak mengandung plankton</a:t>
            </a:r>
          </a:p>
          <a:p>
            <a:pPr marL="609600" indent="-609600" eaLnBrk="1" hangingPunct="1">
              <a:lnSpc>
                <a:spcPct val="90000"/>
              </a:lnSpc>
              <a:buNone/>
            </a:pPr>
            <a:endParaRPr lang="en-US" altLang="en-US">
              <a:solidFill>
                <a:schemeClr val="folHlink"/>
              </a:solidFill>
            </a:endParaRPr>
          </a:p>
        </p:txBody>
      </p:sp>
      <p:sp>
        <p:nvSpPr>
          <p:cNvPr id="33794" name="Slide Number Placeholder 5">
            <a:extLst>
              <a:ext uri="{FF2B5EF4-FFF2-40B4-BE49-F238E27FC236}">
                <a16:creationId xmlns:a16="http://schemas.microsoft.com/office/drawing/2014/main" id="{0B8D1C59-A54F-4AE8-95F3-9FCD3C9E70AB}"/>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4A880CF9-2BB6-4827-9A19-D6F4DDE0BB7C}" type="slidenum">
              <a:rPr lang="en-US" altLang="en-US" sz="1200">
                <a:solidFill>
                  <a:srgbClr val="898989"/>
                </a:solidFill>
              </a:rPr>
              <a:pPr/>
              <a:t>23</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DB0BFD2-0613-4471-AB2A-F58234C7ED78}"/>
              </a:ext>
            </a:extLst>
          </p:cNvPr>
          <p:cNvSpPr>
            <a:spLocks noGrp="1"/>
          </p:cNvSpPr>
          <p:nvPr>
            <p:ph type="title"/>
          </p:nvPr>
        </p:nvSpPr>
        <p:spPr/>
        <p:txBody>
          <a:bodyPr/>
          <a:lstStyle/>
          <a:p>
            <a:pPr eaLnBrk="1" hangingPunct="1"/>
            <a:endParaRPr lang="en-US" altLang="en-US"/>
          </a:p>
        </p:txBody>
      </p:sp>
      <p:sp>
        <p:nvSpPr>
          <p:cNvPr id="25603" name="Content Placeholder 2">
            <a:extLst>
              <a:ext uri="{FF2B5EF4-FFF2-40B4-BE49-F238E27FC236}">
                <a16:creationId xmlns:a16="http://schemas.microsoft.com/office/drawing/2014/main" id="{0EE895EF-8262-45C5-8B37-5B9285C2FDBF}"/>
              </a:ext>
            </a:extLst>
          </p:cNvPr>
          <p:cNvSpPr>
            <a:spLocks noGrp="1"/>
          </p:cNvSpPr>
          <p:nvPr>
            <p:ph idx="1"/>
          </p:nvPr>
        </p:nvSpPr>
        <p:spPr/>
        <p:txBody>
          <a:bodyPr/>
          <a:lstStyle/>
          <a:p>
            <a:pPr eaLnBrk="1" hangingPunct="1"/>
            <a:r>
              <a:rPr lang="en-US" altLang="en-US"/>
              <a:t>Bau disebabkan oleh bau dari senyawa atau materi dan gas-gas. Misal air tambak yang mengandung bahan organik spt sisa pakan, pupuk organik dsb akan berbau busuk dari gas sulfida, gas resin serta amonia.</a:t>
            </a:r>
          </a:p>
          <a:p>
            <a:pPr eaLnBrk="1" hangingPunct="1"/>
            <a:r>
              <a:rPr lang="en-US" altLang="en-US"/>
              <a:t>Kekurangan partikel tanah dapat mengakibatkan insang udang terselaputi partikel tanah shgga udang dapat mati lemas atau anoxia, nafsu makan udang berkurang sehingga laju pertumbuhan terhambat. </a:t>
            </a:r>
          </a:p>
        </p:txBody>
      </p:sp>
      <p:sp>
        <p:nvSpPr>
          <p:cNvPr id="4" name="Slide Number Placeholder 3">
            <a:extLst>
              <a:ext uri="{FF2B5EF4-FFF2-40B4-BE49-F238E27FC236}">
                <a16:creationId xmlns:a16="http://schemas.microsoft.com/office/drawing/2014/main" id="{15CA2A34-A683-40CD-9C0E-C843CA35AB51}"/>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4FCAF7B9-0327-49EC-A976-48DD736B71A9}" type="slidenum">
              <a:rPr lang="en-US" altLang="en-US" sz="1200">
                <a:solidFill>
                  <a:srgbClr val="898989"/>
                </a:solidFill>
              </a:rPr>
              <a:pPr/>
              <a:t>24</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BCC4D09E-85FF-48C0-AED3-DC856441E35B}"/>
              </a:ext>
            </a:extLst>
          </p:cNvPr>
          <p:cNvSpPr>
            <a:spLocks noGrp="1"/>
          </p:cNvSpPr>
          <p:nvPr>
            <p:ph type="title"/>
          </p:nvPr>
        </p:nvSpPr>
        <p:spPr/>
        <p:txBody>
          <a:bodyPr/>
          <a:lstStyle/>
          <a:p>
            <a:pPr eaLnBrk="1" hangingPunct="1"/>
            <a:endParaRPr lang="en-US" altLang="en-US"/>
          </a:p>
        </p:txBody>
      </p:sp>
      <p:sp>
        <p:nvSpPr>
          <p:cNvPr id="26627" name="Content Placeholder 2">
            <a:extLst>
              <a:ext uri="{FF2B5EF4-FFF2-40B4-BE49-F238E27FC236}">
                <a16:creationId xmlns:a16="http://schemas.microsoft.com/office/drawing/2014/main" id="{85369960-5632-46E7-80D4-0900A7B20B3D}"/>
              </a:ext>
            </a:extLst>
          </p:cNvPr>
          <p:cNvSpPr>
            <a:spLocks noGrp="1"/>
          </p:cNvSpPr>
          <p:nvPr>
            <p:ph idx="1"/>
          </p:nvPr>
        </p:nvSpPr>
        <p:spPr/>
        <p:txBody>
          <a:bodyPr/>
          <a:lstStyle/>
          <a:p>
            <a:pPr eaLnBrk="1" hangingPunct="1"/>
            <a:r>
              <a:rPr lang="en-US" altLang="en-US"/>
              <a:t>Udang terganggu. Kadar partikel tanah 80mg/l atau lebih kurang mendukung dan kadar sampai 800mg/l tidak dignkan untuk budi daya udang. </a:t>
            </a:r>
          </a:p>
          <a:p>
            <a:pPr eaLnBrk="1" hangingPunct="1"/>
            <a:r>
              <a:rPr lang="en-US" altLang="en-US"/>
              <a:t>Air hijau dan kecerahan sangat rendah kurang 40mg/l terjadi blooming plankton maka kehidupan udang terganggu.</a:t>
            </a:r>
          </a:p>
        </p:txBody>
      </p:sp>
      <p:sp>
        <p:nvSpPr>
          <p:cNvPr id="4" name="Slide Number Placeholder 3">
            <a:extLst>
              <a:ext uri="{FF2B5EF4-FFF2-40B4-BE49-F238E27FC236}">
                <a16:creationId xmlns:a16="http://schemas.microsoft.com/office/drawing/2014/main" id="{EB333A64-1CBB-4235-AFBF-41914EF2CCFF}"/>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C538624F-9B2C-49D5-845C-CCA1FBE2CB31}" type="slidenum">
              <a:rPr lang="en-US" altLang="en-US" sz="1200">
                <a:solidFill>
                  <a:srgbClr val="898989"/>
                </a:solidFill>
              </a:rPr>
              <a:pPr/>
              <a:t>25</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a:extLst>
              <a:ext uri="{FF2B5EF4-FFF2-40B4-BE49-F238E27FC236}">
                <a16:creationId xmlns:a16="http://schemas.microsoft.com/office/drawing/2014/main" id="{F7582866-6D1D-4129-88C2-4DD5A0F88F58}"/>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7651" name="Rectangle 3">
            <a:extLst>
              <a:ext uri="{FF2B5EF4-FFF2-40B4-BE49-F238E27FC236}">
                <a16:creationId xmlns:a16="http://schemas.microsoft.com/office/drawing/2014/main" id="{FAD7FC3F-5D94-47FC-952F-220FEBC3F0EF}"/>
              </a:ext>
            </a:extLst>
          </p:cNvPr>
          <p:cNvSpPr>
            <a:spLocks noGrp="1" noChangeArrowheads="1"/>
          </p:cNvSpPr>
          <p:nvPr>
            <p:ph idx="1"/>
          </p:nvPr>
        </p:nvSpPr>
        <p:spPr/>
        <p:txBody>
          <a:bodyPr/>
          <a:lstStyle/>
          <a:p>
            <a:pPr marL="609600" indent="-609600" eaLnBrk="1" hangingPunct="1">
              <a:lnSpc>
                <a:spcPct val="80000"/>
              </a:lnSpc>
              <a:buNone/>
            </a:pPr>
            <a:r>
              <a:rPr lang="en-US" altLang="en-US" sz="2800">
                <a:solidFill>
                  <a:schemeClr val="folHlink"/>
                </a:solidFill>
              </a:rPr>
              <a:t>4. Arus dan tekanan air. </a:t>
            </a:r>
          </a:p>
          <a:p>
            <a:pPr marL="990600" lvl="1" indent="-533400" eaLnBrk="1" hangingPunct="1">
              <a:lnSpc>
                <a:spcPct val="80000"/>
              </a:lnSpc>
            </a:pPr>
            <a:r>
              <a:rPr lang="de-DE" altLang="en-US">
                <a:solidFill>
                  <a:schemeClr val="folHlink"/>
                </a:solidFill>
              </a:rPr>
              <a:t>Arus air tidak hanya mempengaruhi konsentrasi gas dalam air, tetapi juga secara langsung sebagai faktor pembatas. </a:t>
            </a:r>
          </a:p>
          <a:p>
            <a:pPr marL="990600" lvl="1" indent="-533400" eaLnBrk="1" hangingPunct="1">
              <a:lnSpc>
                <a:spcPct val="80000"/>
              </a:lnSpc>
            </a:pPr>
            <a:r>
              <a:rPr lang="de-DE" altLang="en-US">
                <a:solidFill>
                  <a:schemeClr val="folHlink"/>
                </a:solidFill>
              </a:rPr>
              <a:t>Misal perbedaan organisme sungai dan danau sering disebabkan oleh arus yang deras pada sungai. </a:t>
            </a:r>
          </a:p>
          <a:p>
            <a:pPr marL="990600" lvl="1" indent="-533400" eaLnBrk="1" hangingPunct="1">
              <a:lnSpc>
                <a:spcPct val="80000"/>
              </a:lnSpc>
            </a:pPr>
            <a:r>
              <a:rPr lang="de-DE" altLang="en-US">
                <a:solidFill>
                  <a:schemeClr val="folHlink"/>
                </a:solidFill>
              </a:rPr>
              <a:t>Tumbuhan dan binatang di sungai harus mampu menyesuaikan diri terhadap arus baik secara morfologis dan fisiologis.</a:t>
            </a:r>
            <a:endParaRPr lang="en-US" altLang="en-US">
              <a:solidFill>
                <a:schemeClr val="folHlink"/>
              </a:solidFill>
            </a:endParaRPr>
          </a:p>
        </p:txBody>
      </p:sp>
      <p:sp>
        <p:nvSpPr>
          <p:cNvPr id="46082" name="Slide Number Placeholder 5">
            <a:extLst>
              <a:ext uri="{FF2B5EF4-FFF2-40B4-BE49-F238E27FC236}">
                <a16:creationId xmlns:a16="http://schemas.microsoft.com/office/drawing/2014/main" id="{24AF2863-8CC7-459F-9ADE-DEAD3BAC8C76}"/>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F3BA997E-29D7-4474-9794-77F169F82D7F}" type="slidenum">
              <a:rPr lang="en-US" altLang="en-US" sz="1200">
                <a:solidFill>
                  <a:srgbClr val="898989"/>
                </a:solidFill>
              </a:rPr>
              <a:pPr/>
              <a:t>26</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a16="http://schemas.microsoft.com/office/drawing/2014/main" id="{647E2CF9-9272-43AF-94AF-083916EC64E4}"/>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28675" name="Rectangle 3">
            <a:extLst>
              <a:ext uri="{FF2B5EF4-FFF2-40B4-BE49-F238E27FC236}">
                <a16:creationId xmlns:a16="http://schemas.microsoft.com/office/drawing/2014/main" id="{B975B6CF-0ADE-4942-BB92-E066D0DD2358}"/>
              </a:ext>
            </a:extLst>
          </p:cNvPr>
          <p:cNvSpPr>
            <a:spLocks noGrp="1" noChangeArrowheads="1"/>
          </p:cNvSpPr>
          <p:nvPr>
            <p:ph idx="1"/>
          </p:nvPr>
        </p:nvSpPr>
        <p:spPr/>
        <p:txBody>
          <a:bodyPr/>
          <a:lstStyle/>
          <a:p>
            <a:pPr eaLnBrk="1" hangingPunct="1"/>
            <a:r>
              <a:rPr lang="de-DE" altLang="en-US" sz="2800">
                <a:solidFill>
                  <a:schemeClr val="folHlink"/>
                </a:solidFill>
              </a:rPr>
              <a:t>Di laut, tekanan air akan bertambah 1 atmosfer pada setiap penurunan kedalaman 10 meter. </a:t>
            </a:r>
            <a:r>
              <a:rPr lang="en-US" altLang="en-US" sz="2800">
                <a:solidFill>
                  <a:schemeClr val="folHlink"/>
                </a:solidFill>
              </a:rPr>
              <a:t>Pada bagian laut yang paling dalam, tekanan ini dapat mencapai 1000 atmosfer.</a:t>
            </a:r>
          </a:p>
          <a:p>
            <a:pPr eaLnBrk="1" hangingPunct="1"/>
            <a:endParaRPr lang="en-US" altLang="en-US" sz="2800">
              <a:solidFill>
                <a:schemeClr val="folHlink"/>
              </a:solidFill>
            </a:endParaRPr>
          </a:p>
        </p:txBody>
      </p:sp>
      <p:sp>
        <p:nvSpPr>
          <p:cNvPr id="48130" name="Slide Number Placeholder 5">
            <a:extLst>
              <a:ext uri="{FF2B5EF4-FFF2-40B4-BE49-F238E27FC236}">
                <a16:creationId xmlns:a16="http://schemas.microsoft.com/office/drawing/2014/main" id="{F31DC4B7-60EF-489E-A6A1-8C2617F5FC37}"/>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C9E1F44E-E261-4053-A75D-1F036F574E2D}" type="slidenum">
              <a:rPr lang="en-US" altLang="en-US" sz="1200">
                <a:solidFill>
                  <a:srgbClr val="898989"/>
                </a:solidFill>
              </a:rPr>
              <a:pPr/>
              <a:t>27</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EA5BBD6-7EA9-47F3-9C9B-351448A39139}"/>
              </a:ext>
            </a:extLst>
          </p:cNvPr>
          <p:cNvSpPr>
            <a:spLocks noGrp="1"/>
          </p:cNvSpPr>
          <p:nvPr>
            <p:ph type="title"/>
          </p:nvPr>
        </p:nvSpPr>
        <p:spPr/>
        <p:txBody>
          <a:bodyPr/>
          <a:lstStyle/>
          <a:p>
            <a:endParaRPr lang="en-US" altLang="en-US"/>
          </a:p>
        </p:txBody>
      </p:sp>
      <p:sp>
        <p:nvSpPr>
          <p:cNvPr id="29699" name="Content Placeholder 2">
            <a:extLst>
              <a:ext uri="{FF2B5EF4-FFF2-40B4-BE49-F238E27FC236}">
                <a16:creationId xmlns:a16="http://schemas.microsoft.com/office/drawing/2014/main" id="{C2F44C3A-3686-4C8B-9D9D-42DB0A2D7AE8}"/>
              </a:ext>
            </a:extLst>
          </p:cNvPr>
          <p:cNvSpPr>
            <a:spLocks noGrp="1"/>
          </p:cNvSpPr>
          <p:nvPr>
            <p:ph idx="1"/>
          </p:nvPr>
        </p:nvSpPr>
        <p:spPr/>
        <p:txBody>
          <a:bodyPr/>
          <a:lstStyle/>
          <a:p>
            <a:pPr>
              <a:buFont typeface="Arial" panose="020B0604020202020204" pitchFamily="34" charset="0"/>
              <a:buNone/>
            </a:pPr>
            <a:r>
              <a:rPr lang="en-US" altLang="en-US"/>
              <a:t>5. Oksigen terlarut</a:t>
            </a:r>
          </a:p>
          <a:p>
            <a:pPr>
              <a:buFont typeface="Arial" panose="020B0604020202020204" pitchFamily="34" charset="0"/>
              <a:buNone/>
            </a:pPr>
            <a:r>
              <a:rPr lang="en-US" altLang="en-US"/>
              <a:t>Sumber oksigen dalam air</a:t>
            </a:r>
          </a:p>
          <a:p>
            <a:pPr>
              <a:buFont typeface="Arial" panose="020B0604020202020204" pitchFamily="34" charset="0"/>
              <a:buNone/>
            </a:pPr>
            <a:r>
              <a:rPr lang="en-US" altLang="en-US"/>
              <a:t>-  Difusi oksigen dr udara ke dlm air melalui permkaan ,kmd disebarkan keslrh bdan perairan oleh angin,ombak dan proses pengadukan</a:t>
            </a:r>
          </a:p>
          <a:p>
            <a:pPr>
              <a:buFontTx/>
              <a:buChar char="-"/>
            </a:pPr>
            <a:r>
              <a:rPr lang="en-US" altLang="en-US"/>
              <a:t>Fotosintesa yang dipengaruhi densitas tanaman,cahaya dan laju penyimpanan</a:t>
            </a:r>
          </a:p>
          <a:p>
            <a:pPr>
              <a:buFont typeface="Arial" panose="020B0604020202020204" pitchFamily="34" charset="0"/>
              <a:buNone/>
            </a:pPr>
            <a:endParaRPr lang="en-US" altLang="en-US"/>
          </a:p>
          <a:p>
            <a:pPr>
              <a:buFont typeface="Arial" panose="020B0604020202020204" pitchFamily="34" charset="0"/>
              <a:buNone/>
            </a:pPr>
            <a:endParaRPr lang="en-US" altLang="en-US"/>
          </a:p>
          <a:p>
            <a:pPr>
              <a:buFont typeface="Arial" panose="020B0604020202020204" pitchFamily="34" charset="0"/>
              <a:buNone/>
            </a:pPr>
            <a:endParaRPr lang="en-US" altLang="en-US"/>
          </a:p>
          <a:p>
            <a:pPr>
              <a:buFontTx/>
              <a:buChar char="-"/>
            </a:pPr>
            <a:endParaRPr lang="en-US" altLang="en-US"/>
          </a:p>
          <a:p>
            <a:pPr>
              <a:buFontTx/>
              <a:buChar char="-"/>
            </a:pPr>
            <a:endParaRPr lang="en-US" altLang="en-US"/>
          </a:p>
          <a:p>
            <a:pPr>
              <a:buFontTx/>
              <a:buChar char="-"/>
            </a:pPr>
            <a:endParaRPr lang="en-US" altLang="en-US"/>
          </a:p>
        </p:txBody>
      </p:sp>
      <p:sp>
        <p:nvSpPr>
          <p:cNvPr id="4" name="Slide Number Placeholder 3">
            <a:extLst>
              <a:ext uri="{FF2B5EF4-FFF2-40B4-BE49-F238E27FC236}">
                <a16:creationId xmlns:a16="http://schemas.microsoft.com/office/drawing/2014/main" id="{6AE0A7DC-A171-4DF1-BD23-AEF217BA2B5B}"/>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2D3EA15F-B4F1-4D2D-BCE1-ECF6D5AE81EF}" type="slidenum">
              <a:rPr lang="en-US" altLang="en-US" sz="1200">
                <a:solidFill>
                  <a:srgbClr val="898989"/>
                </a:solidFill>
              </a:rPr>
              <a:pPr/>
              <a:t>28</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52B5F9F9-52A8-498F-8230-7E8092B02776}"/>
              </a:ext>
            </a:extLst>
          </p:cNvPr>
          <p:cNvSpPr>
            <a:spLocks noGrp="1"/>
          </p:cNvSpPr>
          <p:nvPr>
            <p:ph type="title"/>
          </p:nvPr>
        </p:nvSpPr>
        <p:spPr/>
        <p:txBody>
          <a:bodyPr/>
          <a:lstStyle/>
          <a:p>
            <a:endParaRPr lang="en-US" altLang="en-US"/>
          </a:p>
        </p:txBody>
      </p:sp>
      <p:sp>
        <p:nvSpPr>
          <p:cNvPr id="30723" name="Content Placeholder 2">
            <a:extLst>
              <a:ext uri="{FF2B5EF4-FFF2-40B4-BE49-F238E27FC236}">
                <a16:creationId xmlns:a16="http://schemas.microsoft.com/office/drawing/2014/main" id="{070ABE8C-BC2C-4318-B90D-32CD8CAC2EF1}"/>
              </a:ext>
            </a:extLst>
          </p:cNvPr>
          <p:cNvSpPr>
            <a:spLocks noGrp="1"/>
          </p:cNvSpPr>
          <p:nvPr>
            <p:ph idx="1"/>
          </p:nvPr>
        </p:nvSpPr>
        <p:spPr/>
        <p:txBody>
          <a:bodyPr/>
          <a:lstStyle/>
          <a:p>
            <a:pPr>
              <a:buFont typeface="Arial" panose="020B0604020202020204" pitchFamily="34" charset="0"/>
              <a:buNone/>
            </a:pPr>
            <a:r>
              <a:rPr lang="en-US" altLang="en-US"/>
              <a:t>Pengurangan oksigen dapat dipengaruhi</a:t>
            </a:r>
          </a:p>
          <a:p>
            <a:pPr>
              <a:buFontTx/>
              <a:buChar char="-"/>
            </a:pPr>
            <a:r>
              <a:rPr lang="en-US" altLang="en-US"/>
              <a:t>Respirasi organisme</a:t>
            </a:r>
          </a:p>
          <a:p>
            <a:pPr>
              <a:buFontTx/>
              <a:buChar char="-"/>
            </a:pPr>
            <a:r>
              <a:rPr lang="en-US" altLang="en-US"/>
              <a:t>Penguraian zat organik oleh mikroorganisme</a:t>
            </a:r>
          </a:p>
          <a:p>
            <a:pPr>
              <a:buFontTx/>
              <a:buChar char="-"/>
            </a:pPr>
            <a:r>
              <a:rPr lang="en-US" altLang="en-US"/>
              <a:t>Pelepasan oks terlarut scr otomatis yang dipengaruhi temperatur</a:t>
            </a:r>
          </a:p>
          <a:p>
            <a:pPr>
              <a:buFontTx/>
              <a:buChar char="-"/>
            </a:pPr>
            <a:r>
              <a:rPr lang="en-US" altLang="en-US"/>
              <a:t>adanya zat besi maka oksigen akan dipakai untuk oksidasi.</a:t>
            </a:r>
          </a:p>
          <a:p>
            <a:pPr>
              <a:buFont typeface="Arial" panose="020B0604020202020204" pitchFamily="34" charset="0"/>
              <a:buNone/>
            </a:pPr>
            <a:r>
              <a:rPr lang="en-US" altLang="en-US"/>
              <a:t>Perairan dgn suhu 20-30</a:t>
            </a:r>
            <a:r>
              <a:rPr lang="en-US" altLang="en-US" baseline="30000"/>
              <a:t>o</a:t>
            </a:r>
            <a:r>
              <a:rPr lang="en-US" altLang="en-US"/>
              <a:t>C,kdar oks 5mg/l baik untuk ikan</a:t>
            </a:r>
          </a:p>
          <a:p>
            <a:pPr>
              <a:buFont typeface="Arial" panose="020B0604020202020204" pitchFamily="34" charset="0"/>
              <a:buNone/>
            </a:pPr>
            <a:endParaRPr lang="en-US" altLang="en-US"/>
          </a:p>
        </p:txBody>
      </p:sp>
      <p:sp>
        <p:nvSpPr>
          <p:cNvPr id="4" name="Slide Number Placeholder 3">
            <a:extLst>
              <a:ext uri="{FF2B5EF4-FFF2-40B4-BE49-F238E27FC236}">
                <a16:creationId xmlns:a16="http://schemas.microsoft.com/office/drawing/2014/main" id="{8DD42752-EA51-45FF-A31A-2C37AE2586AB}"/>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A042C2CE-9D1A-4CE0-B4F4-E454B0EFF447}" type="slidenum">
              <a:rPr lang="en-US" altLang="en-US" sz="1200">
                <a:solidFill>
                  <a:srgbClr val="898989"/>
                </a:solidFill>
              </a:rPr>
              <a:pPr/>
              <a:t>29</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lide Number Placeholder 3">
            <a:extLst>
              <a:ext uri="{FF2B5EF4-FFF2-40B4-BE49-F238E27FC236}">
                <a16:creationId xmlns:a16="http://schemas.microsoft.com/office/drawing/2014/main" id="{B9E934F0-09E2-49E2-870B-05E99A7C7B5A}"/>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F7F763D4-E9A4-4CE3-BA96-290DAEFC541F}" type="slidenum">
              <a:rPr lang="en-US" altLang="en-US" sz="1200">
                <a:solidFill>
                  <a:srgbClr val="898989"/>
                </a:solidFill>
              </a:rPr>
              <a:pPr/>
              <a:t>3</a:t>
            </a:fld>
            <a:endParaRPr lang="en-US" altLang="en-US" sz="1200">
              <a:solidFill>
                <a:srgbClr val="898989"/>
              </a:solidFill>
            </a:endParaRPr>
          </a:p>
        </p:txBody>
      </p:sp>
      <p:pic>
        <p:nvPicPr>
          <p:cNvPr id="12291" name="Picture 2">
            <a:extLst>
              <a:ext uri="{FF2B5EF4-FFF2-40B4-BE49-F238E27FC236}">
                <a16:creationId xmlns:a16="http://schemas.microsoft.com/office/drawing/2014/main" id="{E793FA56-5A6C-4587-8800-474FF149AB76}"/>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2228502" y="1017810"/>
            <a:ext cx="6027738" cy="4643438"/>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childTnLst>
                                  <p:subTnLst>
                                    <p:animClr clrSpc="rgb" dir="cw">
                                      <p:cBhvr override="childStyle">
                                        <p:cTn dur="1" fill="hold" display="0" masterRel="nextClick" afterEffect="1"/>
                                        <p:tgtEl>
                                          <p:spTgt spid="12291"/>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865B287-DDA0-45C3-8A8E-AA3B14A16ABA}"/>
              </a:ext>
            </a:extLst>
          </p:cNvPr>
          <p:cNvSpPr>
            <a:spLocks noGrp="1"/>
          </p:cNvSpPr>
          <p:nvPr>
            <p:ph type="title"/>
          </p:nvPr>
        </p:nvSpPr>
        <p:spPr/>
        <p:txBody>
          <a:bodyPr/>
          <a:lstStyle/>
          <a:p>
            <a:endParaRPr lang="en-US" altLang="en-US"/>
          </a:p>
        </p:txBody>
      </p:sp>
      <p:sp>
        <p:nvSpPr>
          <p:cNvPr id="31747" name="Content Placeholder 2">
            <a:extLst>
              <a:ext uri="{FF2B5EF4-FFF2-40B4-BE49-F238E27FC236}">
                <a16:creationId xmlns:a16="http://schemas.microsoft.com/office/drawing/2014/main" id="{623E5E0A-DF27-4950-A5D3-A0A8D28D4182}"/>
              </a:ext>
            </a:extLst>
          </p:cNvPr>
          <p:cNvSpPr>
            <a:spLocks noGrp="1"/>
          </p:cNvSpPr>
          <p:nvPr>
            <p:ph idx="1"/>
          </p:nvPr>
        </p:nvSpPr>
        <p:spPr/>
        <p:txBody>
          <a:bodyPr/>
          <a:lstStyle/>
          <a:p>
            <a:pPr>
              <a:buFont typeface="Arial" panose="020B0604020202020204" pitchFamily="34" charset="0"/>
              <a:buNone/>
            </a:pPr>
            <a:r>
              <a:rPr lang="en-US" altLang="en-US"/>
              <a:t>7.Karbon dioksida</a:t>
            </a:r>
          </a:p>
          <a:p>
            <a:r>
              <a:rPr lang="en-US" altLang="en-US"/>
              <a:t>Udara,air tanah, dekomposisi zat organik, respirasi organisme air,senyawa kimia Ca(HCo</a:t>
            </a:r>
            <a:r>
              <a:rPr lang="en-US" altLang="en-US" baseline="-25000"/>
              <a:t>3</a:t>
            </a:r>
            <a:r>
              <a:rPr lang="en-US" altLang="en-US"/>
              <a:t>)</a:t>
            </a:r>
            <a:r>
              <a:rPr lang="en-US" altLang="en-US" baseline="-25000"/>
              <a:t>2</a:t>
            </a:r>
            <a:r>
              <a:rPr lang="en-US" altLang="en-US"/>
              <a:t>, Mg(HCO</a:t>
            </a:r>
            <a:r>
              <a:rPr lang="en-US" altLang="en-US" baseline="-25000"/>
              <a:t>3</a:t>
            </a:r>
            <a:r>
              <a:rPr lang="en-US" altLang="en-US"/>
              <a:t>)</a:t>
            </a:r>
            <a:r>
              <a:rPr lang="en-US" altLang="en-US" baseline="-25000"/>
              <a:t>2</a:t>
            </a:r>
          </a:p>
          <a:p>
            <a:r>
              <a:rPr lang="en-US" altLang="en-US"/>
              <a:t>Karbon dioksida 20 mg/l  ikan stress</a:t>
            </a:r>
          </a:p>
          <a:p>
            <a:pPr>
              <a:buFont typeface="Arial" panose="020B0604020202020204" pitchFamily="34" charset="0"/>
              <a:buNone/>
            </a:pPr>
            <a:r>
              <a:rPr lang="en-US" altLang="en-US"/>
              <a:t>8. pH</a:t>
            </a:r>
          </a:p>
          <a:p>
            <a:pPr>
              <a:buFont typeface="Arial" panose="020B0604020202020204" pitchFamily="34" charset="0"/>
              <a:buNone/>
            </a:pPr>
            <a:r>
              <a:rPr lang="en-US" altLang="en-US"/>
              <a:t>Yaitu log negt dan kepekaan ion H yang terlepas dalam larutan mempunyai pengauh besar thp kehidupan tumbuh2an dan hewan air.</a:t>
            </a:r>
          </a:p>
        </p:txBody>
      </p:sp>
      <p:sp>
        <p:nvSpPr>
          <p:cNvPr id="4" name="Slide Number Placeholder 3">
            <a:extLst>
              <a:ext uri="{FF2B5EF4-FFF2-40B4-BE49-F238E27FC236}">
                <a16:creationId xmlns:a16="http://schemas.microsoft.com/office/drawing/2014/main" id="{D1D7FE86-2652-46A2-ACEC-296CB83DA7C9}"/>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3D749FD2-D694-4461-95F6-E7299B984E4B}" type="slidenum">
              <a:rPr lang="en-US" altLang="en-US" sz="1200">
                <a:solidFill>
                  <a:srgbClr val="898989"/>
                </a:solidFill>
              </a:rPr>
              <a:pPr/>
              <a:t>30</a:t>
            </a:fld>
            <a:endParaRPr lang="en-US" altLang="en-US" sz="1200">
              <a:solidFill>
                <a:srgbClr val="89898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9D475695-DEB2-432C-A426-11CF33A01D50}"/>
              </a:ext>
            </a:extLst>
          </p:cNvPr>
          <p:cNvSpPr>
            <a:spLocks noGrp="1"/>
          </p:cNvSpPr>
          <p:nvPr>
            <p:ph type="title"/>
          </p:nvPr>
        </p:nvSpPr>
        <p:spPr/>
        <p:txBody>
          <a:bodyPr/>
          <a:lstStyle/>
          <a:p>
            <a:endParaRPr lang="en-US" altLang="en-US"/>
          </a:p>
        </p:txBody>
      </p:sp>
      <p:sp>
        <p:nvSpPr>
          <p:cNvPr id="32771" name="Content Placeholder 2">
            <a:extLst>
              <a:ext uri="{FF2B5EF4-FFF2-40B4-BE49-F238E27FC236}">
                <a16:creationId xmlns:a16="http://schemas.microsoft.com/office/drawing/2014/main" id="{F7CD2B2E-C4AF-42C2-AD67-92B695798CA9}"/>
              </a:ext>
            </a:extLst>
          </p:cNvPr>
          <p:cNvSpPr>
            <a:spLocks noGrp="1"/>
          </p:cNvSpPr>
          <p:nvPr>
            <p:ph idx="1"/>
          </p:nvPr>
        </p:nvSpPr>
        <p:spPr/>
        <p:txBody>
          <a:bodyPr/>
          <a:lstStyle/>
          <a:p>
            <a:r>
              <a:rPr lang="en-US" altLang="en-US"/>
              <a:t>pH 5-8 hidup normal </a:t>
            </a:r>
          </a:p>
          <a:p>
            <a:pPr>
              <a:buFont typeface="Arial" panose="020B0604020202020204" pitchFamily="34" charset="0"/>
              <a:buNone/>
            </a:pPr>
            <a:r>
              <a:rPr lang="en-US" altLang="en-US"/>
              <a:t>9.DMA</a:t>
            </a:r>
          </a:p>
          <a:p>
            <a:pPr>
              <a:buFont typeface="Arial" panose="020B0604020202020204" pitchFamily="34" charset="0"/>
              <a:buNone/>
            </a:pPr>
            <a:r>
              <a:rPr lang="en-US" altLang="en-US"/>
              <a:t>    0 -  0,5 asam tdk produktif</a:t>
            </a:r>
          </a:p>
          <a:p>
            <a:pPr>
              <a:buFont typeface="Arial" panose="020B0604020202020204" pitchFamily="34" charset="0"/>
              <a:buNone/>
            </a:pPr>
            <a:r>
              <a:rPr lang="en-US" altLang="en-US"/>
              <a:t>    0,5 – 2 pH blm mantap dapat dipakai pemeliharan</a:t>
            </a:r>
          </a:p>
          <a:p>
            <a:pPr>
              <a:buFont typeface="Arial" panose="020B0604020202020204" pitchFamily="34" charset="0"/>
              <a:buNone/>
            </a:pPr>
            <a:r>
              <a:rPr lang="en-US" altLang="en-US"/>
              <a:t>    2-5 produktif</a:t>
            </a:r>
          </a:p>
          <a:p>
            <a:pPr>
              <a:buFont typeface="Arial" panose="020B0604020202020204" pitchFamily="34" charset="0"/>
              <a:buNone/>
            </a:pPr>
            <a:r>
              <a:rPr lang="en-US" altLang="en-US"/>
              <a:t>    &gt;5 terlalu basa </a:t>
            </a:r>
          </a:p>
        </p:txBody>
      </p:sp>
      <p:sp>
        <p:nvSpPr>
          <p:cNvPr id="4" name="Slide Number Placeholder 3">
            <a:extLst>
              <a:ext uri="{FF2B5EF4-FFF2-40B4-BE49-F238E27FC236}">
                <a16:creationId xmlns:a16="http://schemas.microsoft.com/office/drawing/2014/main" id="{FF65E48F-E01B-470C-A76E-AADA4B2FB561}"/>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B20F32DE-2AF0-4A8A-9389-3DFC1B996C87}" type="slidenum">
              <a:rPr lang="en-US" altLang="en-US" sz="1200">
                <a:solidFill>
                  <a:srgbClr val="898989"/>
                </a:solidFill>
              </a:rPr>
              <a:pPr/>
              <a:t>31</a:t>
            </a:fld>
            <a:endParaRPr lang="en-US" altLang="en-US" sz="1200">
              <a:solidFill>
                <a:srgbClr val="89898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4AB6D425-3716-4353-A1EA-F9A3C5DEA658}"/>
              </a:ext>
            </a:extLst>
          </p:cNvPr>
          <p:cNvSpPr>
            <a:spLocks noGrp="1"/>
          </p:cNvSpPr>
          <p:nvPr>
            <p:ph type="title"/>
          </p:nvPr>
        </p:nvSpPr>
        <p:spPr/>
        <p:txBody>
          <a:bodyPr/>
          <a:lstStyle/>
          <a:p>
            <a:endParaRPr lang="en-US" altLang="en-US"/>
          </a:p>
        </p:txBody>
      </p:sp>
      <p:sp>
        <p:nvSpPr>
          <p:cNvPr id="33795" name="Content Placeholder 2">
            <a:extLst>
              <a:ext uri="{FF2B5EF4-FFF2-40B4-BE49-F238E27FC236}">
                <a16:creationId xmlns:a16="http://schemas.microsoft.com/office/drawing/2014/main" id="{91935909-7CEE-41E1-80FA-5804104B660F}"/>
              </a:ext>
            </a:extLst>
          </p:cNvPr>
          <p:cNvSpPr>
            <a:spLocks noGrp="1"/>
          </p:cNvSpPr>
          <p:nvPr>
            <p:ph idx="1"/>
          </p:nvPr>
        </p:nvSpPr>
        <p:spPr/>
        <p:txBody>
          <a:bodyPr/>
          <a:lstStyle/>
          <a:p>
            <a:pPr>
              <a:buFont typeface="Arial" panose="020B0604020202020204" pitchFamily="34" charset="0"/>
              <a:buNone/>
            </a:pPr>
            <a:r>
              <a:rPr lang="en-US" altLang="en-US"/>
              <a:t>10. Nitrat</a:t>
            </a:r>
          </a:p>
          <a:p>
            <a:pPr>
              <a:buFont typeface="Arial" panose="020B0604020202020204" pitchFamily="34" charset="0"/>
              <a:buNone/>
            </a:pPr>
            <a:r>
              <a:rPr lang="en-US" altLang="en-US"/>
              <a:t>Hasil pembongkaran /penguraian bahan organik yang berkadar protein, kotoran udang ,ikan, sisa pakan, pupuk organik dan anorganik.</a:t>
            </a:r>
          </a:p>
          <a:p>
            <a:pPr>
              <a:buFont typeface="Arial" panose="020B0604020202020204" pitchFamily="34" charset="0"/>
              <a:buNone/>
            </a:pPr>
            <a:r>
              <a:rPr lang="en-US" altLang="en-US"/>
              <a:t>Kadar 0,5mg/l batas maks, apbl &gt;5mg/l kritis</a:t>
            </a:r>
          </a:p>
          <a:p>
            <a:pPr>
              <a:buFont typeface="Arial" panose="020B0604020202020204" pitchFamily="34" charset="0"/>
              <a:buNone/>
            </a:pPr>
            <a:r>
              <a:rPr lang="en-US" altLang="en-US"/>
              <a:t>Budi daya udang tdk boleh &gt; 0,5mg/l</a:t>
            </a:r>
          </a:p>
          <a:p>
            <a:pPr>
              <a:buFont typeface="Arial" panose="020B0604020202020204" pitchFamily="34" charset="0"/>
              <a:buNone/>
            </a:pPr>
            <a:r>
              <a:rPr lang="en-US" altLang="en-US"/>
              <a:t>11. H2S , gas berbau busuk biasanya bercampur fosfin(PH3). Uadng mati 4,0mg/l</a:t>
            </a:r>
          </a:p>
        </p:txBody>
      </p:sp>
      <p:sp>
        <p:nvSpPr>
          <p:cNvPr id="4" name="Slide Number Placeholder 3">
            <a:extLst>
              <a:ext uri="{FF2B5EF4-FFF2-40B4-BE49-F238E27FC236}">
                <a16:creationId xmlns:a16="http://schemas.microsoft.com/office/drawing/2014/main" id="{C0D708A9-BC89-4AAC-8B8E-306DBF348343}"/>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F3737462-E9F4-47BF-AA81-85613217ABAB}" type="slidenum">
              <a:rPr lang="en-US" altLang="en-US" sz="1200">
                <a:solidFill>
                  <a:srgbClr val="898989"/>
                </a:solidFill>
              </a:rPr>
              <a:pPr/>
              <a:t>32</a:t>
            </a:fld>
            <a:endParaRPr lang="en-US" altLang="en-US" sz="1200">
              <a:solidFill>
                <a:srgbClr val="89898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357480B7-93DA-4595-80AF-55AB990AD77E}"/>
              </a:ext>
            </a:extLst>
          </p:cNvPr>
          <p:cNvSpPr>
            <a:spLocks noGrp="1"/>
          </p:cNvSpPr>
          <p:nvPr>
            <p:ph type="title"/>
          </p:nvPr>
        </p:nvSpPr>
        <p:spPr/>
        <p:txBody>
          <a:bodyPr/>
          <a:lstStyle/>
          <a:p>
            <a:endParaRPr lang="en-US" altLang="en-US"/>
          </a:p>
        </p:txBody>
      </p:sp>
      <p:sp>
        <p:nvSpPr>
          <p:cNvPr id="34820" name="Content Placeholder 4">
            <a:extLst>
              <a:ext uri="{FF2B5EF4-FFF2-40B4-BE49-F238E27FC236}">
                <a16:creationId xmlns:a16="http://schemas.microsoft.com/office/drawing/2014/main" id="{DAABF130-AAF3-40C4-8AE3-4D66552B2150}"/>
              </a:ext>
            </a:extLst>
          </p:cNvPr>
          <p:cNvSpPr>
            <a:spLocks noGrp="1"/>
          </p:cNvSpPr>
          <p:nvPr>
            <p:ph idx="1"/>
          </p:nvPr>
        </p:nvSpPr>
        <p:spPr/>
        <p:txBody>
          <a:bodyPr/>
          <a:lstStyle/>
          <a:p>
            <a:pPr>
              <a:buFont typeface="Arial" panose="020B0604020202020204" pitchFamily="34" charset="0"/>
              <a:buNone/>
            </a:pPr>
            <a:r>
              <a:rPr lang="en-US" altLang="en-US"/>
              <a:t>12. Pospat </a:t>
            </a:r>
          </a:p>
          <a:p>
            <a:pPr>
              <a:buFont typeface="Arial" panose="020B0604020202020204" pitchFamily="34" charset="0"/>
              <a:buNone/>
            </a:pPr>
            <a:r>
              <a:rPr lang="en-US" altLang="en-US"/>
              <a:t>-merupakan unsur utama bg pembentukan protein dan metabolisme sel suatu organisme untuk transfer energi dalam sel</a:t>
            </a:r>
          </a:p>
          <a:p>
            <a:pPr>
              <a:buFontTx/>
              <a:buChar char="-"/>
            </a:pPr>
            <a:r>
              <a:rPr lang="en-US" altLang="en-US"/>
              <a:t>bahan penimbun energi dlm bentk ATP unt reproduksi,peumbuhan danperkembangan, gerak dll.</a:t>
            </a:r>
          </a:p>
          <a:p>
            <a:pPr>
              <a:buFontTx/>
              <a:buChar char="-"/>
            </a:pPr>
            <a:r>
              <a:rPr lang="en-US" altLang="en-US"/>
              <a:t>Sumber  fosfor,  pelapukan mineral pospat.</a:t>
            </a:r>
          </a:p>
          <a:p>
            <a:pPr>
              <a:buFontTx/>
              <a:buChar char="-"/>
            </a:pPr>
            <a:endParaRPr lang="en-US" altLang="en-US"/>
          </a:p>
        </p:txBody>
      </p:sp>
      <p:sp>
        <p:nvSpPr>
          <p:cNvPr id="4" name="Slide Number Placeholder 3">
            <a:extLst>
              <a:ext uri="{FF2B5EF4-FFF2-40B4-BE49-F238E27FC236}">
                <a16:creationId xmlns:a16="http://schemas.microsoft.com/office/drawing/2014/main" id="{D19A342D-9C55-4031-91FD-2A072FFD4DCC}"/>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5722DC8B-3C80-4517-9675-5DF1F514A508}" type="slidenum">
              <a:rPr lang="en-US" altLang="en-US" sz="1200">
                <a:solidFill>
                  <a:srgbClr val="898989"/>
                </a:solidFill>
              </a:rPr>
              <a:pPr/>
              <a:t>33</a:t>
            </a:fld>
            <a:endParaRPr lang="en-US" altLang="en-US" sz="1200">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9DA3216B-6936-47F9-A601-9A66298E5AAB}"/>
              </a:ext>
            </a:extLst>
          </p:cNvPr>
          <p:cNvSpPr>
            <a:spLocks noGrp="1"/>
          </p:cNvSpPr>
          <p:nvPr>
            <p:ph type="title"/>
          </p:nvPr>
        </p:nvSpPr>
        <p:spPr/>
        <p:txBody>
          <a:bodyPr/>
          <a:lstStyle/>
          <a:p>
            <a:endParaRPr lang="en-US" altLang="en-US"/>
          </a:p>
        </p:txBody>
      </p:sp>
      <p:sp>
        <p:nvSpPr>
          <p:cNvPr id="35843" name="Content Placeholder 2">
            <a:extLst>
              <a:ext uri="{FF2B5EF4-FFF2-40B4-BE49-F238E27FC236}">
                <a16:creationId xmlns:a16="http://schemas.microsoft.com/office/drawing/2014/main" id="{1E62C645-607B-4606-AAB2-A5EA0C6B1CD3}"/>
              </a:ext>
            </a:extLst>
          </p:cNvPr>
          <p:cNvSpPr>
            <a:spLocks noGrp="1"/>
          </p:cNvSpPr>
          <p:nvPr>
            <p:ph idx="1"/>
          </p:nvPr>
        </p:nvSpPr>
        <p:spPr/>
        <p:txBody>
          <a:bodyPr/>
          <a:lstStyle/>
          <a:p>
            <a:r>
              <a:rPr lang="en-US" altLang="en-US"/>
              <a:t>&lt; 0,02               kesuburan rendah</a:t>
            </a:r>
          </a:p>
          <a:p>
            <a:r>
              <a:rPr lang="en-US" altLang="en-US"/>
              <a:t>0,021 -0,050   cukup</a:t>
            </a:r>
          </a:p>
          <a:p>
            <a:r>
              <a:rPr lang="en-US" altLang="en-US"/>
              <a:t>0,051-0,100    tinggi</a:t>
            </a:r>
          </a:p>
          <a:p>
            <a:r>
              <a:rPr lang="en-US" altLang="en-US"/>
              <a:t>0,101-0,200    tinggi sekali</a:t>
            </a:r>
          </a:p>
          <a:p>
            <a:r>
              <a:rPr lang="en-US" altLang="en-US"/>
              <a:t>0,201             sangat baik </a:t>
            </a:r>
          </a:p>
        </p:txBody>
      </p:sp>
      <p:sp>
        <p:nvSpPr>
          <p:cNvPr id="4" name="Slide Number Placeholder 3">
            <a:extLst>
              <a:ext uri="{FF2B5EF4-FFF2-40B4-BE49-F238E27FC236}">
                <a16:creationId xmlns:a16="http://schemas.microsoft.com/office/drawing/2014/main" id="{C2479FBC-ED92-453F-B4DA-B02A0FEAEE3A}"/>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799096C5-6B3F-4008-897A-508039094D96}" type="slidenum">
              <a:rPr lang="en-US" altLang="en-US" sz="1200">
                <a:solidFill>
                  <a:srgbClr val="898989"/>
                </a:solidFill>
              </a:rPr>
              <a:pPr/>
              <a:t>34</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a:extLst>
              <a:ext uri="{FF2B5EF4-FFF2-40B4-BE49-F238E27FC236}">
                <a16:creationId xmlns:a16="http://schemas.microsoft.com/office/drawing/2014/main" id="{23B880F9-E29D-485A-841D-B86B7D36D933}"/>
              </a:ext>
            </a:extLst>
          </p:cNvPr>
          <p:cNvSpPr>
            <a:spLocks noGrp="1" noChangeArrowheads="1"/>
          </p:cNvSpPr>
          <p:nvPr>
            <p:ph type="title"/>
          </p:nvPr>
        </p:nvSpPr>
        <p:spPr/>
        <p:txBody>
          <a:bodyPr rtlCol="0">
            <a:normAutofit/>
          </a:bodyPr>
          <a:lstStyle/>
          <a:p>
            <a:pPr marL="54864" eaLnBrk="1" fontAlgn="auto" hangingPunct="1">
              <a:spcAft>
                <a:spcPts val="0"/>
              </a:spcAft>
              <a:defRPr/>
            </a:pPr>
            <a:r>
              <a:rPr lang="de-DE" sz="3600" dirty="0">
                <a:solidFill>
                  <a:schemeClr val="tx2">
                    <a:tint val="100000"/>
                    <a:shade val="90000"/>
                    <a:satMod val="250000"/>
                    <a:alpha val="100000"/>
                  </a:schemeClr>
                </a:solidFill>
              </a:rPr>
              <a:t>5.6.  Indikator Ekologi</a:t>
            </a:r>
            <a:endParaRPr lang="en-US" sz="3600" dirty="0">
              <a:solidFill>
                <a:schemeClr val="tx2">
                  <a:tint val="100000"/>
                  <a:shade val="90000"/>
                  <a:satMod val="250000"/>
                  <a:alpha val="100000"/>
                </a:schemeClr>
              </a:solidFill>
            </a:endParaRPr>
          </a:p>
        </p:txBody>
      </p:sp>
      <p:sp>
        <p:nvSpPr>
          <p:cNvPr id="36867" name="Rectangle 3">
            <a:extLst>
              <a:ext uri="{FF2B5EF4-FFF2-40B4-BE49-F238E27FC236}">
                <a16:creationId xmlns:a16="http://schemas.microsoft.com/office/drawing/2014/main" id="{89769471-8EF8-4925-AA8D-E3DA2EEB0646}"/>
              </a:ext>
            </a:extLst>
          </p:cNvPr>
          <p:cNvSpPr>
            <a:spLocks noGrp="1" noChangeArrowheads="1"/>
          </p:cNvSpPr>
          <p:nvPr>
            <p:ph idx="1"/>
          </p:nvPr>
        </p:nvSpPr>
        <p:spPr/>
        <p:txBody>
          <a:bodyPr/>
          <a:lstStyle/>
          <a:p>
            <a:pPr eaLnBrk="1" hangingPunct="1"/>
            <a:r>
              <a:rPr lang="de-DE" altLang="en-US" sz="2800">
                <a:solidFill>
                  <a:schemeClr val="folHlink"/>
                </a:solidFill>
              </a:rPr>
              <a:t>Seringkali faktor-faktor tertentu dapat dengan tepat menentukan organisme yang ditemukan di suatu daerah</a:t>
            </a:r>
          </a:p>
          <a:p>
            <a:pPr eaLnBrk="1" hangingPunct="1"/>
            <a:r>
              <a:rPr lang="de-DE" altLang="en-US" sz="2800">
                <a:solidFill>
                  <a:schemeClr val="folHlink"/>
                </a:solidFill>
              </a:rPr>
              <a:t>Atau sebaliknya kita dapat menentukan keadaan lingkungan fisik dengan menggunakan organisme yang ditemukan pada suatu daerah. </a:t>
            </a:r>
          </a:p>
          <a:p>
            <a:pPr eaLnBrk="1" hangingPunct="1"/>
            <a:r>
              <a:rPr lang="de-DE" altLang="en-US" sz="2800">
                <a:solidFill>
                  <a:schemeClr val="folHlink"/>
                </a:solidFill>
              </a:rPr>
              <a:t>Hal ini disebut dengan </a:t>
            </a:r>
            <a:r>
              <a:rPr lang="de-DE" altLang="en-US" sz="2800" i="1">
                <a:solidFill>
                  <a:schemeClr val="folHlink"/>
                </a:solidFill>
              </a:rPr>
              <a:t>indikator ekologi/ indikator biologi.</a:t>
            </a:r>
            <a:r>
              <a:rPr lang="de-DE" altLang="en-US" sz="2800">
                <a:solidFill>
                  <a:schemeClr val="folHlink"/>
                </a:solidFill>
              </a:rPr>
              <a:t> </a:t>
            </a:r>
            <a:endParaRPr lang="en-US" altLang="en-US" sz="2800">
              <a:solidFill>
                <a:schemeClr val="folHlink"/>
              </a:solidFill>
            </a:endParaRPr>
          </a:p>
        </p:txBody>
      </p:sp>
      <p:sp>
        <p:nvSpPr>
          <p:cNvPr id="58370" name="Slide Number Placeholder 5">
            <a:extLst>
              <a:ext uri="{FF2B5EF4-FFF2-40B4-BE49-F238E27FC236}">
                <a16:creationId xmlns:a16="http://schemas.microsoft.com/office/drawing/2014/main" id="{2169011E-668F-4166-8351-DE06A5FEE96E}"/>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4B9CB090-E0BE-4830-B9B8-6982EDB0A311}" type="slidenum">
              <a:rPr lang="en-US" altLang="en-US" sz="1200">
                <a:solidFill>
                  <a:srgbClr val="898989"/>
                </a:solidFill>
              </a:rPr>
              <a:pPr/>
              <a:t>35</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a:extLst>
              <a:ext uri="{FF2B5EF4-FFF2-40B4-BE49-F238E27FC236}">
                <a16:creationId xmlns:a16="http://schemas.microsoft.com/office/drawing/2014/main" id="{D29B15E2-8EE8-4F00-B62F-7B3E32774C82}"/>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37891" name="Rectangle 3">
            <a:extLst>
              <a:ext uri="{FF2B5EF4-FFF2-40B4-BE49-F238E27FC236}">
                <a16:creationId xmlns:a16="http://schemas.microsoft.com/office/drawing/2014/main" id="{12F6174E-ACA1-44F5-957A-CF9A61E82C16}"/>
              </a:ext>
            </a:extLst>
          </p:cNvPr>
          <p:cNvSpPr>
            <a:spLocks noGrp="1" noChangeArrowheads="1"/>
          </p:cNvSpPr>
          <p:nvPr>
            <p:ph idx="1"/>
          </p:nvPr>
        </p:nvSpPr>
        <p:spPr/>
        <p:txBody>
          <a:bodyPr/>
          <a:lstStyle/>
          <a:p>
            <a:pPr marL="609600" indent="-609600" eaLnBrk="1" hangingPunct="1">
              <a:lnSpc>
                <a:spcPct val="80000"/>
              </a:lnSpc>
            </a:pPr>
            <a:r>
              <a:rPr lang="de-DE" altLang="en-US" sz="2800">
                <a:solidFill>
                  <a:schemeClr val="folHlink"/>
                </a:solidFill>
              </a:rPr>
              <a:t>Hal yang harus diingat jika kita memakai indikator ekologi adalah :</a:t>
            </a:r>
            <a:endParaRPr lang="en-US" altLang="en-US" sz="2800">
              <a:solidFill>
                <a:schemeClr val="folHlink"/>
              </a:solidFill>
            </a:endParaRPr>
          </a:p>
          <a:p>
            <a:pPr marL="990600" lvl="1" indent="-533400" eaLnBrk="1" hangingPunct="1">
              <a:lnSpc>
                <a:spcPct val="80000"/>
              </a:lnSpc>
            </a:pPr>
            <a:r>
              <a:rPr lang="de-DE" altLang="en-US">
                <a:solidFill>
                  <a:schemeClr val="folHlink"/>
                </a:solidFill>
              </a:rPr>
              <a:t>Umumnya organisme steno merupakan indikator yang lebih baik dari pada organisme eury.</a:t>
            </a:r>
          </a:p>
          <a:p>
            <a:pPr marL="990600" lvl="1" indent="-533400" eaLnBrk="1" hangingPunct="1">
              <a:lnSpc>
                <a:spcPct val="80000"/>
              </a:lnSpc>
            </a:pPr>
            <a:r>
              <a:rPr lang="de-DE" altLang="en-US">
                <a:solidFill>
                  <a:schemeClr val="folHlink"/>
                </a:solidFill>
              </a:rPr>
              <a:t>Species yang besar merupakan indikator yang lebih baik daripada species yang lebih kecil, karena organisme yang besar mempunyai biomass lebih stabil. </a:t>
            </a:r>
            <a:endParaRPr lang="en-US" altLang="en-US">
              <a:solidFill>
                <a:schemeClr val="folHlink"/>
              </a:solidFill>
            </a:endParaRPr>
          </a:p>
        </p:txBody>
      </p:sp>
      <p:sp>
        <p:nvSpPr>
          <p:cNvPr id="59394" name="Slide Number Placeholder 5">
            <a:extLst>
              <a:ext uri="{FF2B5EF4-FFF2-40B4-BE49-F238E27FC236}">
                <a16:creationId xmlns:a16="http://schemas.microsoft.com/office/drawing/2014/main" id="{F89BB33C-1BB0-4FE6-AC65-941EC6C6DCA3}"/>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E9AAA170-9D83-4BAE-B698-DC93253FDDFF}" type="slidenum">
              <a:rPr lang="en-US" altLang="en-US" sz="1200">
                <a:solidFill>
                  <a:srgbClr val="898989"/>
                </a:solidFill>
              </a:rPr>
              <a:pPr/>
              <a:t>36</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a16="http://schemas.microsoft.com/office/drawing/2014/main" id="{EDF38B37-896E-403C-8933-2F1EB69B98C9}"/>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38915" name="Rectangle 3">
            <a:extLst>
              <a:ext uri="{FF2B5EF4-FFF2-40B4-BE49-F238E27FC236}">
                <a16:creationId xmlns:a16="http://schemas.microsoft.com/office/drawing/2014/main" id="{AF5830BA-4A43-48A9-9923-0D5011A17C67}"/>
              </a:ext>
            </a:extLst>
          </p:cNvPr>
          <p:cNvSpPr>
            <a:spLocks noGrp="1" noChangeArrowheads="1"/>
          </p:cNvSpPr>
          <p:nvPr>
            <p:ph idx="1"/>
          </p:nvPr>
        </p:nvSpPr>
        <p:spPr/>
        <p:txBody>
          <a:bodyPr/>
          <a:lstStyle/>
          <a:p>
            <a:pPr marL="990600" lvl="1" indent="-533400" eaLnBrk="1" hangingPunct="1"/>
            <a:r>
              <a:rPr lang="de-DE" altLang="en-US">
                <a:solidFill>
                  <a:schemeClr val="folHlink"/>
                </a:solidFill>
              </a:rPr>
              <a:t>Dan organisme kecil mempunyai </a:t>
            </a:r>
            <a:r>
              <a:rPr lang="de-DE" altLang="en-US" i="1">
                <a:solidFill>
                  <a:schemeClr val="folHlink"/>
                </a:solidFill>
              </a:rPr>
              <a:t>turn over rate</a:t>
            </a:r>
            <a:r>
              <a:rPr lang="de-DE" altLang="en-US">
                <a:solidFill>
                  <a:schemeClr val="folHlink"/>
                </a:solidFill>
              </a:rPr>
              <a:t> yang pendek. Sekarang banyak, mungkin besok sudah mati, maka algae tidak pernah dipakai sebagai indikator ekologi.</a:t>
            </a:r>
          </a:p>
          <a:p>
            <a:pPr marL="990600" lvl="1" indent="-533400" eaLnBrk="1" hangingPunct="1"/>
            <a:r>
              <a:rPr lang="de-DE" altLang="en-US">
                <a:solidFill>
                  <a:schemeClr val="folHlink"/>
                </a:solidFill>
              </a:rPr>
              <a:t>Sebelum species dipercaya sebagai  indikator ekologi, harus ada bukti-bukti di lapangan dan uji laboratorium, untuk mengetahui persyaratan hidup species organisme tersebut.</a:t>
            </a:r>
          </a:p>
          <a:p>
            <a:pPr marL="609600" indent="-609600" eaLnBrk="1" hangingPunct="1"/>
            <a:endParaRPr lang="en-US" altLang="en-US" sz="2800"/>
          </a:p>
        </p:txBody>
      </p:sp>
      <p:sp>
        <p:nvSpPr>
          <p:cNvPr id="60418" name="Slide Number Placeholder 5">
            <a:extLst>
              <a:ext uri="{FF2B5EF4-FFF2-40B4-BE49-F238E27FC236}">
                <a16:creationId xmlns:a16="http://schemas.microsoft.com/office/drawing/2014/main" id="{07CAEBEA-ABFC-4629-AA91-EDB0A854A0E5}"/>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435E35DB-E12E-4970-8181-96C6E4B5B8ED}" type="slidenum">
              <a:rPr lang="en-US" altLang="en-US" sz="1200">
                <a:solidFill>
                  <a:srgbClr val="898989"/>
                </a:solidFill>
              </a:rPr>
              <a:pPr/>
              <a:t>37</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a:extLst>
              <a:ext uri="{FF2B5EF4-FFF2-40B4-BE49-F238E27FC236}">
                <a16:creationId xmlns:a16="http://schemas.microsoft.com/office/drawing/2014/main" id="{5164063C-3BB5-4FFB-8860-1FC974BF2CEA}"/>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39939" name="Rectangle 3">
            <a:extLst>
              <a:ext uri="{FF2B5EF4-FFF2-40B4-BE49-F238E27FC236}">
                <a16:creationId xmlns:a16="http://schemas.microsoft.com/office/drawing/2014/main" id="{A94899A8-F928-43FA-997E-D0C1C2C29E52}"/>
              </a:ext>
            </a:extLst>
          </p:cNvPr>
          <p:cNvSpPr>
            <a:spLocks noGrp="1" noChangeArrowheads="1"/>
          </p:cNvSpPr>
          <p:nvPr>
            <p:ph idx="1"/>
          </p:nvPr>
        </p:nvSpPr>
        <p:spPr/>
        <p:txBody>
          <a:bodyPr/>
          <a:lstStyle/>
          <a:p>
            <a:pPr marL="609600" indent="-609600" eaLnBrk="1" hangingPunct="1"/>
            <a:r>
              <a:rPr lang="de-DE" altLang="en-US" sz="2800">
                <a:solidFill>
                  <a:schemeClr val="folHlink"/>
                </a:solidFill>
              </a:rPr>
              <a:t>Hubungan antar spesies, populasi atau komunitas seringkali menjadi indikator yang lebih baik daripada hanya satu spesies saja, </a:t>
            </a:r>
            <a:r>
              <a:rPr lang="en-US" altLang="en-US" sz="2800">
                <a:solidFill>
                  <a:schemeClr val="folHlink"/>
                </a:solidFill>
              </a:rPr>
              <a:t> karena hal ini akan lebih menggambarkan keadaan yang terintegrasi.</a:t>
            </a:r>
          </a:p>
        </p:txBody>
      </p:sp>
      <p:sp>
        <p:nvSpPr>
          <p:cNvPr id="61442" name="Slide Number Placeholder 5">
            <a:extLst>
              <a:ext uri="{FF2B5EF4-FFF2-40B4-BE49-F238E27FC236}">
                <a16:creationId xmlns:a16="http://schemas.microsoft.com/office/drawing/2014/main" id="{4F638B8A-7C38-4DA0-8A01-C182BC0C0791}"/>
              </a:ext>
            </a:extLst>
          </p:cNvPr>
          <p:cNvSpPr>
            <a:spLocks noGrp="1"/>
          </p:cNvSpPr>
          <p:nvPr>
            <p:ph type="sldNum" sz="quarter" idx="12"/>
          </p:nvPr>
        </p:nvSpPr>
        <p:spPr/>
        <p:txBody>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E11A1E07-D143-4C31-8E8A-954F204B20FE}" type="slidenum">
              <a:rPr lang="en-US" altLang="en-US" sz="1200">
                <a:solidFill>
                  <a:srgbClr val="898989"/>
                </a:solidFill>
              </a:rPr>
              <a:pPr/>
              <a:t>38</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86878550"/>
              </p:ext>
            </p:extLst>
          </p:nvPr>
        </p:nvGraphicFramePr>
        <p:xfrm>
          <a:off x="191344" y="609600"/>
          <a:ext cx="10441159" cy="4874543"/>
        </p:xfrm>
        <a:graphic>
          <a:graphicData uri="http://schemas.openxmlformats.org/drawingml/2006/table">
            <a:tbl>
              <a:tblPr firstRow="1" firstCol="1" bandRow="1">
                <a:tableStyleId>{5C22544A-7EE6-4342-B048-85BDC9FD1C3A}</a:tableStyleId>
              </a:tblPr>
              <a:tblGrid>
                <a:gridCol w="1084527">
                  <a:extLst>
                    <a:ext uri="{9D8B030D-6E8A-4147-A177-3AD203B41FA5}">
                      <a16:colId xmlns:a16="http://schemas.microsoft.com/office/drawing/2014/main" val="4153945373"/>
                    </a:ext>
                  </a:extLst>
                </a:gridCol>
                <a:gridCol w="1088895">
                  <a:extLst>
                    <a:ext uri="{9D8B030D-6E8A-4147-A177-3AD203B41FA5}">
                      <a16:colId xmlns:a16="http://schemas.microsoft.com/office/drawing/2014/main" val="1571787486"/>
                    </a:ext>
                  </a:extLst>
                </a:gridCol>
                <a:gridCol w="1039747">
                  <a:extLst>
                    <a:ext uri="{9D8B030D-6E8A-4147-A177-3AD203B41FA5}">
                      <a16:colId xmlns:a16="http://schemas.microsoft.com/office/drawing/2014/main" val="1697300048"/>
                    </a:ext>
                  </a:extLst>
                </a:gridCol>
                <a:gridCol w="1039747">
                  <a:extLst>
                    <a:ext uri="{9D8B030D-6E8A-4147-A177-3AD203B41FA5}">
                      <a16:colId xmlns:a16="http://schemas.microsoft.com/office/drawing/2014/main" val="3789154623"/>
                    </a:ext>
                  </a:extLst>
                </a:gridCol>
                <a:gridCol w="951282">
                  <a:extLst>
                    <a:ext uri="{9D8B030D-6E8A-4147-A177-3AD203B41FA5}">
                      <a16:colId xmlns:a16="http://schemas.microsoft.com/office/drawing/2014/main" val="3681043955"/>
                    </a:ext>
                  </a:extLst>
                </a:gridCol>
                <a:gridCol w="1073604">
                  <a:extLst>
                    <a:ext uri="{9D8B030D-6E8A-4147-A177-3AD203B41FA5}">
                      <a16:colId xmlns:a16="http://schemas.microsoft.com/office/drawing/2014/main" val="4068002684"/>
                    </a:ext>
                  </a:extLst>
                </a:gridCol>
                <a:gridCol w="987323">
                  <a:extLst>
                    <a:ext uri="{9D8B030D-6E8A-4147-A177-3AD203B41FA5}">
                      <a16:colId xmlns:a16="http://schemas.microsoft.com/office/drawing/2014/main" val="1733410179"/>
                    </a:ext>
                  </a:extLst>
                </a:gridCol>
                <a:gridCol w="1145688">
                  <a:extLst>
                    <a:ext uri="{9D8B030D-6E8A-4147-A177-3AD203B41FA5}">
                      <a16:colId xmlns:a16="http://schemas.microsoft.com/office/drawing/2014/main" val="743000902"/>
                    </a:ext>
                  </a:extLst>
                </a:gridCol>
                <a:gridCol w="966571">
                  <a:extLst>
                    <a:ext uri="{9D8B030D-6E8A-4147-A177-3AD203B41FA5}">
                      <a16:colId xmlns:a16="http://schemas.microsoft.com/office/drawing/2014/main" val="930174597"/>
                    </a:ext>
                  </a:extLst>
                </a:gridCol>
                <a:gridCol w="1063775">
                  <a:extLst>
                    <a:ext uri="{9D8B030D-6E8A-4147-A177-3AD203B41FA5}">
                      <a16:colId xmlns:a16="http://schemas.microsoft.com/office/drawing/2014/main" val="3013155625"/>
                    </a:ext>
                  </a:extLst>
                </a:gridCol>
              </a:tblGrid>
              <a:tr h="374301">
                <a:tc gridSpan="10">
                  <a:txBody>
                    <a:bodyPr/>
                    <a:lstStyle/>
                    <a:p>
                      <a:pPr algn="ctr">
                        <a:lnSpc>
                          <a:spcPct val="115000"/>
                        </a:lnSpc>
                        <a:spcAft>
                          <a:spcPts val="0"/>
                        </a:spcAft>
                      </a:pPr>
                      <a:r>
                        <a:rPr lang="id-ID" sz="2000">
                          <a:effectLst/>
                        </a:rPr>
                        <a:t>Kelompok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35653084"/>
                  </a:ext>
                </a:extLst>
              </a:tr>
              <a:tr h="374301">
                <a:tc>
                  <a:txBody>
                    <a:bodyPr/>
                    <a:lstStyle/>
                    <a:p>
                      <a:pPr algn="ctr">
                        <a:lnSpc>
                          <a:spcPct val="115000"/>
                        </a:lnSpc>
                        <a:spcAft>
                          <a:spcPts val="0"/>
                        </a:spcAft>
                      </a:pPr>
                      <a:r>
                        <a:rPr lang="id-ID" sz="2000" dirty="0">
                          <a:effectLst/>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3968914"/>
                  </a:ext>
                </a:extLst>
              </a:tr>
              <a:tr h="774199">
                <a:tc>
                  <a:txBody>
                    <a:bodyPr/>
                    <a:lstStyle/>
                    <a:p>
                      <a:pPr algn="ctr">
                        <a:lnSpc>
                          <a:spcPct val="115000"/>
                        </a:lnSpc>
                        <a:spcAft>
                          <a:spcPts val="0"/>
                        </a:spcAft>
                      </a:pPr>
                      <a:r>
                        <a:rPr lang="id-ID" sz="2000">
                          <a:effectLst/>
                        </a:rPr>
                        <a:t>Dinda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Sekar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Ivan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Lindry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Annisa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Syafira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Galuh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Jesika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Salsa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Firdi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30562"/>
                  </a:ext>
                </a:extLst>
              </a:tr>
              <a:tr h="774199">
                <a:tc>
                  <a:txBody>
                    <a:bodyPr/>
                    <a:lstStyle/>
                    <a:p>
                      <a:pPr algn="ctr">
                        <a:lnSpc>
                          <a:spcPct val="115000"/>
                        </a:lnSpc>
                        <a:spcAft>
                          <a:spcPts val="0"/>
                        </a:spcAft>
                      </a:pPr>
                      <a:r>
                        <a:rPr lang="id-ID" sz="2000">
                          <a:effectLst/>
                        </a:rPr>
                        <a:t>Ammar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Ken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Tommy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Imka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dirty="0" smtClean="0">
                          <a:effectLst/>
                        </a:rPr>
                        <a:t>Has</a:t>
                      </a:r>
                      <a:r>
                        <a:rPr lang="en-US" sz="2000" dirty="0" smtClean="0">
                          <a:effectLst/>
                        </a:rPr>
                        <a:t>                                                                                                            L                                                                                                                                                                                                                                                                                                                                                                                                                                                                                                                                                                                                                                                                                                                                                                                                                                                                                                                                                                                                                                                                                                                                                                                                                                                                                                                                                                                                                                                                                                                                                                                                                                                                                                                                                                                                                                                                                                                                                                                                                                                                                                                                                                                                                                                                                                                                                                                                                                                                                                                                                                                                                                                                                                                                                                                                                                                                                                                                                                                                                                                                                                                                                                                                                                                                                                                                                                                                                                                                                                                                                                                                                                                                                                                                                                                                                                                                                                                                                                       </a:t>
                      </a:r>
                      <a:r>
                        <a:rPr lang="id-ID" sz="2000" dirty="0" smtClean="0">
                          <a:effectLst/>
                        </a:rPr>
                        <a:t>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Fije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Feisal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Fachrian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Asvian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Fajar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4098371"/>
                  </a:ext>
                </a:extLst>
              </a:tr>
              <a:tr h="774199">
                <a:tc>
                  <a:txBody>
                    <a:bodyPr/>
                    <a:lstStyle/>
                    <a:p>
                      <a:pPr algn="ctr">
                        <a:lnSpc>
                          <a:spcPct val="115000"/>
                        </a:lnSpc>
                        <a:spcAft>
                          <a:spcPts val="0"/>
                        </a:spcAft>
                      </a:pPr>
                      <a:r>
                        <a:rPr lang="id-ID" sz="2000">
                          <a:effectLst/>
                        </a:rPr>
                        <a:t>Kafrizal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Rio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Agung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Gigih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Rifqi P</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Yosafad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Yarda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Kanong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Rifki 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Nauval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6900963"/>
                  </a:ext>
                </a:extLst>
              </a:tr>
              <a:tr h="774199">
                <a:tc>
                  <a:txBody>
                    <a:bodyPr/>
                    <a:lstStyle/>
                    <a:p>
                      <a:pPr algn="ctr">
                        <a:lnSpc>
                          <a:spcPct val="115000"/>
                        </a:lnSpc>
                        <a:spcAft>
                          <a:spcPts val="0"/>
                        </a:spcAft>
                      </a:pPr>
                      <a:r>
                        <a:rPr lang="id-ID" sz="2000">
                          <a:effectLst/>
                        </a:rPr>
                        <a:t>Wildan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Adhit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Yasser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Akhmal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Bimo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Fariz</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Fauzan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Febri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Danu</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Fadillah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6004877"/>
                  </a:ext>
                </a:extLst>
              </a:tr>
              <a:tr h="774199">
                <a:tc>
                  <a:txBody>
                    <a:bodyPr/>
                    <a:lstStyle/>
                    <a:p>
                      <a:pPr algn="ctr">
                        <a:lnSpc>
                          <a:spcPct val="115000"/>
                        </a:lnSpc>
                        <a:spcAft>
                          <a:spcPts val="0"/>
                        </a:spcAft>
                      </a:pPr>
                      <a:r>
                        <a:rPr lang="id-ID" sz="2000">
                          <a:effectLst/>
                        </a:rPr>
                        <a:t>Ario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Rifki 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Thania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Irvan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Tegar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Ryan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Niel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Aditiya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a:effectLst/>
                        </a:rPr>
                        <a:t>Joseph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d-ID" sz="2000" dirty="0">
                          <a:effectLst/>
                        </a:rPr>
                        <a:t>Zhia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2334659"/>
                  </a:ext>
                </a:extLst>
              </a:tr>
            </a:tbl>
          </a:graphicData>
        </a:graphic>
      </p:graphicFrame>
      <p:sp>
        <p:nvSpPr>
          <p:cNvPr id="4" name="Slide Number Placeholder 3"/>
          <p:cNvSpPr>
            <a:spLocks noGrp="1"/>
          </p:cNvSpPr>
          <p:nvPr>
            <p:ph type="sldNum" sz="quarter" idx="12"/>
          </p:nvPr>
        </p:nvSpPr>
        <p:spPr/>
        <p:txBody>
          <a:bodyPr/>
          <a:lstStyle/>
          <a:p>
            <a:fld id="{A8657263-1D7F-4F22-9A47-84F899448E91}" type="slidenum">
              <a:rPr lang="en-US" altLang="en-US" smtClean="0"/>
              <a:pPr/>
              <a:t>39</a:t>
            </a:fld>
            <a:endParaRPr lang="en-US" altLang="en-US"/>
          </a:p>
        </p:txBody>
      </p:sp>
    </p:spTree>
    <p:extLst>
      <p:ext uri="{BB962C8B-B14F-4D97-AF65-F5344CB8AC3E}">
        <p14:creationId xmlns:p14="http://schemas.microsoft.com/office/powerpoint/2010/main" val="1636481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AEFF4845-BA4E-4264-9616-D49473D93DFE}"/>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1227DFC9-150B-40E9-B9CF-CCF1C9667C5E}" type="slidenum">
              <a:rPr lang="en-US" altLang="en-US" sz="1200">
                <a:solidFill>
                  <a:srgbClr val="898989"/>
                </a:solidFill>
              </a:rPr>
              <a:pPr/>
              <a:t>4</a:t>
            </a:fld>
            <a:endParaRPr lang="en-US" altLang="en-US" sz="1200">
              <a:solidFill>
                <a:srgbClr val="898989"/>
              </a:solidFill>
            </a:endParaRPr>
          </a:p>
        </p:txBody>
      </p:sp>
      <p:sp>
        <p:nvSpPr>
          <p:cNvPr id="13315" name="Rectangle 3">
            <a:extLst>
              <a:ext uri="{FF2B5EF4-FFF2-40B4-BE49-F238E27FC236}">
                <a16:creationId xmlns:a16="http://schemas.microsoft.com/office/drawing/2014/main" id="{BFE372B3-A72F-4AC6-8634-1D2ED580D404}"/>
              </a:ext>
            </a:extLst>
          </p:cNvPr>
          <p:cNvSpPr>
            <a:spLocks noGrp="1" noChangeArrowheads="1"/>
          </p:cNvSpPr>
          <p:nvPr>
            <p:ph idx="4294967295"/>
          </p:nvPr>
        </p:nvSpPr>
        <p:spPr>
          <a:xfrm>
            <a:off x="1322784" y="1646238"/>
            <a:ext cx="8229600" cy="4525962"/>
          </a:xfrm>
        </p:spPr>
        <p:txBody>
          <a:bodyPr/>
          <a:lstStyle/>
          <a:p>
            <a:pPr eaLnBrk="1" hangingPunct="1"/>
            <a:r>
              <a:rPr lang="en-US" altLang="en-US" sz="2800" dirty="0" err="1">
                <a:solidFill>
                  <a:schemeClr val="folHlink"/>
                </a:solidFill>
              </a:rPr>
              <a:t>Temuan</a:t>
            </a:r>
            <a:r>
              <a:rPr lang="en-US" altLang="en-US" sz="2800" dirty="0">
                <a:solidFill>
                  <a:schemeClr val="folHlink"/>
                </a:solidFill>
              </a:rPr>
              <a:t> </a:t>
            </a:r>
            <a:r>
              <a:rPr lang="en-US" altLang="en-US" sz="2800" dirty="0" err="1">
                <a:solidFill>
                  <a:schemeClr val="folHlink"/>
                </a:solidFill>
              </a:rPr>
              <a:t>ini</a:t>
            </a:r>
            <a:r>
              <a:rPr lang="en-US" altLang="en-US" sz="2800" dirty="0">
                <a:solidFill>
                  <a:schemeClr val="folHlink"/>
                </a:solidFill>
              </a:rPr>
              <a:t> </a:t>
            </a:r>
            <a:r>
              <a:rPr lang="en-US" altLang="en-US" sz="2800" dirty="0" err="1">
                <a:solidFill>
                  <a:schemeClr val="folHlink"/>
                </a:solidFill>
              </a:rPr>
              <a:t>dikenal</a:t>
            </a:r>
            <a:r>
              <a:rPr lang="en-US" altLang="en-US" sz="2800" dirty="0">
                <a:solidFill>
                  <a:schemeClr val="folHlink"/>
                </a:solidFill>
              </a:rPr>
              <a:t> </a:t>
            </a:r>
            <a:r>
              <a:rPr lang="en-US" altLang="en-US" sz="2800" dirty="0" err="1">
                <a:solidFill>
                  <a:schemeClr val="folHlink"/>
                </a:solidFill>
              </a:rPr>
              <a:t>sebagai</a:t>
            </a:r>
            <a:r>
              <a:rPr lang="en-US" altLang="en-US" sz="2800" dirty="0">
                <a:solidFill>
                  <a:schemeClr val="folHlink"/>
                </a:solidFill>
              </a:rPr>
              <a:t> </a:t>
            </a:r>
            <a:r>
              <a:rPr lang="en-US" altLang="en-US" sz="2800" dirty="0" err="1">
                <a:solidFill>
                  <a:schemeClr val="folHlink"/>
                </a:solidFill>
              </a:rPr>
              <a:t>Hukum</a:t>
            </a:r>
            <a:r>
              <a:rPr lang="en-US" altLang="en-US" sz="2800" dirty="0">
                <a:solidFill>
                  <a:schemeClr val="folHlink"/>
                </a:solidFill>
              </a:rPr>
              <a:t> Minimum Liebig.</a:t>
            </a:r>
          </a:p>
          <a:p>
            <a:pPr eaLnBrk="1" hangingPunct="1"/>
            <a:r>
              <a:rPr lang="en-US" altLang="en-US" sz="2800" dirty="0" err="1">
                <a:solidFill>
                  <a:schemeClr val="folHlink"/>
                </a:solidFill>
              </a:rPr>
              <a:t>Bukan</a:t>
            </a:r>
            <a:r>
              <a:rPr lang="en-US" altLang="en-US" sz="2800" dirty="0">
                <a:solidFill>
                  <a:schemeClr val="folHlink"/>
                </a:solidFill>
              </a:rPr>
              <a:t> </a:t>
            </a:r>
            <a:r>
              <a:rPr lang="en-US" altLang="en-US" sz="2800" dirty="0" err="1">
                <a:solidFill>
                  <a:schemeClr val="folHlink"/>
                </a:solidFill>
              </a:rPr>
              <a:t>hanya</a:t>
            </a:r>
            <a:r>
              <a:rPr lang="en-US" altLang="en-US" sz="2800" dirty="0">
                <a:solidFill>
                  <a:schemeClr val="folHlink"/>
                </a:solidFill>
              </a:rPr>
              <a:t> </a:t>
            </a:r>
            <a:r>
              <a:rPr lang="en-US" altLang="en-US" sz="2800" dirty="0" err="1">
                <a:solidFill>
                  <a:schemeClr val="folHlink"/>
                </a:solidFill>
              </a:rPr>
              <a:t>unsur</a:t>
            </a:r>
            <a:r>
              <a:rPr lang="en-US" altLang="en-US" sz="2800" dirty="0">
                <a:solidFill>
                  <a:schemeClr val="folHlink"/>
                </a:solidFill>
              </a:rPr>
              <a:t> hara N,P,K yang </a:t>
            </a:r>
            <a:r>
              <a:rPr lang="en-US" altLang="en-US" sz="2800" dirty="0" err="1">
                <a:solidFill>
                  <a:schemeClr val="folHlink"/>
                </a:solidFill>
              </a:rPr>
              <a:t>dapat</a:t>
            </a:r>
            <a:r>
              <a:rPr lang="en-US" altLang="en-US" sz="2800" dirty="0">
                <a:solidFill>
                  <a:schemeClr val="folHlink"/>
                </a:solidFill>
              </a:rPr>
              <a:t> </a:t>
            </a:r>
            <a:r>
              <a:rPr lang="en-US" altLang="en-US" sz="2800" dirty="0" err="1">
                <a:solidFill>
                  <a:schemeClr val="folHlink"/>
                </a:solidFill>
              </a:rPr>
              <a:t>bertindak</a:t>
            </a:r>
            <a:r>
              <a:rPr lang="en-US" altLang="en-US" sz="2800" dirty="0">
                <a:solidFill>
                  <a:schemeClr val="folHlink"/>
                </a:solidFill>
              </a:rPr>
              <a:t> </a:t>
            </a:r>
            <a:r>
              <a:rPr lang="en-US" altLang="en-US" sz="2800" dirty="0" err="1">
                <a:solidFill>
                  <a:schemeClr val="folHlink"/>
                </a:solidFill>
              </a:rPr>
              <a:t>sebagai</a:t>
            </a:r>
            <a:r>
              <a:rPr lang="en-US" altLang="en-US" sz="2800" dirty="0">
                <a:solidFill>
                  <a:schemeClr val="folHlink"/>
                </a:solidFill>
              </a:rPr>
              <a:t> </a:t>
            </a:r>
            <a:r>
              <a:rPr lang="en-US" altLang="en-US" sz="2800" dirty="0" err="1">
                <a:solidFill>
                  <a:schemeClr val="folHlink"/>
                </a:solidFill>
              </a:rPr>
              <a:t>faktor</a:t>
            </a:r>
            <a:r>
              <a:rPr lang="en-US" altLang="en-US" sz="2800" dirty="0">
                <a:solidFill>
                  <a:schemeClr val="folHlink"/>
                </a:solidFill>
              </a:rPr>
              <a:t> </a:t>
            </a:r>
            <a:r>
              <a:rPr lang="en-US" altLang="en-US" sz="2800" dirty="0" err="1">
                <a:solidFill>
                  <a:schemeClr val="folHlink"/>
                </a:solidFill>
              </a:rPr>
              <a:t>pembatas</a:t>
            </a:r>
            <a:r>
              <a:rPr lang="en-US" altLang="en-US" sz="2800" dirty="0">
                <a:solidFill>
                  <a:schemeClr val="folHlink"/>
                </a:solidFill>
              </a:rPr>
              <a:t>, </a:t>
            </a:r>
            <a:r>
              <a:rPr lang="en-US" altLang="en-US" sz="2800" dirty="0" err="1">
                <a:solidFill>
                  <a:schemeClr val="folHlink"/>
                </a:solidFill>
              </a:rPr>
              <a:t>tetapi</a:t>
            </a:r>
            <a:r>
              <a:rPr lang="en-US" altLang="en-US" sz="2800" dirty="0">
                <a:solidFill>
                  <a:schemeClr val="folHlink"/>
                </a:solidFill>
              </a:rPr>
              <a:t> </a:t>
            </a:r>
            <a:r>
              <a:rPr lang="en-US" altLang="en-US" sz="2800" dirty="0" err="1">
                <a:solidFill>
                  <a:schemeClr val="folHlink"/>
                </a:solidFill>
              </a:rPr>
              <a:t>materi</a:t>
            </a:r>
            <a:r>
              <a:rPr lang="en-US" altLang="en-US" sz="2800" dirty="0">
                <a:solidFill>
                  <a:schemeClr val="folHlink"/>
                </a:solidFill>
              </a:rPr>
              <a:t> </a:t>
            </a:r>
            <a:r>
              <a:rPr lang="en-US" altLang="en-US" sz="2800" dirty="0" err="1">
                <a:solidFill>
                  <a:schemeClr val="folHlink"/>
                </a:solidFill>
              </a:rPr>
              <a:t>kimiawi</a:t>
            </a:r>
            <a:r>
              <a:rPr lang="en-US" altLang="en-US" sz="2800" dirty="0">
                <a:solidFill>
                  <a:schemeClr val="folHlink"/>
                </a:solidFill>
              </a:rPr>
              <a:t> </a:t>
            </a:r>
            <a:r>
              <a:rPr lang="en-US" altLang="en-US" sz="2800" dirty="0" err="1">
                <a:solidFill>
                  <a:schemeClr val="folHlink"/>
                </a:solidFill>
              </a:rPr>
              <a:t>lainnya</a:t>
            </a:r>
            <a:r>
              <a:rPr lang="en-US" altLang="en-US" sz="2800" dirty="0">
                <a:solidFill>
                  <a:schemeClr val="folHlink"/>
                </a:solidFill>
              </a:rPr>
              <a:t> </a:t>
            </a:r>
            <a:r>
              <a:rPr lang="en-US" altLang="en-US" sz="2800" dirty="0" err="1">
                <a:solidFill>
                  <a:schemeClr val="folHlink"/>
                </a:solidFill>
              </a:rPr>
              <a:t>seperti</a:t>
            </a:r>
            <a:r>
              <a:rPr lang="en-US" altLang="en-US" sz="2800" dirty="0">
                <a:solidFill>
                  <a:schemeClr val="folHlink"/>
                </a:solidFill>
              </a:rPr>
              <a:t> </a:t>
            </a:r>
            <a:r>
              <a:rPr lang="en-US" altLang="en-US" sz="2800" dirty="0" err="1">
                <a:solidFill>
                  <a:schemeClr val="folHlink"/>
                </a:solidFill>
              </a:rPr>
              <a:t>oksigen</a:t>
            </a:r>
            <a:r>
              <a:rPr lang="en-US" altLang="en-US" sz="2800" dirty="0">
                <a:solidFill>
                  <a:schemeClr val="folHlink"/>
                </a:solidFill>
              </a:rPr>
              <a:t>, </a:t>
            </a:r>
            <a:r>
              <a:rPr lang="en-US" altLang="en-US" sz="2800" dirty="0" err="1">
                <a:solidFill>
                  <a:schemeClr val="folHlink"/>
                </a:solidFill>
              </a:rPr>
              <a:t>fosfor</a:t>
            </a:r>
            <a:r>
              <a:rPr lang="en-US" altLang="en-US" sz="2800" dirty="0">
                <a:solidFill>
                  <a:schemeClr val="folHlink"/>
                </a:solidFill>
              </a:rPr>
              <a:t> </a:t>
            </a:r>
            <a:r>
              <a:rPr lang="en-US" altLang="en-US" sz="2800" dirty="0" err="1">
                <a:solidFill>
                  <a:schemeClr val="folHlink"/>
                </a:solidFill>
              </a:rPr>
              <a:t>untuk</a:t>
            </a:r>
            <a:r>
              <a:rPr lang="en-US" altLang="en-US" sz="2800" dirty="0">
                <a:solidFill>
                  <a:schemeClr val="folHlink"/>
                </a:solidFill>
              </a:rPr>
              <a:t> proses </a:t>
            </a:r>
            <a:r>
              <a:rPr lang="en-US" altLang="en-US" sz="2800" dirty="0" err="1">
                <a:solidFill>
                  <a:schemeClr val="folHlink"/>
                </a:solidFill>
              </a:rPr>
              <a:t>pertumbuhan</a:t>
            </a:r>
            <a:r>
              <a:rPr lang="en-US" altLang="en-US" sz="2800" dirty="0">
                <a:solidFill>
                  <a:schemeClr val="folHlink"/>
                </a:solidFill>
              </a:rPr>
              <a:t> </a:t>
            </a:r>
            <a:r>
              <a:rPr lang="en-US" altLang="en-US" sz="2800" dirty="0" err="1">
                <a:solidFill>
                  <a:schemeClr val="folHlink"/>
                </a:solidFill>
              </a:rPr>
              <a:t>dan</a:t>
            </a:r>
            <a:r>
              <a:rPr lang="en-US" altLang="en-US" sz="2800" dirty="0">
                <a:solidFill>
                  <a:schemeClr val="folHlink"/>
                </a:solidFill>
              </a:rPr>
              <a:t> </a:t>
            </a:r>
            <a:r>
              <a:rPr lang="en-US" altLang="en-US" sz="2800" dirty="0" err="1">
                <a:solidFill>
                  <a:schemeClr val="folHlink"/>
                </a:solidFill>
              </a:rPr>
              <a:t>reproduksi</a:t>
            </a:r>
            <a:r>
              <a:rPr lang="en-US" altLang="en-US" sz="2800" dirty="0">
                <a:solidFill>
                  <a:schemeClr val="folHlink"/>
                </a:solidFill>
              </a:rPr>
              <a:t>.</a:t>
            </a:r>
          </a:p>
          <a:p>
            <a:pPr eaLnBrk="1" hangingPunct="1"/>
            <a:r>
              <a:rPr lang="en-US" altLang="en-US" sz="2800" dirty="0" err="1">
                <a:solidFill>
                  <a:schemeClr val="folHlink"/>
                </a:solidFill>
              </a:rPr>
              <a:t>Hukum</a:t>
            </a:r>
            <a:r>
              <a:rPr lang="en-US" altLang="en-US" sz="2800" dirty="0">
                <a:solidFill>
                  <a:schemeClr val="folHlink"/>
                </a:solidFill>
              </a:rPr>
              <a:t> minimum Liebig </a:t>
            </a:r>
            <a:r>
              <a:rPr lang="en-US" altLang="en-US" sz="2800" dirty="0" err="1">
                <a:solidFill>
                  <a:schemeClr val="folHlink"/>
                </a:solidFill>
              </a:rPr>
              <a:t>telah</a:t>
            </a:r>
            <a:r>
              <a:rPr lang="en-US" altLang="en-US" sz="2800" dirty="0">
                <a:solidFill>
                  <a:schemeClr val="folHlink"/>
                </a:solidFill>
              </a:rPr>
              <a:t> </a:t>
            </a:r>
            <a:r>
              <a:rPr lang="en-US" altLang="en-US" sz="2800" dirty="0" err="1">
                <a:solidFill>
                  <a:schemeClr val="folHlink"/>
                </a:solidFill>
              </a:rPr>
              <a:t>diterapkan</a:t>
            </a:r>
            <a:r>
              <a:rPr lang="en-US" altLang="en-US" sz="2800" dirty="0">
                <a:solidFill>
                  <a:schemeClr val="folHlink"/>
                </a:solidFill>
              </a:rPr>
              <a:t> </a:t>
            </a:r>
            <a:r>
              <a:rPr lang="en-US" altLang="en-US" sz="2800" dirty="0" err="1">
                <a:solidFill>
                  <a:schemeClr val="folHlink"/>
                </a:solidFill>
              </a:rPr>
              <a:t>pada</a:t>
            </a:r>
            <a:r>
              <a:rPr lang="en-US" altLang="en-US" sz="2800" dirty="0">
                <a:solidFill>
                  <a:schemeClr val="folHlink"/>
                </a:solidFill>
              </a:rPr>
              <a:t> program </a:t>
            </a:r>
            <a:r>
              <a:rPr lang="en-US" altLang="en-US" sz="2800" dirty="0" err="1">
                <a:solidFill>
                  <a:schemeClr val="folHlink"/>
                </a:solidFill>
              </a:rPr>
              <a:t>pengendalian</a:t>
            </a:r>
            <a:r>
              <a:rPr lang="en-US" altLang="en-US" sz="2800" dirty="0">
                <a:solidFill>
                  <a:schemeClr val="folHlink"/>
                </a:solidFill>
              </a:rPr>
              <a:t> </a:t>
            </a:r>
            <a:r>
              <a:rPr lang="en-US" altLang="en-US" sz="2800" dirty="0" err="1">
                <a:solidFill>
                  <a:schemeClr val="folHlink"/>
                </a:solidFill>
              </a:rPr>
              <a:t>lingkungan</a:t>
            </a:r>
            <a:r>
              <a:rPr lang="en-US" altLang="en-US" sz="2800" dirty="0">
                <a:solidFill>
                  <a:schemeClr val="folHlink"/>
                </a:solidFill>
              </a:rPr>
              <a:t> </a:t>
            </a:r>
            <a:r>
              <a:rPr lang="en-US" altLang="en-US" sz="2800" dirty="0" err="1">
                <a:solidFill>
                  <a:schemeClr val="folHlink"/>
                </a:solidFill>
              </a:rPr>
              <a:t>terhadap</a:t>
            </a:r>
            <a:r>
              <a:rPr lang="en-US" altLang="en-US" sz="2800" dirty="0">
                <a:solidFill>
                  <a:schemeClr val="folHlink"/>
                </a:solidFill>
              </a:rPr>
              <a:t> </a:t>
            </a:r>
            <a:r>
              <a:rPr lang="en-US" altLang="en-US" sz="2800" dirty="0" err="1">
                <a:solidFill>
                  <a:schemeClr val="folHlink"/>
                </a:solidFill>
              </a:rPr>
              <a:t>organisme</a:t>
            </a:r>
            <a:r>
              <a:rPr lang="en-US" altLang="en-US" sz="2800" dirty="0">
                <a:solidFill>
                  <a:schemeClr val="folHlin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3315">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3315">
                                            <p:txEl>
                                              <p:pRg st="1" end="1"/>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3315">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BUATLAH POWER POINT MENGENAI :</a:t>
            </a:r>
            <a:endParaRPr lang="en-US" dirty="0"/>
          </a:p>
        </p:txBody>
      </p:sp>
      <p:sp>
        <p:nvSpPr>
          <p:cNvPr id="3" name="Content Placeholder 2"/>
          <p:cNvSpPr>
            <a:spLocks noGrp="1"/>
          </p:cNvSpPr>
          <p:nvPr>
            <p:ph idx="1"/>
          </p:nvPr>
        </p:nvSpPr>
        <p:spPr/>
        <p:txBody>
          <a:bodyPr>
            <a:normAutofit lnSpcReduction="10000"/>
          </a:bodyPr>
          <a:lstStyle/>
          <a:p>
            <a:r>
              <a:rPr lang="en-US" dirty="0" smtClean="0"/>
              <a:t>KELOMPOK 1 &amp; 2 : PENGARUH SUHU BESERTA CONTOH NYATANYA </a:t>
            </a:r>
          </a:p>
          <a:p>
            <a:r>
              <a:rPr lang="en-US" dirty="0" smtClean="0"/>
              <a:t>KELOMPOK 3 &amp; 4 : PENGARUH RADIASI SINAR MATAHARI BESERTA CONTOH NYATANYA</a:t>
            </a:r>
          </a:p>
          <a:p>
            <a:r>
              <a:rPr lang="en-US" dirty="0" smtClean="0"/>
              <a:t>KELOMPOK 5 &amp; 6 : PENGARUH KEKERUHAN AIR, WARNA DAN BAU BESERTA CONTOHNYA</a:t>
            </a:r>
          </a:p>
          <a:p>
            <a:r>
              <a:rPr lang="en-US" dirty="0" smtClean="0"/>
              <a:t>KELOMPOK 7 &amp; 8 : PENGARUH OKSIGEN TERLARUT , KARBON DIOKSIDA BESERTA CONTOHNYA</a:t>
            </a:r>
          </a:p>
          <a:p>
            <a:r>
              <a:rPr lang="en-US" dirty="0" smtClean="0"/>
              <a:t>KELOMPOK 9 &amp; 10 : PENGARUH PH, DMA, NITRAT, H2S POSPAT BESERTA CONTOHNYA</a:t>
            </a:r>
          </a:p>
          <a:p>
            <a:pPr marL="0" indent="0">
              <a:buNone/>
            </a:pPr>
            <a:endParaRPr lang="en-US" dirty="0"/>
          </a:p>
          <a:p>
            <a:pPr marL="0" indent="0">
              <a:buNone/>
            </a:pPr>
            <a:r>
              <a:rPr lang="en-US" sz="2000" b="1" dirty="0" smtClean="0"/>
              <a:t>DAAAAN TAMBAHKAN MENGENAI INDIKATOR EKOLOGI NYA !!!</a:t>
            </a:r>
            <a:endParaRPr lang="en-US" sz="2000" b="1" dirty="0"/>
          </a:p>
        </p:txBody>
      </p:sp>
      <p:sp>
        <p:nvSpPr>
          <p:cNvPr id="4" name="Slide Number Placeholder 3"/>
          <p:cNvSpPr>
            <a:spLocks noGrp="1"/>
          </p:cNvSpPr>
          <p:nvPr>
            <p:ph type="sldNum" sz="quarter" idx="12"/>
          </p:nvPr>
        </p:nvSpPr>
        <p:spPr/>
        <p:txBody>
          <a:bodyPr/>
          <a:lstStyle/>
          <a:p>
            <a:fld id="{A8657263-1D7F-4F22-9A47-84F899448E91}" type="slidenum">
              <a:rPr lang="en-US" altLang="en-US" smtClean="0"/>
              <a:pPr/>
              <a:t>40</a:t>
            </a:fld>
            <a:endParaRPr lang="en-US" altLang="en-US"/>
          </a:p>
        </p:txBody>
      </p:sp>
    </p:spTree>
    <p:extLst>
      <p:ext uri="{BB962C8B-B14F-4D97-AF65-F5344CB8AC3E}">
        <p14:creationId xmlns:p14="http://schemas.microsoft.com/office/powerpoint/2010/main" val="474214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A96C1A1E-D43C-4665-9C98-9D866BB03BBB}"/>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E81C87F9-81C1-46BB-9906-0605B2310526}" type="slidenum">
              <a:rPr lang="en-US" altLang="en-US" sz="1200">
                <a:solidFill>
                  <a:srgbClr val="898989"/>
                </a:solidFill>
              </a:rPr>
              <a:pPr/>
              <a:t>5</a:t>
            </a:fld>
            <a:endParaRPr lang="en-US" altLang="en-US" sz="1200">
              <a:solidFill>
                <a:srgbClr val="898989"/>
              </a:solidFill>
            </a:endParaRPr>
          </a:p>
        </p:txBody>
      </p:sp>
      <p:sp>
        <p:nvSpPr>
          <p:cNvPr id="14339" name="Rectangle 3">
            <a:extLst>
              <a:ext uri="{FF2B5EF4-FFF2-40B4-BE49-F238E27FC236}">
                <a16:creationId xmlns:a16="http://schemas.microsoft.com/office/drawing/2014/main" id="{1A8AC7B7-9343-4192-AC59-5C3E6B41CF34}"/>
              </a:ext>
            </a:extLst>
          </p:cNvPr>
          <p:cNvSpPr>
            <a:spLocks noGrp="1" noChangeArrowheads="1"/>
          </p:cNvSpPr>
          <p:nvPr>
            <p:ph idx="4294967295"/>
          </p:nvPr>
        </p:nvSpPr>
        <p:spPr>
          <a:xfrm>
            <a:off x="1322784" y="1646238"/>
            <a:ext cx="8229600" cy="4525962"/>
          </a:xfrm>
        </p:spPr>
        <p:txBody>
          <a:bodyPr/>
          <a:lstStyle/>
          <a:p>
            <a:pPr eaLnBrk="1" hangingPunct="1"/>
            <a:r>
              <a:rPr lang="en-US" altLang="en-US" sz="2800" dirty="0" err="1">
                <a:solidFill>
                  <a:schemeClr val="folHlink"/>
                </a:solidFill>
              </a:rPr>
              <a:t>Namun</a:t>
            </a:r>
            <a:r>
              <a:rPr lang="en-US" altLang="en-US" sz="2800" dirty="0">
                <a:solidFill>
                  <a:schemeClr val="folHlink"/>
                </a:solidFill>
              </a:rPr>
              <a:t>, </a:t>
            </a:r>
            <a:r>
              <a:rPr lang="en-US" altLang="en-US" sz="2800" dirty="0" err="1">
                <a:solidFill>
                  <a:schemeClr val="folHlink"/>
                </a:solidFill>
              </a:rPr>
              <a:t>hukum</a:t>
            </a:r>
            <a:r>
              <a:rPr lang="en-US" altLang="en-US" sz="2800" dirty="0">
                <a:solidFill>
                  <a:schemeClr val="folHlink"/>
                </a:solidFill>
              </a:rPr>
              <a:t> </a:t>
            </a:r>
            <a:r>
              <a:rPr lang="en-US" altLang="en-US" sz="2800" dirty="0" err="1">
                <a:solidFill>
                  <a:schemeClr val="folHlink"/>
                </a:solidFill>
              </a:rPr>
              <a:t>minimun</a:t>
            </a:r>
            <a:r>
              <a:rPr lang="en-US" altLang="en-US" sz="2800" dirty="0">
                <a:solidFill>
                  <a:schemeClr val="folHlink"/>
                </a:solidFill>
              </a:rPr>
              <a:t> Liebig </a:t>
            </a:r>
            <a:r>
              <a:rPr lang="en-US" altLang="en-US" sz="2800" dirty="0" err="1">
                <a:solidFill>
                  <a:schemeClr val="folHlink"/>
                </a:solidFill>
              </a:rPr>
              <a:t>hanya</a:t>
            </a:r>
            <a:r>
              <a:rPr lang="en-US" altLang="en-US" sz="2800" dirty="0">
                <a:solidFill>
                  <a:schemeClr val="folHlink"/>
                </a:solidFill>
              </a:rPr>
              <a:t> </a:t>
            </a:r>
            <a:r>
              <a:rPr lang="en-US" altLang="en-US" sz="2800" dirty="0" err="1">
                <a:solidFill>
                  <a:schemeClr val="folHlink"/>
                </a:solidFill>
              </a:rPr>
              <a:t>dapat</a:t>
            </a:r>
            <a:r>
              <a:rPr lang="en-US" altLang="en-US" sz="2800" dirty="0">
                <a:solidFill>
                  <a:schemeClr val="folHlink"/>
                </a:solidFill>
              </a:rPr>
              <a:t> </a:t>
            </a:r>
            <a:r>
              <a:rPr lang="en-US" altLang="en-US" sz="2800" dirty="0" err="1">
                <a:solidFill>
                  <a:schemeClr val="folHlink"/>
                </a:solidFill>
              </a:rPr>
              <a:t>diterapkan</a:t>
            </a:r>
            <a:r>
              <a:rPr lang="en-US" altLang="en-US" sz="2800" dirty="0">
                <a:solidFill>
                  <a:schemeClr val="folHlink"/>
                </a:solidFill>
              </a:rPr>
              <a:t> </a:t>
            </a:r>
            <a:r>
              <a:rPr lang="en-US" altLang="en-US" sz="2800" dirty="0" err="1">
                <a:solidFill>
                  <a:schemeClr val="folHlink"/>
                </a:solidFill>
              </a:rPr>
              <a:t>pada</a:t>
            </a:r>
            <a:r>
              <a:rPr lang="en-US" altLang="en-US" sz="2800" dirty="0">
                <a:solidFill>
                  <a:schemeClr val="folHlink"/>
                </a:solidFill>
              </a:rPr>
              <a:t> habitat </a:t>
            </a:r>
            <a:r>
              <a:rPr lang="en-US" altLang="en-US" sz="2800" dirty="0" err="1">
                <a:solidFill>
                  <a:schemeClr val="folHlink"/>
                </a:solidFill>
              </a:rPr>
              <a:t>atau</a:t>
            </a:r>
            <a:r>
              <a:rPr lang="en-US" altLang="en-US" sz="2800" dirty="0">
                <a:solidFill>
                  <a:schemeClr val="folHlink"/>
                </a:solidFill>
              </a:rPr>
              <a:t> </a:t>
            </a:r>
            <a:r>
              <a:rPr lang="en-US" altLang="en-US" sz="2800" dirty="0" err="1">
                <a:solidFill>
                  <a:schemeClr val="folHlink"/>
                </a:solidFill>
              </a:rPr>
              <a:t>ekosistem</a:t>
            </a:r>
            <a:r>
              <a:rPr lang="en-US" altLang="en-US" sz="2800" dirty="0">
                <a:solidFill>
                  <a:schemeClr val="folHlink"/>
                </a:solidFill>
              </a:rPr>
              <a:t>  </a:t>
            </a:r>
            <a:r>
              <a:rPr lang="en-US" altLang="en-US" sz="2800" dirty="0" err="1">
                <a:solidFill>
                  <a:schemeClr val="folHlink"/>
                </a:solidFill>
              </a:rPr>
              <a:t>dengan</a:t>
            </a:r>
            <a:r>
              <a:rPr lang="en-US" altLang="en-US" sz="2800" dirty="0">
                <a:solidFill>
                  <a:schemeClr val="folHlink"/>
                </a:solidFill>
              </a:rPr>
              <a:t> </a:t>
            </a:r>
            <a:r>
              <a:rPr lang="en-US" altLang="en-US" sz="2800" dirty="0" err="1">
                <a:solidFill>
                  <a:schemeClr val="folHlink"/>
                </a:solidFill>
              </a:rPr>
              <a:t>arus</a:t>
            </a:r>
            <a:r>
              <a:rPr lang="en-US" altLang="en-US" sz="2800" dirty="0">
                <a:solidFill>
                  <a:schemeClr val="folHlink"/>
                </a:solidFill>
              </a:rPr>
              <a:t> </a:t>
            </a:r>
            <a:r>
              <a:rPr lang="en-US" altLang="en-US" sz="2800" dirty="0" err="1">
                <a:solidFill>
                  <a:schemeClr val="folHlink"/>
                </a:solidFill>
              </a:rPr>
              <a:t>energi</a:t>
            </a:r>
            <a:r>
              <a:rPr lang="en-US" altLang="en-US" sz="2800" dirty="0">
                <a:solidFill>
                  <a:schemeClr val="folHlink"/>
                </a:solidFill>
              </a:rPr>
              <a:t> </a:t>
            </a:r>
            <a:r>
              <a:rPr lang="en-US" altLang="en-US" sz="2800" dirty="0" err="1">
                <a:solidFill>
                  <a:schemeClr val="folHlink"/>
                </a:solidFill>
              </a:rPr>
              <a:t>dan</a:t>
            </a:r>
            <a:r>
              <a:rPr lang="en-US" altLang="en-US" sz="2800" dirty="0">
                <a:solidFill>
                  <a:schemeClr val="folHlink"/>
                </a:solidFill>
              </a:rPr>
              <a:t> </a:t>
            </a:r>
            <a:r>
              <a:rPr lang="en-US" altLang="en-US" sz="2800" dirty="0" err="1">
                <a:solidFill>
                  <a:schemeClr val="folHlink"/>
                </a:solidFill>
              </a:rPr>
              <a:t>materi</a:t>
            </a:r>
            <a:r>
              <a:rPr lang="en-US" altLang="en-US" sz="2800" dirty="0">
                <a:solidFill>
                  <a:schemeClr val="folHlink"/>
                </a:solidFill>
              </a:rPr>
              <a:t> yang </a:t>
            </a:r>
            <a:r>
              <a:rPr lang="en-US" altLang="en-US" sz="2800" dirty="0" err="1">
                <a:solidFill>
                  <a:schemeClr val="folHlink"/>
                </a:solidFill>
              </a:rPr>
              <a:t>masuk</a:t>
            </a:r>
            <a:r>
              <a:rPr lang="en-US" altLang="en-US" sz="2800" dirty="0">
                <a:solidFill>
                  <a:schemeClr val="folHlink"/>
                </a:solidFill>
              </a:rPr>
              <a:t> </a:t>
            </a:r>
            <a:r>
              <a:rPr lang="en-US" altLang="en-US" sz="2800" dirty="0" err="1">
                <a:solidFill>
                  <a:schemeClr val="folHlink"/>
                </a:solidFill>
              </a:rPr>
              <a:t>seimbang</a:t>
            </a:r>
            <a:r>
              <a:rPr lang="en-US" altLang="en-US" sz="2800" dirty="0">
                <a:solidFill>
                  <a:schemeClr val="folHlink"/>
                </a:solidFill>
              </a:rPr>
              <a:t> </a:t>
            </a:r>
            <a:r>
              <a:rPr lang="en-US" altLang="en-US" sz="2800" dirty="0" err="1">
                <a:solidFill>
                  <a:schemeClr val="folHlink"/>
                </a:solidFill>
              </a:rPr>
              <a:t>dengan</a:t>
            </a:r>
            <a:r>
              <a:rPr lang="en-US" altLang="en-US" sz="2800" dirty="0">
                <a:solidFill>
                  <a:schemeClr val="folHlink"/>
                </a:solidFill>
              </a:rPr>
              <a:t> yang </a:t>
            </a:r>
            <a:r>
              <a:rPr lang="en-US" altLang="en-US" sz="2800" dirty="0" err="1">
                <a:solidFill>
                  <a:schemeClr val="folHlink"/>
                </a:solidFill>
              </a:rPr>
              <a:t>keluar</a:t>
            </a:r>
            <a:r>
              <a:rPr lang="en-US" altLang="en-US" sz="2800" dirty="0">
                <a:solidFill>
                  <a:schemeClr val="folHlink"/>
                </a:solidFill>
              </a:rPr>
              <a:t>.</a:t>
            </a:r>
          </a:p>
          <a:p>
            <a:pPr eaLnBrk="1" hangingPunct="1"/>
            <a:r>
              <a:rPr lang="en-US" altLang="en-US" sz="2800" dirty="0" err="1">
                <a:solidFill>
                  <a:schemeClr val="folHlink"/>
                </a:solidFill>
              </a:rPr>
              <a:t>Fosfor</a:t>
            </a:r>
            <a:r>
              <a:rPr lang="en-US" altLang="en-US" sz="2800" dirty="0">
                <a:solidFill>
                  <a:schemeClr val="folHlink"/>
                </a:solidFill>
              </a:rPr>
              <a:t> </a:t>
            </a:r>
            <a:r>
              <a:rPr lang="en-US" altLang="en-US" sz="2800" dirty="0" err="1">
                <a:solidFill>
                  <a:schemeClr val="folHlink"/>
                </a:solidFill>
              </a:rPr>
              <a:t>merupakan</a:t>
            </a:r>
            <a:r>
              <a:rPr lang="en-US" altLang="en-US" sz="2800" dirty="0">
                <a:solidFill>
                  <a:schemeClr val="folHlink"/>
                </a:solidFill>
              </a:rPr>
              <a:t> </a:t>
            </a:r>
            <a:r>
              <a:rPr lang="en-US" altLang="en-US" sz="2800" dirty="0" err="1">
                <a:solidFill>
                  <a:schemeClr val="folHlink"/>
                </a:solidFill>
              </a:rPr>
              <a:t>faktor</a:t>
            </a:r>
            <a:r>
              <a:rPr lang="en-US" altLang="en-US" sz="2800" dirty="0">
                <a:solidFill>
                  <a:schemeClr val="folHlink"/>
                </a:solidFill>
              </a:rPr>
              <a:t> </a:t>
            </a:r>
            <a:r>
              <a:rPr lang="en-US" altLang="en-US" sz="2800" dirty="0" err="1">
                <a:solidFill>
                  <a:schemeClr val="folHlink"/>
                </a:solidFill>
              </a:rPr>
              <a:t>pembatas</a:t>
            </a:r>
            <a:r>
              <a:rPr lang="en-US" altLang="en-US" sz="2800" dirty="0">
                <a:solidFill>
                  <a:schemeClr val="folHlink"/>
                </a:solidFill>
              </a:rPr>
              <a:t> </a:t>
            </a:r>
            <a:r>
              <a:rPr lang="en-US" altLang="en-US" sz="2800" dirty="0" err="1">
                <a:solidFill>
                  <a:schemeClr val="folHlink"/>
                </a:solidFill>
              </a:rPr>
              <a:t>bagi</a:t>
            </a:r>
            <a:r>
              <a:rPr lang="en-US" altLang="en-US" sz="2800" dirty="0">
                <a:solidFill>
                  <a:schemeClr val="folHlink"/>
                </a:solidFill>
              </a:rPr>
              <a:t> </a:t>
            </a:r>
            <a:r>
              <a:rPr lang="en-US" altLang="en-US" sz="2800" dirty="0" err="1">
                <a:solidFill>
                  <a:schemeClr val="folHlink"/>
                </a:solidFill>
              </a:rPr>
              <a:t>organisme</a:t>
            </a:r>
            <a:r>
              <a:rPr lang="en-US" altLang="en-US" sz="2800" dirty="0">
                <a:solidFill>
                  <a:schemeClr val="folHlink"/>
                </a:solidFill>
              </a:rPr>
              <a:t> </a:t>
            </a:r>
            <a:r>
              <a:rPr lang="en-US" altLang="en-US" sz="2800" dirty="0" err="1">
                <a:solidFill>
                  <a:schemeClr val="folHlink"/>
                </a:solidFill>
              </a:rPr>
              <a:t>perairan</a:t>
            </a:r>
            <a:r>
              <a:rPr lang="en-US" altLang="en-US" sz="2800" dirty="0">
                <a:solidFill>
                  <a:schemeClr val="folHlink"/>
                </a:solidFill>
              </a:rPr>
              <a:t>. </a:t>
            </a:r>
            <a:r>
              <a:rPr lang="en-US" altLang="en-US" sz="2800" dirty="0" err="1">
                <a:solidFill>
                  <a:schemeClr val="folHlink"/>
                </a:solidFill>
              </a:rPr>
              <a:t>Meningkatnya</a:t>
            </a:r>
            <a:r>
              <a:rPr lang="en-US" altLang="en-US" sz="2800" dirty="0">
                <a:solidFill>
                  <a:schemeClr val="folHlink"/>
                </a:solidFill>
              </a:rPr>
              <a:t> </a:t>
            </a:r>
            <a:r>
              <a:rPr lang="en-US" altLang="en-US" sz="2800" dirty="0" err="1">
                <a:solidFill>
                  <a:schemeClr val="folHlink"/>
                </a:solidFill>
              </a:rPr>
              <a:t>nutrien</a:t>
            </a:r>
            <a:r>
              <a:rPr lang="en-US" altLang="en-US" sz="2800" dirty="0">
                <a:solidFill>
                  <a:schemeClr val="folHlink"/>
                </a:solidFill>
              </a:rPr>
              <a:t> </a:t>
            </a:r>
            <a:r>
              <a:rPr lang="en-US" altLang="en-US" sz="2800" dirty="0" err="1">
                <a:solidFill>
                  <a:schemeClr val="folHlink"/>
                </a:solidFill>
              </a:rPr>
              <a:t>seperti</a:t>
            </a:r>
            <a:r>
              <a:rPr lang="en-US" altLang="en-US" sz="2800" dirty="0">
                <a:solidFill>
                  <a:schemeClr val="folHlink"/>
                </a:solidFill>
              </a:rPr>
              <a:t> nitrogen </a:t>
            </a:r>
            <a:r>
              <a:rPr lang="en-US" altLang="en-US" sz="2800" dirty="0" err="1">
                <a:solidFill>
                  <a:schemeClr val="folHlink"/>
                </a:solidFill>
              </a:rPr>
              <a:t>dan</a:t>
            </a:r>
            <a:r>
              <a:rPr lang="en-US" altLang="en-US" sz="2800" dirty="0">
                <a:solidFill>
                  <a:schemeClr val="folHlink"/>
                </a:solidFill>
              </a:rPr>
              <a:t> </a:t>
            </a:r>
            <a:r>
              <a:rPr lang="en-US" altLang="en-US" sz="2800" dirty="0" err="1">
                <a:solidFill>
                  <a:schemeClr val="folHlink"/>
                </a:solidFill>
              </a:rPr>
              <a:t>fosfor</a:t>
            </a:r>
            <a:r>
              <a:rPr lang="en-US" altLang="en-US" sz="2800" dirty="0">
                <a:solidFill>
                  <a:schemeClr val="folHlink"/>
                </a:solidFill>
              </a:rPr>
              <a:t> </a:t>
            </a:r>
            <a:r>
              <a:rPr lang="en-US" altLang="en-US" sz="2800" dirty="0" err="1">
                <a:solidFill>
                  <a:schemeClr val="folHlink"/>
                </a:solidFill>
              </a:rPr>
              <a:t>diperairan</a:t>
            </a:r>
            <a:r>
              <a:rPr lang="en-US" altLang="en-US" sz="2800" dirty="0">
                <a:solidFill>
                  <a:schemeClr val="folHlink"/>
                </a:solidFill>
              </a:rPr>
              <a:t> </a:t>
            </a:r>
            <a:r>
              <a:rPr lang="en-US" altLang="en-US" sz="2800" dirty="0" err="1">
                <a:solidFill>
                  <a:schemeClr val="folHlink"/>
                </a:solidFill>
              </a:rPr>
              <a:t>disebut</a:t>
            </a:r>
            <a:r>
              <a:rPr lang="en-US" altLang="en-US" sz="2800" dirty="0">
                <a:solidFill>
                  <a:schemeClr val="folHlink"/>
                </a:solidFill>
              </a:rPr>
              <a:t> proses </a:t>
            </a:r>
            <a:r>
              <a:rPr lang="en-US" altLang="en-US" sz="2800" dirty="0" err="1">
                <a:solidFill>
                  <a:schemeClr val="folHlink"/>
                </a:solidFill>
              </a:rPr>
              <a:t>eutropikasi</a:t>
            </a:r>
            <a:r>
              <a:rPr lang="en-US" altLang="en-US" sz="2800" dirty="0">
                <a:solidFill>
                  <a:schemeClr val="folHlin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4339">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4339">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103C8EF-D5AA-4EAA-9EE9-640CFFF6F723}"/>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A317D6BD-C7E2-4090-8488-D3897F73A1ED}" type="slidenum">
              <a:rPr lang="en-US" altLang="en-US" sz="1200">
                <a:solidFill>
                  <a:srgbClr val="898989"/>
                </a:solidFill>
              </a:rPr>
              <a:pPr/>
              <a:t>6</a:t>
            </a:fld>
            <a:endParaRPr lang="en-US" altLang="en-US" sz="1200">
              <a:solidFill>
                <a:srgbClr val="898989"/>
              </a:solidFill>
            </a:endParaRPr>
          </a:p>
        </p:txBody>
      </p:sp>
      <p:sp>
        <p:nvSpPr>
          <p:cNvPr id="15363" name="Content Placeholder 2">
            <a:extLst>
              <a:ext uri="{FF2B5EF4-FFF2-40B4-BE49-F238E27FC236}">
                <a16:creationId xmlns:a16="http://schemas.microsoft.com/office/drawing/2014/main" id="{BB6350C4-8635-43E2-9044-CC3DA7A22870}"/>
              </a:ext>
            </a:extLst>
          </p:cNvPr>
          <p:cNvSpPr>
            <a:spLocks noGrp="1"/>
          </p:cNvSpPr>
          <p:nvPr>
            <p:ph idx="4294967295"/>
          </p:nvPr>
        </p:nvSpPr>
        <p:spPr>
          <a:xfrm>
            <a:off x="1415480" y="1646238"/>
            <a:ext cx="8229600" cy="4525962"/>
          </a:xfrm>
        </p:spPr>
        <p:txBody>
          <a:bodyPr/>
          <a:lstStyle/>
          <a:p>
            <a:pPr eaLnBrk="1" hangingPunct="1"/>
            <a:r>
              <a:rPr lang="en-US" altLang="en-US" sz="2800" dirty="0" err="1">
                <a:solidFill>
                  <a:schemeClr val="folHlink"/>
                </a:solidFill>
              </a:rPr>
              <a:t>Pencegahan</a:t>
            </a:r>
            <a:r>
              <a:rPr lang="en-US" altLang="en-US" sz="2800" dirty="0">
                <a:solidFill>
                  <a:schemeClr val="folHlink"/>
                </a:solidFill>
              </a:rPr>
              <a:t> </a:t>
            </a:r>
            <a:r>
              <a:rPr lang="en-US" altLang="en-US" sz="2800" dirty="0" err="1">
                <a:solidFill>
                  <a:schemeClr val="folHlink"/>
                </a:solidFill>
              </a:rPr>
              <a:t>eutropikasi</a:t>
            </a:r>
            <a:r>
              <a:rPr lang="en-US" altLang="en-US" sz="2800" dirty="0">
                <a:solidFill>
                  <a:schemeClr val="folHlink"/>
                </a:solidFill>
              </a:rPr>
              <a:t> </a:t>
            </a:r>
            <a:r>
              <a:rPr lang="en-US" altLang="en-US" sz="2800" dirty="0" err="1">
                <a:solidFill>
                  <a:schemeClr val="folHlink"/>
                </a:solidFill>
              </a:rPr>
              <a:t>dapat</a:t>
            </a:r>
            <a:r>
              <a:rPr lang="en-US" altLang="en-US" sz="2800" dirty="0">
                <a:solidFill>
                  <a:schemeClr val="folHlink"/>
                </a:solidFill>
              </a:rPr>
              <a:t> </a:t>
            </a:r>
            <a:r>
              <a:rPr lang="en-US" altLang="en-US" sz="2800" dirty="0" err="1">
                <a:solidFill>
                  <a:schemeClr val="folHlink"/>
                </a:solidFill>
              </a:rPr>
              <a:t>dengan</a:t>
            </a:r>
            <a:r>
              <a:rPr lang="en-US" altLang="en-US" sz="2800" dirty="0">
                <a:solidFill>
                  <a:schemeClr val="folHlink"/>
                </a:solidFill>
              </a:rPr>
              <a:t> </a:t>
            </a:r>
            <a:r>
              <a:rPr lang="en-US" altLang="en-US" sz="2800" dirty="0" err="1">
                <a:solidFill>
                  <a:schemeClr val="folHlink"/>
                </a:solidFill>
              </a:rPr>
              <a:t>mengurangi</a:t>
            </a:r>
            <a:r>
              <a:rPr lang="en-US" altLang="en-US" sz="2800" dirty="0">
                <a:solidFill>
                  <a:schemeClr val="folHlink"/>
                </a:solidFill>
              </a:rPr>
              <a:t> </a:t>
            </a:r>
            <a:r>
              <a:rPr lang="en-US" altLang="en-US" sz="2800" dirty="0" err="1">
                <a:solidFill>
                  <a:schemeClr val="folHlink"/>
                </a:solidFill>
              </a:rPr>
              <a:t>kandungan</a:t>
            </a:r>
            <a:r>
              <a:rPr lang="en-US" altLang="en-US" sz="2800" dirty="0">
                <a:solidFill>
                  <a:schemeClr val="folHlink"/>
                </a:solidFill>
              </a:rPr>
              <a:t> </a:t>
            </a:r>
            <a:r>
              <a:rPr lang="en-US" altLang="en-US" sz="2800" dirty="0" err="1">
                <a:solidFill>
                  <a:schemeClr val="folHlink"/>
                </a:solidFill>
              </a:rPr>
              <a:t>bahan</a:t>
            </a:r>
            <a:r>
              <a:rPr lang="en-US" altLang="en-US" sz="2800" dirty="0">
                <a:solidFill>
                  <a:schemeClr val="folHlink"/>
                </a:solidFill>
              </a:rPr>
              <a:t> </a:t>
            </a:r>
            <a:r>
              <a:rPr lang="en-US" altLang="en-US" sz="2800" dirty="0" err="1">
                <a:solidFill>
                  <a:schemeClr val="folHlink"/>
                </a:solidFill>
              </a:rPr>
              <a:t>organik</a:t>
            </a:r>
            <a:r>
              <a:rPr lang="en-US" altLang="en-US" sz="2800" dirty="0">
                <a:solidFill>
                  <a:schemeClr val="folHlink"/>
                </a:solidFill>
              </a:rPr>
              <a:t> </a:t>
            </a:r>
            <a:r>
              <a:rPr lang="en-US" altLang="en-US" sz="2800" dirty="0" err="1">
                <a:solidFill>
                  <a:schemeClr val="folHlink"/>
                </a:solidFill>
              </a:rPr>
              <a:t>dan</a:t>
            </a:r>
            <a:r>
              <a:rPr lang="en-US" altLang="en-US" sz="2800" dirty="0">
                <a:solidFill>
                  <a:schemeClr val="folHlink"/>
                </a:solidFill>
              </a:rPr>
              <a:t> </a:t>
            </a:r>
            <a:r>
              <a:rPr lang="en-US" altLang="en-US" sz="2800" dirty="0" err="1">
                <a:solidFill>
                  <a:schemeClr val="folHlink"/>
                </a:solidFill>
              </a:rPr>
              <a:t>unsur</a:t>
            </a:r>
            <a:r>
              <a:rPr lang="en-US" altLang="en-US" sz="2800" dirty="0">
                <a:solidFill>
                  <a:schemeClr val="folHlink"/>
                </a:solidFill>
              </a:rPr>
              <a:t> hara  di </a:t>
            </a:r>
            <a:r>
              <a:rPr lang="en-US" altLang="en-US" sz="2800" dirty="0" err="1">
                <a:solidFill>
                  <a:schemeClr val="folHlink"/>
                </a:solidFill>
              </a:rPr>
              <a:t>perairan</a:t>
            </a:r>
            <a:r>
              <a:rPr lang="en-US" altLang="en-US" sz="2800" dirty="0">
                <a:solidFill>
                  <a:schemeClr val="folHlink"/>
                </a:solidFill>
              </a:rPr>
              <a:t> </a:t>
            </a:r>
            <a:r>
              <a:rPr lang="en-US" altLang="en-US" sz="2800" dirty="0" err="1">
                <a:solidFill>
                  <a:schemeClr val="folHlink"/>
                </a:solidFill>
              </a:rPr>
              <a:t>sehingga</a:t>
            </a:r>
            <a:r>
              <a:rPr lang="en-US" altLang="en-US" sz="2800" dirty="0">
                <a:solidFill>
                  <a:schemeClr val="folHlink"/>
                </a:solidFill>
              </a:rPr>
              <a:t> </a:t>
            </a:r>
            <a:r>
              <a:rPr lang="en-US" altLang="en-US" sz="2800" dirty="0" err="1">
                <a:solidFill>
                  <a:schemeClr val="folHlink"/>
                </a:solidFill>
              </a:rPr>
              <a:t>pertumbuhan</a:t>
            </a:r>
            <a:r>
              <a:rPr lang="en-US" altLang="en-US" sz="2800" dirty="0">
                <a:solidFill>
                  <a:schemeClr val="folHlink"/>
                </a:solidFill>
              </a:rPr>
              <a:t> </a:t>
            </a:r>
            <a:r>
              <a:rPr lang="en-US" altLang="en-US" sz="2800" dirty="0" err="1">
                <a:solidFill>
                  <a:schemeClr val="folHlink"/>
                </a:solidFill>
              </a:rPr>
              <a:t>organisme</a:t>
            </a:r>
            <a:r>
              <a:rPr lang="en-US" altLang="en-US" sz="2800" dirty="0">
                <a:solidFill>
                  <a:schemeClr val="folHlink"/>
                </a:solidFill>
              </a:rPr>
              <a:t> </a:t>
            </a:r>
            <a:r>
              <a:rPr lang="en-US" altLang="en-US" sz="2800" dirty="0" err="1">
                <a:solidFill>
                  <a:schemeClr val="folHlink"/>
                </a:solidFill>
              </a:rPr>
              <a:t>seperti</a:t>
            </a:r>
            <a:r>
              <a:rPr lang="en-US" altLang="en-US" sz="2800" dirty="0">
                <a:solidFill>
                  <a:schemeClr val="folHlink"/>
                </a:solidFill>
              </a:rPr>
              <a:t> phytoplankton </a:t>
            </a:r>
            <a:r>
              <a:rPr lang="en-US" altLang="en-US" sz="2800" dirty="0" err="1">
                <a:solidFill>
                  <a:schemeClr val="folHlink"/>
                </a:solidFill>
              </a:rPr>
              <a:t>dan</a:t>
            </a:r>
            <a:r>
              <a:rPr lang="en-US" altLang="en-US" sz="2800" dirty="0">
                <a:solidFill>
                  <a:schemeClr val="folHlink"/>
                </a:solidFill>
              </a:rPr>
              <a:t> </a:t>
            </a:r>
            <a:r>
              <a:rPr lang="en-US" altLang="en-US" sz="2800" dirty="0" err="1">
                <a:solidFill>
                  <a:schemeClr val="folHlink"/>
                </a:solidFill>
              </a:rPr>
              <a:t>makrophyta</a:t>
            </a:r>
            <a:r>
              <a:rPr lang="en-US" altLang="en-US" sz="2800" dirty="0">
                <a:solidFill>
                  <a:schemeClr val="folHlink"/>
                </a:solidFill>
              </a:rPr>
              <a:t> </a:t>
            </a:r>
            <a:r>
              <a:rPr lang="en-US" altLang="en-US" sz="2800" dirty="0" err="1">
                <a:solidFill>
                  <a:schemeClr val="folHlink"/>
                </a:solidFill>
              </a:rPr>
              <a:t>terhambat</a:t>
            </a:r>
            <a:r>
              <a:rPr lang="en-US" altLang="en-US" sz="2800" dirty="0">
                <a:solidFill>
                  <a:schemeClr val="folHlink"/>
                </a:solidFill>
              </a:rPr>
              <a:t>.</a:t>
            </a:r>
            <a:endParaRPr lang="en-US"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041D4C92-67EA-4C3F-8FE2-EDB5AB3CEBC6}"/>
              </a:ext>
            </a:extLst>
          </p:cNvPr>
          <p:cNvSpPr>
            <a:spLocks noGrp="1" noChangeArrowheads="1"/>
          </p:cNvSpPr>
          <p:nvPr>
            <p:ph type="title"/>
          </p:nvPr>
        </p:nvSpPr>
        <p:spPr/>
        <p:txBody>
          <a:bodyPr rtlCol="0">
            <a:normAutofit/>
          </a:bodyPr>
          <a:lstStyle/>
          <a:p>
            <a:pPr marL="54864" eaLnBrk="1" fontAlgn="auto" hangingPunct="1">
              <a:spcAft>
                <a:spcPts val="0"/>
              </a:spcAft>
              <a:defRPr/>
            </a:pPr>
            <a:r>
              <a:rPr lang="en-US" sz="3600" dirty="0" err="1">
                <a:solidFill>
                  <a:schemeClr val="tx2">
                    <a:tint val="100000"/>
                    <a:shade val="90000"/>
                    <a:satMod val="250000"/>
                    <a:alpha val="100000"/>
                  </a:schemeClr>
                </a:solidFill>
              </a:rPr>
              <a:t>Hukum</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Toleransi</a:t>
            </a:r>
            <a:r>
              <a:rPr lang="en-US" sz="3600" dirty="0">
                <a:solidFill>
                  <a:schemeClr val="tx2">
                    <a:tint val="100000"/>
                    <a:shade val="90000"/>
                    <a:satMod val="250000"/>
                    <a:alpha val="100000"/>
                  </a:schemeClr>
                </a:solidFill>
              </a:rPr>
              <a:t> </a:t>
            </a:r>
            <a:r>
              <a:rPr lang="en-US" sz="3600" dirty="0" err="1">
                <a:solidFill>
                  <a:schemeClr val="tx2">
                    <a:tint val="100000"/>
                    <a:shade val="90000"/>
                    <a:satMod val="250000"/>
                    <a:alpha val="100000"/>
                  </a:schemeClr>
                </a:solidFill>
              </a:rPr>
              <a:t>Shelford</a:t>
            </a:r>
            <a:endParaRPr lang="en-US" sz="3600" dirty="0">
              <a:solidFill>
                <a:schemeClr val="tx2">
                  <a:tint val="100000"/>
                  <a:shade val="90000"/>
                  <a:satMod val="250000"/>
                  <a:alpha val="100000"/>
                </a:schemeClr>
              </a:solidFill>
            </a:endParaRPr>
          </a:p>
        </p:txBody>
      </p:sp>
      <p:sp>
        <p:nvSpPr>
          <p:cNvPr id="8195" name="Rectangle 3">
            <a:extLst>
              <a:ext uri="{FF2B5EF4-FFF2-40B4-BE49-F238E27FC236}">
                <a16:creationId xmlns:a16="http://schemas.microsoft.com/office/drawing/2014/main" id="{539B6B39-5B62-4FC5-9354-359FBBF2CCC0}"/>
              </a:ext>
            </a:extLst>
          </p:cNvPr>
          <p:cNvSpPr>
            <a:spLocks noGrp="1" noChangeArrowheads="1"/>
          </p:cNvSpPr>
          <p:nvPr>
            <p:ph idx="1"/>
          </p:nvPr>
        </p:nvSpPr>
        <p:spPr/>
        <p:txBody>
          <a:bodyPr/>
          <a:lstStyle/>
          <a:p>
            <a:pPr eaLnBrk="1" hangingPunct="1"/>
            <a:r>
              <a:rPr lang="en-US" altLang="en-US" sz="2800">
                <a:solidFill>
                  <a:schemeClr val="folHlink"/>
                </a:solidFill>
              </a:rPr>
              <a:t>Kegagalan suatu organisme dalam mempertahankan hidupnya dapat ditentukan oleh kekurangan atau kelebihan (kuantitatif dan kualitatif) beberapa faktor yang mendekati batas toleransinya.</a:t>
            </a:r>
          </a:p>
          <a:p>
            <a:pPr eaLnBrk="1" hangingPunct="1"/>
            <a:r>
              <a:rPr lang="en-US" altLang="en-US" sz="2800">
                <a:solidFill>
                  <a:schemeClr val="folHlink"/>
                </a:solidFill>
              </a:rPr>
              <a:t>Bukan hanya dalam jumlah sedikit atau rendah yang bersifat membatasi tetapi juga dalam jumlah yang berlebihan atau tinggi. </a:t>
            </a:r>
          </a:p>
        </p:txBody>
      </p:sp>
      <p:sp>
        <p:nvSpPr>
          <p:cNvPr id="9218" name="Slide Number Placeholder 5">
            <a:extLst>
              <a:ext uri="{FF2B5EF4-FFF2-40B4-BE49-F238E27FC236}">
                <a16:creationId xmlns:a16="http://schemas.microsoft.com/office/drawing/2014/main" id="{9E33B067-C757-49C8-B74B-B094653F32C2}"/>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4B1C2599-8D8D-4B6E-9F6F-21835CDFA38F}" type="slidenum">
              <a:rPr lang="en-US" altLang="en-US" sz="1200">
                <a:solidFill>
                  <a:srgbClr val="898989"/>
                </a:solidFill>
              </a:rPr>
              <a:pPr/>
              <a:t>7</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1BD17C86-3ABB-4961-B944-D2637B2F3CEF}"/>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dirty="0">
              <a:solidFill>
                <a:schemeClr val="tx2">
                  <a:tint val="100000"/>
                  <a:shade val="90000"/>
                  <a:satMod val="250000"/>
                  <a:alpha val="100000"/>
                </a:schemeClr>
              </a:solidFill>
            </a:endParaRPr>
          </a:p>
        </p:txBody>
      </p:sp>
      <p:sp>
        <p:nvSpPr>
          <p:cNvPr id="9219" name="Rectangle 3">
            <a:extLst>
              <a:ext uri="{FF2B5EF4-FFF2-40B4-BE49-F238E27FC236}">
                <a16:creationId xmlns:a16="http://schemas.microsoft.com/office/drawing/2014/main" id="{177544D3-4EA6-4C4A-BC26-F47ED0509837}"/>
              </a:ext>
            </a:extLst>
          </p:cNvPr>
          <p:cNvSpPr>
            <a:spLocks noGrp="1" noChangeArrowheads="1"/>
          </p:cNvSpPr>
          <p:nvPr>
            <p:ph idx="1"/>
          </p:nvPr>
        </p:nvSpPr>
        <p:spPr/>
        <p:txBody>
          <a:bodyPr/>
          <a:lstStyle/>
          <a:p>
            <a:pPr eaLnBrk="1" hangingPunct="1"/>
            <a:r>
              <a:rPr lang="en-US" altLang="en-US" sz="2800">
                <a:solidFill>
                  <a:schemeClr val="folHlink"/>
                </a:solidFill>
              </a:rPr>
              <a:t>Kisaran minimum merupakan batas  toleransi digambarkan sebagai Hukum Toleransi Shelford (1913).</a:t>
            </a:r>
            <a:r>
              <a:rPr lang="en-US" altLang="en-US" sz="2800"/>
              <a:t> </a:t>
            </a:r>
          </a:p>
          <a:p>
            <a:pPr eaLnBrk="1" hangingPunct="1"/>
            <a:r>
              <a:rPr lang="en-US" altLang="en-US" sz="2800">
                <a:solidFill>
                  <a:schemeClr val="folHlink"/>
                </a:solidFill>
              </a:rPr>
              <a:t>Dengan mengetahui kisaran toleransi suatu organisme dapat diketahui keberadaan dan penyebaran (distribusi) organisme tersebut.</a:t>
            </a:r>
          </a:p>
        </p:txBody>
      </p:sp>
      <p:sp>
        <p:nvSpPr>
          <p:cNvPr id="10242" name="Slide Number Placeholder 5">
            <a:extLst>
              <a:ext uri="{FF2B5EF4-FFF2-40B4-BE49-F238E27FC236}">
                <a16:creationId xmlns:a16="http://schemas.microsoft.com/office/drawing/2014/main" id="{CA6B1B28-3775-42EB-B90D-27B5B32D0372}"/>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516488D0-41A1-4ADA-B2BA-7097F6012C1F}" type="slidenum">
              <a:rPr lang="en-US" altLang="en-US" sz="1200">
                <a:solidFill>
                  <a:srgbClr val="898989"/>
                </a:solidFill>
              </a:rPr>
              <a:pPr/>
              <a:t>8</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D9B1F2CB-D165-477A-BA5A-9960D61F2CAA}"/>
              </a:ext>
            </a:extLst>
          </p:cNvPr>
          <p:cNvSpPr>
            <a:spLocks noGrp="1" noChangeArrowheads="1"/>
          </p:cNvSpPr>
          <p:nvPr>
            <p:ph type="title"/>
          </p:nvPr>
        </p:nvSpPr>
        <p:spPr/>
        <p:txBody>
          <a:bodyPr rtlCol="0">
            <a:normAutofit/>
          </a:bodyPr>
          <a:lstStyle/>
          <a:p>
            <a:pPr marL="54864" eaLnBrk="1" fontAlgn="auto" hangingPunct="1">
              <a:spcAft>
                <a:spcPts val="0"/>
              </a:spcAft>
              <a:defRPr/>
            </a:pPr>
            <a:endParaRPr lang="en-US">
              <a:solidFill>
                <a:schemeClr val="tx2">
                  <a:tint val="100000"/>
                  <a:shade val="90000"/>
                  <a:satMod val="250000"/>
                  <a:alpha val="100000"/>
                </a:schemeClr>
              </a:solidFill>
            </a:endParaRPr>
          </a:p>
        </p:txBody>
      </p:sp>
      <p:sp>
        <p:nvSpPr>
          <p:cNvPr id="10243" name="Rectangle 3">
            <a:extLst>
              <a:ext uri="{FF2B5EF4-FFF2-40B4-BE49-F238E27FC236}">
                <a16:creationId xmlns:a16="http://schemas.microsoft.com/office/drawing/2014/main" id="{1DAA6C38-A37E-4BA9-9131-4F1012488F3A}"/>
              </a:ext>
            </a:extLst>
          </p:cNvPr>
          <p:cNvSpPr>
            <a:spLocks noGrp="1" noChangeArrowheads="1"/>
          </p:cNvSpPr>
          <p:nvPr>
            <p:ph idx="1"/>
          </p:nvPr>
        </p:nvSpPr>
        <p:spPr/>
        <p:txBody>
          <a:bodyPr>
            <a:normAutofit fontScale="92500" lnSpcReduction="20000"/>
          </a:bodyPr>
          <a:lstStyle/>
          <a:p>
            <a:pPr eaLnBrk="1" hangingPunct="1">
              <a:lnSpc>
                <a:spcPct val="80000"/>
              </a:lnSpc>
            </a:pPr>
            <a:r>
              <a:rPr lang="en-US" altLang="en-US" sz="2800">
                <a:solidFill>
                  <a:schemeClr val="folHlink"/>
                </a:solidFill>
              </a:rPr>
              <a:t>Istilah yang digunakan dalam menggambarkan kisaran toleransi :</a:t>
            </a:r>
          </a:p>
          <a:p>
            <a:pPr lvl="1" eaLnBrk="1" hangingPunct="1">
              <a:lnSpc>
                <a:spcPct val="80000"/>
              </a:lnSpc>
            </a:pPr>
            <a:r>
              <a:rPr lang="en-US" altLang="en-US" sz="2400">
                <a:solidFill>
                  <a:schemeClr val="folHlink"/>
                </a:solidFill>
              </a:rPr>
              <a:t>steno : sempit dan eury : lebar</a:t>
            </a:r>
          </a:p>
          <a:p>
            <a:pPr lvl="1" eaLnBrk="1" hangingPunct="1">
              <a:lnSpc>
                <a:spcPct val="80000"/>
              </a:lnSpc>
            </a:pPr>
            <a:r>
              <a:rPr lang="en-US" altLang="en-US" sz="2400">
                <a:solidFill>
                  <a:schemeClr val="folHlink"/>
                </a:solidFill>
              </a:rPr>
              <a:t>stenothermal – eurythermal (temperatur)</a:t>
            </a:r>
          </a:p>
          <a:p>
            <a:pPr lvl="2" eaLnBrk="1" hangingPunct="1">
              <a:lnSpc>
                <a:spcPct val="80000"/>
              </a:lnSpc>
            </a:pPr>
            <a:r>
              <a:rPr lang="en-US" altLang="en-US" sz="2000">
                <a:solidFill>
                  <a:schemeClr val="folHlink"/>
                </a:solidFill>
              </a:rPr>
              <a:t>Telur ikan stenothermal trout /salvelinus (0 – 12</a:t>
            </a:r>
            <a:r>
              <a:rPr lang="en-US" altLang="en-US" sz="2000" baseline="30000">
                <a:solidFill>
                  <a:schemeClr val="folHlink"/>
                </a:solidFill>
              </a:rPr>
              <a:t> o</a:t>
            </a:r>
            <a:r>
              <a:rPr lang="en-US" altLang="en-US" sz="2000">
                <a:solidFill>
                  <a:schemeClr val="folHlink"/>
                </a:solidFill>
              </a:rPr>
              <a:t>C), optimum 4%</a:t>
            </a:r>
          </a:p>
          <a:p>
            <a:pPr lvl="2" eaLnBrk="1" hangingPunct="1">
              <a:lnSpc>
                <a:spcPct val="80000"/>
              </a:lnSpc>
            </a:pPr>
            <a:r>
              <a:rPr lang="en-US" altLang="en-US" sz="2000">
                <a:solidFill>
                  <a:schemeClr val="folHlink"/>
                </a:solidFill>
              </a:rPr>
              <a:t>Telur katak eurythermal (0 - 30 </a:t>
            </a:r>
            <a:r>
              <a:rPr lang="en-US" altLang="en-US" sz="2000" baseline="30000">
                <a:solidFill>
                  <a:schemeClr val="folHlink"/>
                </a:solidFill>
              </a:rPr>
              <a:t>o</a:t>
            </a:r>
            <a:r>
              <a:rPr lang="en-US" altLang="en-US" sz="2000">
                <a:solidFill>
                  <a:schemeClr val="folHlink"/>
                </a:solidFill>
              </a:rPr>
              <a:t>C).</a:t>
            </a:r>
          </a:p>
          <a:p>
            <a:pPr lvl="1" eaLnBrk="1" hangingPunct="1">
              <a:lnSpc>
                <a:spcPct val="80000"/>
              </a:lnSpc>
            </a:pPr>
            <a:r>
              <a:rPr lang="en-US" altLang="en-US" sz="2400">
                <a:solidFill>
                  <a:schemeClr val="folHlink"/>
                </a:solidFill>
              </a:rPr>
              <a:t>stenohaline – euryhaline (salinitas)</a:t>
            </a:r>
          </a:p>
          <a:p>
            <a:pPr lvl="2" eaLnBrk="1" hangingPunct="1">
              <a:lnSpc>
                <a:spcPct val="80000"/>
              </a:lnSpc>
            </a:pPr>
            <a:r>
              <a:rPr lang="en-US" altLang="en-US" sz="2000">
                <a:solidFill>
                  <a:schemeClr val="folHlink"/>
                </a:solidFill>
              </a:rPr>
              <a:t>Ikan salmon euryhaline (tawar – laut), </a:t>
            </a:r>
          </a:p>
          <a:p>
            <a:pPr lvl="2" eaLnBrk="1" hangingPunct="1">
              <a:lnSpc>
                <a:spcPct val="80000"/>
              </a:lnSpc>
            </a:pPr>
            <a:r>
              <a:rPr lang="en-US" altLang="en-US" sz="2000">
                <a:solidFill>
                  <a:schemeClr val="folHlink"/>
                </a:solidFill>
              </a:rPr>
              <a:t>ikan mas stenohaline (tawar)</a:t>
            </a:r>
          </a:p>
          <a:p>
            <a:pPr lvl="1" eaLnBrk="1" hangingPunct="1">
              <a:lnSpc>
                <a:spcPct val="80000"/>
              </a:lnSpc>
            </a:pPr>
            <a:r>
              <a:rPr lang="en-US" altLang="en-US" sz="2400">
                <a:solidFill>
                  <a:schemeClr val="folHlink"/>
                </a:solidFill>
              </a:rPr>
              <a:t>stenophagik – euryphagik (makanan)</a:t>
            </a:r>
          </a:p>
          <a:p>
            <a:pPr lvl="2" eaLnBrk="1" hangingPunct="1">
              <a:lnSpc>
                <a:spcPct val="80000"/>
              </a:lnSpc>
            </a:pPr>
            <a:r>
              <a:rPr lang="en-US" altLang="en-US" sz="2000">
                <a:solidFill>
                  <a:schemeClr val="folHlink"/>
                </a:solidFill>
              </a:rPr>
              <a:t>Kelinci stenophagik (rumput), </a:t>
            </a:r>
          </a:p>
          <a:p>
            <a:pPr lvl="2" eaLnBrk="1" hangingPunct="1">
              <a:lnSpc>
                <a:spcPct val="80000"/>
              </a:lnSpc>
            </a:pPr>
            <a:r>
              <a:rPr lang="en-US" altLang="en-US" sz="2000">
                <a:solidFill>
                  <a:schemeClr val="folHlink"/>
                </a:solidFill>
              </a:rPr>
              <a:t>kambing euryphagik (rumput, perdu, semak dll).</a:t>
            </a:r>
          </a:p>
          <a:p>
            <a:pPr lvl="2" eaLnBrk="1" hangingPunct="1">
              <a:lnSpc>
                <a:spcPct val="80000"/>
              </a:lnSpc>
            </a:pPr>
            <a:endParaRPr lang="en-US" altLang="en-US" sz="2000">
              <a:solidFill>
                <a:schemeClr val="folHlink"/>
              </a:solidFill>
            </a:endParaRPr>
          </a:p>
          <a:p>
            <a:pPr lvl="1" eaLnBrk="1" hangingPunct="1">
              <a:lnSpc>
                <a:spcPct val="80000"/>
              </a:lnSpc>
            </a:pPr>
            <a:endParaRPr lang="en-US" altLang="en-US" sz="2400">
              <a:solidFill>
                <a:schemeClr val="folHlink"/>
              </a:solidFill>
            </a:endParaRPr>
          </a:p>
        </p:txBody>
      </p:sp>
      <p:sp>
        <p:nvSpPr>
          <p:cNvPr id="15362" name="Slide Number Placeholder 5">
            <a:extLst>
              <a:ext uri="{FF2B5EF4-FFF2-40B4-BE49-F238E27FC236}">
                <a16:creationId xmlns:a16="http://schemas.microsoft.com/office/drawing/2014/main" id="{7FA14716-33FC-4AA9-9FA2-2564BF437952}"/>
              </a:ext>
            </a:extLst>
          </p:cNvPr>
          <p:cNvSpPr>
            <a:spLocks noGrp="1"/>
          </p:cNvSpPr>
          <p:nvPr>
            <p:ph type="sldNum" sz="quarter" idx="12"/>
          </p:nvPr>
        </p:nvSpPr>
        <p:spPr/>
        <p:txBody>
          <a:bodyPr>
            <a:normAutofit/>
          </a:bodyPr>
          <a:lstStyle>
            <a:lvl1pPr>
              <a:defRPr sz="2800" b="1">
                <a:solidFill>
                  <a:schemeClr val="tx1"/>
                </a:solidFill>
                <a:latin typeface="Tahoma" panose="020B0604030504040204" pitchFamily="34" charset="0"/>
              </a:defRPr>
            </a:lvl1pPr>
            <a:lvl2pPr marL="742950" indent="-285750">
              <a:defRPr sz="2800" b="1">
                <a:solidFill>
                  <a:schemeClr val="tx1"/>
                </a:solidFill>
                <a:latin typeface="Tahoma" panose="020B0604030504040204" pitchFamily="34" charset="0"/>
              </a:defRPr>
            </a:lvl2pPr>
            <a:lvl3pPr marL="1143000" indent="-228600">
              <a:defRPr sz="2800" b="1">
                <a:solidFill>
                  <a:schemeClr val="tx1"/>
                </a:solidFill>
                <a:latin typeface="Tahoma" panose="020B0604030504040204" pitchFamily="34" charset="0"/>
              </a:defRPr>
            </a:lvl3pPr>
            <a:lvl4pPr marL="1600200" indent="-228600">
              <a:defRPr sz="2800" b="1">
                <a:solidFill>
                  <a:schemeClr val="tx1"/>
                </a:solidFill>
                <a:latin typeface="Tahoma" panose="020B0604030504040204" pitchFamily="34" charset="0"/>
              </a:defRPr>
            </a:lvl4pPr>
            <a:lvl5pPr marL="2057400" indent="-228600">
              <a:defRPr sz="2800" b="1">
                <a:solidFill>
                  <a:schemeClr val="tx1"/>
                </a:solidFill>
                <a:latin typeface="Tahoma" panose="020B0604030504040204" pitchFamily="34" charset="0"/>
              </a:defRPr>
            </a:lvl5pPr>
            <a:lvl6pPr marL="2514600" indent="-228600" eaLnBrk="0" fontAlgn="base" hangingPunct="0">
              <a:spcBef>
                <a:spcPct val="0"/>
              </a:spcBef>
              <a:spcAft>
                <a:spcPct val="0"/>
              </a:spcAft>
              <a:defRPr sz="2800" b="1">
                <a:solidFill>
                  <a:schemeClr val="tx1"/>
                </a:solidFill>
                <a:latin typeface="Tahoma" panose="020B0604030504040204" pitchFamily="34" charset="0"/>
              </a:defRPr>
            </a:lvl6pPr>
            <a:lvl7pPr marL="2971800" indent="-228600" eaLnBrk="0" fontAlgn="base" hangingPunct="0">
              <a:spcBef>
                <a:spcPct val="0"/>
              </a:spcBef>
              <a:spcAft>
                <a:spcPct val="0"/>
              </a:spcAft>
              <a:defRPr sz="2800" b="1">
                <a:solidFill>
                  <a:schemeClr val="tx1"/>
                </a:solidFill>
                <a:latin typeface="Tahoma" panose="020B0604030504040204" pitchFamily="34" charset="0"/>
              </a:defRPr>
            </a:lvl7pPr>
            <a:lvl8pPr marL="3429000" indent="-228600" eaLnBrk="0" fontAlgn="base" hangingPunct="0">
              <a:spcBef>
                <a:spcPct val="0"/>
              </a:spcBef>
              <a:spcAft>
                <a:spcPct val="0"/>
              </a:spcAft>
              <a:defRPr sz="2800" b="1">
                <a:solidFill>
                  <a:schemeClr val="tx1"/>
                </a:solidFill>
                <a:latin typeface="Tahoma" panose="020B0604030504040204" pitchFamily="34" charset="0"/>
              </a:defRPr>
            </a:lvl8pPr>
            <a:lvl9pPr marL="3886200" indent="-228600" eaLnBrk="0" fontAlgn="base" hangingPunct="0">
              <a:spcBef>
                <a:spcPct val="0"/>
              </a:spcBef>
              <a:spcAft>
                <a:spcPct val="0"/>
              </a:spcAft>
              <a:defRPr sz="2800" b="1">
                <a:solidFill>
                  <a:schemeClr val="tx1"/>
                </a:solidFill>
                <a:latin typeface="Tahoma" panose="020B0604030504040204" pitchFamily="34" charset="0"/>
              </a:defRPr>
            </a:lvl9pPr>
          </a:lstStyle>
          <a:p>
            <a:fld id="{8FD11E93-0520-45A6-B32B-48D562ACFA78}" type="slidenum">
              <a:rPr lang="en-US" altLang="en-US" sz="1200">
                <a:solidFill>
                  <a:srgbClr val="898989"/>
                </a:solidFill>
              </a:rPr>
              <a:pPr/>
              <a:t>9</a:t>
            </a:fld>
            <a:endParaRPr lang="en-US" altLang="en-US" sz="1200">
              <a:solidFill>
                <a:srgbClr val="89898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3811</TotalTime>
  <Words>1741</Words>
  <Application>Microsoft Office PowerPoint</Application>
  <PresentationFormat>Widescreen</PresentationFormat>
  <Paragraphs>238</Paragraphs>
  <Slides>40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Tahoma</vt:lpstr>
      <vt:lpstr>Times New Roman</vt:lpstr>
      <vt:lpstr>Trebuchet MS</vt:lpstr>
      <vt:lpstr>Wingdings</vt:lpstr>
      <vt:lpstr>Wingdings 3</vt:lpstr>
      <vt:lpstr>Facet</vt:lpstr>
      <vt:lpstr>Bab 5. Azas Faktor Pembatas</vt:lpstr>
      <vt:lpstr>Minimum Liebig</vt:lpstr>
      <vt:lpstr>PowerPoint Presentation</vt:lpstr>
      <vt:lpstr>PowerPoint Presentation</vt:lpstr>
      <vt:lpstr>PowerPoint Presentation</vt:lpstr>
      <vt:lpstr>PowerPoint Presentation</vt:lpstr>
      <vt:lpstr>Hukum Toleransi Shelford</vt:lpstr>
      <vt:lpstr>PowerPoint Presentation</vt:lpstr>
      <vt:lpstr>PowerPoint Presentation</vt:lpstr>
      <vt:lpstr>Batas toleransi steno-euri</vt:lpstr>
      <vt:lpstr>PowerPoint Presentation</vt:lpstr>
      <vt:lpstr>PowerPoint Presentation</vt:lpstr>
      <vt:lpstr>Konsep Gabungan Faktor Pembatas</vt:lpstr>
      <vt:lpstr>PowerPoint Presentation</vt:lpstr>
      <vt:lpstr>PowerPoint Presentation</vt:lpstr>
      <vt:lpstr>5.4. Syarat sebagai Faktor Pengatur</vt:lpstr>
      <vt:lpstr> Faktor Fisik Sebagai Faktor Pembatas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5.6.  Indikator Ekologi</vt:lpstr>
      <vt:lpstr>PowerPoint Presentation</vt:lpstr>
      <vt:lpstr>PowerPoint Presentation</vt:lpstr>
      <vt:lpstr>PowerPoint Presentation</vt:lpstr>
      <vt:lpstr>PowerPoint Presentation</vt:lpstr>
      <vt:lpstr>BUATLAH POWER POINT MENGENAI :</vt:lpstr>
    </vt:vector>
  </TitlesOfParts>
  <Company>XP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5. Azas Faktor Pembatas</dc:title>
  <dc:creator>Oem</dc:creator>
  <cp:lastModifiedBy>Pratika Riris Putrianti</cp:lastModifiedBy>
  <cp:revision>120</cp:revision>
  <dcterms:created xsi:type="dcterms:W3CDTF">2007-10-31T12:05:51Z</dcterms:created>
  <dcterms:modified xsi:type="dcterms:W3CDTF">2020-02-11T02:31:03Z</dcterms:modified>
</cp:coreProperties>
</file>