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76" r:id="rId2"/>
    <p:sldId id="277" r:id="rId3"/>
    <p:sldId id="256" r:id="rId4"/>
    <p:sldId id="261" r:id="rId5"/>
    <p:sldId id="257" r:id="rId6"/>
    <p:sldId id="268" r:id="rId7"/>
    <p:sldId id="269" r:id="rId8"/>
    <p:sldId id="274" r:id="rId9"/>
    <p:sldId id="275" r:id="rId10"/>
    <p:sldId id="270" r:id="rId11"/>
    <p:sldId id="271" r:id="rId12"/>
    <p:sldId id="258" r:id="rId13"/>
    <p:sldId id="272" r:id="rId14"/>
    <p:sldId id="273" r:id="rId15"/>
    <p:sldId id="263" r:id="rId16"/>
    <p:sldId id="262" r:id="rId17"/>
    <p:sldId id="259" r:id="rId18"/>
    <p:sldId id="264" r:id="rId19"/>
    <p:sldId id="265" r:id="rId20"/>
    <p:sldId id="266" r:id="rId21"/>
    <p:sldId id="26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6F99-7409-4AE7-AC47-6823B1ED3E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48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5BD6-3889-4953-BE47-8A9A0C81C1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70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5BD6-3889-4953-BE47-8A9A0C81C1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74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5BD6-3889-4953-BE47-8A9A0C81C1C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51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5BD6-3889-4953-BE47-8A9A0C81C1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54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5BD6-3889-4953-BE47-8A9A0C81C1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0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5BD6-3889-4953-BE47-8A9A0C81C1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6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85BE-B5FE-4634-8B25-8B1D6A1016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66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60F3E-2A90-445B-937C-FA55B068BC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58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DB62-365C-44A8-A0D2-906AC57E6C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92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75-E4E1-4FC2-86AD-CD9B1CDE25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99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46F4-2E54-4B33-A08E-78E8F6572F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30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B3D8-F61E-4AE7-B2D3-46727F346B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41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1CFA-7194-48AE-935D-207D5D6D6C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69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828F-7C9A-41D2-9152-D98904355B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64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FC84-0172-4C1C-B703-23F3434D64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57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0264-B5BF-4611-A64E-6A436B921E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44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B5BD6-3889-4953-BE47-8A9A0C81C1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639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KUALITAS 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PRATIKA RIRIS PUTRIANTI, ST. MT.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6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B9734B2-7991-4539-8007-D92FD8326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2650" y="1196752"/>
            <a:ext cx="10353761" cy="1326321"/>
          </a:xfrm>
        </p:spPr>
        <p:txBody>
          <a:bodyPr/>
          <a:lstStyle/>
          <a:p>
            <a:r>
              <a:rPr lang="en-US" altLang="en-US" sz="4000" dirty="0" err="1"/>
              <a:t>Klasifikasi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Ekologi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Organisme</a:t>
            </a:r>
            <a:r>
              <a:rPr lang="en-US" altLang="en-US" sz="4000" dirty="0"/>
              <a:t> Air </a:t>
            </a:r>
            <a:r>
              <a:rPr lang="en-US" altLang="en-US" sz="4000" dirty="0" err="1"/>
              <a:t>tawar</a:t>
            </a:r>
            <a:endParaRPr lang="en-US" altLang="en-US" sz="4000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89B92D0-5996-4259-9E0F-3044019627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1544" y="2362200"/>
            <a:ext cx="8435975" cy="4495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2800" dirty="0" err="1"/>
              <a:t>Berdasarkan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kedudukannya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rantai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makanan</a:t>
            </a:r>
            <a:endParaRPr lang="en-US" altLang="en-US" sz="2800" dirty="0"/>
          </a:p>
          <a:p>
            <a:pPr marL="609600" indent="-609600">
              <a:buNone/>
            </a:pPr>
            <a:r>
              <a:rPr lang="en-US" altLang="en-US" sz="2800" dirty="0"/>
              <a:t>	a. </a:t>
            </a:r>
            <a:r>
              <a:rPr lang="en-US" altLang="en-US" sz="2800" dirty="0" err="1">
                <a:solidFill>
                  <a:srgbClr val="FFFF00"/>
                </a:solidFill>
              </a:rPr>
              <a:t>Autotrof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/>
              <a:t>(</a:t>
            </a:r>
            <a:r>
              <a:rPr lang="en-US" altLang="en-US" sz="2800" dirty="0" err="1"/>
              <a:t>produser</a:t>
            </a:r>
            <a:r>
              <a:rPr lang="en-US" altLang="en-US" sz="2800" dirty="0"/>
              <a:t>)</a:t>
            </a:r>
          </a:p>
          <a:p>
            <a:pPr marL="609600" indent="-609600">
              <a:buNone/>
            </a:pPr>
            <a:r>
              <a:rPr lang="en-US" altLang="en-US" sz="2800" dirty="0"/>
              <a:t>	b</a:t>
            </a:r>
            <a:r>
              <a:rPr lang="en-US" altLang="en-US" sz="2800" dirty="0">
                <a:solidFill>
                  <a:srgbClr val="FFFF00"/>
                </a:solidFill>
              </a:rPr>
              <a:t>. </a:t>
            </a:r>
            <a:r>
              <a:rPr lang="en-US" altLang="en-US" sz="2800" dirty="0" err="1">
                <a:solidFill>
                  <a:srgbClr val="FFFF00"/>
                </a:solidFill>
              </a:rPr>
              <a:t>Phagotrof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makrokonsumer</a:t>
            </a:r>
            <a:r>
              <a:rPr lang="en-US" altLang="en-US" sz="2800" dirty="0"/>
              <a:t>)</a:t>
            </a:r>
          </a:p>
          <a:p>
            <a:pPr marL="609600" indent="-609600">
              <a:buNone/>
            </a:pPr>
            <a:r>
              <a:rPr lang="en-US" altLang="en-US" sz="2800" dirty="0"/>
              <a:t>	c. </a:t>
            </a:r>
            <a:r>
              <a:rPr lang="en-US" altLang="en-US" sz="2800" dirty="0" err="1">
                <a:solidFill>
                  <a:srgbClr val="FFFF00"/>
                </a:solidFill>
              </a:rPr>
              <a:t>Sapotrof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mikrokonsumer</a:t>
            </a:r>
            <a:r>
              <a:rPr lang="en-US" altLang="en-US" sz="2800" dirty="0"/>
              <a:t>/</a:t>
            </a:r>
            <a:r>
              <a:rPr lang="en-US" altLang="en-US" sz="2800" dirty="0" err="1"/>
              <a:t>dekomposer</a:t>
            </a:r>
            <a:r>
              <a:rPr lang="en-US" altLang="en-US" sz="2800" dirty="0"/>
              <a:t>)</a:t>
            </a:r>
          </a:p>
          <a:p>
            <a:pPr marL="609600" indent="-609600">
              <a:buNone/>
            </a:pPr>
            <a:r>
              <a:rPr lang="en-US" altLang="en-US" sz="2800" dirty="0"/>
              <a:t>2. </a:t>
            </a:r>
            <a:r>
              <a:rPr lang="en-US" altLang="en-US" sz="2800" dirty="0" err="1"/>
              <a:t>Berdasarkan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hidup</a:t>
            </a:r>
            <a:r>
              <a:rPr lang="en-US" altLang="en-US" sz="2800" dirty="0"/>
              <a:t>/</a:t>
            </a:r>
            <a:r>
              <a:rPr lang="en-US" altLang="en-US" sz="2800" dirty="0" err="1"/>
              <a:t>kebiasaan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hidup</a:t>
            </a:r>
            <a:endParaRPr lang="en-US" altLang="en-US" sz="2800" dirty="0"/>
          </a:p>
          <a:p>
            <a:pPr marL="609600" indent="-609600">
              <a:buNone/>
            </a:pPr>
            <a:r>
              <a:rPr lang="en-US" altLang="en-US" sz="2800" dirty="0"/>
              <a:t>	Benthos, </a:t>
            </a:r>
            <a:r>
              <a:rPr lang="en-US" altLang="en-US" sz="2800" dirty="0" err="1"/>
              <a:t>perifiton</a:t>
            </a:r>
            <a:r>
              <a:rPr lang="en-US" altLang="en-US" sz="2800" dirty="0"/>
              <a:t>, plankton, nekton, </a:t>
            </a:r>
            <a:r>
              <a:rPr lang="en-US" altLang="en-US" sz="2800" dirty="0" err="1"/>
              <a:t>neuston</a:t>
            </a:r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E45B442-A581-4FB3-A558-30BBC1F91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541" y="1303838"/>
            <a:ext cx="10353761" cy="1326321"/>
          </a:xfrm>
        </p:spPr>
        <p:txBody>
          <a:bodyPr/>
          <a:lstStyle/>
          <a:p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Subhabitat</a:t>
            </a:r>
            <a:endParaRPr lang="en-US" altLang="en-US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D8026C2-1B5B-415A-9F82-79DFEB3823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7575" y="2420888"/>
            <a:ext cx="10353762" cy="3695136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Tiga</a:t>
            </a:r>
            <a:r>
              <a:rPr lang="en-US" altLang="en-US" sz="2400" dirty="0"/>
              <a:t> zona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danau</a:t>
            </a:r>
            <a:r>
              <a:rPr lang="en-US" altLang="en-US" sz="2400" dirty="0"/>
              <a:t>:</a:t>
            </a:r>
          </a:p>
          <a:p>
            <a:pPr>
              <a:buFontTx/>
              <a:buNone/>
            </a:pPr>
            <a:r>
              <a:rPr lang="en-US" altLang="en-US" sz="2400" dirty="0"/>
              <a:t>	1. Zona littoral</a:t>
            </a:r>
          </a:p>
          <a:p>
            <a:pPr>
              <a:buFontTx/>
              <a:buNone/>
            </a:pPr>
            <a:r>
              <a:rPr lang="en-US" altLang="en-US" sz="2400" dirty="0"/>
              <a:t>	2. Zona </a:t>
            </a:r>
            <a:r>
              <a:rPr lang="en-US" altLang="en-US" sz="2400" dirty="0" err="1"/>
              <a:t>limnetik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3. Zona </a:t>
            </a:r>
            <a:r>
              <a:rPr lang="en-US" altLang="en-US" sz="2400" dirty="0" err="1"/>
              <a:t>profundal</a:t>
            </a:r>
            <a:endParaRPr lang="en-US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A360F61-706D-4FFB-8D4D-2159395C3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793" y="1484784"/>
            <a:ext cx="10353761" cy="1326321"/>
          </a:xfrm>
        </p:spPr>
        <p:txBody>
          <a:bodyPr/>
          <a:lstStyle/>
          <a:p>
            <a:r>
              <a:rPr lang="en-US" altLang="en-US" sz="3600" dirty="0" err="1">
                <a:solidFill>
                  <a:srgbClr val="FFFF00"/>
                </a:solidFill>
              </a:rPr>
              <a:t>Pembentukan</a:t>
            </a:r>
            <a:r>
              <a:rPr lang="en-US" altLang="en-US" sz="3600" dirty="0">
                <a:solidFill>
                  <a:srgbClr val="FFFF00"/>
                </a:solidFill>
              </a:rPr>
              <a:t> zona </a:t>
            </a:r>
            <a:r>
              <a:rPr lang="en-US" altLang="en-US" sz="3600" dirty="0" err="1">
                <a:solidFill>
                  <a:srgbClr val="FFFF00"/>
                </a:solidFill>
              </a:rPr>
              <a:t>pada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suatu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danau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03029B41-A116-4295-B98D-E3B096593D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47" y="2811105"/>
            <a:ext cx="6757851" cy="36957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A00E428-4729-42D9-8608-72A36CC8E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7995" y="1330793"/>
            <a:ext cx="10353761" cy="1326321"/>
          </a:xfrm>
        </p:spPr>
        <p:txBody>
          <a:bodyPr/>
          <a:lstStyle/>
          <a:p>
            <a:r>
              <a:rPr lang="en-US" altLang="en-US" dirty="0"/>
              <a:t>Biota </a:t>
            </a:r>
            <a:r>
              <a:rPr lang="en-US" altLang="en-US" dirty="0" err="1"/>
              <a:t>Ekosistem</a:t>
            </a:r>
            <a:r>
              <a:rPr lang="en-US" altLang="en-US" dirty="0"/>
              <a:t> Air </a:t>
            </a:r>
            <a:r>
              <a:rPr lang="en-US" altLang="en-US" dirty="0" err="1"/>
              <a:t>Tawar</a:t>
            </a:r>
            <a:endParaRPr lang="en-US" altLang="en-US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1B25B22-E838-4223-AF02-8BC1FC2135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419" y="2420888"/>
            <a:ext cx="10807337" cy="3695136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Produsen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ganggang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spermatofita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akuatik</a:t>
            </a:r>
            <a:endParaRPr lang="en-US" altLang="en-US" sz="2400" dirty="0"/>
          </a:p>
          <a:p>
            <a:r>
              <a:rPr lang="en-US" altLang="en-US" sz="2400" dirty="0" err="1"/>
              <a:t>Konsumen</a:t>
            </a:r>
            <a:r>
              <a:rPr lang="en-US" altLang="en-US" sz="2400" dirty="0"/>
              <a:t> 1: </a:t>
            </a:r>
            <a:r>
              <a:rPr lang="en-US" altLang="en-US" sz="2400" dirty="0" err="1"/>
              <a:t>Molluska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serangga</a:t>
            </a:r>
            <a:r>
              <a:rPr lang="en-US" altLang="en-US" sz="2400" dirty="0"/>
              <a:t> air, </a:t>
            </a:r>
            <a:r>
              <a:rPr lang="en-US" altLang="en-US" sz="2400" dirty="0" err="1"/>
              <a:t>udang-udangan</a:t>
            </a:r>
            <a:r>
              <a:rPr lang="en-US" altLang="en-US" sz="2400" dirty="0"/>
              <a:t> (Crustacea)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ikan</a:t>
            </a:r>
            <a:endParaRPr lang="en-US" altLang="en-US" sz="2400" dirty="0"/>
          </a:p>
          <a:p>
            <a:r>
              <a:rPr lang="en-US" altLang="en-US" sz="2400" dirty="0" err="1"/>
              <a:t>Konsumen</a:t>
            </a:r>
            <a:r>
              <a:rPr lang="en-US" altLang="en-US" sz="2400" dirty="0"/>
              <a:t> 2: </a:t>
            </a:r>
            <a:r>
              <a:rPr lang="en-US" altLang="en-US" sz="2400" dirty="0" err="1"/>
              <a:t>Anelida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Rotifera</a:t>
            </a:r>
            <a:r>
              <a:rPr lang="en-US" altLang="en-US" sz="2400" dirty="0"/>
              <a:t>, protozoa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cacing</a:t>
            </a:r>
            <a:endParaRPr lang="en-US" altLang="en-US" sz="2400" dirty="0"/>
          </a:p>
          <a:p>
            <a:r>
              <a:rPr lang="en-US" altLang="en-US" sz="2400" dirty="0" err="1"/>
              <a:t>Saprotrof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bakteri</a:t>
            </a:r>
            <a:r>
              <a:rPr lang="en-US" altLang="en-US" sz="2400" dirty="0"/>
              <a:t> air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fungi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8B5AEF9-D2FA-4661-A788-4B8B89C3C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945" y="980728"/>
            <a:ext cx="10353761" cy="1326321"/>
          </a:xfrm>
        </p:spPr>
        <p:txBody>
          <a:bodyPr/>
          <a:lstStyle/>
          <a:p>
            <a:r>
              <a:rPr lang="en-US" altLang="en-US" dirty="0" err="1"/>
              <a:t>Danau</a:t>
            </a:r>
            <a:r>
              <a:rPr lang="en-US" altLang="en-US" dirty="0"/>
              <a:t> &amp; </a:t>
            </a:r>
            <a:r>
              <a:rPr lang="en-US" altLang="en-US" dirty="0" err="1"/>
              <a:t>Kolam</a:t>
            </a:r>
            <a:endParaRPr lang="en-US" alt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5D08038-1BAE-456C-8D90-334D1B9F86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1793" y="2237109"/>
            <a:ext cx="10988836" cy="3695136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Antara </a:t>
            </a:r>
            <a:r>
              <a:rPr lang="en-US" altLang="en-US" sz="2400" dirty="0" err="1"/>
              <a:t>danau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perbedaan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jelas</a:t>
            </a:r>
            <a:endParaRPr lang="en-US" altLang="en-US" sz="2400" dirty="0"/>
          </a:p>
          <a:p>
            <a:r>
              <a:rPr lang="en-US" altLang="en-US" sz="2400" dirty="0" err="1"/>
              <a:t>Perbedaan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jelas</a:t>
            </a:r>
            <a:r>
              <a:rPr lang="en-US" altLang="en-US" sz="2400" dirty="0"/>
              <a:t>:</a:t>
            </a:r>
          </a:p>
          <a:p>
            <a:pPr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ukuran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danau</a:t>
            </a:r>
            <a:r>
              <a:rPr lang="en-US" altLang="en-US" sz="2400" dirty="0"/>
              <a:t> zona </a:t>
            </a:r>
            <a:r>
              <a:rPr lang="en-US" altLang="en-US" sz="2400" dirty="0" err="1"/>
              <a:t>limnetik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profundalnya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relatif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luas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kolam</a:t>
            </a:r>
            <a:r>
              <a:rPr lang="en-US" altLang="en-US" sz="2400" dirty="0"/>
              <a:t> zona littoral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zona paling </a:t>
            </a:r>
            <a:r>
              <a:rPr lang="en-US" altLang="en-US" sz="2400" dirty="0" err="1"/>
              <a:t>produktif</a:t>
            </a:r>
            <a:endParaRPr lang="en-US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582F1CA-D5F8-4262-B969-2D86A31A9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8845" y="1437042"/>
            <a:ext cx="10353761" cy="1326321"/>
          </a:xfrm>
        </p:spPr>
        <p:txBody>
          <a:bodyPr/>
          <a:lstStyle/>
          <a:p>
            <a:r>
              <a:rPr lang="en-US" altLang="en-US" sz="4000" dirty="0" err="1">
                <a:solidFill>
                  <a:srgbClr val="FFFF00"/>
                </a:solidFill>
              </a:rPr>
              <a:t>Stratifikasi</a:t>
            </a:r>
            <a:r>
              <a:rPr lang="en-US" altLang="en-US" sz="4000" dirty="0">
                <a:solidFill>
                  <a:srgbClr val="FFFF00"/>
                </a:solidFill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</a:rPr>
              <a:t>Vertikal</a:t>
            </a:r>
            <a:r>
              <a:rPr lang="en-US" altLang="en-US" sz="4000" dirty="0">
                <a:solidFill>
                  <a:srgbClr val="FFFF00"/>
                </a:solidFill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</a:rPr>
              <a:t>Bioma</a:t>
            </a:r>
            <a:r>
              <a:rPr lang="en-US" altLang="en-US" sz="4000" dirty="0">
                <a:solidFill>
                  <a:srgbClr val="FFFF00"/>
                </a:solidFill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</a:rPr>
              <a:t>Akuatik</a:t>
            </a:r>
            <a:endParaRPr lang="en-US" altLang="en-US" sz="4000" dirty="0">
              <a:solidFill>
                <a:srgbClr val="FFFF00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4336123-30C3-4C5A-8FAF-E9A7A258D4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8844" y="2874481"/>
            <a:ext cx="10353762" cy="3695136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FFFF00"/>
                </a:solidFill>
              </a:rPr>
              <a:t>Zona </a:t>
            </a:r>
            <a:r>
              <a:rPr lang="en-US" altLang="en-US" sz="2400" dirty="0" err="1">
                <a:solidFill>
                  <a:srgbClr val="FFFF00"/>
                </a:solidFill>
              </a:rPr>
              <a:t>fotik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2400" dirty="0"/>
              <a:t>	Daerah yang </a:t>
            </a:r>
            <a:r>
              <a:rPr lang="en-US" altLang="en-US" sz="2400" dirty="0" err="1"/>
              <a:t>cahayanya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mencukupi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fotosintesis</a:t>
            </a:r>
            <a:endParaRPr lang="en-US" altLang="en-US" sz="2400" dirty="0"/>
          </a:p>
          <a:p>
            <a:r>
              <a:rPr lang="en-US" altLang="en-US" sz="2400" dirty="0">
                <a:solidFill>
                  <a:srgbClr val="FFFF00"/>
                </a:solidFill>
              </a:rPr>
              <a:t>Zona </a:t>
            </a:r>
            <a:r>
              <a:rPr lang="en-US" altLang="en-US" sz="2400" dirty="0" err="1">
                <a:solidFill>
                  <a:srgbClr val="FFFF00"/>
                </a:solidFill>
              </a:rPr>
              <a:t>afotik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	</a:t>
            </a:r>
            <a:r>
              <a:rPr lang="en-US" altLang="en-US" sz="2400" dirty="0"/>
              <a:t>Daerah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sedikit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sekali</a:t>
            </a:r>
            <a:r>
              <a:rPr lang="en-US" altLang="en-US" sz="2400" dirty="0"/>
              <a:t>/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cahaya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A917160-C565-4D7E-B400-72CC74234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5776" y="768871"/>
            <a:ext cx="10353761" cy="1326321"/>
          </a:xfrm>
        </p:spPr>
        <p:txBody>
          <a:bodyPr/>
          <a:lstStyle/>
          <a:p>
            <a:r>
              <a:rPr lang="en-US" altLang="en-US" dirty="0" err="1"/>
              <a:t>Bioma</a:t>
            </a:r>
            <a:r>
              <a:rPr lang="en-US" altLang="en-US" dirty="0"/>
              <a:t> air </a:t>
            </a:r>
            <a:r>
              <a:rPr lang="en-US" altLang="en-US" dirty="0" err="1"/>
              <a:t>laut</a:t>
            </a:r>
            <a:endParaRPr lang="en-US" altLang="en-US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3528A32-B83E-4A98-BDBB-1EA0EC61A8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5775" y="2057842"/>
            <a:ext cx="10353762" cy="3695136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konsentrasi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garam</a:t>
            </a:r>
            <a:r>
              <a:rPr lang="en-US" altLang="en-US" sz="2400" dirty="0"/>
              <a:t> rata-rata 3%</a:t>
            </a:r>
          </a:p>
          <a:p>
            <a:r>
              <a:rPr lang="en-US" altLang="en-US" sz="2400" dirty="0" err="1"/>
              <a:t>Menempati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sekitar</a:t>
            </a:r>
            <a:r>
              <a:rPr lang="en-US" altLang="en-US" sz="2400" dirty="0"/>
              <a:t> 75% </a:t>
            </a:r>
            <a:r>
              <a:rPr lang="en-US" altLang="en-US" sz="2400" dirty="0" err="1"/>
              <a:t>permukaan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bumi</a:t>
            </a:r>
            <a:endParaRPr lang="en-US" altLang="en-US" sz="2400" dirty="0"/>
          </a:p>
          <a:p>
            <a:r>
              <a:rPr lang="en-US" altLang="en-US" sz="2400" dirty="0" err="1"/>
              <a:t>Penguapan</a:t>
            </a:r>
            <a:r>
              <a:rPr lang="en-US" altLang="en-US" sz="2400" dirty="0"/>
              <a:t> air </a:t>
            </a:r>
            <a:r>
              <a:rPr lang="en-US" altLang="en-US" sz="2400" dirty="0" err="1"/>
              <a:t>laut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menyediakan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uap</a:t>
            </a:r>
            <a:r>
              <a:rPr lang="en-US" altLang="en-US" sz="2400" dirty="0"/>
              <a:t> air (</a:t>
            </a:r>
            <a:r>
              <a:rPr lang="en-US" altLang="en-US" sz="2400" dirty="0" err="1"/>
              <a:t>curah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hujan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 err="1"/>
              <a:t>Suhu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berpengaruh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iklim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dunia</a:t>
            </a:r>
            <a:endParaRPr lang="en-US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EBA88C4-62F7-4B2C-ACB6-22B6D5089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1784" y="764704"/>
            <a:ext cx="11086861" cy="1326321"/>
          </a:xfrm>
        </p:spPr>
        <p:txBody>
          <a:bodyPr/>
          <a:lstStyle/>
          <a:p>
            <a:r>
              <a:rPr lang="en-US" altLang="en-US" sz="3600" dirty="0" err="1">
                <a:solidFill>
                  <a:srgbClr val="FFFF00"/>
                </a:solidFill>
              </a:rPr>
              <a:t>Pembagian</a:t>
            </a:r>
            <a:r>
              <a:rPr lang="en-US" altLang="en-US" sz="3600" dirty="0">
                <a:solidFill>
                  <a:srgbClr val="FFFF00"/>
                </a:solidFill>
              </a:rPr>
              <a:t> zona </a:t>
            </a:r>
            <a:r>
              <a:rPr lang="en-US" altLang="en-US" sz="3600" dirty="0" err="1">
                <a:solidFill>
                  <a:srgbClr val="FFFF00"/>
                </a:solidFill>
              </a:rPr>
              <a:t>pada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lingkungan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laut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B068A33B-59D2-47EC-AE47-839B278418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772816"/>
            <a:ext cx="4994894" cy="477582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-6242"/>
            <a:ext cx="2448272" cy="1181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3C81051-F70D-4E0A-A4B9-332873D11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795" y="1196752"/>
            <a:ext cx="10353761" cy="1326321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Zona </a:t>
            </a:r>
            <a:r>
              <a:rPr lang="en-US" altLang="en-US" dirty="0" err="1">
                <a:solidFill>
                  <a:srgbClr val="FFFF00"/>
                </a:solidFill>
              </a:rPr>
              <a:t>pada</a:t>
            </a:r>
            <a:r>
              <a:rPr lang="en-US" altLang="en-US" dirty="0">
                <a:solidFill>
                  <a:srgbClr val="FFFF00"/>
                </a:solidFill>
              </a:rPr>
              <a:t>  </a:t>
            </a:r>
            <a:r>
              <a:rPr lang="en-US" altLang="en-US" dirty="0" err="1">
                <a:solidFill>
                  <a:srgbClr val="FFFF00"/>
                </a:solidFill>
              </a:rPr>
              <a:t>perairan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laut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18167B6-A6A8-454C-953C-2DFECEE421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3795" y="2636912"/>
            <a:ext cx="10353762" cy="3695136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2800" dirty="0">
                <a:solidFill>
                  <a:srgbClr val="FFFF00"/>
                </a:solidFill>
              </a:rPr>
              <a:t>Zona </a:t>
            </a:r>
            <a:r>
              <a:rPr lang="en-US" altLang="en-US" sz="2800" dirty="0" err="1">
                <a:solidFill>
                  <a:srgbClr val="FFFF00"/>
                </a:solidFill>
              </a:rPr>
              <a:t>Neritik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marL="609600" indent="-609600"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Terletak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sepanjang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pantai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dangkal</a:t>
            </a:r>
            <a:endParaRPr lang="en-US" altLang="en-US" sz="2800" dirty="0"/>
          </a:p>
          <a:p>
            <a:pPr marL="609600" indent="-609600">
              <a:buNone/>
            </a:pPr>
            <a:r>
              <a:rPr lang="en-US" altLang="en-US" sz="2800" dirty="0"/>
              <a:t>	, </a:t>
            </a:r>
            <a:r>
              <a:rPr lang="en-US" altLang="en-US" sz="2800" dirty="0" err="1"/>
              <a:t>lebar</a:t>
            </a:r>
            <a:r>
              <a:rPr lang="en-US" altLang="en-US" sz="2800" dirty="0"/>
              <a:t> zona </a:t>
            </a:r>
            <a:r>
              <a:rPr lang="en-US" altLang="en-US" sz="2800" dirty="0" err="1"/>
              <a:t>ini</a:t>
            </a:r>
            <a:r>
              <a:rPr lang="en-US" altLang="en-US" sz="2800" dirty="0"/>
              <a:t> </a:t>
            </a:r>
            <a:r>
              <a:rPr lang="en-US" altLang="en-US" sz="2800" dirty="0">
                <a:cs typeface="Arial" panose="020B0604020202020204" pitchFamily="34" charset="0"/>
              </a:rPr>
              <a:t>± 16-240 km. </a:t>
            </a:r>
            <a:r>
              <a:rPr lang="en-US" altLang="en-US" sz="2800" dirty="0" err="1"/>
              <a:t>dibedakan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menjadi</a:t>
            </a:r>
            <a:r>
              <a:rPr lang="en-US" altLang="en-US" sz="2800" dirty="0"/>
              <a:t>:</a:t>
            </a:r>
          </a:p>
          <a:p>
            <a:pPr marL="609600" indent="-609600">
              <a:buNone/>
            </a:pP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chemeClr val="hlink"/>
                </a:solidFill>
              </a:rPr>
              <a:t>Zona littoral</a:t>
            </a:r>
            <a:r>
              <a:rPr lang="en-US" altLang="en-US" sz="2800" dirty="0"/>
              <a:t>: zona di </a:t>
            </a:r>
            <a:r>
              <a:rPr lang="en-US" altLang="en-US" sz="2800" dirty="0" err="1"/>
              <a:t>antara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batas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pasang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surut</a:t>
            </a:r>
            <a:endParaRPr lang="en-US" altLang="en-US" sz="2800" dirty="0"/>
          </a:p>
          <a:p>
            <a:pPr marL="609600" indent="-609600">
              <a:buNone/>
            </a:pP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chemeClr val="hlink"/>
                </a:solidFill>
              </a:rPr>
              <a:t>Zona sublittoral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kira-kira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sampai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kedalaman</a:t>
            </a:r>
            <a:r>
              <a:rPr lang="en-US" altLang="en-US" sz="2800" dirty="0"/>
              <a:t> 200 m </a:t>
            </a:r>
            <a:r>
              <a:rPr lang="en-US" altLang="en-US" sz="2800" dirty="0" err="1"/>
              <a:t>mulai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batas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surut</a:t>
            </a:r>
            <a:endParaRPr lang="en-US" altLang="en-US" sz="2800" dirty="0"/>
          </a:p>
          <a:p>
            <a:pPr marL="609600" indent="-609600">
              <a:buNone/>
            </a:pPr>
            <a:r>
              <a:rPr lang="en-US" altLang="en-US" sz="2800" dirty="0"/>
              <a:t>2</a:t>
            </a:r>
            <a:r>
              <a:rPr lang="en-US" altLang="en-US" sz="2800" dirty="0">
                <a:solidFill>
                  <a:srgbClr val="FFFF00"/>
                </a:solidFill>
              </a:rPr>
              <a:t>. Zona </a:t>
            </a:r>
            <a:r>
              <a:rPr lang="en-US" altLang="en-US" sz="2800" dirty="0" err="1">
                <a:solidFill>
                  <a:srgbClr val="FFFF00"/>
                </a:solidFill>
              </a:rPr>
              <a:t>Oseanik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marL="609600" indent="-609600"/>
            <a:endParaRPr lang="en-US" alt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5A09DB9C-F175-483D-8054-2E985B4A51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1544" y="1700808"/>
            <a:ext cx="8229600" cy="55467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</a:rPr>
              <a:t>2. Zona </a:t>
            </a:r>
            <a:r>
              <a:rPr lang="en-US" altLang="en-US" sz="3600" dirty="0" err="1">
                <a:solidFill>
                  <a:srgbClr val="FFFF00"/>
                </a:solidFill>
              </a:rPr>
              <a:t>Oseanik</a:t>
            </a:r>
            <a:endParaRPr lang="en-US" altLang="en-US" sz="3600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</a:rPr>
              <a:t>	 </a:t>
            </a:r>
            <a:r>
              <a:rPr lang="en-US" altLang="en-US" sz="3600" dirty="0" err="1">
                <a:solidFill>
                  <a:srgbClr val="FFFF00"/>
                </a:solidFill>
              </a:rPr>
              <a:t>dibagi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menjadi</a:t>
            </a:r>
            <a:r>
              <a:rPr lang="en-US" altLang="en-US" sz="3600" dirty="0">
                <a:solidFill>
                  <a:srgbClr val="FFFF00"/>
                </a:solidFill>
              </a:rPr>
              <a:t>:</a:t>
            </a:r>
          </a:p>
          <a:p>
            <a:pPr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</a:rPr>
              <a:t>	a. </a:t>
            </a:r>
            <a:r>
              <a:rPr lang="en-US" altLang="en-US" sz="3600" dirty="0" err="1">
                <a:solidFill>
                  <a:srgbClr val="FFFF00"/>
                </a:solidFill>
              </a:rPr>
              <a:t>batial</a:t>
            </a:r>
            <a:r>
              <a:rPr lang="en-US" altLang="en-US" sz="3600" dirty="0">
                <a:solidFill>
                  <a:srgbClr val="FFFF00"/>
                </a:solidFill>
              </a:rPr>
              <a:t> (200 – 4.000 m)</a:t>
            </a:r>
          </a:p>
          <a:p>
            <a:pPr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</a:rPr>
              <a:t>	b. </a:t>
            </a:r>
            <a:r>
              <a:rPr lang="en-US" altLang="en-US" sz="3600" dirty="0" err="1">
                <a:solidFill>
                  <a:srgbClr val="FFFF00"/>
                </a:solidFill>
              </a:rPr>
              <a:t>abisal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</a:rPr>
              <a:t>	c. </a:t>
            </a:r>
            <a:r>
              <a:rPr lang="en-US" altLang="en-US" sz="3600" dirty="0" err="1">
                <a:solidFill>
                  <a:srgbClr val="FFFF00"/>
                </a:solidFill>
              </a:rPr>
              <a:t>hadal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48" y="686307"/>
            <a:ext cx="10058400" cy="1609344"/>
          </a:xfrm>
        </p:spPr>
        <p:txBody>
          <a:bodyPr/>
          <a:lstStyle/>
          <a:p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348" y="1975278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Dispensasi</a:t>
            </a:r>
            <a:r>
              <a:rPr lang="en-US" dirty="0" smtClean="0"/>
              <a:t> </a:t>
            </a:r>
            <a:r>
              <a:rPr lang="en-US" dirty="0" err="1" smtClean="0"/>
              <a:t>keterlambatan</a:t>
            </a:r>
            <a:r>
              <a:rPr lang="en-US" dirty="0" smtClean="0"/>
              <a:t> 30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jam </a:t>
            </a:r>
            <a:r>
              <a:rPr lang="en-US" dirty="0" err="1" smtClean="0"/>
              <a:t>belajar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Absen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yang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harap</a:t>
            </a:r>
            <a:r>
              <a:rPr lang="en-US" dirty="0" smtClean="0"/>
              <a:t> </a:t>
            </a:r>
            <a:r>
              <a:rPr lang="en-US" dirty="0" err="1" smtClean="0"/>
              <a:t>lapor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dilaporkan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ybs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Absen</a:t>
            </a:r>
            <a:r>
              <a:rPr lang="en-US" dirty="0" smtClean="0"/>
              <a:t> </a:t>
            </a:r>
            <a:r>
              <a:rPr lang="en-US" dirty="0" err="1" smtClean="0"/>
              <a:t>diverivikasi</a:t>
            </a:r>
            <a:r>
              <a:rPr lang="en-US" dirty="0" smtClean="0"/>
              <a:t> 30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hadir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BAGI MAHASISWA YANG TERLAMBAT MASUK PERKULIAHAN &gt; 30 MENIT,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b="1" dirty="0" smtClean="0"/>
              <a:t>TIDAK DAPAT ABSEN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diverivikasi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sesi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, </a:t>
            </a:r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menyalakan</a:t>
            </a:r>
            <a:r>
              <a:rPr lang="en-US" dirty="0" smtClean="0"/>
              <a:t> nada </a:t>
            </a:r>
            <a:r>
              <a:rPr lang="en-US" dirty="0" err="1" smtClean="0"/>
              <a:t>dering</a:t>
            </a:r>
            <a:r>
              <a:rPr lang="en-US" dirty="0" smtClean="0"/>
              <a:t> </a:t>
            </a:r>
            <a:r>
              <a:rPr lang="en-US" b="1" dirty="0" smtClean="0"/>
              <a:t>Smartphone / </a:t>
            </a:r>
            <a:r>
              <a:rPr lang="en-US" b="1" dirty="0" err="1" smtClean="0"/>
              <a:t>Handphone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harap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 smtClean="0"/>
              <a:t>ijin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ybs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mengangkat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b="1" dirty="0" smtClean="0"/>
              <a:t>PUNISHMENT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39AF192-D181-48A0-B7D8-0F198CF0A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250" y="1340768"/>
            <a:ext cx="10353761" cy="1326321"/>
          </a:xfrm>
        </p:spPr>
        <p:txBody>
          <a:bodyPr/>
          <a:lstStyle/>
          <a:p>
            <a:pPr algn="l"/>
            <a:r>
              <a:rPr lang="en-US" altLang="en-US" sz="3200" dirty="0" err="1" smtClean="0"/>
              <a:t>Berdasarkan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penembusan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cahaya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terdapat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dua</a:t>
            </a:r>
            <a:r>
              <a:rPr lang="en-US" altLang="en-US" sz="3200" dirty="0"/>
              <a:t> zona yang </a:t>
            </a:r>
            <a:r>
              <a:rPr lang="en-US" altLang="en-US" sz="3200" dirty="0" err="1"/>
              <a:t>berbeda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yaitu</a:t>
            </a:r>
            <a:r>
              <a:rPr lang="en-US" altLang="en-US" sz="3200" dirty="0"/>
              <a:t>: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8A2C67F-0A99-40A1-95D6-CB3729FAC1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0814" y="2780928"/>
            <a:ext cx="10932197" cy="369513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00"/>
                </a:solidFill>
              </a:rPr>
              <a:t>Zona </a:t>
            </a:r>
            <a:r>
              <a:rPr lang="en-US" altLang="en-US" sz="3200" dirty="0" err="1">
                <a:solidFill>
                  <a:srgbClr val="FFFF00"/>
                </a:solidFill>
              </a:rPr>
              <a:t>fotik</a:t>
            </a:r>
            <a:r>
              <a:rPr lang="en-US" altLang="en-US" sz="3200" dirty="0"/>
              <a:t> (</a:t>
            </a:r>
            <a:r>
              <a:rPr lang="en-US" altLang="en-US" sz="3200" dirty="0" err="1"/>
              <a:t>permukaan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sampai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kedalaman</a:t>
            </a:r>
            <a:r>
              <a:rPr lang="en-US" altLang="en-US" sz="3200" dirty="0"/>
              <a:t> </a:t>
            </a:r>
            <a:r>
              <a:rPr lang="en-US" altLang="en-US" sz="3200" dirty="0">
                <a:cs typeface="Arial" panose="020B0604020202020204" pitchFamily="34" charset="0"/>
              </a:rPr>
              <a:t>± 150 m</a:t>
            </a:r>
          </a:p>
          <a:p>
            <a:endParaRPr lang="en-US" altLang="en-US" sz="3200" dirty="0">
              <a:cs typeface="Arial" panose="020B0604020202020204" pitchFamily="34" charset="0"/>
            </a:endParaRPr>
          </a:p>
          <a:p>
            <a:r>
              <a:rPr lang="en-US" altLang="en-US" sz="3200" dirty="0">
                <a:solidFill>
                  <a:srgbClr val="FFFF00"/>
                </a:solidFill>
              </a:rPr>
              <a:t>Zona </a:t>
            </a:r>
            <a:r>
              <a:rPr lang="en-US" altLang="en-US" sz="3200" dirty="0" err="1">
                <a:solidFill>
                  <a:srgbClr val="FFFF00"/>
                </a:solidFill>
              </a:rPr>
              <a:t>afotik</a:t>
            </a:r>
            <a:r>
              <a:rPr lang="en-US" altLang="en-US" sz="3200" dirty="0"/>
              <a:t> (</a:t>
            </a:r>
            <a:r>
              <a:rPr lang="en-US" altLang="en-US" sz="3200" dirty="0" err="1"/>
              <a:t>meliputi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batial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abasial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dan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hadal</a:t>
            </a:r>
            <a:r>
              <a:rPr lang="en-US" altLang="en-US" sz="32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1EC2A23F-4E90-4466-89C2-768BAFE40A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27448" y="1628800"/>
            <a:ext cx="9649072" cy="5616598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Zona </a:t>
            </a:r>
            <a:r>
              <a:rPr lang="en-US" altLang="en-US" sz="2800" dirty="0" err="1"/>
              <a:t>Oseanik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dapat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dibagi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zona:</a:t>
            </a:r>
          </a:p>
          <a:p>
            <a:pPr>
              <a:buFontTx/>
              <a:buNone/>
            </a:pPr>
            <a:r>
              <a:rPr lang="en-US" altLang="en-US" sz="2800" dirty="0"/>
              <a:t>	- zona </a:t>
            </a:r>
            <a:r>
              <a:rPr lang="en-US" altLang="en-US" sz="2800" dirty="0" err="1"/>
              <a:t>epipelagik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	- zona </a:t>
            </a:r>
            <a:r>
              <a:rPr lang="en-US" altLang="en-US" sz="2800" dirty="0" err="1"/>
              <a:t>mesopelagik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	- zona </a:t>
            </a:r>
            <a:r>
              <a:rPr lang="en-US" altLang="en-US" sz="2800" dirty="0" err="1"/>
              <a:t>batipelagik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	- zona </a:t>
            </a:r>
            <a:r>
              <a:rPr lang="en-US" altLang="en-US" sz="2800" dirty="0" err="1"/>
              <a:t>abisopelagik</a:t>
            </a:r>
            <a:endParaRPr lang="en-US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66" y="0"/>
            <a:ext cx="10353761" cy="1326321"/>
          </a:xfrm>
        </p:spPr>
        <p:txBody>
          <a:bodyPr/>
          <a:lstStyle/>
          <a:p>
            <a:r>
              <a:rPr lang="en-US" dirty="0" smtClean="0"/>
              <a:t>TUGAS KELOMPOK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556792"/>
            <a:ext cx="10726821" cy="4968552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Buatlah</a:t>
            </a:r>
            <a:r>
              <a:rPr lang="en-US" sz="2800" dirty="0" smtClean="0"/>
              <a:t> PPT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dipresentasikan</a:t>
            </a:r>
            <a:r>
              <a:rPr lang="en-US" sz="2800" dirty="0" smtClean="0"/>
              <a:t> </a:t>
            </a:r>
            <a:r>
              <a:rPr lang="en-US" sz="2800" dirty="0" err="1" smtClean="0"/>
              <a:t>hari</a:t>
            </a:r>
            <a:r>
              <a:rPr lang="en-US" sz="2800" dirty="0" smtClean="0"/>
              <a:t> </a:t>
            </a:r>
            <a:r>
              <a:rPr lang="en-US" sz="2800" dirty="0" err="1" smtClean="0"/>
              <a:t>Selasa</a:t>
            </a:r>
            <a:r>
              <a:rPr lang="en-US" sz="2800" dirty="0" smtClean="0"/>
              <a:t> / 4 </a:t>
            </a:r>
            <a:r>
              <a:rPr lang="en-US" sz="2800" dirty="0" err="1" smtClean="0"/>
              <a:t>Februari</a:t>
            </a:r>
            <a:r>
              <a:rPr lang="en-US" sz="2800" dirty="0" smtClean="0"/>
              <a:t> 2020 (</a:t>
            </a:r>
            <a:r>
              <a:rPr lang="en-US" sz="2800" dirty="0" err="1" smtClean="0"/>
              <a:t>maksimal</a:t>
            </a:r>
            <a:r>
              <a:rPr lang="en-US" sz="2800" dirty="0" smtClean="0"/>
              <a:t> 10 </a:t>
            </a:r>
            <a:r>
              <a:rPr lang="en-US" sz="2800" dirty="0" err="1" smtClean="0"/>
              <a:t>menit</a:t>
            </a:r>
            <a:r>
              <a:rPr lang="en-US" sz="2800" dirty="0" smtClean="0"/>
              <a:t>/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)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topik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 :</a:t>
            </a:r>
          </a:p>
          <a:p>
            <a:pPr lvl="1"/>
            <a:r>
              <a:rPr lang="en-US" sz="2600" dirty="0" err="1" smtClean="0"/>
              <a:t>Kelompok</a:t>
            </a:r>
            <a:r>
              <a:rPr lang="en-US" sz="2600" dirty="0" smtClean="0"/>
              <a:t> 1 – 2 : </a:t>
            </a:r>
            <a:r>
              <a:rPr lang="en-US" sz="2600" dirty="0" err="1" smtClean="0"/>
              <a:t>Ekosistem</a:t>
            </a:r>
            <a:r>
              <a:rPr lang="en-US" sz="2600" dirty="0" smtClean="0"/>
              <a:t> Air </a:t>
            </a:r>
            <a:r>
              <a:rPr lang="en-US" sz="2600" dirty="0" err="1" smtClean="0"/>
              <a:t>Tawar</a:t>
            </a:r>
            <a:r>
              <a:rPr lang="en-US" sz="2600" dirty="0" smtClean="0"/>
              <a:t> ( Habitat </a:t>
            </a:r>
            <a:r>
              <a:rPr lang="en-US" sz="2600" dirty="0" err="1" smtClean="0"/>
              <a:t>Lentik</a:t>
            </a:r>
            <a:r>
              <a:rPr lang="en-US" sz="2600" dirty="0" smtClean="0"/>
              <a:t> )</a:t>
            </a:r>
          </a:p>
          <a:p>
            <a:pPr lvl="1"/>
            <a:r>
              <a:rPr lang="en-US" sz="2600" dirty="0" err="1" smtClean="0"/>
              <a:t>Kelompok</a:t>
            </a:r>
            <a:r>
              <a:rPr lang="en-US" sz="2600" dirty="0" smtClean="0"/>
              <a:t> 3 – 4 : </a:t>
            </a:r>
            <a:r>
              <a:rPr lang="en-US" sz="2600" dirty="0" err="1" smtClean="0"/>
              <a:t>Ekosistem</a:t>
            </a:r>
            <a:r>
              <a:rPr lang="en-US" sz="2600" dirty="0" smtClean="0"/>
              <a:t> Air </a:t>
            </a:r>
            <a:r>
              <a:rPr lang="en-US" sz="2600" dirty="0" err="1" smtClean="0"/>
              <a:t>Tawar</a:t>
            </a:r>
            <a:r>
              <a:rPr lang="en-US" sz="2600" dirty="0" smtClean="0"/>
              <a:t> ( Habitat </a:t>
            </a:r>
            <a:r>
              <a:rPr lang="en-US" sz="2600" dirty="0" err="1" smtClean="0"/>
              <a:t>Lontik</a:t>
            </a:r>
            <a:r>
              <a:rPr lang="en-US" sz="2600" dirty="0" smtClean="0"/>
              <a:t> )</a:t>
            </a:r>
          </a:p>
          <a:p>
            <a:pPr lvl="1"/>
            <a:r>
              <a:rPr lang="en-US" sz="2600" dirty="0" err="1" smtClean="0"/>
              <a:t>Kelompok</a:t>
            </a:r>
            <a:r>
              <a:rPr lang="en-US" sz="2600" dirty="0" smtClean="0"/>
              <a:t> 5 – 6 : </a:t>
            </a:r>
            <a:r>
              <a:rPr lang="en-US" sz="2600" dirty="0" err="1" smtClean="0"/>
              <a:t>Klasifikasi</a:t>
            </a:r>
            <a:r>
              <a:rPr lang="en-US" sz="2600" dirty="0" smtClean="0"/>
              <a:t> </a:t>
            </a:r>
            <a:r>
              <a:rPr lang="en-US" sz="2600" dirty="0" err="1" smtClean="0"/>
              <a:t>ekologi</a:t>
            </a:r>
            <a:r>
              <a:rPr lang="en-US" sz="2600" dirty="0" smtClean="0"/>
              <a:t> </a:t>
            </a:r>
            <a:r>
              <a:rPr lang="en-US" sz="2600" dirty="0" err="1" smtClean="0"/>
              <a:t>organisme</a:t>
            </a:r>
            <a:r>
              <a:rPr lang="en-US" sz="2600" dirty="0" smtClean="0"/>
              <a:t> air </a:t>
            </a:r>
            <a:r>
              <a:rPr lang="en-US" sz="2600" dirty="0" err="1" smtClean="0"/>
              <a:t>tawar</a:t>
            </a:r>
            <a:endParaRPr lang="en-US" sz="2600" dirty="0" smtClean="0"/>
          </a:p>
          <a:p>
            <a:pPr lvl="1"/>
            <a:r>
              <a:rPr lang="en-US" sz="2600" dirty="0" err="1" smtClean="0"/>
              <a:t>Kelompok</a:t>
            </a:r>
            <a:r>
              <a:rPr lang="en-US" sz="2600" dirty="0" smtClean="0"/>
              <a:t> 7 – 8 : </a:t>
            </a:r>
            <a:r>
              <a:rPr lang="en-US" sz="2600" dirty="0" err="1" smtClean="0"/>
              <a:t>Ekosistem</a:t>
            </a:r>
            <a:r>
              <a:rPr lang="en-US" sz="2600" dirty="0" smtClean="0"/>
              <a:t> Air </a:t>
            </a:r>
            <a:r>
              <a:rPr lang="en-US" sz="2600" dirty="0" err="1" smtClean="0"/>
              <a:t>Laut</a:t>
            </a:r>
            <a:r>
              <a:rPr lang="en-US" sz="2600" dirty="0" smtClean="0"/>
              <a:t> ( </a:t>
            </a:r>
            <a:r>
              <a:rPr lang="en-US" sz="2600" dirty="0" err="1" smtClean="0"/>
              <a:t>Laut</a:t>
            </a:r>
            <a:r>
              <a:rPr lang="en-US" sz="2600" dirty="0" smtClean="0"/>
              <a:t> </a:t>
            </a:r>
            <a:r>
              <a:rPr lang="en-US" sz="2600" dirty="0" err="1" smtClean="0"/>
              <a:t>Dangkal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Laut</a:t>
            </a:r>
            <a:r>
              <a:rPr lang="en-US" sz="2600" dirty="0" smtClean="0"/>
              <a:t> </a:t>
            </a:r>
            <a:r>
              <a:rPr lang="en-US" sz="2600" dirty="0" err="1" smtClean="0"/>
              <a:t>Lepas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err="1" smtClean="0"/>
              <a:t>Kelompok</a:t>
            </a:r>
            <a:r>
              <a:rPr lang="en-US" sz="2600" dirty="0" smtClean="0"/>
              <a:t> 9 – 10 : Zona </a:t>
            </a:r>
            <a:r>
              <a:rPr lang="en-US" sz="2600" dirty="0" err="1" smtClean="0"/>
              <a:t>Oseanik</a:t>
            </a:r>
            <a:r>
              <a:rPr lang="en-US" sz="2600" dirty="0" smtClean="0"/>
              <a:t> ( Zona </a:t>
            </a:r>
            <a:r>
              <a:rPr lang="en-US" sz="2600" dirty="0" err="1" smtClean="0"/>
              <a:t>Epipelagik</a:t>
            </a:r>
            <a:r>
              <a:rPr lang="en-US" sz="2600" dirty="0" smtClean="0"/>
              <a:t>, Zona </a:t>
            </a:r>
            <a:r>
              <a:rPr lang="en-US" sz="2600" dirty="0" err="1" smtClean="0"/>
              <a:t>Mesopelagik</a:t>
            </a:r>
            <a:r>
              <a:rPr lang="en-US" sz="2600" dirty="0" smtClean="0"/>
              <a:t>, Zona </a:t>
            </a:r>
            <a:r>
              <a:rPr lang="en-US" sz="2600" dirty="0" err="1" smtClean="0"/>
              <a:t>Batipelagik</a:t>
            </a:r>
            <a:r>
              <a:rPr lang="en-US" sz="2600" dirty="0" smtClean="0"/>
              <a:t>, Zona </a:t>
            </a:r>
            <a:r>
              <a:rPr lang="en-US" sz="2600" dirty="0" err="1" smtClean="0"/>
              <a:t>Abisopelagik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595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110227D-2521-4085-8484-309C9BB44C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Bioma Akuatik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887515C-E45A-474C-8AF1-4BD2C4E636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6B42F48-0A7C-4E9F-80AC-329CC602F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794" y="1700808"/>
            <a:ext cx="10353761" cy="1326321"/>
          </a:xfrm>
        </p:spPr>
        <p:txBody>
          <a:bodyPr/>
          <a:lstStyle/>
          <a:p>
            <a:r>
              <a:rPr lang="en-US" altLang="en-US" sz="3600" dirty="0" err="1">
                <a:solidFill>
                  <a:srgbClr val="FFFF00"/>
                </a:solidFill>
              </a:rPr>
              <a:t>Berdasarkan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perbedaan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fisik</a:t>
            </a:r>
            <a:r>
              <a:rPr lang="en-US" altLang="en-US" sz="3600" dirty="0">
                <a:solidFill>
                  <a:srgbClr val="FFFF00"/>
                </a:solidFill>
              </a:rPr>
              <a:t> &amp; </a:t>
            </a:r>
            <a:r>
              <a:rPr lang="en-US" altLang="en-US" sz="3600" dirty="0" err="1">
                <a:solidFill>
                  <a:srgbClr val="FFFF00"/>
                </a:solidFill>
              </a:rPr>
              <a:t>kimiawinya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54866D2-D0BE-4072-87B1-2A52380260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5875" y="3140968"/>
            <a:ext cx="8229600" cy="1439862"/>
          </a:xfrm>
        </p:spPr>
        <p:txBody>
          <a:bodyPr>
            <a:normAutofit/>
          </a:bodyPr>
          <a:lstStyle/>
          <a:p>
            <a:r>
              <a:rPr lang="en-US" altLang="en-US" sz="2800" dirty="0" err="1"/>
              <a:t>Bioma</a:t>
            </a:r>
            <a:r>
              <a:rPr lang="en-US" altLang="en-US" sz="2800" dirty="0"/>
              <a:t> air </a:t>
            </a:r>
            <a:r>
              <a:rPr lang="en-US" altLang="en-US" sz="2800" dirty="0" err="1"/>
              <a:t>tawar</a:t>
            </a:r>
            <a:r>
              <a:rPr lang="en-US" altLang="en-US" sz="2800" dirty="0"/>
              <a:t> </a:t>
            </a:r>
          </a:p>
          <a:p>
            <a:r>
              <a:rPr lang="en-US" altLang="en-US" sz="2800" dirty="0" err="1"/>
              <a:t>Bioma</a:t>
            </a:r>
            <a:r>
              <a:rPr lang="en-US" altLang="en-US" sz="2800" dirty="0"/>
              <a:t> air </a:t>
            </a:r>
            <a:r>
              <a:rPr lang="en-US" altLang="en-US" sz="2800" dirty="0" err="1"/>
              <a:t>laut</a:t>
            </a:r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62FC4744-2370-4C4C-B3C6-6D4A369AEC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237288"/>
          </a:xfrm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7EA6E324-2F63-4FA8-BB46-F0335A7C0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6165851"/>
            <a:ext cx="5113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E65EDFCD-E424-4B90-8C87-C524FF47F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6237288"/>
            <a:ext cx="70569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FF00"/>
                </a:solidFill>
              </a:rPr>
              <a:t>PERSEBARAN BIOMA AKUATIK UTAMA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93" y="41822"/>
            <a:ext cx="2089791" cy="1008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112C921-033B-4D7F-BA50-A387A691A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Ekosistem Air Tawar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3C9E06B-0E94-472D-835E-1525DBD755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Habitat air </a:t>
            </a:r>
            <a:r>
              <a:rPr lang="en-US" altLang="en-US" sz="2400" dirty="0" err="1"/>
              <a:t>tawar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digolongkan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kelompok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besar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:</a:t>
            </a:r>
          </a:p>
          <a:p>
            <a:pPr>
              <a:buFontTx/>
              <a:buNone/>
            </a:pPr>
            <a:r>
              <a:rPr lang="en-US" altLang="en-US" sz="2400" dirty="0"/>
              <a:t>	1. </a:t>
            </a:r>
            <a:r>
              <a:rPr lang="en-US" altLang="en-US" sz="2400" dirty="0">
                <a:solidFill>
                  <a:srgbClr val="FFFF00"/>
                </a:solidFill>
              </a:rPr>
              <a:t>habitat </a:t>
            </a:r>
            <a:r>
              <a:rPr lang="en-US" altLang="en-US" sz="2400" dirty="0" err="1">
                <a:solidFill>
                  <a:srgbClr val="FFFF00"/>
                </a:solidFill>
              </a:rPr>
              <a:t>lentik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danau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kolam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rawa</a:t>
            </a:r>
            <a:r>
              <a:rPr lang="en-US" altLang="en-US" sz="2400" dirty="0"/>
              <a:t>)</a:t>
            </a:r>
          </a:p>
          <a:p>
            <a:pPr>
              <a:buFontTx/>
              <a:buNone/>
            </a:pPr>
            <a:r>
              <a:rPr lang="en-US" altLang="en-US" sz="2400" dirty="0"/>
              <a:t>	2. </a:t>
            </a:r>
            <a:r>
              <a:rPr lang="en-US" altLang="en-US" sz="2400" dirty="0">
                <a:solidFill>
                  <a:srgbClr val="FFFF00"/>
                </a:solidFill>
              </a:rPr>
              <a:t>habitat </a:t>
            </a:r>
            <a:r>
              <a:rPr lang="en-US" altLang="en-US" sz="2400" dirty="0" err="1">
                <a:solidFill>
                  <a:srgbClr val="FFFF00"/>
                </a:solidFill>
              </a:rPr>
              <a:t>lotik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mata</a:t>
            </a:r>
            <a:r>
              <a:rPr lang="en-US" altLang="en-US" sz="2400" dirty="0"/>
              <a:t> air, </a:t>
            </a:r>
            <a:r>
              <a:rPr lang="en-US" altLang="en-US" sz="2400" dirty="0" err="1"/>
              <a:t>selokan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sungai</a:t>
            </a:r>
            <a:r>
              <a:rPr lang="en-US" altLang="en-US" sz="24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8DDD369-70B9-4BA8-8DCB-7AB64BF58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1238583"/>
            <a:ext cx="10353761" cy="1326321"/>
          </a:xfrm>
        </p:spPr>
        <p:txBody>
          <a:bodyPr/>
          <a:lstStyle/>
          <a:p>
            <a:r>
              <a:rPr lang="en-US" altLang="en-US" sz="3600" dirty="0" err="1"/>
              <a:t>Ekosistem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perairan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tawar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memiliki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beberapa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faktor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pembatas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yaitu</a:t>
            </a:r>
            <a:r>
              <a:rPr lang="en-US" altLang="en-US" sz="3600" dirty="0"/>
              <a:t>: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581E3E9-86EC-420E-A4A3-B80538348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564904"/>
            <a:ext cx="10353762" cy="3695136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Suhu</a:t>
            </a:r>
            <a:r>
              <a:rPr lang="en-US" altLang="en-US" sz="2400" dirty="0"/>
              <a:t>/</a:t>
            </a:r>
            <a:r>
              <a:rPr lang="en-US" altLang="en-US" sz="2400" dirty="0" err="1"/>
              <a:t>temperatur</a:t>
            </a:r>
            <a:endParaRPr lang="en-US" altLang="en-US" sz="2400" dirty="0"/>
          </a:p>
          <a:p>
            <a:r>
              <a:rPr lang="en-US" altLang="en-US" sz="2400" dirty="0" err="1"/>
              <a:t>Transparansi</a:t>
            </a:r>
            <a:endParaRPr lang="en-US" altLang="en-US" sz="2400" dirty="0"/>
          </a:p>
          <a:p>
            <a:r>
              <a:rPr lang="en-US" altLang="en-US" sz="2400" dirty="0" err="1"/>
              <a:t>Arus</a:t>
            </a:r>
            <a:r>
              <a:rPr lang="en-US" altLang="en-US" sz="2400" dirty="0"/>
              <a:t> air</a:t>
            </a:r>
          </a:p>
          <a:p>
            <a:r>
              <a:rPr lang="en-US" altLang="en-US" sz="2400" dirty="0" err="1"/>
              <a:t>Konsentrasi</a:t>
            </a:r>
            <a:r>
              <a:rPr lang="en-US" altLang="en-US" sz="2400" dirty="0"/>
              <a:t> gas</a:t>
            </a:r>
          </a:p>
          <a:p>
            <a:r>
              <a:rPr lang="en-US" altLang="en-US" sz="2400" dirty="0" err="1"/>
              <a:t>Konsentrasi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garam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biogenik</a:t>
            </a:r>
            <a:endParaRPr lang="en-US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6A26319D-F66A-4D57-BF87-A9718EBAF0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536" y="1361331"/>
            <a:ext cx="8229600" cy="561975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</a:rPr>
              <a:t>Mengapa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sebagai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faktor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pembatas</a:t>
            </a:r>
            <a:r>
              <a:rPr lang="en-US" altLang="en-US" sz="2400" dirty="0">
                <a:solidFill>
                  <a:srgbClr val="FFFF00"/>
                </a:solidFill>
              </a:rPr>
              <a:t>?</a:t>
            </a:r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9900"/>
                </a:solidFill>
              </a:rPr>
              <a:t>1. </a:t>
            </a:r>
            <a:r>
              <a:rPr lang="en-US" altLang="en-US" sz="2400" dirty="0" err="1">
                <a:solidFill>
                  <a:srgbClr val="FF9900"/>
                </a:solidFill>
              </a:rPr>
              <a:t>Suhu</a:t>
            </a:r>
            <a:endParaRPr lang="en-US" altLang="en-US" sz="2400" dirty="0">
              <a:solidFill>
                <a:srgbClr val="FF9900"/>
              </a:solidFill>
            </a:endParaRPr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organisme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akuatik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toleransi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kecil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terhadap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suhu</a:t>
            </a:r>
            <a:r>
              <a:rPr lang="en-US" altLang="en-US" sz="2400" dirty="0"/>
              <a:t> (</a:t>
            </a:r>
            <a:r>
              <a:rPr lang="en-US" altLang="en-US" sz="2400" i="1" dirty="0"/>
              <a:t>stenothermal</a:t>
            </a:r>
            <a:r>
              <a:rPr lang="en-US" altLang="en-US" sz="2400" dirty="0"/>
              <a:t>)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FF9900"/>
                </a:solidFill>
              </a:rPr>
              <a:t>	2. </a:t>
            </a:r>
            <a:r>
              <a:rPr lang="en-US" altLang="en-US" sz="2400" dirty="0" err="1">
                <a:solidFill>
                  <a:srgbClr val="FF9900"/>
                </a:solidFill>
              </a:rPr>
              <a:t>Turbiditas</a:t>
            </a:r>
            <a:r>
              <a:rPr lang="en-US" altLang="en-US" sz="2400" dirty="0">
                <a:solidFill>
                  <a:srgbClr val="FF9900"/>
                </a:solidFill>
              </a:rPr>
              <a:t>/</a:t>
            </a:r>
            <a:r>
              <a:rPr lang="en-US" altLang="en-US" sz="2400" dirty="0" err="1">
                <a:solidFill>
                  <a:srgbClr val="FF9900"/>
                </a:solidFill>
              </a:rPr>
              <a:t>kekeruhan</a:t>
            </a:r>
            <a:endParaRPr lang="en-US" altLang="en-US" sz="2400" dirty="0">
              <a:solidFill>
                <a:srgbClr val="FF9900"/>
              </a:solidFill>
            </a:endParaRPr>
          </a:p>
          <a:p>
            <a:pPr>
              <a:buFontTx/>
              <a:buNone/>
            </a:pPr>
            <a:r>
              <a:rPr lang="en-US" altLang="en-US" sz="2400" dirty="0"/>
              <a:t>	Yang </a:t>
            </a:r>
            <a:r>
              <a:rPr lang="en-US" altLang="en-US" sz="2400" dirty="0" err="1"/>
              <a:t>disebabkan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tanah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liat</a:t>
            </a:r>
            <a:r>
              <a:rPr lang="en-US" altLang="en-US" sz="2400" dirty="0"/>
              <a:t> &amp; </a:t>
            </a:r>
            <a:r>
              <a:rPr lang="en-US" altLang="en-US" sz="2400" dirty="0" err="1"/>
              <a:t>endapan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lumpur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faktor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pembatas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Penetrasi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cahaya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dibatasi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bahan-bahan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tersuspensi</a:t>
            </a: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8E10BB12-659E-45AD-A164-2703C9BA11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536" y="1772816"/>
            <a:ext cx="8229600" cy="56880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9900"/>
                </a:solidFill>
              </a:rPr>
              <a:t>3. </a:t>
            </a:r>
            <a:r>
              <a:rPr lang="en-US" altLang="en-US" sz="2400" dirty="0" err="1">
                <a:solidFill>
                  <a:srgbClr val="FF9900"/>
                </a:solidFill>
              </a:rPr>
              <a:t>Arus</a:t>
            </a:r>
            <a:r>
              <a:rPr lang="en-US" altLang="en-US" sz="2400" dirty="0">
                <a:solidFill>
                  <a:srgbClr val="FF9900"/>
                </a:solidFill>
              </a:rPr>
              <a:t> air</a:t>
            </a:r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faktor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pembatas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ekosistem</a:t>
            </a:r>
            <a:r>
              <a:rPr lang="en-US" altLang="en-US" sz="2400" dirty="0"/>
              <a:t> air </a:t>
            </a:r>
            <a:r>
              <a:rPr lang="en-US" altLang="en-US" sz="2400" dirty="0" err="1"/>
              <a:t>mengalir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sungai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selokan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mata</a:t>
            </a:r>
            <a:r>
              <a:rPr lang="en-US" altLang="en-US" sz="2400" dirty="0"/>
              <a:t> air) </a:t>
            </a:r>
            <a:r>
              <a:rPr lang="en-US" altLang="en-US" sz="2400" dirty="0" err="1"/>
              <a:t>karenamempengaruhi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distribusi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oksigen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garam-garam</a:t>
            </a:r>
            <a:r>
              <a:rPr lang="en-US" altLang="en-US" sz="2400" dirty="0"/>
              <a:t> mineral,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organisme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kecil</a:t>
            </a:r>
            <a:r>
              <a:rPr lang="en-US" altLang="en-US" sz="2400" dirty="0"/>
              <a:t>.</a:t>
            </a:r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9900"/>
                </a:solidFill>
              </a:rPr>
              <a:t>4. </a:t>
            </a:r>
            <a:r>
              <a:rPr lang="en-US" altLang="en-US" sz="2400" dirty="0" err="1">
                <a:solidFill>
                  <a:srgbClr val="FF9900"/>
                </a:solidFill>
              </a:rPr>
              <a:t>Konsentrasi</a:t>
            </a:r>
            <a:r>
              <a:rPr lang="en-US" altLang="en-US" sz="2400" dirty="0">
                <a:solidFill>
                  <a:srgbClr val="FF9900"/>
                </a:solidFill>
              </a:rPr>
              <a:t> gas-gas </a:t>
            </a:r>
            <a:r>
              <a:rPr lang="en-US" altLang="en-US" sz="2400" dirty="0" err="1">
                <a:solidFill>
                  <a:srgbClr val="FF9900"/>
                </a:solidFill>
              </a:rPr>
              <a:t>pernafasan</a:t>
            </a:r>
            <a:endParaRPr lang="en-US" altLang="en-US" sz="2400" dirty="0">
              <a:solidFill>
                <a:srgbClr val="FF9900"/>
              </a:solidFill>
            </a:endParaRP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FF9900"/>
                </a:solidFill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" y="41822"/>
            <a:ext cx="2671414" cy="12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273</TotalTime>
  <Words>431</Words>
  <Application>Microsoft Office PowerPoint</Application>
  <PresentationFormat>Widescreen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Bookman Old Style</vt:lpstr>
      <vt:lpstr>Rockwell</vt:lpstr>
      <vt:lpstr>Damask</vt:lpstr>
      <vt:lpstr>KUALITAS AIR</vt:lpstr>
      <vt:lpstr>Aturan Perkuliahan :</vt:lpstr>
      <vt:lpstr>Bioma Akuatik</vt:lpstr>
      <vt:lpstr>Berdasarkan perbedaan fisik &amp; kimiawinya</vt:lpstr>
      <vt:lpstr>PowerPoint Presentation</vt:lpstr>
      <vt:lpstr>Ekosistem Air Tawar</vt:lpstr>
      <vt:lpstr>Ekosistem perairan tawar memiliki beberapa faktor pembatas, yaitu:</vt:lpstr>
      <vt:lpstr>PowerPoint Presentation</vt:lpstr>
      <vt:lpstr>PowerPoint Presentation</vt:lpstr>
      <vt:lpstr>Klasifikasi Ekologi Organisme Air tawar</vt:lpstr>
      <vt:lpstr>Berdasarkan Subhabitat</vt:lpstr>
      <vt:lpstr>Pembentukan zona pada suatu danau</vt:lpstr>
      <vt:lpstr>Biota Ekosistem Air Tawar</vt:lpstr>
      <vt:lpstr>Danau &amp; Kolam</vt:lpstr>
      <vt:lpstr>Stratifikasi Vertikal Bioma Akuatik</vt:lpstr>
      <vt:lpstr>Bioma air laut</vt:lpstr>
      <vt:lpstr>Pembagian zona pada lingkungan laut</vt:lpstr>
      <vt:lpstr>Zona pada  perairan laut</vt:lpstr>
      <vt:lpstr>PowerPoint Presentation</vt:lpstr>
      <vt:lpstr>Berdasarkan penembusan cahaya terdapat dua zona yang berbeda, yaitu:</vt:lpstr>
      <vt:lpstr>PowerPoint Presentation</vt:lpstr>
      <vt:lpstr>TUGAS KELOMPOK </vt:lpstr>
    </vt:vector>
  </TitlesOfParts>
  <Company>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 Akuatik</dc:title>
  <dc:creator>Spider</dc:creator>
  <cp:lastModifiedBy>Pratika Riris Putrianti</cp:lastModifiedBy>
  <cp:revision>25</cp:revision>
  <dcterms:created xsi:type="dcterms:W3CDTF">2005-12-13T14:17:46Z</dcterms:created>
  <dcterms:modified xsi:type="dcterms:W3CDTF">2020-01-28T01:41:17Z</dcterms:modified>
</cp:coreProperties>
</file>