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7" r:id="rId3"/>
    <p:sldId id="268" r:id="rId4"/>
    <p:sldId id="269" r:id="rId5"/>
    <p:sldId id="258" r:id="rId6"/>
    <p:sldId id="259" r:id="rId7"/>
    <p:sldId id="270" r:id="rId8"/>
    <p:sldId id="272" r:id="rId9"/>
    <p:sldId id="273" r:id="rId10"/>
    <p:sldId id="274" r:id="rId11"/>
    <p:sldId id="275" r:id="rId12"/>
    <p:sldId id="291" r:id="rId13"/>
    <p:sldId id="281" r:id="rId14"/>
    <p:sldId id="282" r:id="rId15"/>
    <p:sldId id="283" r:id="rId16"/>
    <p:sldId id="277" r:id="rId17"/>
    <p:sldId id="284" r:id="rId18"/>
    <p:sldId id="285" r:id="rId19"/>
    <p:sldId id="286" r:id="rId20"/>
    <p:sldId id="278" r:id="rId21"/>
    <p:sldId id="279" r:id="rId22"/>
    <p:sldId id="280" r:id="rId23"/>
    <p:sldId id="287" r:id="rId24"/>
    <p:sldId id="266" r:id="rId25"/>
    <p:sldId id="288" r:id="rId26"/>
    <p:sldId id="289" r:id="rId27"/>
    <p:sldId id="29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90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0" y="385760"/>
            <a:ext cx="521494" cy="6157915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4.bp.blogspot.com/_eGGP36_I5s8/TUxBzimHyKI/AAAAAAAAAB8/xEJeeu8EGCI/s1600/Sustainable_development.p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743325" y="3721100"/>
            <a:ext cx="5121275" cy="1581150"/>
          </a:xfrm>
        </p:spPr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PEMBANGUNAN BERKELANJUTAN</a:t>
            </a:r>
            <a:endParaRPr lang="id-ID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d-ID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b="1" dirty="0" smtClean="0">
                <a:solidFill>
                  <a:schemeClr val="tx1"/>
                </a:solidFill>
              </a:rPr>
              <a:t>ASPEK LIGKUNGAN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b="1" dirty="0" smtClean="0">
                <a:solidFill>
                  <a:srgbClr val="002060"/>
                </a:solidFill>
              </a:rPr>
              <a:t>SOSIAL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b="1" dirty="0" smtClean="0">
                <a:solidFill>
                  <a:srgbClr val="FFFF00"/>
                </a:solidFill>
              </a:rPr>
              <a:t>EKONOMI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40150" y="2820692"/>
            <a:ext cx="5119688" cy="729929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latin typeface="Algerian" panose="04020705040A02060702" pitchFamily="82" charset="0"/>
              </a:rPr>
              <a:t>Pertemuan 4</a:t>
            </a:r>
            <a:endParaRPr lang="en-US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69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132" y="624380"/>
            <a:ext cx="8591550" cy="746774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err="1" smtClean="0"/>
              <a:t>Sosial</a:t>
            </a:r>
            <a:r>
              <a:rPr lang="en-US" sz="3100" b="1" dirty="0" smtClean="0"/>
              <a:t> – Community Development &amp; Social Change</a:t>
            </a:r>
            <a:r>
              <a:rPr lang="en-US" sz="3100" dirty="0" smtClean="0"/>
              <a:t/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1444" y="1147462"/>
            <a:ext cx="8358236" cy="508874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b="1" dirty="0" err="1">
                <a:solidFill>
                  <a:srgbClr val="002060"/>
                </a:solidFill>
              </a:rPr>
              <a:t>Paradigma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pembangunan</a:t>
            </a:r>
            <a:r>
              <a:rPr lang="en-US" sz="2400" b="1" dirty="0">
                <a:solidFill>
                  <a:srgbClr val="002060"/>
                </a:solidFill>
              </a:rPr>
              <a:t> yang </a:t>
            </a:r>
            <a:r>
              <a:rPr lang="en-US" sz="2400" b="1" dirty="0" smtClean="0">
                <a:solidFill>
                  <a:srgbClr val="FF0000"/>
                </a:solidFill>
              </a:rPr>
              <a:t>MENEKANKAN PADA PEMBANGUNAN EKONOMI MULAI DITINGGALKAN </a:t>
            </a:r>
            <a:r>
              <a:rPr lang="en-US" sz="2400" b="1" dirty="0" err="1" smtClean="0">
                <a:solidFill>
                  <a:srgbClr val="002060"/>
                </a:solidFill>
              </a:rPr>
              <a:t>karena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tidak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dapat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menjawab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masalah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sosial</a:t>
            </a:r>
            <a:r>
              <a:rPr lang="en-US" sz="2400" b="1" dirty="0">
                <a:solidFill>
                  <a:srgbClr val="002060"/>
                </a:solidFill>
              </a:rPr>
              <a:t>  </a:t>
            </a:r>
            <a:r>
              <a:rPr lang="en-US" sz="2400" b="1" dirty="0" err="1">
                <a:solidFill>
                  <a:srgbClr val="002060"/>
                </a:solidFill>
              </a:rPr>
              <a:t>seperti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kemiskinan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kenakalan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kesenjangan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dan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keterbelakangan</a:t>
            </a:r>
            <a:r>
              <a:rPr lang="en-US" sz="2400" b="1" dirty="0" smtClean="0">
                <a:solidFill>
                  <a:srgbClr val="002060"/>
                </a:solidFill>
                <a:effectLst/>
              </a:rPr>
              <a:t> </a:t>
            </a:r>
          </a:p>
          <a:p>
            <a:pPr marL="0" indent="0">
              <a:buNone/>
            </a:pPr>
            <a:endParaRPr lang="en-US" sz="2400" b="1" dirty="0" smtClean="0">
              <a:solidFill>
                <a:srgbClr val="002060"/>
              </a:solidFill>
              <a:effectLst/>
            </a:endParaRPr>
          </a:p>
          <a:p>
            <a:endParaRPr lang="id-ID" sz="2400" b="1" dirty="0" smtClean="0">
              <a:solidFill>
                <a:srgbClr val="002060"/>
              </a:solidFill>
            </a:endParaRPr>
          </a:p>
          <a:p>
            <a:r>
              <a:rPr lang="en-US" sz="2400" b="1" dirty="0" err="1" smtClean="0">
                <a:solidFill>
                  <a:srgbClr val="002060"/>
                </a:solidFill>
              </a:rPr>
              <a:t>Paradigma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id-ID" sz="2400" b="1" dirty="0" smtClean="0">
                <a:solidFill>
                  <a:srgbClr val="FF0000"/>
                </a:solidFill>
              </a:rPr>
              <a:t>MASYARAKAT SEBAGAI SUBJEK PEMBANGUNAN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berbasis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komunitas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dengan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memberikan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tempat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utama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bagi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prakarsa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keanekragaman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lokal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dan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kearifan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lokal</a:t>
            </a:r>
            <a:r>
              <a:rPr lang="en-US" sz="2400" b="1" dirty="0">
                <a:solidFill>
                  <a:srgbClr val="002060"/>
                </a:solidFill>
              </a:rPr>
              <a:t>.</a:t>
            </a:r>
            <a:r>
              <a:rPr lang="en-US" sz="2400" b="1" dirty="0" smtClean="0">
                <a:solidFill>
                  <a:srgbClr val="002060"/>
                </a:solidFill>
                <a:effectLst/>
              </a:rPr>
              <a:t> </a:t>
            </a:r>
          </a:p>
          <a:p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56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96" y="368551"/>
            <a:ext cx="8838687" cy="619928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/>
              <a:t>Community Development </a:t>
            </a:r>
            <a:r>
              <a:rPr lang="en-US" sz="2800" b="1" dirty="0"/>
              <a:t>(</a:t>
            </a:r>
            <a:r>
              <a:rPr lang="en-US" sz="2800" b="1" dirty="0" err="1" smtClean="0"/>
              <a:t>Pemberdayaan</a:t>
            </a:r>
            <a:r>
              <a:rPr lang="id-ID" sz="2800" b="1" dirty="0" smtClean="0"/>
              <a:t> </a:t>
            </a:r>
            <a:r>
              <a:rPr lang="en-US" sz="2800" b="1" dirty="0" err="1" smtClean="0"/>
              <a:t>Masyarakat</a:t>
            </a:r>
            <a:r>
              <a:rPr lang="en-US" sz="2800" b="1" dirty="0" smtClean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0296" y="1468926"/>
            <a:ext cx="8595360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</a:rPr>
              <a:t>P</a:t>
            </a:r>
            <a:r>
              <a:rPr lang="en-US" sz="2800" b="1" dirty="0" err="1" smtClean="0">
                <a:solidFill>
                  <a:srgbClr val="002060"/>
                </a:solidFill>
              </a:rPr>
              <a:t>emberdayaan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masyarakat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merupakan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upaya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meningkatkan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harkat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martabat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lapisan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masyarakat</a:t>
            </a:r>
            <a:r>
              <a:rPr lang="en-US" sz="2800" b="1" dirty="0">
                <a:solidFill>
                  <a:srgbClr val="002060"/>
                </a:solidFill>
              </a:rPr>
              <a:t> yang </a:t>
            </a:r>
            <a:r>
              <a:rPr lang="en-US" sz="2800" b="1" dirty="0" err="1">
                <a:solidFill>
                  <a:srgbClr val="002060"/>
                </a:solidFill>
              </a:rPr>
              <a:t>tidak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mampu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melepaskan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diri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dari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perangkap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kemiskinan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keterbelakangan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800" b="1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11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96" y="368551"/>
            <a:ext cx="8838687" cy="619928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/>
              <a:t>Community Development </a:t>
            </a:r>
            <a:r>
              <a:rPr lang="en-US" sz="2800" b="1" dirty="0"/>
              <a:t>(</a:t>
            </a:r>
            <a:r>
              <a:rPr lang="en-US" sz="2800" b="1" dirty="0" err="1" smtClean="0"/>
              <a:t>Pemberdayaan</a:t>
            </a:r>
            <a:r>
              <a:rPr lang="id-ID" sz="2800" b="1" dirty="0" smtClean="0"/>
              <a:t> </a:t>
            </a:r>
            <a:r>
              <a:rPr lang="en-US" sz="2800" b="1" dirty="0" err="1" smtClean="0"/>
              <a:t>Masyarakat</a:t>
            </a:r>
            <a:r>
              <a:rPr lang="en-US" sz="2800" b="1" dirty="0" smtClean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0296" y="1468926"/>
            <a:ext cx="8595360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</a:rPr>
              <a:t>P</a:t>
            </a:r>
            <a:r>
              <a:rPr lang="en-US" sz="2800" b="1" dirty="0" err="1" smtClean="0">
                <a:solidFill>
                  <a:srgbClr val="002060"/>
                </a:solidFill>
              </a:rPr>
              <a:t>emberdayaan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adalah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suatu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upaya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meningkatkan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kemampuan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kemandirian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masyarakat</a:t>
            </a:r>
            <a:r>
              <a:rPr lang="en-US" sz="2800" b="1" dirty="0" smtClean="0">
                <a:solidFill>
                  <a:srgbClr val="002060"/>
                </a:solidFill>
              </a:rPr>
              <a:t>.</a:t>
            </a:r>
            <a:endParaRPr lang="en-US" sz="2800" b="1" dirty="0" smtClean="0">
              <a:solidFill>
                <a:srgbClr val="002060"/>
              </a:solidFill>
              <a:effectLst/>
            </a:endParaRPr>
          </a:p>
          <a:p>
            <a:pPr>
              <a:lnSpc>
                <a:spcPct val="150000"/>
              </a:lnSpc>
            </a:pP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17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96" y="368551"/>
            <a:ext cx="8838687" cy="619928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/>
              <a:t>Community Development </a:t>
            </a:r>
            <a:r>
              <a:rPr lang="en-US" sz="2800" b="1" dirty="0"/>
              <a:t>(</a:t>
            </a:r>
            <a:r>
              <a:rPr lang="en-US" sz="2800" b="1" dirty="0" err="1" smtClean="0"/>
              <a:t>Pemberdayaan</a:t>
            </a:r>
            <a:r>
              <a:rPr lang="id-ID" sz="2800" b="1" dirty="0" smtClean="0"/>
              <a:t> </a:t>
            </a:r>
            <a:r>
              <a:rPr lang="en-US" sz="2800" b="1" dirty="0" err="1" smtClean="0"/>
              <a:t>Masyarakat</a:t>
            </a:r>
            <a:r>
              <a:rPr lang="en-US" sz="2800" b="1" dirty="0" smtClean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0296" y="1251954"/>
            <a:ext cx="8595360" cy="49377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2060"/>
                </a:solidFill>
              </a:rPr>
              <a:t>Program 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yang </a:t>
            </a:r>
            <a:r>
              <a:rPr lang="en-US" sz="2400" b="1" dirty="0" err="1">
                <a:solidFill>
                  <a:srgbClr val="002060"/>
                </a:solidFill>
              </a:rPr>
              <a:t>disusun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diintegrasikan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dengan</a:t>
            </a:r>
            <a:r>
              <a:rPr lang="en-US" sz="2400" b="1" dirty="0">
                <a:solidFill>
                  <a:srgbClr val="002060"/>
                </a:solidFill>
              </a:rPr>
              <a:t>  program-program </a:t>
            </a:r>
            <a:r>
              <a:rPr lang="en-US" sz="2400" b="1" i="1" dirty="0">
                <a:solidFill>
                  <a:srgbClr val="002060"/>
                </a:solidFill>
              </a:rPr>
              <a:t>Corporate </a:t>
            </a:r>
            <a:r>
              <a:rPr lang="en-US" sz="2400" b="1" i="1" dirty="0" err="1">
                <a:solidFill>
                  <a:srgbClr val="002060"/>
                </a:solidFill>
              </a:rPr>
              <a:t>Sosial</a:t>
            </a:r>
            <a:r>
              <a:rPr lang="en-US" sz="2400" b="1" i="1" dirty="0">
                <a:solidFill>
                  <a:srgbClr val="002060"/>
                </a:solidFill>
              </a:rPr>
              <a:t> Responsibility (CSR)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atau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tanggung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J</a:t>
            </a:r>
            <a:r>
              <a:rPr lang="en-US" sz="2400" b="1" dirty="0" err="1" smtClean="0">
                <a:solidFill>
                  <a:srgbClr val="002060"/>
                </a:solidFill>
              </a:rPr>
              <a:t>awab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Sosial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Lingkungan</a:t>
            </a:r>
            <a:r>
              <a:rPr lang="en-US" sz="2400" b="1" dirty="0" smtClean="0">
                <a:solidFill>
                  <a:srgbClr val="002060"/>
                </a:solidFill>
              </a:rPr>
              <a:t> (TJSL)</a:t>
            </a:r>
            <a:r>
              <a:rPr lang="en-US" sz="2400" b="1" dirty="0" err="1" smtClean="0">
                <a:solidFill>
                  <a:srgbClr val="002060"/>
                </a:solidFill>
              </a:rPr>
              <a:t>perusahaan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sehingga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dapat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diperoleh</a:t>
            </a:r>
            <a:r>
              <a:rPr lang="en-US" sz="2400" b="1" dirty="0">
                <a:solidFill>
                  <a:srgbClr val="002060"/>
                </a:solidFill>
              </a:rPr>
              <a:t> program 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yang </a:t>
            </a:r>
            <a:r>
              <a:rPr lang="en-US" sz="2400" b="1" dirty="0" err="1">
                <a:solidFill>
                  <a:srgbClr val="002060"/>
                </a:solidFill>
              </a:rPr>
              <a:t>lebih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integratif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sinergis</a:t>
            </a:r>
            <a:r>
              <a:rPr lang="en-US" sz="2400" b="1" dirty="0" smtClean="0">
                <a:solidFill>
                  <a:srgbClr val="002060"/>
                </a:solidFill>
                <a:effectLst/>
              </a:rPr>
              <a:t> 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b="1" dirty="0" smtClean="0">
              <a:solidFill>
                <a:srgbClr val="002060"/>
              </a:solidFill>
              <a:effectLst/>
            </a:endParaRPr>
          </a:p>
          <a:p>
            <a:pPr>
              <a:lnSpc>
                <a:spcPct val="150000"/>
              </a:lnSpc>
            </a:pP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82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193" y="402956"/>
            <a:ext cx="8591550" cy="515014"/>
          </a:xfrm>
        </p:spPr>
        <p:txBody>
          <a:bodyPr>
            <a:noAutofit/>
          </a:bodyPr>
          <a:lstStyle/>
          <a:p>
            <a:pPr algn="ctr"/>
            <a:r>
              <a:rPr lang="en-US" sz="2200" b="1" dirty="0" err="1"/>
              <a:t>Prinsip-prinsip</a:t>
            </a:r>
            <a:r>
              <a:rPr lang="en-US" sz="2200" b="1" dirty="0"/>
              <a:t> </a:t>
            </a:r>
            <a:r>
              <a:rPr lang="en-US" sz="2200" b="1" i="1" dirty="0"/>
              <a:t>Community Development</a:t>
            </a:r>
            <a:r>
              <a:rPr lang="en-US" sz="2200" b="1" dirty="0"/>
              <a:t> (</a:t>
            </a:r>
            <a:r>
              <a:rPr lang="en-US" sz="2200" b="1" dirty="0" err="1"/>
              <a:t>Pemberdayaan</a:t>
            </a:r>
            <a:r>
              <a:rPr lang="en-US" sz="2200" b="1" dirty="0"/>
              <a:t> </a:t>
            </a:r>
            <a:r>
              <a:rPr lang="en-US" sz="2200" b="1" dirty="0" err="1"/>
              <a:t>Masyarakat</a:t>
            </a:r>
            <a:r>
              <a:rPr lang="en-US" sz="2200" b="1" dirty="0" smtClean="0"/>
              <a:t>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24192" y="1115878"/>
            <a:ext cx="8345487" cy="51203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1312" lvl="0" indent="-342900">
              <a:buClr>
                <a:srgbClr val="002060"/>
              </a:buClr>
              <a:buFont typeface="+mj-lt"/>
              <a:buAutoNum type="arabicPeriod"/>
            </a:pPr>
            <a:r>
              <a:rPr lang="en-US" sz="1800" b="1" i="1" dirty="0">
                <a:solidFill>
                  <a:srgbClr val="002060"/>
                </a:solidFill>
              </a:rPr>
              <a:t>Integrated development</a:t>
            </a:r>
            <a:r>
              <a:rPr lang="en-US" sz="1800" b="1" dirty="0">
                <a:solidFill>
                  <a:srgbClr val="002060"/>
                </a:solidFill>
              </a:rPr>
              <a:t>:  Program </a:t>
            </a:r>
            <a:r>
              <a:rPr lang="en-US" sz="1800" b="1" dirty="0" err="1">
                <a:solidFill>
                  <a:srgbClr val="002060"/>
                </a:solidFill>
              </a:rPr>
              <a:t>pemberdayaan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masyarakat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harus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mencakup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aspek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sosial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ekonomi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politik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budaya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lingkungan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dan</a:t>
            </a:r>
            <a:r>
              <a:rPr lang="en-US" sz="1800" b="1" dirty="0">
                <a:solidFill>
                  <a:srgbClr val="002060"/>
                </a:solidFill>
              </a:rPr>
              <a:t> personal/spiritual. </a:t>
            </a:r>
          </a:p>
          <a:p>
            <a:pPr marL="341312" lvl="0" indent="-342900">
              <a:buClr>
                <a:srgbClr val="002060"/>
              </a:buClr>
              <a:buFont typeface="+mj-lt"/>
              <a:buAutoNum type="arabicPeriod"/>
            </a:pPr>
            <a:r>
              <a:rPr lang="en-US" sz="1800" b="1" i="1" dirty="0">
                <a:solidFill>
                  <a:srgbClr val="002060"/>
                </a:solidFill>
              </a:rPr>
              <a:t>Confronting structural disadvantage</a:t>
            </a:r>
            <a:r>
              <a:rPr lang="en-US" sz="1800" b="1" dirty="0">
                <a:solidFill>
                  <a:srgbClr val="002060"/>
                </a:solidFill>
              </a:rPr>
              <a:t>: </a:t>
            </a:r>
            <a:r>
              <a:rPr lang="en-US" sz="1800" b="1" dirty="0" err="1">
                <a:solidFill>
                  <a:srgbClr val="002060"/>
                </a:solidFill>
              </a:rPr>
              <a:t>Struktural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sosial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dalam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masyarakat</a:t>
            </a:r>
            <a:r>
              <a:rPr lang="en-US" sz="1800" b="1" dirty="0">
                <a:solidFill>
                  <a:srgbClr val="002060"/>
                </a:solidFill>
              </a:rPr>
              <a:t> yang </a:t>
            </a:r>
            <a:r>
              <a:rPr lang="en-US" sz="1800" b="1" dirty="0" err="1">
                <a:solidFill>
                  <a:srgbClr val="002060"/>
                </a:solidFill>
              </a:rPr>
              <a:t>tidak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menguntungkan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menghambat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perkembangan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masyarakat</a:t>
            </a:r>
            <a:r>
              <a:rPr lang="en-US" sz="1800" b="1" dirty="0">
                <a:solidFill>
                  <a:srgbClr val="002060"/>
                </a:solidFill>
              </a:rPr>
              <a:t> yang </a:t>
            </a:r>
            <a:r>
              <a:rPr lang="en-US" sz="1800" b="1" dirty="0" err="1">
                <a:solidFill>
                  <a:srgbClr val="002060"/>
                </a:solidFill>
              </a:rPr>
              <a:t>dihilangkan</a:t>
            </a:r>
            <a:r>
              <a:rPr lang="en-US" sz="1800" b="1" dirty="0">
                <a:solidFill>
                  <a:srgbClr val="002060"/>
                </a:solidFill>
              </a:rPr>
              <a:t>. </a:t>
            </a:r>
            <a:endParaRPr lang="id-ID" sz="1800" b="1" dirty="0" smtClean="0">
              <a:solidFill>
                <a:srgbClr val="002060"/>
              </a:solidFill>
            </a:endParaRPr>
          </a:p>
          <a:p>
            <a:pPr marL="341312" lvl="0" indent="-342900">
              <a:buClr>
                <a:srgbClr val="002060"/>
              </a:buClr>
              <a:buFont typeface="+mj-lt"/>
              <a:buAutoNum type="arabicPeriod"/>
            </a:pPr>
            <a:endParaRPr lang="en-US" sz="1800" b="1" dirty="0">
              <a:solidFill>
                <a:srgbClr val="002060"/>
              </a:solidFill>
            </a:endParaRPr>
          </a:p>
          <a:p>
            <a:pPr marL="341312" lvl="0" indent="-342900">
              <a:buClr>
                <a:srgbClr val="002060"/>
              </a:buClr>
              <a:buFont typeface="+mj-lt"/>
              <a:buAutoNum type="arabicPeriod"/>
            </a:pPr>
            <a:r>
              <a:rPr lang="en-US" sz="1800" b="1" i="1" dirty="0">
                <a:solidFill>
                  <a:srgbClr val="002060"/>
                </a:solidFill>
              </a:rPr>
              <a:t>Human rights</a:t>
            </a:r>
            <a:r>
              <a:rPr lang="en-US" sz="1800" b="1" dirty="0">
                <a:solidFill>
                  <a:srgbClr val="002060"/>
                </a:solidFill>
              </a:rPr>
              <a:t>: </a:t>
            </a:r>
            <a:r>
              <a:rPr lang="en-US" sz="1800" b="1" i="1" dirty="0">
                <a:solidFill>
                  <a:srgbClr val="002060"/>
                </a:solidFill>
              </a:rPr>
              <a:t>Protection human rights Promotion human rights </a:t>
            </a:r>
            <a:endParaRPr lang="id-ID" sz="1800" b="1" i="1" dirty="0" smtClean="0">
              <a:solidFill>
                <a:srgbClr val="002060"/>
              </a:solidFill>
            </a:endParaRPr>
          </a:p>
          <a:p>
            <a:pPr marL="341312" lvl="0" indent="-342900">
              <a:buClr>
                <a:srgbClr val="002060"/>
              </a:buClr>
              <a:buFont typeface="+mj-lt"/>
              <a:buAutoNum type="arabicPeriod"/>
            </a:pPr>
            <a:endParaRPr lang="en-US" sz="1800" b="1" dirty="0">
              <a:solidFill>
                <a:srgbClr val="002060"/>
              </a:solidFill>
            </a:endParaRPr>
          </a:p>
          <a:p>
            <a:pPr marL="341312" lvl="0" indent="-342900">
              <a:buClr>
                <a:srgbClr val="002060"/>
              </a:buClr>
              <a:buFont typeface="+mj-lt"/>
              <a:buAutoNum type="arabicPeriod"/>
            </a:pPr>
            <a:r>
              <a:rPr lang="en-US" sz="1800" b="1" i="1" dirty="0">
                <a:solidFill>
                  <a:srgbClr val="002060"/>
                </a:solidFill>
              </a:rPr>
              <a:t>Sustainability</a:t>
            </a:r>
            <a:r>
              <a:rPr lang="en-US" sz="1800" b="1" dirty="0">
                <a:solidFill>
                  <a:srgbClr val="002060"/>
                </a:solidFill>
              </a:rPr>
              <a:t>:  </a:t>
            </a:r>
            <a:r>
              <a:rPr lang="en-US" sz="1800" b="1" dirty="0" err="1">
                <a:solidFill>
                  <a:srgbClr val="002060"/>
                </a:solidFill>
              </a:rPr>
              <a:t>Penggunaan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sumber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daya</a:t>
            </a:r>
            <a:r>
              <a:rPr lang="en-US" sz="1800" b="1" dirty="0">
                <a:solidFill>
                  <a:srgbClr val="002060"/>
                </a:solidFill>
              </a:rPr>
              <a:t> yang </a:t>
            </a:r>
            <a:r>
              <a:rPr lang="en-US" sz="1800" b="1" dirty="0" err="1">
                <a:solidFill>
                  <a:srgbClr val="002060"/>
                </a:solidFill>
              </a:rPr>
              <a:t>reneweble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daripada</a:t>
            </a:r>
            <a:r>
              <a:rPr lang="en-US" sz="1800" b="1" dirty="0">
                <a:solidFill>
                  <a:srgbClr val="002060"/>
                </a:solidFill>
              </a:rPr>
              <a:t> non </a:t>
            </a:r>
            <a:r>
              <a:rPr lang="en-US" sz="1800" b="1" dirty="0" err="1">
                <a:solidFill>
                  <a:srgbClr val="002060"/>
                </a:solidFill>
              </a:rPr>
              <a:t>reneweble</a:t>
            </a:r>
            <a:r>
              <a:rPr lang="en-US" sz="1800" b="1" dirty="0">
                <a:solidFill>
                  <a:srgbClr val="002060"/>
                </a:solidFill>
              </a:rPr>
              <a:t>. </a:t>
            </a:r>
            <a:r>
              <a:rPr lang="en-US" sz="1800" b="1" dirty="0" err="1">
                <a:solidFill>
                  <a:srgbClr val="002060"/>
                </a:solidFill>
              </a:rPr>
              <a:t>Hilangnya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ketergantungan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masyarakat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membuat</a:t>
            </a:r>
            <a:r>
              <a:rPr lang="en-US" sz="1800" b="1" dirty="0">
                <a:solidFill>
                  <a:srgbClr val="002060"/>
                </a:solidFill>
              </a:rPr>
              <a:t> program </a:t>
            </a:r>
            <a:r>
              <a:rPr lang="en-US" sz="1800" b="1" dirty="0" err="1">
                <a:solidFill>
                  <a:srgbClr val="002060"/>
                </a:solidFill>
              </a:rPr>
              <a:t>bisa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berkelanjutan</a:t>
            </a:r>
            <a:r>
              <a:rPr lang="en-US" sz="1800" b="1" dirty="0" smtClean="0">
                <a:solidFill>
                  <a:srgbClr val="002060"/>
                </a:solidFill>
              </a:rPr>
              <a:t>.</a:t>
            </a:r>
            <a:endParaRPr lang="id-ID" sz="1800" b="1" dirty="0" smtClean="0">
              <a:solidFill>
                <a:srgbClr val="002060"/>
              </a:solidFill>
            </a:endParaRPr>
          </a:p>
          <a:p>
            <a:pPr marL="341312" lvl="0" indent="-342900">
              <a:buClr>
                <a:srgbClr val="002060"/>
              </a:buClr>
              <a:buFont typeface="+mj-lt"/>
              <a:buAutoNum type="arabicPeriod"/>
            </a:pPr>
            <a:endParaRPr lang="en-US" sz="1800" b="1" dirty="0">
              <a:solidFill>
                <a:srgbClr val="002060"/>
              </a:solidFill>
            </a:endParaRPr>
          </a:p>
          <a:p>
            <a:pPr marL="341312" lvl="0" indent="-342900">
              <a:buClr>
                <a:srgbClr val="002060"/>
              </a:buClr>
              <a:buFont typeface="+mj-lt"/>
              <a:buAutoNum type="arabicPeriod"/>
            </a:pPr>
            <a:r>
              <a:rPr lang="en-US" sz="1800" b="1" i="1" dirty="0">
                <a:solidFill>
                  <a:srgbClr val="002060"/>
                </a:solidFill>
              </a:rPr>
              <a:t>Empowerment</a:t>
            </a:r>
            <a:r>
              <a:rPr lang="en-US" sz="1800" b="1" dirty="0">
                <a:solidFill>
                  <a:srgbClr val="002060"/>
                </a:solidFill>
              </a:rPr>
              <a:t>:  </a:t>
            </a:r>
            <a:r>
              <a:rPr lang="en-US" sz="1800" b="1" dirty="0" err="1">
                <a:solidFill>
                  <a:srgbClr val="002060"/>
                </a:solidFill>
              </a:rPr>
              <a:t>Menyediakan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sumber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kesempatan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pengetahuan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dan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keterampilan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untuk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meningkatkan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kapasitas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warga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masyarakat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untuk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menentukan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masa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depannya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sendiri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dan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berpartisipasi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dalam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mempengaruhi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kehidupan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masyarakatnya</a:t>
            </a:r>
            <a:r>
              <a:rPr lang="en-US" sz="1800" b="1" dirty="0">
                <a:solidFill>
                  <a:srgbClr val="002060"/>
                </a:solidFill>
              </a:rPr>
              <a:t>.</a:t>
            </a:r>
          </a:p>
          <a:p>
            <a:pPr marL="341312" indent="-342900">
              <a:buClr>
                <a:srgbClr val="002060"/>
              </a:buClr>
              <a:buFont typeface="+mj-lt"/>
              <a:buAutoNum type="arabicPeriod"/>
            </a:pPr>
            <a:endParaRPr lang="en-US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40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193" y="402956"/>
            <a:ext cx="8591550" cy="515014"/>
          </a:xfrm>
        </p:spPr>
        <p:txBody>
          <a:bodyPr>
            <a:noAutofit/>
          </a:bodyPr>
          <a:lstStyle/>
          <a:p>
            <a:pPr algn="ctr"/>
            <a:r>
              <a:rPr lang="en-US" sz="2200" b="1" dirty="0" err="1"/>
              <a:t>Prinsip-prinsip</a:t>
            </a:r>
            <a:r>
              <a:rPr lang="en-US" sz="2200" b="1" dirty="0"/>
              <a:t> </a:t>
            </a:r>
            <a:r>
              <a:rPr lang="en-US" sz="2200" b="1" i="1" dirty="0"/>
              <a:t>Community Development</a:t>
            </a:r>
            <a:r>
              <a:rPr lang="en-US" sz="2200" b="1" dirty="0"/>
              <a:t> (</a:t>
            </a:r>
            <a:r>
              <a:rPr lang="en-US" sz="2200" b="1" dirty="0" err="1"/>
              <a:t>Pemberdayaan</a:t>
            </a:r>
            <a:r>
              <a:rPr lang="en-US" sz="2200" b="1" dirty="0"/>
              <a:t> </a:t>
            </a:r>
            <a:r>
              <a:rPr lang="en-US" sz="2200" b="1" dirty="0" err="1"/>
              <a:t>Masyarakat</a:t>
            </a:r>
            <a:r>
              <a:rPr lang="en-US" sz="2200" b="1" dirty="0" smtClean="0"/>
              <a:t>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24192" y="1084880"/>
            <a:ext cx="8345487" cy="51513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r>
              <a:rPr lang="en-US" sz="1800" b="1" i="1" dirty="0" smtClean="0">
                <a:solidFill>
                  <a:srgbClr val="002060"/>
                </a:solidFill>
              </a:rPr>
              <a:t>The </a:t>
            </a:r>
            <a:r>
              <a:rPr lang="en-US" sz="1800" b="1" i="1" dirty="0">
                <a:solidFill>
                  <a:srgbClr val="002060"/>
                </a:solidFill>
              </a:rPr>
              <a:t>personal and the political</a:t>
            </a:r>
            <a:r>
              <a:rPr lang="en-US" sz="1800" b="1" dirty="0">
                <a:solidFill>
                  <a:srgbClr val="002060"/>
                </a:solidFill>
              </a:rPr>
              <a:t>:  </a:t>
            </a:r>
            <a:r>
              <a:rPr lang="en-US" sz="1800" b="1" dirty="0" err="1">
                <a:solidFill>
                  <a:srgbClr val="002060"/>
                </a:solidFill>
              </a:rPr>
              <a:t>Permasalahan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pribadi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publik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saling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berkaitan</a:t>
            </a:r>
            <a:r>
              <a:rPr lang="en-US" sz="1800" b="1" dirty="0" smtClean="0">
                <a:solidFill>
                  <a:srgbClr val="002060"/>
                </a:solidFill>
              </a:rPr>
              <a:t>.</a:t>
            </a:r>
            <a:endParaRPr lang="id-ID" sz="1800" b="1" dirty="0" smtClean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endParaRPr lang="en-US" sz="1800" b="1" dirty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r>
              <a:rPr lang="en-US" sz="1800" b="1" i="1" dirty="0">
                <a:solidFill>
                  <a:srgbClr val="002060"/>
                </a:solidFill>
              </a:rPr>
              <a:t>Community ownership</a:t>
            </a:r>
            <a:r>
              <a:rPr lang="en-US" sz="1800" b="1" dirty="0">
                <a:solidFill>
                  <a:srgbClr val="002060"/>
                </a:solidFill>
              </a:rPr>
              <a:t>:  </a:t>
            </a:r>
            <a:r>
              <a:rPr lang="en-US" sz="1800" b="1" dirty="0" err="1">
                <a:solidFill>
                  <a:srgbClr val="002060"/>
                </a:solidFill>
              </a:rPr>
              <a:t>Aset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masyarakat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bersama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perlu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untuk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perkembangan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warganya</a:t>
            </a:r>
            <a:r>
              <a:rPr lang="en-US" sz="1800" b="1" dirty="0">
                <a:solidFill>
                  <a:srgbClr val="002060"/>
                </a:solidFill>
              </a:rPr>
              <a:t>. </a:t>
            </a:r>
            <a:endParaRPr lang="id-ID" sz="1800" b="1" dirty="0" smtClean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endParaRPr lang="en-US" sz="1800" b="1" dirty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r>
              <a:rPr lang="en-US" sz="1800" b="1" i="1" dirty="0">
                <a:solidFill>
                  <a:srgbClr val="002060"/>
                </a:solidFill>
              </a:rPr>
              <a:t>Self reliance</a:t>
            </a:r>
            <a:r>
              <a:rPr lang="en-US" sz="1800" b="1" dirty="0">
                <a:solidFill>
                  <a:srgbClr val="002060"/>
                </a:solidFill>
              </a:rPr>
              <a:t>:  </a:t>
            </a:r>
            <a:r>
              <a:rPr lang="en-US" sz="1800" b="1" dirty="0" err="1">
                <a:solidFill>
                  <a:srgbClr val="002060"/>
                </a:solidFill>
              </a:rPr>
              <a:t>Masyarakat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harus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berusaha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untuk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menggunakan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sumber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daya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miliknya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daripada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tergantung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kepada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dukungan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eksternal</a:t>
            </a:r>
            <a:r>
              <a:rPr lang="en-US" sz="1800" b="1" dirty="0" smtClean="0">
                <a:solidFill>
                  <a:srgbClr val="002060"/>
                </a:solidFill>
              </a:rPr>
              <a:t>.</a:t>
            </a:r>
            <a:endParaRPr lang="id-ID" sz="1800" b="1" dirty="0" smtClean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endParaRPr lang="en-US" sz="1800" b="1" dirty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r>
              <a:rPr lang="en-US" sz="1800" b="1" i="1" dirty="0">
                <a:solidFill>
                  <a:srgbClr val="002060"/>
                </a:solidFill>
              </a:rPr>
              <a:t>Independence from state</a:t>
            </a:r>
            <a:r>
              <a:rPr lang="en-US" sz="1800" b="1" dirty="0">
                <a:solidFill>
                  <a:srgbClr val="002060"/>
                </a:solidFill>
              </a:rPr>
              <a:t>:  </a:t>
            </a:r>
            <a:r>
              <a:rPr lang="en-US" sz="1800" b="1" dirty="0" err="1">
                <a:solidFill>
                  <a:srgbClr val="002060"/>
                </a:solidFill>
              </a:rPr>
              <a:t>Sedapat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mungkin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tidak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tergantung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kepada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sumber-sumber</a:t>
            </a:r>
            <a:r>
              <a:rPr lang="en-US" sz="1800" b="1" dirty="0">
                <a:solidFill>
                  <a:srgbClr val="002060"/>
                </a:solidFill>
              </a:rPr>
              <a:t> yang </a:t>
            </a:r>
            <a:r>
              <a:rPr lang="en-US" sz="1800" b="1" dirty="0" err="1">
                <a:solidFill>
                  <a:srgbClr val="002060"/>
                </a:solidFill>
              </a:rPr>
              <a:t>diberikan</a:t>
            </a:r>
            <a:r>
              <a:rPr lang="en-US" sz="1800" b="1" dirty="0">
                <a:solidFill>
                  <a:srgbClr val="002060"/>
                </a:solidFill>
              </a:rPr>
              <a:t> Negara, </a:t>
            </a:r>
            <a:r>
              <a:rPr lang="en-US" sz="1800" b="1" dirty="0" err="1">
                <a:solidFill>
                  <a:srgbClr val="002060"/>
                </a:solidFill>
              </a:rPr>
              <a:t>sehingga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dapat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mengontrol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negara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karena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tidak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ada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kepentingan</a:t>
            </a:r>
            <a:r>
              <a:rPr lang="en-US" sz="1800" b="1" dirty="0" smtClean="0">
                <a:solidFill>
                  <a:srgbClr val="002060"/>
                </a:solidFill>
              </a:rPr>
              <a:t>.</a:t>
            </a:r>
            <a:endParaRPr lang="id-ID" sz="1800" b="1" dirty="0" smtClean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endParaRPr lang="en-US" sz="1800" b="1" dirty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r>
              <a:rPr lang="en-US" sz="1800" b="1" i="1" dirty="0" err="1">
                <a:solidFill>
                  <a:srgbClr val="002060"/>
                </a:solidFill>
              </a:rPr>
              <a:t>Immadiate</a:t>
            </a:r>
            <a:r>
              <a:rPr lang="en-US" sz="1800" b="1" i="1" dirty="0">
                <a:solidFill>
                  <a:srgbClr val="002060"/>
                </a:solidFill>
              </a:rPr>
              <a:t> goals and ultimate visions</a:t>
            </a:r>
            <a:r>
              <a:rPr lang="en-US" sz="1800" b="1" dirty="0">
                <a:solidFill>
                  <a:srgbClr val="002060"/>
                </a:solidFill>
              </a:rPr>
              <a:t>:  </a:t>
            </a:r>
            <a:r>
              <a:rPr lang="en-US" sz="1800" b="1" dirty="0" err="1">
                <a:solidFill>
                  <a:srgbClr val="002060"/>
                </a:solidFill>
              </a:rPr>
              <a:t>Immadiate</a:t>
            </a:r>
            <a:r>
              <a:rPr lang="en-US" sz="1800" b="1" dirty="0">
                <a:solidFill>
                  <a:srgbClr val="002060"/>
                </a:solidFill>
              </a:rPr>
              <a:t> goals </a:t>
            </a:r>
            <a:r>
              <a:rPr lang="en-US" sz="1800" b="1" dirty="0" err="1">
                <a:solidFill>
                  <a:srgbClr val="002060"/>
                </a:solidFill>
              </a:rPr>
              <a:t>perlu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segera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dipenuhi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tapi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tidak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mengabaikan</a:t>
            </a:r>
            <a:r>
              <a:rPr lang="en-US" sz="1800" b="1" dirty="0">
                <a:solidFill>
                  <a:srgbClr val="002060"/>
                </a:solidFill>
              </a:rPr>
              <a:t> ultimate visions. </a:t>
            </a:r>
            <a:r>
              <a:rPr lang="en-US" sz="1800" b="1" dirty="0" err="1">
                <a:solidFill>
                  <a:srgbClr val="002060"/>
                </a:solidFill>
              </a:rPr>
              <a:t>Pemenuhan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immadiate</a:t>
            </a:r>
            <a:r>
              <a:rPr lang="en-US" sz="1800" b="1" dirty="0">
                <a:solidFill>
                  <a:srgbClr val="002060"/>
                </a:solidFill>
              </a:rPr>
              <a:t> goals </a:t>
            </a:r>
            <a:r>
              <a:rPr lang="en-US" sz="1800" b="1" dirty="0" err="1">
                <a:solidFill>
                  <a:srgbClr val="002060"/>
                </a:solidFill>
              </a:rPr>
              <a:t>dalam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kerangka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pencapaian</a:t>
            </a:r>
            <a:r>
              <a:rPr lang="en-US" sz="1800" b="1" dirty="0">
                <a:solidFill>
                  <a:srgbClr val="002060"/>
                </a:solidFill>
              </a:rPr>
              <a:t> ultimate visions. </a:t>
            </a:r>
          </a:p>
          <a:p>
            <a:pPr marL="342900" indent="-342900">
              <a:buClr>
                <a:srgbClr val="002060"/>
              </a:buClr>
              <a:buFont typeface="+mj-lt"/>
              <a:buAutoNum type="arabicPeriod" startAt="6"/>
            </a:pPr>
            <a:endParaRPr lang="en-US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37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56697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Lanjutan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42440" y="795575"/>
            <a:ext cx="8327239" cy="544063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1"/>
            </a:pPr>
            <a:r>
              <a:rPr lang="en-US" b="1" i="1" dirty="0">
                <a:solidFill>
                  <a:srgbClr val="002060"/>
                </a:solidFill>
              </a:rPr>
              <a:t>Organic development</a:t>
            </a:r>
            <a:r>
              <a:rPr lang="en-US" b="1" dirty="0">
                <a:solidFill>
                  <a:srgbClr val="002060"/>
                </a:solidFill>
              </a:rPr>
              <a:t>:  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bersifat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organis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memiliki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kapasitasnya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sendiri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untuk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berkembang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tergantung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kepada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lingkungannya</a:t>
            </a:r>
            <a:r>
              <a:rPr lang="en-US" b="1" dirty="0">
                <a:solidFill>
                  <a:srgbClr val="002060"/>
                </a:solidFill>
              </a:rPr>
              <a:t>. </a:t>
            </a:r>
            <a:r>
              <a:rPr lang="en-US" b="1" dirty="0" err="1">
                <a:solidFill>
                  <a:srgbClr val="002060"/>
                </a:solidFill>
              </a:rPr>
              <a:t>Pemberdayaan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merupakan</a:t>
            </a:r>
            <a:r>
              <a:rPr lang="en-US" b="1" dirty="0">
                <a:solidFill>
                  <a:srgbClr val="002060"/>
                </a:solidFill>
              </a:rPr>
              <a:t> proses yang </a:t>
            </a:r>
            <a:r>
              <a:rPr lang="en-US" b="1" dirty="0" err="1">
                <a:solidFill>
                  <a:srgbClr val="002060"/>
                </a:solidFill>
              </a:rPr>
              <a:t>komplek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dinamis</a:t>
            </a:r>
            <a:r>
              <a:rPr lang="en-US" b="1" dirty="0">
                <a:solidFill>
                  <a:srgbClr val="002060"/>
                </a:solidFill>
              </a:rPr>
              <a:t>; </a:t>
            </a:r>
            <a:r>
              <a:rPr lang="en-US" b="1" dirty="0" err="1">
                <a:solidFill>
                  <a:srgbClr val="002060"/>
                </a:solidFill>
              </a:rPr>
              <a:t>seni</a:t>
            </a:r>
            <a:r>
              <a:rPr lang="en-US" b="1" dirty="0">
                <a:solidFill>
                  <a:srgbClr val="002060"/>
                </a:solidFill>
              </a:rPr>
              <a:t>. </a:t>
            </a:r>
          </a:p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1"/>
            </a:pPr>
            <a:r>
              <a:rPr lang="en-US" b="1" i="1" dirty="0">
                <a:solidFill>
                  <a:srgbClr val="002060"/>
                </a:solidFill>
              </a:rPr>
              <a:t>The pace of development</a:t>
            </a:r>
            <a:r>
              <a:rPr lang="en-US" b="1" dirty="0">
                <a:solidFill>
                  <a:srgbClr val="002060"/>
                </a:solidFill>
              </a:rPr>
              <a:t>:  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tidak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bisa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dipaksa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untuk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berubah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secara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cepat</a:t>
            </a:r>
            <a:r>
              <a:rPr lang="en-US" b="1" dirty="0">
                <a:solidFill>
                  <a:srgbClr val="002060"/>
                </a:solidFill>
              </a:rPr>
              <a:t>;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memiliki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kecepatan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berubah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sendiri</a:t>
            </a:r>
            <a:r>
              <a:rPr lang="en-US" b="1" dirty="0">
                <a:solidFill>
                  <a:srgbClr val="002060"/>
                </a:solidFill>
              </a:rPr>
              <a:t>. </a:t>
            </a:r>
          </a:p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1"/>
            </a:pPr>
            <a:r>
              <a:rPr lang="en-US" b="1" i="1" dirty="0">
                <a:solidFill>
                  <a:srgbClr val="002060"/>
                </a:solidFill>
              </a:rPr>
              <a:t>External expertise</a:t>
            </a:r>
            <a:r>
              <a:rPr lang="en-US" b="1" dirty="0">
                <a:solidFill>
                  <a:srgbClr val="002060"/>
                </a:solidFill>
              </a:rPr>
              <a:t>:  </a:t>
            </a:r>
            <a:r>
              <a:rPr lang="en-US" b="1" dirty="0" err="1">
                <a:solidFill>
                  <a:srgbClr val="002060"/>
                </a:solidFill>
              </a:rPr>
              <a:t>Penggunaan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keahlian</a:t>
            </a:r>
            <a:r>
              <a:rPr lang="en-US" b="1" dirty="0">
                <a:solidFill>
                  <a:srgbClr val="002060"/>
                </a:solidFill>
              </a:rPr>
              <a:t> yang </a:t>
            </a:r>
            <a:r>
              <a:rPr lang="en-US" b="1" dirty="0" err="1">
                <a:solidFill>
                  <a:srgbClr val="002060"/>
                </a:solidFill>
              </a:rPr>
              <a:t>berasal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dari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luar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harus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memperhatikan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sifat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unik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dari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(local context). </a:t>
            </a:r>
          </a:p>
        </p:txBody>
      </p:sp>
    </p:spTree>
    <p:extLst>
      <p:ext uri="{BB962C8B-B14F-4D97-AF65-F5344CB8AC3E}">
        <p14:creationId xmlns:p14="http://schemas.microsoft.com/office/powerpoint/2010/main" val="398231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56697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Lanjutan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73436" y="795575"/>
            <a:ext cx="8296243" cy="544063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4"/>
            </a:pPr>
            <a:r>
              <a:rPr lang="en-US" b="1" i="1" dirty="0" err="1" smtClean="0">
                <a:solidFill>
                  <a:srgbClr val="002060"/>
                </a:solidFill>
              </a:rPr>
              <a:t>Communtiy</a:t>
            </a:r>
            <a:r>
              <a:rPr lang="en-US" b="1" i="1" dirty="0" smtClean="0">
                <a:solidFill>
                  <a:srgbClr val="002060"/>
                </a:solidFill>
              </a:rPr>
              <a:t> building</a:t>
            </a:r>
            <a:r>
              <a:rPr lang="en-US" b="1" dirty="0" smtClean="0">
                <a:solidFill>
                  <a:srgbClr val="002060"/>
                </a:solidFill>
              </a:rPr>
              <a:t>:  </a:t>
            </a:r>
            <a:r>
              <a:rPr lang="en-US" b="1" dirty="0" err="1" smtClean="0">
                <a:solidFill>
                  <a:srgbClr val="002060"/>
                </a:solidFill>
              </a:rPr>
              <a:t>Pemberdayaan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Masyarakat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berusaha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mencapai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penguatan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interaksi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sosial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dalam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masyarakat</a:t>
            </a:r>
            <a:r>
              <a:rPr lang="en-US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kebersamaan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warga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masyarakat</a:t>
            </a:r>
            <a:r>
              <a:rPr lang="en-US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membantu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masyarakat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untuk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berkomunikasi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satu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sama</a:t>
            </a:r>
            <a:r>
              <a:rPr lang="en-US" b="1" dirty="0" smtClean="0">
                <a:solidFill>
                  <a:srgbClr val="002060"/>
                </a:solidFill>
              </a:rPr>
              <a:t> lain yang </a:t>
            </a:r>
            <a:r>
              <a:rPr lang="en-US" b="1" dirty="0" err="1" smtClean="0">
                <a:solidFill>
                  <a:srgbClr val="002060"/>
                </a:solidFill>
              </a:rPr>
              <a:t>dapat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menimbulkan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adanya</a:t>
            </a:r>
            <a:r>
              <a:rPr lang="en-US" b="1" dirty="0" smtClean="0">
                <a:solidFill>
                  <a:srgbClr val="002060"/>
                </a:solidFill>
              </a:rPr>
              <a:t> dialog, </a:t>
            </a:r>
            <a:r>
              <a:rPr lang="en-US" b="1" dirty="0" err="1" smtClean="0">
                <a:solidFill>
                  <a:srgbClr val="002060"/>
                </a:solidFill>
              </a:rPr>
              <a:t>kesepahaman</a:t>
            </a:r>
            <a:r>
              <a:rPr lang="en-US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dan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tindakan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sosial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bersama</a:t>
            </a:r>
            <a:r>
              <a:rPr lang="en-US" b="1" dirty="0" smtClean="0">
                <a:solidFill>
                  <a:srgbClr val="002060"/>
                </a:solidFill>
              </a:rPr>
              <a:t>. </a:t>
            </a:r>
          </a:p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4"/>
            </a:pPr>
            <a:r>
              <a:rPr lang="en-US" b="1" i="1" dirty="0" smtClean="0">
                <a:solidFill>
                  <a:srgbClr val="002060"/>
                </a:solidFill>
              </a:rPr>
              <a:t>Process and outcome</a:t>
            </a:r>
            <a:r>
              <a:rPr lang="en-US" b="1" dirty="0" smtClean="0">
                <a:solidFill>
                  <a:srgbClr val="002060"/>
                </a:solidFill>
              </a:rPr>
              <a:t>:  Proses </a:t>
            </a:r>
            <a:r>
              <a:rPr lang="en-US" b="1" dirty="0" err="1" smtClean="0">
                <a:solidFill>
                  <a:srgbClr val="002060"/>
                </a:solidFill>
              </a:rPr>
              <a:t>menentukan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hasil</a:t>
            </a:r>
            <a:r>
              <a:rPr lang="en-US" b="1" dirty="0" smtClean="0">
                <a:solidFill>
                  <a:srgbClr val="002060"/>
                </a:solidFill>
              </a:rPr>
              <a:t>; proses </a:t>
            </a:r>
            <a:r>
              <a:rPr lang="en-US" b="1" dirty="0" err="1" smtClean="0">
                <a:solidFill>
                  <a:srgbClr val="002060"/>
                </a:solidFill>
              </a:rPr>
              <a:t>dan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hasil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harus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terintegrasi</a:t>
            </a:r>
            <a:r>
              <a:rPr lang="en-US" b="1" dirty="0" smtClean="0">
                <a:solidFill>
                  <a:srgbClr val="002060"/>
                </a:solidFill>
              </a:rPr>
              <a:t>. Proses </a:t>
            </a:r>
            <a:r>
              <a:rPr lang="en-US" b="1" dirty="0" err="1" smtClean="0">
                <a:solidFill>
                  <a:srgbClr val="002060"/>
                </a:solidFill>
              </a:rPr>
              <a:t>harus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merefleksikan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hasil;terlalu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berkonsentrasi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pada</a:t>
            </a:r>
            <a:r>
              <a:rPr lang="en-US" b="1" dirty="0" smtClean="0">
                <a:solidFill>
                  <a:srgbClr val="002060"/>
                </a:solidFill>
              </a:rPr>
              <a:t> proses </a:t>
            </a:r>
            <a:r>
              <a:rPr lang="en-US" b="1" dirty="0" err="1" smtClean="0">
                <a:solidFill>
                  <a:srgbClr val="002060"/>
                </a:solidFill>
              </a:rPr>
              <a:t>dapat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menyebabkan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pencapaian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hasil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terabaikan</a:t>
            </a:r>
            <a:r>
              <a:rPr lang="en-US" b="1" dirty="0" smtClean="0">
                <a:solidFill>
                  <a:srgbClr val="002060"/>
                </a:solidFill>
              </a:rPr>
              <a:t>. </a:t>
            </a:r>
          </a:p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4"/>
            </a:pPr>
            <a:r>
              <a:rPr lang="en-US" b="1" i="1" dirty="0" smtClean="0">
                <a:solidFill>
                  <a:srgbClr val="002060"/>
                </a:solidFill>
              </a:rPr>
              <a:t>The </a:t>
            </a:r>
            <a:r>
              <a:rPr lang="en-US" b="1" i="1" dirty="0">
                <a:solidFill>
                  <a:srgbClr val="002060"/>
                </a:solidFill>
              </a:rPr>
              <a:t>integrity of process</a:t>
            </a:r>
            <a:r>
              <a:rPr lang="en-US" b="1" dirty="0">
                <a:solidFill>
                  <a:srgbClr val="002060"/>
                </a:solidFill>
              </a:rPr>
              <a:t>:  Proses yang </a:t>
            </a:r>
            <a:r>
              <a:rPr lang="en-US" b="1" dirty="0" err="1">
                <a:solidFill>
                  <a:srgbClr val="002060"/>
                </a:solidFill>
              </a:rPr>
              <a:t>terjadi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dalam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pemberdayaan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harus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mampu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mencakup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pendekatan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teknik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metode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lain-lain yang </a:t>
            </a:r>
            <a:r>
              <a:rPr lang="en-US" b="1" dirty="0" err="1">
                <a:solidFill>
                  <a:srgbClr val="002060"/>
                </a:solidFill>
              </a:rPr>
              <a:t>terpadu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saling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mendukung</a:t>
            </a:r>
            <a:r>
              <a:rPr lang="en-US" b="1" dirty="0">
                <a:solidFill>
                  <a:srgbClr val="002060"/>
                </a:solidFill>
              </a:rPr>
              <a:t>.  </a:t>
            </a:r>
          </a:p>
        </p:txBody>
      </p:sp>
    </p:spTree>
    <p:extLst>
      <p:ext uri="{BB962C8B-B14F-4D97-AF65-F5344CB8AC3E}">
        <p14:creationId xmlns:p14="http://schemas.microsoft.com/office/powerpoint/2010/main" val="341990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56697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Lanjutan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42440" y="795575"/>
            <a:ext cx="8327239" cy="544063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7"/>
            </a:pPr>
            <a:r>
              <a:rPr lang="en-US" sz="2400" b="1" i="1" dirty="0" smtClean="0">
                <a:solidFill>
                  <a:srgbClr val="002060"/>
                </a:solidFill>
              </a:rPr>
              <a:t>Non-violence</a:t>
            </a:r>
            <a:r>
              <a:rPr lang="en-US" sz="2400" b="1" dirty="0">
                <a:solidFill>
                  <a:srgbClr val="002060"/>
                </a:solidFill>
              </a:rPr>
              <a:t>:  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tidak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dilakukan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dengan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cara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kekerasan</a:t>
            </a:r>
            <a:r>
              <a:rPr lang="en-US" sz="2400" b="1" dirty="0">
                <a:solidFill>
                  <a:srgbClr val="002060"/>
                </a:solidFill>
              </a:rPr>
              <a:t> (</a:t>
            </a:r>
            <a:r>
              <a:rPr lang="en-US" sz="2400" b="1" dirty="0" err="1">
                <a:solidFill>
                  <a:srgbClr val="002060"/>
                </a:solidFill>
              </a:rPr>
              <a:t>pemaksaan</a:t>
            </a:r>
            <a:r>
              <a:rPr lang="en-US" sz="2400" b="1" dirty="0">
                <a:solidFill>
                  <a:srgbClr val="002060"/>
                </a:solidFill>
              </a:rPr>
              <a:t>). </a:t>
            </a:r>
          </a:p>
          <a:p>
            <a:pPr marL="457200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7"/>
            </a:pPr>
            <a:r>
              <a:rPr lang="en-US" sz="2400" b="1" i="1" dirty="0">
                <a:solidFill>
                  <a:srgbClr val="002060"/>
                </a:solidFill>
              </a:rPr>
              <a:t>Inclusiveness</a:t>
            </a:r>
            <a:r>
              <a:rPr lang="en-US" sz="2400" b="1" dirty="0">
                <a:solidFill>
                  <a:srgbClr val="002060"/>
                </a:solidFill>
              </a:rPr>
              <a:t>:  Proses </a:t>
            </a:r>
            <a:r>
              <a:rPr lang="en-US" sz="2400" b="1" dirty="0" err="1">
                <a:solidFill>
                  <a:srgbClr val="002060"/>
                </a:solidFill>
              </a:rPr>
              <a:t>harus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mencari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cara</a:t>
            </a:r>
            <a:r>
              <a:rPr lang="en-US" sz="2400" b="1" dirty="0">
                <a:solidFill>
                  <a:srgbClr val="002060"/>
                </a:solidFill>
              </a:rPr>
              <a:t> “to include” </a:t>
            </a:r>
            <a:r>
              <a:rPr lang="en-US" sz="2400" b="1" dirty="0" err="1">
                <a:solidFill>
                  <a:srgbClr val="002060"/>
                </a:solidFill>
              </a:rPr>
              <a:t>daripada</a:t>
            </a:r>
            <a:r>
              <a:rPr lang="en-US" sz="2400" b="1" dirty="0">
                <a:solidFill>
                  <a:srgbClr val="002060"/>
                </a:solidFill>
              </a:rPr>
              <a:t> ”to exclude”, </a:t>
            </a:r>
            <a:r>
              <a:rPr lang="en-US" sz="2400" b="1" dirty="0" err="1">
                <a:solidFill>
                  <a:srgbClr val="002060"/>
                </a:solidFill>
              </a:rPr>
              <a:t>semua</a:t>
            </a:r>
            <a:r>
              <a:rPr lang="en-US" sz="2400" b="1" dirty="0">
                <a:solidFill>
                  <a:srgbClr val="002060"/>
                </a:solidFill>
              </a:rPr>
              <a:t> orang </a:t>
            </a:r>
            <a:r>
              <a:rPr lang="en-US" sz="2400" b="1" dirty="0" err="1">
                <a:solidFill>
                  <a:srgbClr val="002060"/>
                </a:solidFill>
              </a:rPr>
              <a:t>harus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dihargai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walaupun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mereka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berlawanan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diberikan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kesempatan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merubah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kedudukannya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tanpa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perlu</a:t>
            </a:r>
            <a:r>
              <a:rPr lang="en-US" sz="2400" b="1" dirty="0">
                <a:solidFill>
                  <a:srgbClr val="002060"/>
                </a:solidFill>
              </a:rPr>
              <a:t> ”</a:t>
            </a:r>
            <a:r>
              <a:rPr lang="en-US" sz="2400" b="1" dirty="0" err="1">
                <a:solidFill>
                  <a:srgbClr val="002060"/>
                </a:solidFill>
              </a:rPr>
              <a:t>kehilangan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muka</a:t>
            </a:r>
            <a:r>
              <a:rPr lang="en-US" sz="2400" b="1" dirty="0">
                <a:solidFill>
                  <a:srgbClr val="002060"/>
                </a:solidFill>
              </a:rPr>
              <a:t>”.</a:t>
            </a:r>
          </a:p>
          <a:p>
            <a:pPr marL="457200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7"/>
            </a:pPr>
            <a:r>
              <a:rPr lang="en-US" sz="2400" b="1" i="1" dirty="0">
                <a:solidFill>
                  <a:srgbClr val="002060"/>
                </a:solidFill>
              </a:rPr>
              <a:t>Consensus:</a:t>
            </a:r>
            <a:r>
              <a:rPr lang="en-US" sz="2400" b="1" dirty="0">
                <a:solidFill>
                  <a:srgbClr val="002060"/>
                </a:solidFill>
              </a:rPr>
              <a:t>  Proses 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dibangun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atas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dasar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konsensus</a:t>
            </a:r>
            <a:r>
              <a:rPr lang="en-US" sz="2400" b="1" dirty="0">
                <a:solidFill>
                  <a:srgbClr val="002060"/>
                </a:solidFill>
              </a:rPr>
              <a:t>; </a:t>
            </a:r>
            <a:r>
              <a:rPr lang="en-US" sz="2400" b="1" dirty="0" err="1">
                <a:solidFill>
                  <a:srgbClr val="002060"/>
                </a:solidFill>
              </a:rPr>
              <a:t>ada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kesepakatan</a:t>
            </a:r>
            <a:r>
              <a:rPr lang="en-US" sz="2400" b="1" dirty="0">
                <a:solidFill>
                  <a:srgbClr val="002060"/>
                </a:solidFill>
              </a:rPr>
              <a:t>. </a:t>
            </a:r>
          </a:p>
          <a:p>
            <a:pPr marL="45720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7"/>
            </a:pP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32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56697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Lanjutan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57938" y="795575"/>
            <a:ext cx="8311741" cy="5682717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20"/>
            </a:pPr>
            <a:r>
              <a:rPr lang="en-US" sz="2400" b="1" i="1" dirty="0" smtClean="0">
                <a:solidFill>
                  <a:srgbClr val="002060"/>
                </a:solidFill>
              </a:rPr>
              <a:t>Cooperation</a:t>
            </a:r>
            <a:r>
              <a:rPr lang="en-US" sz="2400" b="1" dirty="0">
                <a:solidFill>
                  <a:srgbClr val="002060"/>
                </a:solidFill>
              </a:rPr>
              <a:t>:  </a:t>
            </a:r>
            <a:r>
              <a:rPr lang="en-US" sz="2400" b="1" dirty="0" err="1">
                <a:solidFill>
                  <a:srgbClr val="002060"/>
                </a:solidFill>
              </a:rPr>
              <a:t>Dalam</a:t>
            </a:r>
            <a:r>
              <a:rPr lang="en-US" sz="2400" b="1" dirty="0">
                <a:solidFill>
                  <a:srgbClr val="002060"/>
                </a:solidFill>
              </a:rPr>
              <a:t> proses 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; 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bersama-sama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mengatasi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masalah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mereka</a:t>
            </a:r>
            <a:r>
              <a:rPr lang="en-US" sz="2400" b="1" dirty="0">
                <a:solidFill>
                  <a:srgbClr val="002060"/>
                </a:solidFill>
              </a:rPr>
              <a:t>. </a:t>
            </a:r>
          </a:p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20"/>
            </a:pPr>
            <a:r>
              <a:rPr lang="en-US" sz="2400" b="1" i="1" dirty="0">
                <a:solidFill>
                  <a:srgbClr val="002060"/>
                </a:solidFill>
              </a:rPr>
              <a:t>Participation</a:t>
            </a:r>
            <a:r>
              <a:rPr lang="en-US" sz="2400" b="1" dirty="0">
                <a:solidFill>
                  <a:srgbClr val="002060"/>
                </a:solidFill>
              </a:rPr>
              <a:t>:  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harus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selalu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berupaya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memaksimalkan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partisipasi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dengan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tujuan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membuat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semua</a:t>
            </a:r>
            <a:r>
              <a:rPr lang="en-US" sz="2400" b="1" dirty="0">
                <a:solidFill>
                  <a:srgbClr val="002060"/>
                </a:solidFill>
              </a:rPr>
              <a:t> orang </a:t>
            </a:r>
            <a:r>
              <a:rPr lang="en-US" sz="2400" b="1" dirty="0" err="1">
                <a:solidFill>
                  <a:srgbClr val="002060"/>
                </a:solidFill>
              </a:rPr>
              <a:t>terlibat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secara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aktif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dalam</a:t>
            </a:r>
            <a:r>
              <a:rPr lang="en-US" sz="2400" b="1" dirty="0">
                <a:solidFill>
                  <a:srgbClr val="002060"/>
                </a:solidFill>
              </a:rPr>
              <a:t> proses </a:t>
            </a:r>
            <a:r>
              <a:rPr lang="en-US" sz="2400" b="1" dirty="0" err="1">
                <a:solidFill>
                  <a:srgbClr val="002060"/>
                </a:solidFill>
              </a:rPr>
              <a:t>aktivitasnya</a:t>
            </a:r>
            <a:r>
              <a:rPr lang="en-US" sz="2400" b="1" dirty="0">
                <a:solidFill>
                  <a:srgbClr val="002060"/>
                </a:solidFill>
              </a:rPr>
              <a:t>. </a:t>
            </a:r>
          </a:p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20"/>
            </a:pPr>
            <a:r>
              <a:rPr lang="en-US" sz="2400" b="1" i="1" dirty="0">
                <a:solidFill>
                  <a:srgbClr val="002060"/>
                </a:solidFill>
              </a:rPr>
              <a:t>Defining need</a:t>
            </a:r>
            <a:r>
              <a:rPr lang="en-US" sz="2400" b="1" dirty="0">
                <a:solidFill>
                  <a:srgbClr val="002060"/>
                </a:solidFill>
              </a:rPr>
              <a:t>:  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harus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mencapai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kesepakatan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mengenai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kebutuhan</a:t>
            </a:r>
            <a:r>
              <a:rPr lang="en-US" sz="2400" b="1" dirty="0">
                <a:solidFill>
                  <a:srgbClr val="002060"/>
                </a:solidFill>
              </a:rPr>
              <a:t> yang </a:t>
            </a:r>
            <a:r>
              <a:rPr lang="en-US" sz="2400" b="1" dirty="0" err="1">
                <a:solidFill>
                  <a:srgbClr val="002060"/>
                </a:solidFill>
              </a:rPr>
              <a:t>teridentifikasi</a:t>
            </a:r>
            <a:r>
              <a:rPr lang="en-US" sz="2400" b="1" dirty="0">
                <a:solidFill>
                  <a:srgbClr val="002060"/>
                </a:solidFill>
              </a:rPr>
              <a:t>. </a:t>
            </a:r>
            <a:r>
              <a:rPr lang="en-US" sz="2400" b="1" dirty="0" err="1">
                <a:solidFill>
                  <a:srgbClr val="002060"/>
                </a:solidFill>
              </a:rPr>
              <a:t>Definisi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kebutuhan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harus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oleh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sendiri</a:t>
            </a:r>
            <a:r>
              <a:rPr lang="en-US" sz="2400" b="1" dirty="0">
                <a:solidFill>
                  <a:srgbClr val="002060"/>
                </a:solidFill>
              </a:rPr>
              <a:t>. </a:t>
            </a:r>
          </a:p>
          <a:p>
            <a:pPr marL="45720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20"/>
            </a:pP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56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>
          <a:xfrm>
            <a:off x="457200" y="758825"/>
            <a:ext cx="8229600" cy="658813"/>
          </a:xfrm>
        </p:spPr>
        <p:txBody>
          <a:bodyPr>
            <a:normAutofit fontScale="90000"/>
          </a:bodyPr>
          <a:lstStyle/>
          <a:p>
            <a:r>
              <a:rPr lang="id-ID" altLang="id-ID" sz="40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DAFTAR ISI</a:t>
            </a:r>
          </a:p>
        </p:txBody>
      </p:sp>
      <p:sp>
        <p:nvSpPr>
          <p:cNvPr id="17411" name="Subtitle 2"/>
          <p:cNvSpPr>
            <a:spLocks noGrp="1"/>
          </p:cNvSpPr>
          <p:nvPr>
            <p:ph idx="4294967295"/>
          </p:nvPr>
        </p:nvSpPr>
        <p:spPr>
          <a:xfrm>
            <a:off x="571500" y="1611824"/>
            <a:ext cx="8001000" cy="440797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rPr lang="id-ID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Review Pertemuan 3</a:t>
            </a:r>
          </a:p>
          <a:p>
            <a:pPr>
              <a:lnSpc>
                <a:spcPct val="150000"/>
              </a:lnSpc>
            </a:pPr>
            <a:r>
              <a:rPr lang="id-ID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Pendahuluan</a:t>
            </a:r>
          </a:p>
          <a:p>
            <a:pPr>
              <a:lnSpc>
                <a:spcPct val="150000"/>
              </a:lnSpc>
            </a:pPr>
            <a:r>
              <a:rPr lang="id-ID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Lingkungan </a:t>
            </a:r>
          </a:p>
          <a:p>
            <a:pPr>
              <a:lnSpc>
                <a:spcPct val="150000"/>
              </a:lnSpc>
            </a:pPr>
            <a:r>
              <a:rPr lang="id-ID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Sosial </a:t>
            </a:r>
          </a:p>
          <a:p>
            <a:pPr>
              <a:lnSpc>
                <a:spcPct val="150000"/>
              </a:lnSpc>
            </a:pPr>
            <a:r>
              <a:rPr lang="id-ID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Diskusi</a:t>
            </a:r>
          </a:p>
          <a:p>
            <a:pPr>
              <a:lnSpc>
                <a:spcPct val="150000"/>
              </a:lnSpc>
            </a:pPr>
            <a:endParaRPr lang="en-US" altLang="id-ID" dirty="0" smtClean="0">
              <a:latin typeface="Algerian" panose="04020705040A02060702" pitchFamily="82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61306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450" y="449451"/>
            <a:ext cx="8416737" cy="1095799"/>
          </a:xfrm>
        </p:spPr>
        <p:txBody>
          <a:bodyPr>
            <a:noAutofit/>
          </a:bodyPr>
          <a:lstStyle/>
          <a:p>
            <a:r>
              <a:rPr lang="en-US" sz="2400" b="1" dirty="0" err="1"/>
              <a:t>Analisis</a:t>
            </a:r>
            <a:r>
              <a:rPr lang="en-US" sz="2400" b="1" dirty="0"/>
              <a:t> Program </a:t>
            </a:r>
            <a:r>
              <a:rPr lang="en-US" sz="2400" b="1" dirty="0" err="1"/>
              <a:t>Pemberdayaan</a:t>
            </a:r>
            <a:r>
              <a:rPr lang="en-US" sz="2400" b="1" dirty="0"/>
              <a:t> </a:t>
            </a:r>
            <a:r>
              <a:rPr lang="en-US" sz="2400" b="1" dirty="0" err="1"/>
              <a:t>Masyarakat</a:t>
            </a:r>
            <a:r>
              <a:rPr lang="en-US" sz="2400" b="1" dirty="0"/>
              <a:t> </a:t>
            </a:r>
            <a:r>
              <a:rPr lang="en-US" sz="2400" b="1" dirty="0" err="1"/>
              <a:t>Menurut</a:t>
            </a:r>
            <a:r>
              <a:rPr lang="en-US" sz="2400" b="1" dirty="0"/>
              <a:t> </a:t>
            </a:r>
            <a:r>
              <a:rPr lang="en-US" sz="2400" b="1" dirty="0" err="1"/>
              <a:t>Prinsip-Prinsip</a:t>
            </a:r>
            <a:r>
              <a:rPr lang="en-US" sz="2400" b="1" dirty="0"/>
              <a:t> </a:t>
            </a:r>
            <a:r>
              <a:rPr lang="en-US" sz="2400" b="1" i="1" dirty="0" err="1"/>
              <a:t>Communty</a:t>
            </a:r>
            <a:r>
              <a:rPr lang="en-US" sz="2400" b="1" i="1" dirty="0"/>
              <a:t> Development</a:t>
            </a:r>
            <a:r>
              <a:rPr lang="en-US" sz="2400" i="1" dirty="0"/>
              <a:t> 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03124559"/>
              </p:ext>
            </p:extLst>
          </p:nvPr>
        </p:nvGraphicFramePr>
        <p:xfrm>
          <a:off x="274638" y="1392254"/>
          <a:ext cx="8594726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7363"/>
                <a:gridCol w="4297363"/>
              </a:tblGrid>
              <a:tr h="4758144">
                <a:tc>
                  <a:txBody>
                    <a:bodyPr/>
                    <a:lstStyle/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endParaRPr lang="en-US" sz="2800" b="1" i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Integrated development </a:t>
                      </a:r>
                      <a:endParaRPr lang="en-US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Empowerment </a:t>
                      </a:r>
                      <a:endParaRPr lang="en-US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Human Rights </a:t>
                      </a:r>
                      <a:endParaRPr lang="en-US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Sustainability </a:t>
                      </a:r>
                      <a:endParaRPr lang="en-US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Consensus</a:t>
                      </a:r>
                      <a:endParaRPr lang="en-US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Participation </a:t>
                      </a:r>
                      <a:endParaRPr lang="en-US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Cooperation</a:t>
                      </a:r>
                      <a:endParaRPr lang="en-US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en-US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endParaRPr lang="en-US" sz="2800" b="1" i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Non-violence </a:t>
                      </a:r>
                      <a:endParaRPr lang="en-US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Communtiy</a:t>
                      </a:r>
                      <a:r>
                        <a:rPr lang="en-US" sz="2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building </a:t>
                      </a:r>
                      <a:endParaRPr lang="en-US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pace of development </a:t>
                      </a:r>
                      <a:endParaRPr lang="en-US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personal and the political</a:t>
                      </a:r>
                      <a:endParaRPr lang="en-US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Community ownership </a:t>
                      </a:r>
                      <a:endParaRPr lang="en-US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Organic development</a:t>
                      </a:r>
                      <a:endParaRPr lang="en-US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Defining need</a:t>
                      </a:r>
                      <a:endParaRPr lang="en-US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14350" indent="-514350">
                        <a:buFont typeface="Arial" panose="020B0604020202020204" pitchFamily="34" charset="0"/>
                        <a:buChar char="•"/>
                      </a:pP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35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794288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002060"/>
                </a:solidFill>
              </a:rPr>
              <a:t>Sosial</a:t>
            </a:r>
            <a:r>
              <a:rPr lang="en-US" b="1" dirty="0" smtClean="0">
                <a:solidFill>
                  <a:srgbClr val="002060"/>
                </a:solidFill>
              </a:rPr>
              <a:t> Change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  <a:prstGeom prst="rect">
            <a:avLst/>
          </a:prstGeo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P</a:t>
            </a:r>
            <a:r>
              <a:rPr lang="en-US" b="1" dirty="0" err="1" smtClean="0">
                <a:solidFill>
                  <a:srgbClr val="002060"/>
                </a:solidFill>
              </a:rPr>
              <a:t>erubahan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i="1" dirty="0">
                <a:solidFill>
                  <a:srgbClr val="002060"/>
                </a:solidFill>
              </a:rPr>
              <a:t>social change</a:t>
            </a:r>
            <a:r>
              <a:rPr lang="en-US" b="1" dirty="0">
                <a:solidFill>
                  <a:srgbClr val="002060"/>
                </a:solidFill>
              </a:rPr>
              <a:t>) </a:t>
            </a:r>
            <a:r>
              <a:rPr lang="en-US" b="1" dirty="0" err="1">
                <a:solidFill>
                  <a:srgbClr val="002060"/>
                </a:solidFill>
              </a:rPr>
              <a:t>dalam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sebuah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lembaga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mempengaruhi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sistem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termasuk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nilai-nilai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sikap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perilaku</a:t>
            </a:r>
            <a:r>
              <a:rPr lang="en-US" b="1" dirty="0">
                <a:solidFill>
                  <a:srgbClr val="002060"/>
                </a:solidFill>
              </a:rPr>
              <a:t> di </a:t>
            </a:r>
            <a:r>
              <a:rPr lang="en-US" b="1" dirty="0" err="1">
                <a:solidFill>
                  <a:srgbClr val="002060"/>
                </a:solidFill>
              </a:rPr>
              <a:t>antara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kelompok-kelompok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dalam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Perspektif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kaum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adaptionist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menjelaskan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berbagai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perubahan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sebagai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langkah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untuk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menyesuaikan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diri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terhadap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situasi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objektif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luar</a:t>
            </a:r>
            <a:r>
              <a:rPr lang="en-US" b="1" dirty="0">
                <a:solidFill>
                  <a:srgbClr val="002060"/>
                </a:solidFill>
              </a:rPr>
              <a:t> yang </a:t>
            </a:r>
            <a:r>
              <a:rPr lang="en-US" b="1" dirty="0" err="1">
                <a:solidFill>
                  <a:srgbClr val="002060"/>
                </a:solidFill>
              </a:rPr>
              <a:t>meliputi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fisik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budaya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ekonomi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teknologi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endParaRPr lang="en-US" b="1" dirty="0" smtClean="0">
              <a:solidFill>
                <a:srgbClr val="002060"/>
              </a:solidFill>
            </a:endParaRPr>
          </a:p>
          <a:p>
            <a:endParaRPr lang="en-US" b="1" dirty="0">
              <a:solidFill>
                <a:srgbClr val="002060"/>
              </a:solidFill>
            </a:endParaRPr>
          </a:p>
          <a:p>
            <a:r>
              <a:rPr lang="id-ID" b="1" dirty="0">
                <a:solidFill>
                  <a:srgbClr val="002060"/>
                </a:solidFill>
              </a:rPr>
              <a:t>Perubahan sosial yang membawa jargon modernisasi menghasilkan </a:t>
            </a:r>
            <a:r>
              <a:rPr lang="en-US" b="1" dirty="0" err="1">
                <a:solidFill>
                  <a:srgbClr val="002060"/>
                </a:solidFill>
              </a:rPr>
              <a:t>budaya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hedonisme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marginalisasi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pengelolaan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sumberdaya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alam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kemiskinan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konflik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 smtClean="0">
                <a:solidFill>
                  <a:srgbClr val="002060"/>
                </a:solidFill>
                <a:effectLst/>
              </a:rPr>
              <a:t> </a:t>
            </a:r>
            <a:endParaRPr lang="en-US" b="1" dirty="0" smtClean="0">
              <a:solidFill>
                <a:srgbClr val="002060"/>
              </a:solidFill>
            </a:endParaRPr>
          </a:p>
          <a:p>
            <a:endParaRPr lang="en-US" b="1" dirty="0">
              <a:solidFill>
                <a:srgbClr val="002060"/>
              </a:solidFill>
            </a:endParaRPr>
          </a:p>
          <a:p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76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827065"/>
          </a:xfrm>
        </p:spPr>
        <p:txBody>
          <a:bodyPr/>
          <a:lstStyle/>
          <a:p>
            <a:pPr algn="ctr"/>
            <a:r>
              <a:rPr lang="en-US" dirty="0" err="1" smtClean="0"/>
              <a:t>Kegiatan</a:t>
            </a:r>
            <a:r>
              <a:rPr lang="en-US" dirty="0" smtClean="0"/>
              <a:t> Program CSR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1444" y="1298448"/>
            <a:ext cx="8358236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en-US" b="1" i="1" dirty="0" err="1" smtClean="0">
                <a:solidFill>
                  <a:srgbClr val="002060"/>
                </a:solidFill>
              </a:rPr>
              <a:t>Pengembangan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kapasitas</a:t>
            </a:r>
            <a:r>
              <a:rPr lang="en-US" b="1" i="1" dirty="0">
                <a:solidFill>
                  <a:srgbClr val="002060"/>
                </a:solidFill>
              </a:rPr>
              <a:t> SDM di </a:t>
            </a:r>
            <a:r>
              <a:rPr lang="en-US" b="1" i="1" dirty="0" err="1">
                <a:solidFill>
                  <a:srgbClr val="002060"/>
                </a:solidFill>
              </a:rPr>
              <a:t>lingkungan</a:t>
            </a:r>
            <a:r>
              <a:rPr lang="en-US" b="1" i="1" dirty="0">
                <a:solidFill>
                  <a:srgbClr val="002060"/>
                </a:solidFill>
              </a:rPr>
              <a:t> internal </a:t>
            </a:r>
            <a:r>
              <a:rPr lang="en-US" b="1" i="1" dirty="0" err="1">
                <a:solidFill>
                  <a:srgbClr val="002060"/>
                </a:solidFill>
              </a:rPr>
              <a:t>perusahaan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maupun</a:t>
            </a:r>
            <a:r>
              <a:rPr lang="en-US" b="1" i="1" dirty="0">
                <a:solidFill>
                  <a:srgbClr val="002060"/>
                </a:solidFill>
              </a:rPr>
              <a:t> di </a:t>
            </a:r>
            <a:r>
              <a:rPr lang="en-US" b="1" i="1" dirty="0" err="1">
                <a:solidFill>
                  <a:srgbClr val="002060"/>
                </a:solidFill>
              </a:rPr>
              <a:t>lingkungan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masyarakat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sekitarnya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seperti</a:t>
            </a:r>
            <a:r>
              <a:rPr lang="en-US" b="1" i="1" dirty="0">
                <a:solidFill>
                  <a:srgbClr val="002060"/>
                </a:solidFill>
              </a:rPr>
              <a:t> capacity building, </a:t>
            </a:r>
            <a:r>
              <a:rPr lang="en-US" b="1" i="1" dirty="0" err="1">
                <a:solidFill>
                  <a:srgbClr val="002060"/>
                </a:solidFill>
              </a:rPr>
              <a:t>pelatihan-pelatihan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maupun</a:t>
            </a:r>
            <a:r>
              <a:rPr lang="en-US" b="1" i="1" dirty="0">
                <a:solidFill>
                  <a:srgbClr val="002060"/>
                </a:solidFill>
              </a:rPr>
              <a:t> program </a:t>
            </a:r>
            <a:r>
              <a:rPr lang="en-US" b="1" i="1" dirty="0" err="1" smtClean="0">
                <a:solidFill>
                  <a:srgbClr val="002060"/>
                </a:solidFill>
              </a:rPr>
              <a:t>beasiswa</a:t>
            </a:r>
            <a:r>
              <a:rPr lang="en-US" b="1" i="1" dirty="0" smtClean="0">
                <a:solidFill>
                  <a:srgbClr val="002060"/>
                </a:solidFill>
              </a:rPr>
              <a:t>  </a:t>
            </a:r>
            <a:endParaRPr lang="en-US" b="1" i="1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50000"/>
              </a:lnSpc>
              <a:buClr>
                <a:srgbClr val="002060"/>
              </a:buClr>
              <a:buAutoNum type="arabicPeriod"/>
            </a:pPr>
            <a:r>
              <a:rPr lang="en-US" b="1" i="1" dirty="0" err="1" smtClean="0">
                <a:solidFill>
                  <a:srgbClr val="002060"/>
                </a:solidFill>
              </a:rPr>
              <a:t>Penguatan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ekonomi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masyarakat</a:t>
            </a:r>
            <a:r>
              <a:rPr lang="en-US" b="1" i="1" dirty="0">
                <a:solidFill>
                  <a:srgbClr val="002060"/>
                </a:solidFill>
              </a:rPr>
              <a:t> di </a:t>
            </a:r>
            <a:r>
              <a:rPr lang="en-US" b="1" i="1" dirty="0" err="1">
                <a:solidFill>
                  <a:srgbClr val="002060"/>
                </a:solidFill>
              </a:rPr>
              <a:t>sekitar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kawasan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wilayah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kerja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perusahaan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seperti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menempatkan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masyarakat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sebagai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pemasok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bahan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baku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perusahaan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mulai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dari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hulu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hingga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ke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hilir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endParaRPr lang="en-US" b="1" i="1" dirty="0" smtClean="0">
              <a:solidFill>
                <a:srgbClr val="002060"/>
              </a:solidFill>
            </a:endParaRPr>
          </a:p>
          <a:p>
            <a:pPr marL="45720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endParaRPr lang="en-US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13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827065"/>
          </a:xfrm>
        </p:spPr>
        <p:txBody>
          <a:bodyPr/>
          <a:lstStyle/>
          <a:p>
            <a:pPr algn="ctr"/>
            <a:r>
              <a:rPr lang="en-US" dirty="0" err="1" smtClean="0"/>
              <a:t>Kegiatan</a:t>
            </a:r>
            <a:r>
              <a:rPr lang="en-US" dirty="0" smtClean="0"/>
              <a:t> Program CSR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1444" y="1298448"/>
            <a:ext cx="8358236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>
              <a:buClr>
                <a:srgbClr val="002060"/>
              </a:buClr>
              <a:buFont typeface="+mj-lt"/>
              <a:buAutoNum type="arabicPeriod" startAt="3"/>
            </a:pPr>
            <a:r>
              <a:rPr lang="en-US" b="1" dirty="0" err="1" smtClean="0">
                <a:solidFill>
                  <a:srgbClr val="002060"/>
                </a:solidFill>
              </a:rPr>
              <a:t>Pemeliharaan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hubungan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kemitraan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antara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perusahaan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secara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berkelanjutan</a:t>
            </a:r>
            <a:r>
              <a:rPr lang="en-US" b="1" dirty="0">
                <a:solidFill>
                  <a:srgbClr val="002060"/>
                </a:solidFill>
              </a:rPr>
              <a:t>,  </a:t>
            </a:r>
            <a:r>
              <a:rPr lang="en-US" b="1" dirty="0" err="1">
                <a:solidFill>
                  <a:srgbClr val="002060"/>
                </a:solidFill>
              </a:rPr>
              <a:t>baik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terkait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aspek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, social </a:t>
            </a:r>
            <a:r>
              <a:rPr lang="en-US" b="1" dirty="0" err="1">
                <a:solidFill>
                  <a:srgbClr val="002060"/>
                </a:solidFill>
              </a:rPr>
              <a:t>maupun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ekonomi</a:t>
            </a:r>
            <a:r>
              <a:rPr lang="en-US" b="1" dirty="0">
                <a:solidFill>
                  <a:srgbClr val="002060"/>
                </a:solidFill>
              </a:rPr>
              <a:t>. </a:t>
            </a:r>
            <a:r>
              <a:rPr lang="en-US" b="1" dirty="0" err="1">
                <a:solidFill>
                  <a:srgbClr val="002060"/>
                </a:solidFill>
              </a:rPr>
              <a:t>Apabila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tidak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dikelola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dengan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baik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menyebabkan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kerawanan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terhadap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konflik</a:t>
            </a:r>
            <a:endParaRPr lang="en-US" b="1" dirty="0">
              <a:solidFill>
                <a:srgbClr val="002060"/>
              </a:solidFill>
            </a:endParaRPr>
          </a:p>
          <a:p>
            <a:pPr marL="457200" indent="-457200">
              <a:buClr>
                <a:srgbClr val="002060"/>
              </a:buClr>
              <a:buFont typeface="+mj-lt"/>
              <a:buAutoNum type="arabicPeriod" startAt="3"/>
            </a:pPr>
            <a:r>
              <a:rPr lang="en-US" b="1" dirty="0" err="1" smtClean="0">
                <a:solidFill>
                  <a:srgbClr val="002060"/>
                </a:solidFill>
              </a:rPr>
              <a:t>Perbaikan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tata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kelola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perusahaan</a:t>
            </a:r>
            <a:r>
              <a:rPr lang="en-US" b="1" dirty="0">
                <a:solidFill>
                  <a:srgbClr val="002060"/>
                </a:solidFill>
              </a:rPr>
              <a:t> yang </a:t>
            </a:r>
            <a:r>
              <a:rPr lang="en-US" b="1" dirty="0" err="1">
                <a:solidFill>
                  <a:srgbClr val="002060"/>
                </a:solidFill>
              </a:rPr>
              <a:t>baik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i="1" dirty="0">
                <a:solidFill>
                  <a:srgbClr val="002060"/>
                </a:solidFill>
              </a:rPr>
              <a:t>good corporate management</a:t>
            </a:r>
            <a:r>
              <a:rPr lang="en-US" b="1" dirty="0" smtClean="0">
                <a:solidFill>
                  <a:srgbClr val="002060"/>
                </a:solidFill>
              </a:rPr>
              <a:t>)</a:t>
            </a:r>
            <a:endParaRPr lang="en-US" b="1" dirty="0">
              <a:solidFill>
                <a:srgbClr val="002060"/>
              </a:solidFill>
            </a:endParaRPr>
          </a:p>
          <a:p>
            <a:pPr marL="457200" indent="-457200">
              <a:buClr>
                <a:srgbClr val="002060"/>
              </a:buClr>
              <a:buFont typeface="+mj-lt"/>
              <a:buAutoNum type="arabicPeriod" startAt="3"/>
            </a:pPr>
            <a:r>
              <a:rPr lang="en-US" b="1" dirty="0" err="1" smtClean="0">
                <a:solidFill>
                  <a:srgbClr val="002060"/>
                </a:solidFill>
              </a:rPr>
              <a:t>Pelestarian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baik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fisik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dirty="0" err="1">
                <a:solidFill>
                  <a:srgbClr val="002060"/>
                </a:solidFill>
              </a:rPr>
              <a:t>sumber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alam</a:t>
            </a:r>
            <a:r>
              <a:rPr lang="en-US" b="1" dirty="0">
                <a:solidFill>
                  <a:srgbClr val="002060"/>
                </a:solidFill>
              </a:rPr>
              <a:t>) </a:t>
            </a:r>
            <a:r>
              <a:rPr lang="en-US" b="1" dirty="0" err="1">
                <a:solidFill>
                  <a:srgbClr val="002060"/>
                </a:solidFill>
              </a:rPr>
              <a:t>serta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budaya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termasuk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kearifan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lokal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buClr>
                <a:srgbClr val="002060"/>
              </a:buClr>
              <a:buFont typeface="+mj-lt"/>
              <a:buAutoNum type="arabicPeriod" startAt="3"/>
            </a:pP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77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dirty="0" smtClean="0"/>
              <a:t>TERIMA KASIH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9147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1444" y="1298448"/>
            <a:ext cx="8358236" cy="493776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id-ID" dirty="0" smtClean="0"/>
              <a:t>Tugas:</a:t>
            </a:r>
          </a:p>
          <a:p>
            <a:pPr marL="0" indent="0">
              <a:buNone/>
            </a:pPr>
            <a:r>
              <a:rPr lang="id-ID" sz="4400" b="1" i="1" dirty="0" smtClean="0"/>
              <a:t>USULAN </a:t>
            </a:r>
            <a:r>
              <a:rPr lang="en-US" sz="4400" b="1" i="1" dirty="0" smtClean="0"/>
              <a:t>Community </a:t>
            </a:r>
            <a:r>
              <a:rPr lang="en-US" sz="4400" b="1" i="1" dirty="0"/>
              <a:t>Development </a:t>
            </a:r>
            <a:r>
              <a:rPr lang="en-US" sz="4400" b="1" dirty="0"/>
              <a:t>(</a:t>
            </a:r>
            <a:r>
              <a:rPr lang="en-US" sz="4400" b="1" dirty="0" err="1"/>
              <a:t>Pemberdayaan</a:t>
            </a:r>
            <a:r>
              <a:rPr lang="id-ID" sz="4400" b="1" dirty="0"/>
              <a:t> </a:t>
            </a:r>
            <a:r>
              <a:rPr lang="en-US" sz="4400" b="1" dirty="0" err="1"/>
              <a:t>Masyarakat</a:t>
            </a:r>
            <a:r>
              <a:rPr lang="en-US" sz="4400" b="1" dirty="0"/>
              <a:t>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253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417" y="433953"/>
            <a:ext cx="8108358" cy="861448"/>
          </a:xfrm>
        </p:spPr>
        <p:txBody>
          <a:bodyPr/>
          <a:lstStyle/>
          <a:p>
            <a:r>
              <a:rPr lang="id-ID" dirty="0" smtClean="0"/>
              <a:t>Tugas</a:t>
            </a:r>
            <a:endParaRPr lang="id-ID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3"/>
          </p:nvPr>
        </p:nvSpPr>
        <p:spPr>
          <a:xfrm>
            <a:off x="495946" y="1298448"/>
            <a:ext cx="8373734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dirty="0" smtClean="0">
                <a:solidFill>
                  <a:schemeClr val="tx1"/>
                </a:solidFill>
              </a:rPr>
              <a:t>SED </a:t>
            </a:r>
            <a:r>
              <a:rPr lang="id-ID" dirty="0">
                <a:solidFill>
                  <a:schemeClr val="tx1"/>
                </a:solidFill>
              </a:rPr>
              <a:t>1 (</a:t>
            </a:r>
            <a:r>
              <a:rPr lang="id-ID" dirty="0" smtClean="0">
                <a:solidFill>
                  <a:schemeClr val="tx1"/>
                </a:solidFill>
              </a:rPr>
              <a:t>16 </a:t>
            </a:r>
            <a:r>
              <a:rPr lang="id-ID" dirty="0">
                <a:solidFill>
                  <a:schemeClr val="tx1"/>
                </a:solidFill>
              </a:rPr>
              <a:t>Oct 2015)</a:t>
            </a:r>
            <a:br>
              <a:rPr lang="id-ID" dirty="0">
                <a:solidFill>
                  <a:schemeClr val="tx1"/>
                </a:solidFill>
              </a:rPr>
            </a:br>
            <a:r>
              <a:rPr lang="id-ID" dirty="0">
                <a:solidFill>
                  <a:schemeClr val="tx1"/>
                </a:solidFill>
              </a:rPr>
              <a:t>Membuat ringkasan </a:t>
            </a:r>
            <a:r>
              <a:rPr lang="id-ID" dirty="0" smtClean="0">
                <a:solidFill>
                  <a:schemeClr val="tx1"/>
                </a:solidFill>
              </a:rPr>
              <a:t>secara </a:t>
            </a:r>
            <a:r>
              <a:rPr lang="id-ID" dirty="0">
                <a:solidFill>
                  <a:schemeClr val="tx1"/>
                </a:solidFill>
              </a:rPr>
              <a:t>berkelompok, </a:t>
            </a:r>
            <a:r>
              <a:rPr lang="id-ID" dirty="0" smtClean="0">
                <a:solidFill>
                  <a:schemeClr val="tx1"/>
                </a:solidFill>
              </a:rPr>
              <a:t>Pembangunan Berkelanjutan; Lingkungan, khususnya </a:t>
            </a:r>
          </a:p>
          <a:p>
            <a:pPr marL="0" indent="0" algn="ctr">
              <a:buNone/>
            </a:pPr>
            <a:r>
              <a:rPr lang="id-ID" b="1" dirty="0" smtClean="0">
                <a:solidFill>
                  <a:schemeClr val="tx1"/>
                </a:solidFill>
              </a:rPr>
              <a:t>USULAN PEMBERDAYAAN MASYARAKAT TERHADAP LINGKUNGAN </a:t>
            </a:r>
          </a:p>
          <a:p>
            <a:pPr marL="0" indent="0">
              <a:buNone/>
            </a:pPr>
            <a:r>
              <a:rPr lang="id-ID" dirty="0" smtClean="0">
                <a:solidFill>
                  <a:schemeClr val="tx1"/>
                </a:solidFill>
              </a:rPr>
              <a:t>dengan </a:t>
            </a:r>
            <a:r>
              <a:rPr lang="id-ID" dirty="0">
                <a:solidFill>
                  <a:schemeClr val="tx1"/>
                </a:solidFill>
              </a:rPr>
              <a:t>ketentuan tugas sebagai berikut:</a:t>
            </a:r>
            <a:br>
              <a:rPr lang="id-ID" dirty="0">
                <a:solidFill>
                  <a:schemeClr val="tx1"/>
                </a:solidFill>
              </a:rPr>
            </a:br>
            <a:r>
              <a:rPr lang="id-ID" dirty="0">
                <a:solidFill>
                  <a:schemeClr val="tx1"/>
                </a:solidFill>
              </a:rPr>
              <a:t/>
            </a:r>
            <a:br>
              <a:rPr lang="id-ID" dirty="0">
                <a:solidFill>
                  <a:schemeClr val="tx1"/>
                </a:solidFill>
              </a:rPr>
            </a:br>
            <a:r>
              <a:rPr lang="id-ID" dirty="0">
                <a:solidFill>
                  <a:schemeClr val="tx1"/>
                </a:solidFill>
              </a:rPr>
              <a:t>1. </a:t>
            </a:r>
            <a:r>
              <a:rPr lang="id-ID" dirty="0" smtClean="0">
                <a:solidFill>
                  <a:schemeClr val="tx1"/>
                </a:solidFill>
              </a:rPr>
              <a:t>Tugas Kelompok</a:t>
            </a:r>
            <a:r>
              <a:rPr lang="id-ID" dirty="0">
                <a:solidFill>
                  <a:schemeClr val="tx1"/>
                </a:solidFill>
              </a:rPr>
              <a:t/>
            </a:r>
            <a:br>
              <a:rPr lang="id-ID" dirty="0">
                <a:solidFill>
                  <a:schemeClr val="tx1"/>
                </a:solidFill>
              </a:rPr>
            </a:br>
            <a:r>
              <a:rPr lang="id-ID" dirty="0">
                <a:solidFill>
                  <a:schemeClr val="tx1"/>
                </a:solidFill>
              </a:rPr>
              <a:t>2. Ringkasan dibuat dlm format PPT</a:t>
            </a:r>
            <a:br>
              <a:rPr lang="id-ID" dirty="0">
                <a:solidFill>
                  <a:schemeClr val="tx1"/>
                </a:solidFill>
              </a:rPr>
            </a:br>
            <a:r>
              <a:rPr lang="id-ID" dirty="0">
                <a:solidFill>
                  <a:schemeClr val="tx1"/>
                </a:solidFill>
              </a:rPr>
              <a:t>3. Diperkenankan untuk mengambil dari sumber lain (buku/ jurnal/ artikel internet)</a:t>
            </a:r>
            <a:br>
              <a:rPr lang="id-ID" dirty="0">
                <a:solidFill>
                  <a:schemeClr val="tx1"/>
                </a:solidFill>
              </a:rPr>
            </a:br>
            <a:r>
              <a:rPr lang="id-ID" dirty="0">
                <a:solidFill>
                  <a:schemeClr val="tx1"/>
                </a:solidFill>
              </a:rPr>
              <a:t>4. PPT dikumpulkan </a:t>
            </a:r>
            <a:r>
              <a:rPr lang="id-ID" dirty="0" smtClean="0">
                <a:solidFill>
                  <a:schemeClr val="tx1"/>
                </a:solidFill>
              </a:rPr>
              <a:t>tgl 19 </a:t>
            </a:r>
            <a:r>
              <a:rPr lang="id-ID" dirty="0">
                <a:solidFill>
                  <a:schemeClr val="tx1"/>
                </a:solidFill>
              </a:rPr>
              <a:t>Okt 2015, paling lambat pukul </a:t>
            </a:r>
            <a:r>
              <a:rPr lang="id-ID" dirty="0" smtClean="0">
                <a:solidFill>
                  <a:schemeClr val="tx1"/>
                </a:solidFill>
              </a:rPr>
              <a:t>16.30 </a:t>
            </a:r>
            <a:r>
              <a:rPr lang="id-ID" dirty="0">
                <a:solidFill>
                  <a:schemeClr val="tx1"/>
                </a:solidFill>
              </a:rPr>
              <a:t>ke email</a:t>
            </a:r>
            <a:r>
              <a:rPr lang="id-ID" dirty="0" smtClean="0">
                <a:solidFill>
                  <a:schemeClr val="tx1"/>
                </a:solidFill>
              </a:rPr>
              <a:t>: ferdinand_fassa@yahoo.co.id</a:t>
            </a:r>
            <a:endParaRPr lang="id-ID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id-ID" dirty="0" smtClean="0">
                <a:solidFill>
                  <a:schemeClr val="tx1"/>
                </a:solidFill>
              </a:rPr>
              <a:t>5</a:t>
            </a:r>
            <a:r>
              <a:rPr lang="id-ID" dirty="0">
                <a:solidFill>
                  <a:schemeClr val="tx1"/>
                </a:solidFill>
              </a:rPr>
              <a:t>. Lewat dari jam </a:t>
            </a:r>
            <a:r>
              <a:rPr lang="id-ID" dirty="0" smtClean="0">
                <a:solidFill>
                  <a:schemeClr val="tx1"/>
                </a:solidFill>
              </a:rPr>
              <a:t>15.00</a:t>
            </a:r>
            <a:r>
              <a:rPr lang="id-ID" dirty="0">
                <a:solidFill>
                  <a:schemeClr val="tx1"/>
                </a:solidFill>
              </a:rPr>
              <a:t>, tidak diperhitungkan sbg nilai.</a:t>
            </a:r>
            <a:br>
              <a:rPr lang="id-ID" dirty="0">
                <a:solidFill>
                  <a:schemeClr val="tx1"/>
                </a:solidFill>
              </a:rPr>
            </a:br>
            <a:r>
              <a:rPr lang="id-ID" dirty="0">
                <a:solidFill>
                  <a:schemeClr val="tx1"/>
                </a:solidFill>
              </a:rPr>
              <a:t>6. Tulis nama lengkap dan nim pada cover PPT</a:t>
            </a:r>
            <a:br>
              <a:rPr lang="id-ID" dirty="0">
                <a:solidFill>
                  <a:schemeClr val="tx1"/>
                </a:solidFill>
              </a:rPr>
            </a:br>
            <a:r>
              <a:rPr lang="id-ID" dirty="0">
                <a:solidFill>
                  <a:schemeClr val="tx1"/>
                </a:solidFill>
              </a:rPr>
              <a:t>7. Nama file: </a:t>
            </a:r>
            <a:r>
              <a:rPr lang="id-ID" dirty="0" smtClean="0">
                <a:solidFill>
                  <a:schemeClr val="tx1"/>
                </a:solidFill>
              </a:rPr>
              <a:t>SED Tugas 4 Jum’at- </a:t>
            </a:r>
            <a:r>
              <a:rPr lang="id-ID" dirty="0">
                <a:solidFill>
                  <a:schemeClr val="tx1"/>
                </a:solidFill>
              </a:rPr>
              <a:t>(nama </a:t>
            </a:r>
            <a:r>
              <a:rPr lang="id-ID" dirty="0" smtClean="0">
                <a:solidFill>
                  <a:schemeClr val="tx1"/>
                </a:solidFill>
              </a:rPr>
              <a:t>ketua kelompok).                                          Contoh</a:t>
            </a:r>
            <a:r>
              <a:rPr lang="id-ID" dirty="0">
                <a:solidFill>
                  <a:schemeClr val="tx1"/>
                </a:solidFill>
              </a:rPr>
              <a:t>: </a:t>
            </a:r>
            <a:r>
              <a:rPr lang="id-ID" dirty="0" smtClean="0">
                <a:solidFill>
                  <a:schemeClr val="tx1"/>
                </a:solidFill>
              </a:rPr>
              <a:t>SED Tugas 4 Jum’at-Paskal.pptx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52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417" y="433953"/>
            <a:ext cx="8108358" cy="861448"/>
          </a:xfrm>
        </p:spPr>
        <p:txBody>
          <a:bodyPr/>
          <a:lstStyle/>
          <a:p>
            <a:r>
              <a:rPr lang="id-ID" dirty="0" smtClean="0"/>
              <a:t>Kerangka</a:t>
            </a:r>
            <a:endParaRPr lang="id-ID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3"/>
          </p:nvPr>
        </p:nvSpPr>
        <p:spPr>
          <a:xfrm>
            <a:off x="495946" y="1298448"/>
            <a:ext cx="8373734" cy="4937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b="1" dirty="0" smtClean="0">
                <a:solidFill>
                  <a:schemeClr val="tx1"/>
                </a:solidFill>
              </a:rPr>
              <a:t>USULAN PEMBERDAYAAN MASYARAKAT TERHADAP LINGKUNGAN </a:t>
            </a:r>
          </a:p>
          <a:p>
            <a:pPr marL="0" indent="0" algn="ctr">
              <a:buNone/>
            </a:pPr>
            <a:endParaRPr lang="id-ID" b="1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d-ID" b="1" dirty="0" smtClean="0">
                <a:solidFill>
                  <a:schemeClr val="tx1"/>
                </a:solidFill>
              </a:rPr>
              <a:t>Latar belakang terkait permasalahan mengapa CSR itu diadakan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b="1" dirty="0" smtClean="0">
                <a:solidFill>
                  <a:schemeClr val="tx1"/>
                </a:solidFill>
              </a:rPr>
              <a:t>Tujan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b="1" dirty="0" smtClean="0">
                <a:solidFill>
                  <a:schemeClr val="tx1"/>
                </a:solidFill>
              </a:rPr>
              <a:t>Metode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b="1" dirty="0" smtClean="0">
                <a:solidFill>
                  <a:schemeClr val="tx1"/>
                </a:solidFill>
              </a:rPr>
              <a:t>Masyarakat yang terlibat dalam kegiatan CSR tersebut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b="1" dirty="0" smtClean="0">
                <a:solidFill>
                  <a:schemeClr val="tx1"/>
                </a:solidFill>
              </a:rPr>
              <a:t>Hasil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b="1" dirty="0" smtClean="0">
                <a:solidFill>
                  <a:schemeClr val="tx1"/>
                </a:solidFill>
              </a:rPr>
              <a:t>Kesimpulan kelompok</a:t>
            </a:r>
          </a:p>
          <a:p>
            <a:pPr marL="457200" indent="-457200" algn="just">
              <a:buFont typeface="+mj-lt"/>
              <a:buAutoNum type="arabicPeriod"/>
            </a:pPr>
            <a:endParaRPr lang="id-ID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9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4"/>
          <p:cNvSpPr>
            <a:spLocks noGrp="1"/>
          </p:cNvSpPr>
          <p:nvPr>
            <p:ph type="title"/>
          </p:nvPr>
        </p:nvSpPr>
        <p:spPr>
          <a:xfrm>
            <a:off x="339725" y="1673816"/>
            <a:ext cx="8229600" cy="2014781"/>
          </a:xfrm>
        </p:spPr>
        <p:txBody>
          <a:bodyPr/>
          <a:lstStyle/>
          <a:p>
            <a:pPr algn="ctr"/>
            <a:r>
              <a:rPr lang="id-ID" altLang="id-ID" sz="36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REVIEW PERTEMUAN 3</a:t>
            </a:r>
            <a:br>
              <a:rPr lang="id-ID" altLang="id-ID" sz="36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id-ID" altLang="id-ID" sz="36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id-ID" altLang="id-ID" sz="36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id-ID" altLang="id-ID" sz="36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Jejak Ekologi</a:t>
            </a:r>
          </a:p>
        </p:txBody>
      </p:sp>
    </p:spTree>
    <p:extLst>
      <p:ext uri="{BB962C8B-B14F-4D97-AF65-F5344CB8AC3E}">
        <p14:creationId xmlns:p14="http://schemas.microsoft.com/office/powerpoint/2010/main" val="3584514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0"/>
          </a:xfrm>
        </p:spPr>
        <p:txBody>
          <a:bodyPr/>
          <a:lstStyle/>
          <a:p>
            <a:pPr algn="ctr"/>
            <a:r>
              <a:rPr lang="en-US">
                <a:latin typeface="Candara" charset="0"/>
              </a:rPr>
              <a:t>PENGENALAN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80447" y="1453452"/>
            <a:ext cx="8388916" cy="47822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>
              <a:ea typeface="+mn-ea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</a:rPr>
              <a:t>Pembahasan</a:t>
            </a:r>
            <a:r>
              <a:rPr lang="en-US" dirty="0" smtClean="0">
                <a:ea typeface="+mn-ea"/>
              </a:rPr>
              <a:t> : </a:t>
            </a:r>
            <a:r>
              <a:rPr lang="en-US" dirty="0">
                <a:ea typeface="+mn-ea"/>
              </a:rPr>
              <a:t>Pembangunan </a:t>
            </a:r>
            <a:r>
              <a:rPr lang="en-US" dirty="0" err="1" smtClean="0">
                <a:ea typeface="+mn-ea"/>
              </a:rPr>
              <a:t>Berkelanjutan</a:t>
            </a:r>
            <a:endParaRPr lang="en-US" dirty="0" smtClean="0">
              <a:ea typeface="+mn-ea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</a:rPr>
              <a:t>Durasi</a:t>
            </a:r>
            <a:r>
              <a:rPr lang="en-US" dirty="0" smtClean="0">
                <a:ea typeface="+mn-ea"/>
              </a:rPr>
              <a:t> : 150 </a:t>
            </a:r>
            <a:r>
              <a:rPr lang="en-US" dirty="0" err="1" smtClean="0">
                <a:ea typeface="+mn-ea"/>
              </a:rPr>
              <a:t>menit</a:t>
            </a:r>
            <a:endParaRPr lang="en-US" dirty="0">
              <a:ea typeface="+mn-ea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ea typeface="+mn-ea"/>
              </a:rPr>
              <a:t>Kompetensi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Dasar</a:t>
            </a:r>
            <a:r>
              <a:rPr lang="en-US" dirty="0">
                <a:ea typeface="+mn-ea"/>
              </a:rPr>
              <a:t>: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ea typeface="+mn-ea"/>
              </a:rPr>
              <a:t>Mahasiswa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dapat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memiliki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dasar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pemikiran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mengenai</a:t>
            </a:r>
            <a:r>
              <a:rPr lang="en-US" dirty="0">
                <a:ea typeface="+mn-ea"/>
              </a:rPr>
              <a:t> triple bottom line (people, planet </a:t>
            </a:r>
            <a:r>
              <a:rPr lang="en-US" dirty="0" err="1">
                <a:ea typeface="+mn-ea"/>
              </a:rPr>
              <a:t>dan</a:t>
            </a:r>
            <a:r>
              <a:rPr lang="en-US" dirty="0">
                <a:ea typeface="+mn-ea"/>
              </a:rPr>
              <a:t> profit) yang </a:t>
            </a:r>
            <a:r>
              <a:rPr lang="en-US" dirty="0" err="1">
                <a:ea typeface="+mn-ea"/>
              </a:rPr>
              <a:t>menjadi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fondasi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dasar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pelaksanaan</a:t>
            </a:r>
            <a:r>
              <a:rPr lang="en-US" dirty="0">
                <a:ea typeface="+mn-ea"/>
              </a:rPr>
              <a:t> Pembangunan </a:t>
            </a:r>
            <a:r>
              <a:rPr lang="en-US" dirty="0" err="1" smtClean="0">
                <a:ea typeface="+mn-ea"/>
              </a:rPr>
              <a:t>Berkelanjutan</a:t>
            </a:r>
            <a:endParaRPr lang="en-US" dirty="0" smtClean="0">
              <a:ea typeface="+mn-ea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ea typeface="+mn-ea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>
                <a:ea typeface="+mn-ea"/>
              </a:rPr>
              <a:t>Fokus</a:t>
            </a:r>
            <a:r>
              <a:rPr lang="en-US" dirty="0" smtClean="0">
                <a:ea typeface="+mn-ea"/>
              </a:rPr>
              <a:t> :  </a:t>
            </a:r>
            <a:r>
              <a:rPr lang="id-ID" b="1" dirty="0" smtClean="0">
                <a:solidFill>
                  <a:schemeClr val="tx1"/>
                </a:solidFill>
              </a:rPr>
              <a:t>Lingkungan &amp; Sosial/Pemberdayaan masyarakat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1817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>
          <a:xfrm>
            <a:off x="276225" y="464952"/>
            <a:ext cx="8591550" cy="628973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Candara" charset="0"/>
              </a:rPr>
              <a:t>PENDAHULUAN</a:t>
            </a:r>
            <a:endParaRPr lang="en-US" b="1" dirty="0">
              <a:latin typeface="Candara" charset="0"/>
            </a:endParaRPr>
          </a:p>
        </p:txBody>
      </p:sp>
      <p:pic>
        <p:nvPicPr>
          <p:cNvPr id="4" name="BLOGGER_PHOTO_ID_5569899192866293922" descr="Description: http://4.bp.blogspot.com/_eGGP36_I5s8/TUxBzimHyKI/AAAAAAAAAB8/xEJeeu8EGCI/s320/Sustainable_development.png">
            <a:hlinkClick r:id="rId2"/>
          </p:cNvPr>
          <p:cNvPicPr>
            <a:picLocks noGrp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091" y="891797"/>
            <a:ext cx="6245816" cy="50744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2807781" y="5966202"/>
            <a:ext cx="40863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Gambar</a:t>
            </a:r>
            <a:r>
              <a:rPr lang="en-US" b="1" dirty="0" smtClean="0"/>
              <a:t> </a:t>
            </a:r>
            <a:r>
              <a:rPr lang="id-ID" b="1" dirty="0" smtClean="0"/>
              <a:t>1</a:t>
            </a:r>
            <a:r>
              <a:rPr lang="en-US" b="1" dirty="0" smtClean="0"/>
              <a:t>.  Pembangunan </a:t>
            </a:r>
            <a:r>
              <a:rPr lang="en-US" b="1" dirty="0" err="1" smtClean="0"/>
              <a:t>Berkelanjutan</a:t>
            </a:r>
            <a:endParaRPr lang="id-ID" b="1" dirty="0"/>
          </a:p>
        </p:txBody>
      </p:sp>
      <p:sp>
        <p:nvSpPr>
          <p:cNvPr id="5" name="Rectangle 4"/>
          <p:cNvSpPr/>
          <p:nvPr/>
        </p:nvSpPr>
        <p:spPr>
          <a:xfrm>
            <a:off x="1777142" y="3270144"/>
            <a:ext cx="2061275" cy="2014779"/>
          </a:xfrm>
          <a:prstGeom prst="rect">
            <a:avLst/>
          </a:prstGeom>
          <a:noFill/>
          <a:ln w="508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3634356" y="1221787"/>
            <a:ext cx="2061275" cy="2014779"/>
          </a:xfrm>
          <a:prstGeom prst="rect">
            <a:avLst/>
          </a:prstGeom>
          <a:noFill/>
          <a:ln w="508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4233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95946" y="1410345"/>
            <a:ext cx="8648054" cy="49594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d-ID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d-ID" b="1" dirty="0" smtClean="0">
                <a:solidFill>
                  <a:srgbClr val="002060"/>
                </a:solidFill>
              </a:rPr>
              <a:t>P</a:t>
            </a:r>
            <a:r>
              <a:rPr lang="en-US" b="1" dirty="0" err="1" smtClean="0">
                <a:solidFill>
                  <a:srgbClr val="002060"/>
                </a:solidFill>
              </a:rPr>
              <a:t>embangunan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berkelanjutan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ini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diartikan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sebagai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peningkatan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kualitas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hidup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manusia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dengan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menggunakan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kapasitas</a:t>
            </a:r>
            <a:r>
              <a:rPr lang="en-US" b="1" dirty="0">
                <a:solidFill>
                  <a:srgbClr val="002060"/>
                </a:solidFill>
              </a:rPr>
              <a:t> yang </a:t>
            </a:r>
            <a:r>
              <a:rPr lang="en-US" b="1" dirty="0" err="1">
                <a:solidFill>
                  <a:srgbClr val="002060"/>
                </a:solidFill>
              </a:rPr>
              <a:t>mendukung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ekosistem</a:t>
            </a:r>
            <a:r>
              <a:rPr lang="id-ID" b="1" dirty="0" smtClean="0">
                <a:solidFill>
                  <a:srgbClr val="002060"/>
                </a:solidFill>
              </a:rPr>
              <a:t> (</a:t>
            </a:r>
            <a:r>
              <a:rPr lang="en-US" b="1" dirty="0">
                <a:solidFill>
                  <a:srgbClr val="002060"/>
                </a:solidFill>
              </a:rPr>
              <a:t>IUCN, UNEP,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WWF </a:t>
            </a:r>
            <a:r>
              <a:rPr lang="en-US" b="1" dirty="0" smtClean="0">
                <a:solidFill>
                  <a:srgbClr val="002060"/>
                </a:solidFill>
              </a:rPr>
              <a:t>1991)</a:t>
            </a:r>
            <a:endParaRPr lang="id-ID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d-ID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d-ID" b="1" dirty="0">
                <a:solidFill>
                  <a:srgbClr val="002060"/>
                </a:solidFill>
              </a:rPr>
              <a:t>Istilah </a:t>
            </a:r>
            <a:r>
              <a:rPr lang="id-ID" b="1" dirty="0" smtClean="0">
                <a:solidFill>
                  <a:srgbClr val="002060"/>
                </a:solidFill>
              </a:rPr>
              <a:t>Pembangunan </a:t>
            </a:r>
            <a:r>
              <a:rPr lang="id-ID" b="1" dirty="0">
                <a:solidFill>
                  <a:srgbClr val="002060"/>
                </a:solidFill>
              </a:rPr>
              <a:t>Berkelanjutan” secara resmi dipergunakan dalam Tap MPR No. </a:t>
            </a:r>
            <a:r>
              <a:rPr lang="id-ID" b="1" dirty="0" smtClean="0">
                <a:solidFill>
                  <a:srgbClr val="002060"/>
                </a:solidFill>
              </a:rPr>
              <a:t>IV </a:t>
            </a:r>
            <a:r>
              <a:rPr lang="id-ID" b="1" dirty="0">
                <a:solidFill>
                  <a:srgbClr val="002060"/>
                </a:solidFill>
              </a:rPr>
              <a:t>/MPR/1999 tentang GBHN, sedangkan istilah Pembangunan berkelanjutan </a:t>
            </a:r>
            <a:r>
              <a:rPr lang="id-ID" b="1" dirty="0" smtClean="0">
                <a:solidFill>
                  <a:srgbClr val="002060"/>
                </a:solidFill>
              </a:rPr>
              <a:t>yang </a:t>
            </a:r>
            <a:r>
              <a:rPr lang="id-ID" b="1" dirty="0">
                <a:solidFill>
                  <a:srgbClr val="002060"/>
                </a:solidFill>
              </a:rPr>
              <a:t>berwawasan Lingkungan </a:t>
            </a:r>
            <a:r>
              <a:rPr lang="id-ID" b="1" dirty="0" smtClean="0">
                <a:solidFill>
                  <a:srgbClr val="002060"/>
                </a:solidFill>
              </a:rPr>
              <a:t>Hidup digunakan </a:t>
            </a:r>
            <a:r>
              <a:rPr lang="id-ID" b="1" dirty="0">
                <a:solidFill>
                  <a:srgbClr val="002060"/>
                </a:solidFill>
              </a:rPr>
              <a:t>dalam UU No. 23 Tahun 1997 </a:t>
            </a:r>
            <a:r>
              <a:rPr lang="id-ID" b="1" dirty="0" smtClean="0">
                <a:solidFill>
                  <a:srgbClr val="002060"/>
                </a:solidFill>
              </a:rPr>
              <a:t>tentang </a:t>
            </a:r>
            <a:r>
              <a:rPr lang="id-ID" b="1" dirty="0">
                <a:solidFill>
                  <a:srgbClr val="002060"/>
                </a:solidFill>
              </a:rPr>
              <a:t>Pengelolaan Lingkungan Hidup</a:t>
            </a:r>
          </a:p>
          <a:p>
            <a:pPr marL="0" indent="0" algn="ctr">
              <a:lnSpc>
                <a:spcPct val="150000"/>
              </a:lnSpc>
              <a:buNone/>
            </a:pPr>
            <a:endParaRPr lang="id-ID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d-ID" b="1" dirty="0">
              <a:solidFill>
                <a:srgbClr val="00206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6225" y="464952"/>
            <a:ext cx="8591550" cy="628973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Candara" charset="0"/>
              </a:rPr>
              <a:t>PENDAHULUAN</a:t>
            </a:r>
            <a:endParaRPr lang="en-US" b="1" dirty="0"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75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95945" y="1298448"/>
            <a:ext cx="8508569" cy="4937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err="1">
                <a:solidFill>
                  <a:schemeClr val="tx1"/>
                </a:solidFill>
              </a:rPr>
              <a:t>Deklarasi</a:t>
            </a:r>
            <a:r>
              <a:rPr lang="en-US" sz="2400" b="1" dirty="0">
                <a:solidFill>
                  <a:schemeClr val="tx1"/>
                </a:solidFill>
              </a:rPr>
              <a:t> Rio </a:t>
            </a:r>
            <a:endParaRPr lang="id-ID" sz="24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400" b="1" i="1" dirty="0" smtClean="0">
                <a:solidFill>
                  <a:schemeClr val="tx1"/>
                </a:solidFill>
              </a:rPr>
              <a:t>The</a:t>
            </a:r>
            <a:r>
              <a:rPr lang="en-US" sz="2400" b="1" i="1" dirty="0">
                <a:solidFill>
                  <a:schemeClr val="tx1"/>
                </a:solidFill>
              </a:rPr>
              <a:t> Rio Declaration on Environment and </a:t>
            </a:r>
            <a:r>
              <a:rPr lang="en-US" sz="2400" b="1" i="1" dirty="0" smtClean="0">
                <a:solidFill>
                  <a:schemeClr val="tx1"/>
                </a:solidFill>
              </a:rPr>
              <a:t>Development</a:t>
            </a:r>
            <a:endParaRPr lang="id-ID" sz="2400" b="1" i="1" dirty="0" smtClean="0">
              <a:solidFill>
                <a:schemeClr val="tx1"/>
              </a:solidFill>
            </a:endParaRPr>
          </a:p>
          <a:p>
            <a:pPr marL="454914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Orang-orang </a:t>
            </a:r>
            <a:r>
              <a:rPr lang="en-US" sz="2400" b="1" dirty="0" err="1">
                <a:solidFill>
                  <a:srgbClr val="002060"/>
                </a:solidFill>
              </a:rPr>
              <a:t>berhak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untuk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hidup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sehat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produktif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dalam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harmoni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dengan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alam</a:t>
            </a:r>
            <a:endParaRPr lang="id-ID" b="1" dirty="0">
              <a:solidFill>
                <a:srgbClr val="00B050"/>
              </a:solidFill>
            </a:endParaRPr>
          </a:p>
          <a:p>
            <a:pPr marL="454914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Pembangunan </a:t>
            </a:r>
            <a:r>
              <a:rPr lang="en-US" b="1" dirty="0" err="1" smtClean="0">
                <a:solidFill>
                  <a:srgbClr val="002060"/>
                </a:solidFill>
              </a:rPr>
              <a:t>tidak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harus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merusak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pembangunan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dan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lingkungan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kebutuhan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generasi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sekarang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dan</a:t>
            </a:r>
            <a:r>
              <a:rPr lang="en-US" b="1" dirty="0">
                <a:solidFill>
                  <a:srgbClr val="00B050"/>
                </a:solidFill>
              </a:rPr>
              <a:t> masa </a:t>
            </a:r>
            <a:r>
              <a:rPr lang="en-US" b="1" dirty="0" err="1">
                <a:solidFill>
                  <a:srgbClr val="00B050"/>
                </a:solidFill>
              </a:rPr>
              <a:t>depan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endParaRPr lang="id-ID" b="1" dirty="0">
              <a:solidFill>
                <a:srgbClr val="00B050"/>
              </a:solidFill>
            </a:endParaRPr>
          </a:p>
          <a:p>
            <a:pPr marL="454914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>
                <a:solidFill>
                  <a:srgbClr val="002060"/>
                </a:solidFill>
              </a:rPr>
              <a:t>Bangsa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memiliki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hak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berdaulat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untuk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mengeksploitasi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sumber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mereka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sendiri</a:t>
            </a:r>
            <a:r>
              <a:rPr lang="en-US" b="1" dirty="0">
                <a:solidFill>
                  <a:srgbClr val="002060"/>
                </a:solidFill>
              </a:rPr>
              <a:t> , </a:t>
            </a:r>
            <a:r>
              <a:rPr lang="en-US" b="1" dirty="0" err="1">
                <a:solidFill>
                  <a:srgbClr val="002060"/>
                </a:solidFill>
              </a:rPr>
              <a:t>tetapi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tanpa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menyebabkan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kerusakan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luar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perbatasan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mereka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endParaRPr lang="id-ID" dirty="0">
              <a:solidFill>
                <a:schemeClr val="tx1"/>
              </a:solidFill>
            </a:endParaRPr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6225" y="464952"/>
            <a:ext cx="8591550" cy="628973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Candara" charset="0"/>
              </a:rPr>
              <a:t>PENDAHULUAN</a:t>
            </a:r>
            <a:endParaRPr lang="en-US" b="1" dirty="0"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86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95945" y="1298448"/>
            <a:ext cx="8648055" cy="4937760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US" sz="5100" b="1" dirty="0" err="1">
                <a:solidFill>
                  <a:schemeClr val="tx1"/>
                </a:solidFill>
              </a:rPr>
              <a:t>Deklarasi</a:t>
            </a:r>
            <a:r>
              <a:rPr lang="en-US" sz="5100" b="1" dirty="0">
                <a:solidFill>
                  <a:schemeClr val="tx1"/>
                </a:solidFill>
              </a:rPr>
              <a:t> Rio </a:t>
            </a:r>
            <a:endParaRPr lang="id-ID" sz="51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5100" b="1" i="1" dirty="0" smtClean="0">
                <a:solidFill>
                  <a:schemeClr val="tx1"/>
                </a:solidFill>
              </a:rPr>
              <a:t>The</a:t>
            </a:r>
            <a:r>
              <a:rPr lang="en-US" sz="5100" b="1" i="1" dirty="0">
                <a:solidFill>
                  <a:schemeClr val="tx1"/>
                </a:solidFill>
              </a:rPr>
              <a:t> Rio Declaration on Environment and </a:t>
            </a:r>
            <a:r>
              <a:rPr lang="en-US" sz="5100" b="1" i="1" dirty="0" smtClean="0">
                <a:solidFill>
                  <a:schemeClr val="tx1"/>
                </a:solidFill>
              </a:rPr>
              <a:t>Development</a:t>
            </a:r>
            <a:endParaRPr lang="id-ID" sz="5100" b="1" i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id-ID" sz="3800" b="1" i="1" dirty="0" smtClean="0">
              <a:solidFill>
                <a:schemeClr val="tx1"/>
              </a:solidFill>
            </a:endParaRPr>
          </a:p>
          <a:p>
            <a:pPr marL="514350" lvl="0" indent="-514350">
              <a:lnSpc>
                <a:spcPct val="170000"/>
              </a:lnSpc>
              <a:buClr>
                <a:srgbClr val="002060"/>
              </a:buClr>
              <a:buFont typeface="+mj-lt"/>
              <a:buAutoNum type="arabicPeriod" startAt="4"/>
            </a:pPr>
            <a:r>
              <a:rPr lang="en-US" sz="4200" b="1" dirty="0" err="1">
                <a:solidFill>
                  <a:srgbClr val="002060"/>
                </a:solidFill>
              </a:rPr>
              <a:t>Bangsa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harus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mengembangkan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hukum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internasional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untuk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memberikan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kompensasi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atas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kerusakan</a:t>
            </a:r>
            <a:r>
              <a:rPr lang="en-US" sz="4200" b="1" dirty="0">
                <a:solidFill>
                  <a:srgbClr val="002060"/>
                </a:solidFill>
              </a:rPr>
              <a:t> yang </a:t>
            </a:r>
            <a:r>
              <a:rPr lang="en-US" sz="4200" b="1" dirty="0" err="1">
                <a:solidFill>
                  <a:srgbClr val="002060"/>
                </a:solidFill>
              </a:rPr>
              <a:t>menyebabkan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kegiatan</a:t>
            </a:r>
            <a:r>
              <a:rPr lang="en-US" sz="4200" b="1" dirty="0">
                <a:solidFill>
                  <a:srgbClr val="002060"/>
                </a:solidFill>
              </a:rPr>
              <a:t> di </a:t>
            </a:r>
            <a:r>
              <a:rPr lang="en-US" sz="4200" b="1" dirty="0" err="1">
                <a:solidFill>
                  <a:srgbClr val="002060"/>
                </a:solidFill>
              </a:rPr>
              <a:t>bawah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kendali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mereka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ke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daerah-daerah</a:t>
            </a:r>
            <a:r>
              <a:rPr lang="en-US" sz="4200" b="1" dirty="0">
                <a:solidFill>
                  <a:srgbClr val="002060"/>
                </a:solidFill>
              </a:rPr>
              <a:t> di </a:t>
            </a:r>
            <a:r>
              <a:rPr lang="en-US" sz="4200" b="1" dirty="0" err="1">
                <a:solidFill>
                  <a:srgbClr val="002060"/>
                </a:solidFill>
              </a:rPr>
              <a:t>luar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perbatasan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mereka</a:t>
            </a:r>
            <a:r>
              <a:rPr lang="en-US" sz="4200" b="1" dirty="0" smtClean="0">
                <a:solidFill>
                  <a:srgbClr val="002060"/>
                </a:solidFill>
              </a:rPr>
              <a:t>.</a:t>
            </a:r>
            <a:endParaRPr lang="id-ID" sz="4200" b="1" dirty="0" smtClean="0">
              <a:solidFill>
                <a:srgbClr val="002060"/>
              </a:solidFill>
            </a:endParaRPr>
          </a:p>
          <a:p>
            <a:pPr marL="514350" lvl="0" indent="-514350">
              <a:lnSpc>
                <a:spcPct val="170000"/>
              </a:lnSpc>
              <a:buClr>
                <a:srgbClr val="002060"/>
              </a:buClr>
              <a:buFont typeface="+mj-lt"/>
              <a:buAutoNum type="arabicPeriod" startAt="4"/>
            </a:pPr>
            <a:r>
              <a:rPr lang="en-US" sz="4200" b="1" dirty="0" err="1">
                <a:solidFill>
                  <a:srgbClr val="002060"/>
                </a:solidFill>
              </a:rPr>
              <a:t>Bangsa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harus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menggunakan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smtClean="0">
                <a:solidFill>
                  <a:srgbClr val="FF0000"/>
                </a:solidFill>
              </a:rPr>
              <a:t>PENDEKATAN PENCEGAHAN</a:t>
            </a:r>
            <a:r>
              <a:rPr lang="en-US" sz="4200" b="1" dirty="0" smtClean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untuk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melindungi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lingkungan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endParaRPr lang="id-ID" sz="4200" b="1" dirty="0" smtClean="0">
              <a:solidFill>
                <a:srgbClr val="002060"/>
              </a:solidFill>
            </a:endParaRPr>
          </a:p>
          <a:p>
            <a:pPr marL="514350" lvl="0" indent="-514350">
              <a:lnSpc>
                <a:spcPct val="170000"/>
              </a:lnSpc>
              <a:buClr>
                <a:srgbClr val="002060"/>
              </a:buClr>
              <a:buFont typeface="+mj-lt"/>
              <a:buAutoNum type="arabicPeriod" startAt="4"/>
            </a:pPr>
            <a:r>
              <a:rPr lang="en-US" sz="4200" b="1" dirty="0" err="1" smtClean="0">
                <a:solidFill>
                  <a:srgbClr val="002060"/>
                </a:solidFill>
              </a:rPr>
              <a:t>Dalam</a:t>
            </a:r>
            <a:r>
              <a:rPr lang="en-US" sz="4200" b="1" dirty="0" smtClean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rangka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mencapai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pembangunan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berkelanjutan</a:t>
            </a:r>
            <a:r>
              <a:rPr lang="en-US" sz="4200" b="1" dirty="0">
                <a:solidFill>
                  <a:srgbClr val="002060"/>
                </a:solidFill>
              </a:rPr>
              <a:t>, </a:t>
            </a:r>
            <a:r>
              <a:rPr lang="en-US" sz="4200" b="1" dirty="0" smtClean="0">
                <a:solidFill>
                  <a:srgbClr val="FF0000"/>
                </a:solidFill>
              </a:rPr>
              <a:t>PERLINDUNGAN LINGKUNGAN HARUS MERUPAKAN BAGIAN INTEGRAL DARI PROSES </a:t>
            </a:r>
            <a:r>
              <a:rPr lang="en-US" sz="4200" b="1" dirty="0" err="1" smtClean="0">
                <a:solidFill>
                  <a:srgbClr val="002060"/>
                </a:solidFill>
              </a:rPr>
              <a:t>pembangunan</a:t>
            </a:r>
            <a:r>
              <a:rPr lang="en-US" sz="4200" b="1" dirty="0">
                <a:solidFill>
                  <a:srgbClr val="002060"/>
                </a:solidFill>
              </a:rPr>
              <a:t>, </a:t>
            </a:r>
            <a:r>
              <a:rPr lang="en-US" sz="4200" b="1" dirty="0" err="1">
                <a:solidFill>
                  <a:srgbClr val="002060"/>
                </a:solidFill>
              </a:rPr>
              <a:t>dan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tidak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dapat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dianggap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terpisah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dari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 smtClean="0">
                <a:solidFill>
                  <a:srgbClr val="002060"/>
                </a:solidFill>
              </a:rPr>
              <a:t>itu</a:t>
            </a:r>
            <a:endParaRPr lang="id-ID" sz="420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6225" y="464952"/>
            <a:ext cx="8591550" cy="628973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Candara" charset="0"/>
              </a:rPr>
              <a:t>PENDAHULUAN</a:t>
            </a:r>
            <a:endParaRPr lang="en-US" b="1" dirty="0"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80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95945" y="1298448"/>
            <a:ext cx="8648055" cy="49377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id-ID" sz="2400" b="1" dirty="0" smtClean="0">
                <a:solidFill>
                  <a:srgbClr val="002060"/>
                </a:solidFill>
              </a:rPr>
              <a:t>A</a:t>
            </a:r>
            <a:r>
              <a:rPr lang="en-US" sz="2400" b="1" dirty="0" err="1" smtClean="0">
                <a:solidFill>
                  <a:srgbClr val="002060"/>
                </a:solidFill>
              </a:rPr>
              <a:t>wal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perkembangan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konsep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pembangunan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berkelanjutan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hanya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tertuju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pada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faktor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lingkungan</a:t>
            </a:r>
            <a:endParaRPr lang="id-ID" sz="2400" b="1" dirty="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id-ID" sz="2400" b="1" dirty="0" smtClean="0">
                <a:solidFill>
                  <a:srgbClr val="002060"/>
                </a:solidFill>
              </a:rPr>
              <a:t>yaitu</a:t>
            </a:r>
            <a:endParaRPr lang="id-ID" sz="2400" b="1" dirty="0">
              <a:solidFill>
                <a:srgbClr val="00206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id-ID" b="1" dirty="0" smtClean="0">
                <a:solidFill>
                  <a:schemeClr val="tx2">
                    <a:lumMod val="75000"/>
                  </a:schemeClr>
                </a:solidFill>
              </a:rPr>
              <a:t>H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anya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merujuk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pada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bagaimana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upaya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untuk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mengatasi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kerusakan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lingkungan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sumber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daya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alam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yang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selama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ini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ditimbulkan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oleh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semakin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meningkatnya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populasi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manusia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pertumbuhan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industri</a:t>
            </a:r>
            <a:endParaRPr lang="id-ID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6225" y="464952"/>
            <a:ext cx="8591550" cy="628973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/>
              <a:t>LINGKUNGAN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7280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353</TotalTime>
  <Words>551</Words>
  <Application>Microsoft Office PowerPoint</Application>
  <PresentationFormat>On-screen Show (4:3)</PresentationFormat>
  <Paragraphs>144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ＭＳ Ｐゴシック</vt:lpstr>
      <vt:lpstr>Algerian</vt:lpstr>
      <vt:lpstr>Arial</vt:lpstr>
      <vt:lpstr>Candara</vt:lpstr>
      <vt:lpstr>Tahoma</vt:lpstr>
      <vt:lpstr>Times New Roman</vt:lpstr>
      <vt:lpstr>Tunga</vt:lpstr>
      <vt:lpstr>Soho</vt:lpstr>
      <vt:lpstr>Pertemuan 4</vt:lpstr>
      <vt:lpstr>DAFTAR ISI</vt:lpstr>
      <vt:lpstr>REVIEW PERTEMUAN 3  Jejak Ekologi</vt:lpstr>
      <vt:lpstr>PENGENALAN</vt:lpstr>
      <vt:lpstr>PENDAHULUAN</vt:lpstr>
      <vt:lpstr>PENDAHULUAN</vt:lpstr>
      <vt:lpstr>PENDAHULUAN</vt:lpstr>
      <vt:lpstr>PENDAHULUAN</vt:lpstr>
      <vt:lpstr>LINGKUNGAN</vt:lpstr>
      <vt:lpstr> Sosial – Community Development &amp; Social Change </vt:lpstr>
      <vt:lpstr>Community Development (Pemberdayaan Masyarakat)</vt:lpstr>
      <vt:lpstr>Community Development (Pemberdayaan Masyarakat)</vt:lpstr>
      <vt:lpstr>Community Development (Pemberdayaan Masyarakat)</vt:lpstr>
      <vt:lpstr>Prinsip-prinsip Community Development (Pemberdayaan Masyarakat)</vt:lpstr>
      <vt:lpstr>Prinsip-prinsip Community Development (Pemberdayaan Masyarakat)</vt:lpstr>
      <vt:lpstr>Lanjutan</vt:lpstr>
      <vt:lpstr>Lanjutan</vt:lpstr>
      <vt:lpstr>Lanjutan</vt:lpstr>
      <vt:lpstr>Lanjutan</vt:lpstr>
      <vt:lpstr>Analisis Program Pemberdayaan Masyarakat Menurut Prinsip-Prinsip Communty Development  </vt:lpstr>
      <vt:lpstr>Sosial Change</vt:lpstr>
      <vt:lpstr>Kegiatan Program CSR</vt:lpstr>
      <vt:lpstr>Kegiatan Program CSR</vt:lpstr>
      <vt:lpstr>PowerPoint Presentation</vt:lpstr>
      <vt:lpstr>PowerPoint Presentation</vt:lpstr>
      <vt:lpstr>Tugas</vt:lpstr>
      <vt:lpstr>Kerangka</vt:lpstr>
    </vt:vector>
  </TitlesOfParts>
  <Company>AMAN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Pembahasan III</dc:title>
  <dc:creator>Arifin Saleh</dc:creator>
  <cp:lastModifiedBy>Supriyanto</cp:lastModifiedBy>
  <cp:revision>22</cp:revision>
  <dcterms:created xsi:type="dcterms:W3CDTF">2014-08-11T10:14:43Z</dcterms:created>
  <dcterms:modified xsi:type="dcterms:W3CDTF">2018-08-01T04:09:03Z</dcterms:modified>
</cp:coreProperties>
</file>