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84" r:id="rId5"/>
    <p:sldId id="283" r:id="rId6"/>
    <p:sldId id="266" r:id="rId7"/>
    <p:sldId id="269" r:id="rId8"/>
    <p:sldId id="265" r:id="rId9"/>
    <p:sldId id="258" r:id="rId10"/>
    <p:sldId id="262" r:id="rId11"/>
    <p:sldId id="267" r:id="rId12"/>
    <p:sldId id="268" r:id="rId13"/>
    <p:sldId id="272" r:id="rId14"/>
    <p:sldId id="273" r:id="rId15"/>
    <p:sldId id="274" r:id="rId16"/>
    <p:sldId id="260" r:id="rId17"/>
    <p:sldId id="275" r:id="rId18"/>
    <p:sldId id="281" r:id="rId19"/>
    <p:sldId id="276" r:id="rId20"/>
    <p:sldId id="277" r:id="rId21"/>
    <p:sldId id="278" r:id="rId22"/>
    <p:sldId id="280" r:id="rId23"/>
    <p:sldId id="282" r:id="rId24"/>
    <p:sldId id="261" r:id="rId25"/>
    <p:sldId id="26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-TextureFore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796303"/>
            <a:ext cx="7086600" cy="1847850"/>
          </a:xfrm>
        </p:spPr>
        <p:txBody>
          <a:bodyPr vert="horz" lIns="91440" tIns="45720" rIns="91440" bIns="45720" rtlCol="0" anchor="b" anchorCtr="0">
            <a:noAutofit/>
            <a:scene3d>
              <a:camera prst="orthographicFront"/>
              <a:lightRig rig="threePt" dir="t">
                <a:rot lat="0" lon="0" rev="10800000"/>
              </a:lightRig>
            </a:scene3d>
            <a:sp3d extrusionH="25400">
              <a:bevelT w="12700" h="12700" prst="relaxedInset"/>
              <a:bevelB w="12700" h="12700" prst="relaxedInset"/>
            </a:sp3d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25400" dist="19050" dir="4200000" algn="ctr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66565"/>
            <a:ext cx="7086600" cy="1752600"/>
          </a:xfrm>
        </p:spPr>
        <p:txBody>
          <a:bodyPr vert="horz" lIns="91440" tIns="45720" rIns="91440" bIns="45720" rtlCol="0" anchor="t" anchorCtr="0">
            <a:noAutofit/>
            <a:scene3d>
              <a:camera prst="orthographicFront"/>
              <a:lightRig rig="threePt" dir="t">
                <a:rot lat="0" lon="0" rev="10800000"/>
              </a:lightRig>
            </a:scene3d>
            <a:sp3d extrusionH="25400">
              <a:bevelT w="12700" h="12700" prst="relaxedInset"/>
              <a:bevelB w="12700" h="12700" prst="relaxedInset"/>
            </a:sp3d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000" b="0" kern="1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25400" dist="19050" dir="4200000" algn="ctr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88423" y="6221506"/>
            <a:ext cx="2743200" cy="365125"/>
          </a:xfrm>
        </p:spPr>
        <p:txBody>
          <a:bodyPr/>
          <a:lstStyle/>
          <a:p>
            <a:fld id="{E90C4CEC-16D5-4229-B4DE-FDE9B679D7E2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6221506"/>
            <a:ext cx="2743200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5" y="3765177"/>
            <a:ext cx="7272338" cy="1098176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78013" y="777240"/>
            <a:ext cx="4294363" cy="2866913"/>
          </a:xfrm>
          <a:ln w="76200" cmpd="dbl">
            <a:solidFill>
              <a:schemeClr val="tx1"/>
            </a:solidFill>
            <a:miter lim="800000"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9025" y="4867836"/>
            <a:ext cx="7272338" cy="126402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6588" y="609600"/>
            <a:ext cx="15240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89024" y="609600"/>
            <a:ext cx="5921376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92224"/>
            <a:ext cx="7086600" cy="1847088"/>
          </a:xfrm>
        </p:spPr>
        <p:txBody>
          <a:bodyPr vert="horz" lIns="91440" tIns="45720" rIns="91440" bIns="45720" rtlCol="0" anchor="b" anchorCtr="0">
            <a:noAutofit/>
            <a:scene3d>
              <a:camera prst="orthographicFront"/>
              <a:lightRig rig="threePt" dir="t">
                <a:rot lat="0" lon="0" rev="10800000"/>
              </a:lightRig>
            </a:scene3d>
            <a:sp3d extrusionH="25400">
              <a:bevelT w="12700" h="12700" prst="relaxedInset"/>
              <a:bevelB w="12700" h="12700" prst="relaxedInset"/>
            </a:sp3d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5400" b="1" kern="1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25400" dist="19050" dir="4200000" algn="ctr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666744"/>
            <a:ext cx="7086600" cy="1755648"/>
          </a:xfrm>
        </p:spPr>
        <p:txBody>
          <a:bodyPr vert="horz" lIns="91440" tIns="45720" rIns="91440" bIns="45720" rtlCol="0" anchor="t" anchorCtr="0">
            <a:noAutofit/>
            <a:scene3d>
              <a:camera prst="orthographicFront"/>
              <a:lightRig rig="threePt" dir="t">
                <a:rot lat="0" lon="0" rev="10800000"/>
              </a:lightRig>
            </a:scene3d>
            <a:sp3d extrusionH="25400">
              <a:bevelT w="12700" h="12700" prst="relaxedInset"/>
              <a:bevelB w="12700" h="12700" prst="relaxedInset"/>
            </a:sp3d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  <a:defRPr sz="2000" b="0" kern="1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25400" dist="19050" dir="4200000" algn="ctr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4" y="274637"/>
            <a:ext cx="7272339" cy="133900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89023" y="1816100"/>
            <a:ext cx="3429000" cy="43100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2363" y="1816100"/>
            <a:ext cx="3429000" cy="43100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4" y="274637"/>
            <a:ext cx="7272339" cy="133900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9024" y="1688679"/>
            <a:ext cx="3429000" cy="8270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9024" y="2590800"/>
            <a:ext cx="3429000" cy="35353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2363" y="1688679"/>
            <a:ext cx="3429000" cy="8270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2363" y="2590800"/>
            <a:ext cx="3429000" cy="35353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729" y="381000"/>
            <a:ext cx="3429000" cy="1649506"/>
          </a:xfrm>
        </p:spPr>
        <p:txBody>
          <a:bodyPr anchor="b"/>
          <a:lstStyle>
            <a:lvl1pPr algn="ctr">
              <a:lnSpc>
                <a:spcPct val="1000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0588" y="381000"/>
            <a:ext cx="3429000" cy="57451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4729" y="2057401"/>
            <a:ext cx="3429000" cy="3657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363" y="739588"/>
            <a:ext cx="3429000" cy="129038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88136" y="779929"/>
            <a:ext cx="3429000" cy="4935071"/>
          </a:xfrm>
          <a:ln w="76200" cmpd="dbl">
            <a:solidFill>
              <a:schemeClr val="tx1"/>
            </a:solidFill>
            <a:miter lim="800000"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2363" y="2057400"/>
            <a:ext cx="3429000" cy="3657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89024" y="274637"/>
            <a:ext cx="7272339" cy="13390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9024" y="1801906"/>
            <a:ext cx="7272339" cy="43242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02187" y="6356350"/>
            <a:ext cx="24294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90C4CEC-16D5-4229-B4DE-FDE9B679D7E2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20393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26988"/>
            <a:ext cx="91090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lnSpc>
          <a:spcPts val="5200"/>
        </a:lnSpc>
        <a:spcBef>
          <a:spcPct val="0"/>
        </a:spcBef>
        <a:buNone/>
        <a:defRPr sz="4800" b="1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" pitchFamily="2" charset="2"/>
        <a:buChar char="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" pitchFamily="2" charset="2"/>
        <a:buChar char="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" pitchFamily="2" charset="2"/>
        <a:buChar char="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" pitchFamily="2" charset="2"/>
        <a:buChar char="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" pitchFamily="2" charset="2"/>
        <a:buChar char="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" pitchFamily="2" charset="2"/>
        <a:buChar char="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" pitchFamily="2" charset="2"/>
        <a:buChar char="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" pitchFamily="2" charset="2"/>
        <a:buChar char="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" pitchFamily="2" charset="2"/>
        <a:buChar char="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54664" y="454557"/>
            <a:ext cx="3789336" cy="444343"/>
          </a:xfrm>
        </p:spPr>
        <p:txBody>
          <a:bodyPr/>
          <a:lstStyle/>
          <a:p>
            <a:pPr algn="r"/>
            <a:r>
              <a:rPr lang="id-ID" sz="3200" dirty="0" smtClean="0"/>
              <a:t>Pertemuan 8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35189"/>
            <a:ext cx="7086600" cy="1752600"/>
          </a:xfrm>
        </p:spPr>
        <p:txBody>
          <a:bodyPr/>
          <a:lstStyle/>
          <a:p>
            <a:r>
              <a:rPr lang="en-US" sz="3600" b="1" dirty="0" smtClean="0"/>
              <a:t>GREEN POLICY</a:t>
            </a:r>
            <a:r>
              <a:rPr lang="id-ID" sz="3600" b="1" dirty="0" smtClean="0"/>
              <a:t>:</a:t>
            </a:r>
          </a:p>
          <a:p>
            <a:r>
              <a:rPr lang="id-ID" sz="3600" b="1" dirty="0" smtClean="0"/>
              <a:t>Local Wisdom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42864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4" y="367625"/>
            <a:ext cx="7272339" cy="562271"/>
          </a:xfrm>
        </p:spPr>
        <p:txBody>
          <a:bodyPr/>
          <a:lstStyle/>
          <a:p>
            <a:r>
              <a:rPr lang="en-US" sz="3200" dirty="0" err="1"/>
              <a:t>P</a:t>
            </a:r>
            <a:r>
              <a:rPr lang="en-US" sz="3200" dirty="0" err="1" smtClean="0"/>
              <a:t>eran</a:t>
            </a:r>
            <a:r>
              <a:rPr lang="en-US" sz="3200" dirty="0" smtClean="0"/>
              <a:t> </a:t>
            </a:r>
            <a:r>
              <a:rPr lang="en-US" sz="3200" dirty="0" err="1"/>
              <a:t>Kearifan</a:t>
            </a:r>
            <a:r>
              <a:rPr lang="en-US" sz="3200" dirty="0"/>
              <a:t> </a:t>
            </a:r>
            <a:r>
              <a:rPr lang="en-US" sz="3200" dirty="0" err="1"/>
              <a:t>Lokal</a:t>
            </a:r>
            <a:r>
              <a:rPr lang="en-US" sz="3200" dirty="0"/>
              <a:t> </a:t>
            </a:r>
            <a:r>
              <a:rPr lang="id-ID" sz="3200" dirty="0" smtClean="0"/>
              <a:t>(1)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01906"/>
            <a:ext cx="9004515" cy="432425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3600" dirty="0" err="1" smtClean="0"/>
              <a:t>Menciptakan</a:t>
            </a:r>
            <a:r>
              <a:rPr lang="en-US" sz="3600" dirty="0" smtClean="0"/>
              <a:t> </a:t>
            </a:r>
            <a:r>
              <a:rPr lang="en-US" sz="3600" dirty="0" err="1"/>
              <a:t>adat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budaya</a:t>
            </a:r>
            <a:r>
              <a:rPr lang="en-US" sz="3600" dirty="0"/>
              <a:t> </a:t>
            </a:r>
            <a:r>
              <a:rPr lang="en-US" sz="3600" dirty="0" err="1"/>
              <a:t>daya</a:t>
            </a:r>
            <a:r>
              <a:rPr lang="en-US" sz="3600" dirty="0"/>
              <a:t>-</a:t>
            </a:r>
            <a:r>
              <a:rPr lang="en-US" sz="3600" dirty="0" err="1"/>
              <a:t>cipta</a:t>
            </a:r>
            <a:r>
              <a:rPr lang="en-US" sz="3600" dirty="0"/>
              <a:t>-rasa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 smtClean="0"/>
              <a:t>karsa</a:t>
            </a:r>
            <a:r>
              <a:rPr lang="id-ID" sz="3600" dirty="0" smtClean="0"/>
              <a:t> </a:t>
            </a:r>
            <a:r>
              <a:rPr lang="id-ID" sz="2800" dirty="0" smtClean="0"/>
              <a:t>(kemauan yang kuat)</a:t>
            </a:r>
            <a:r>
              <a:rPr lang="en-US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5390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4" y="367625"/>
            <a:ext cx="7272339" cy="562271"/>
          </a:xfrm>
        </p:spPr>
        <p:txBody>
          <a:bodyPr/>
          <a:lstStyle/>
          <a:p>
            <a:r>
              <a:rPr lang="en-US" sz="3200" dirty="0" err="1"/>
              <a:t>P</a:t>
            </a:r>
            <a:r>
              <a:rPr lang="en-US" sz="3200" dirty="0" err="1" smtClean="0"/>
              <a:t>eran</a:t>
            </a:r>
            <a:r>
              <a:rPr lang="en-US" sz="3200" dirty="0" smtClean="0"/>
              <a:t> </a:t>
            </a:r>
            <a:r>
              <a:rPr lang="en-US" sz="3200" dirty="0" err="1"/>
              <a:t>Kearifan</a:t>
            </a:r>
            <a:r>
              <a:rPr lang="en-US" sz="3200" dirty="0"/>
              <a:t> </a:t>
            </a:r>
            <a:r>
              <a:rPr lang="en-US" sz="3200" dirty="0" err="1" smtClean="0"/>
              <a:t>Lokal</a:t>
            </a:r>
            <a:r>
              <a:rPr lang="id-ID" sz="3200" dirty="0" smtClean="0"/>
              <a:t> (2)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01906"/>
            <a:ext cx="9004515" cy="432425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800" dirty="0" err="1" smtClean="0"/>
              <a:t>Menjaga</a:t>
            </a:r>
            <a:r>
              <a:rPr lang="en-US" sz="2800" dirty="0" smtClean="0"/>
              <a:t> </a:t>
            </a:r>
            <a:r>
              <a:rPr lang="en-US" sz="2800" dirty="0" err="1"/>
              <a:t>kelestarian</a:t>
            </a:r>
            <a:r>
              <a:rPr lang="en-US" sz="2800" dirty="0"/>
              <a:t> </a:t>
            </a:r>
            <a:r>
              <a:rPr lang="en-US" sz="2800" dirty="0" err="1"/>
              <a:t>alam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lingkungannya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berpedoman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nilai-nilai</a:t>
            </a:r>
            <a:r>
              <a:rPr lang="en-US" sz="2800" dirty="0"/>
              <a:t> moral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pikiran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 smtClean="0"/>
              <a:t>tingkah</a:t>
            </a:r>
            <a:r>
              <a:rPr lang="id-ID" sz="2800" dirty="0" smtClean="0"/>
              <a:t> </a:t>
            </a:r>
            <a:r>
              <a:rPr lang="en-US" sz="2800" dirty="0" err="1" smtClean="0"/>
              <a:t>lakunya</a:t>
            </a:r>
            <a:r>
              <a:rPr lang="en-US" sz="2800" dirty="0" smtClean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baik</a:t>
            </a:r>
            <a:r>
              <a:rPr lang="en-US" sz="2800" dirty="0"/>
              <a:t>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04055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4" y="367625"/>
            <a:ext cx="7272339" cy="562271"/>
          </a:xfrm>
        </p:spPr>
        <p:txBody>
          <a:bodyPr/>
          <a:lstStyle/>
          <a:p>
            <a:r>
              <a:rPr lang="en-US" sz="3200" dirty="0" err="1"/>
              <a:t>P</a:t>
            </a:r>
            <a:r>
              <a:rPr lang="en-US" sz="3200" dirty="0" err="1" smtClean="0"/>
              <a:t>eran</a:t>
            </a:r>
            <a:r>
              <a:rPr lang="en-US" sz="3200" dirty="0" smtClean="0"/>
              <a:t> </a:t>
            </a:r>
            <a:r>
              <a:rPr lang="en-US" sz="3200" dirty="0" err="1"/>
              <a:t>Kearifan</a:t>
            </a:r>
            <a:r>
              <a:rPr lang="en-US" sz="3200" dirty="0"/>
              <a:t> </a:t>
            </a:r>
            <a:r>
              <a:rPr lang="en-US" sz="3200" dirty="0" err="1" smtClean="0"/>
              <a:t>Lokal</a:t>
            </a:r>
            <a:r>
              <a:rPr lang="id-ID" sz="3200" dirty="0" smtClean="0"/>
              <a:t> (3)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01906"/>
            <a:ext cx="9004515" cy="432425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800" dirty="0" err="1" smtClean="0"/>
              <a:t>Menempatkan</a:t>
            </a:r>
            <a:r>
              <a:rPr lang="en-US" sz="2800" dirty="0" smtClean="0"/>
              <a:t> di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 smtClean="0"/>
              <a:t>lingkungan</a:t>
            </a:r>
            <a:r>
              <a:rPr lang="en-US" sz="2800" dirty="0" smtClean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smtClean="0"/>
              <a:t>be</a:t>
            </a:r>
            <a:r>
              <a:rPr lang="id-ID" sz="2800" dirty="0" smtClean="0"/>
              <a:t>r</a:t>
            </a:r>
            <a:r>
              <a:rPr lang="en-US" sz="2800" dirty="0" err="1" smtClean="0"/>
              <a:t>landaskan</a:t>
            </a:r>
            <a:r>
              <a:rPr lang="en-US" sz="2800" dirty="0" smtClean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norma-norma</a:t>
            </a:r>
            <a:r>
              <a:rPr lang="en-US" sz="2800" dirty="0"/>
              <a:t> yang </a:t>
            </a:r>
            <a:r>
              <a:rPr lang="en-US" sz="2800" dirty="0" err="1"/>
              <a:t>berlaku</a:t>
            </a:r>
            <a:r>
              <a:rPr lang="en-US" sz="2800" dirty="0"/>
              <a:t>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mempunyai</a:t>
            </a:r>
            <a:r>
              <a:rPr lang="en-US" sz="2800" dirty="0"/>
              <a:t> </a:t>
            </a:r>
            <a:r>
              <a:rPr lang="en-US" sz="2800" dirty="0" err="1"/>
              <a:t>manfaat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kesejahteraan</a:t>
            </a:r>
            <a:r>
              <a:rPr lang="en-US" sz="2800" dirty="0"/>
              <a:t> </a:t>
            </a:r>
            <a:r>
              <a:rPr lang="en-US" sz="2800" dirty="0" err="1"/>
              <a:t>alam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lingkungannya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9719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29617"/>
            <a:ext cx="9004515" cy="903236"/>
          </a:xfrm>
        </p:spPr>
        <p:txBody>
          <a:bodyPr/>
          <a:lstStyle/>
          <a:p>
            <a:r>
              <a:rPr lang="id-ID" sz="3200" dirty="0" smtClean="0"/>
              <a:t>Pendekatan </a:t>
            </a:r>
            <a:r>
              <a:rPr lang="id-ID" sz="3200" dirty="0"/>
              <a:t>yang </a:t>
            </a:r>
            <a:r>
              <a:rPr lang="id-ID" sz="3200" dirty="0" smtClean="0"/>
              <a:t>Dilakukan </a:t>
            </a:r>
            <a:r>
              <a:rPr lang="id-ID" sz="3200" dirty="0"/>
              <a:t>Dalam Belajar Kearifan Lokal </a:t>
            </a:r>
            <a:r>
              <a:rPr lang="id-ID" sz="3200" dirty="0" smtClean="0"/>
              <a:t>(1)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01906"/>
            <a:ext cx="9004515" cy="432425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d-ID" sz="2800" b="1" dirty="0"/>
              <a:t>Politik ekologi </a:t>
            </a:r>
            <a:r>
              <a:rPr lang="id-ID" sz="2800" b="1" dirty="0" smtClean="0"/>
              <a:t>(Political Ecology) </a:t>
            </a:r>
            <a:endParaRPr lang="id-ID" sz="2800" b="1" dirty="0"/>
          </a:p>
          <a:p>
            <a:pPr marL="0" indent="0">
              <a:buNone/>
            </a:pPr>
            <a:r>
              <a:rPr lang="id-ID" sz="2800" dirty="0" smtClean="0"/>
              <a:t>yaitu </a:t>
            </a:r>
            <a:r>
              <a:rPr lang="id-ID" sz="2800" dirty="0"/>
              <a:t>upaya untuk mengkaji sebab akibat </a:t>
            </a:r>
            <a:r>
              <a:rPr lang="id-ID" sz="2800" dirty="0" smtClean="0"/>
              <a:t>perubahan </a:t>
            </a:r>
            <a:r>
              <a:rPr lang="id-ID" sz="2800" dirty="0"/>
              <a:t>lingkungan yang lebih kompleks </a:t>
            </a:r>
            <a:r>
              <a:rPr lang="id-ID" sz="2800" dirty="0" smtClean="0"/>
              <a:t>daripada </a:t>
            </a:r>
            <a:r>
              <a:rPr lang="id-ID" sz="2800" dirty="0"/>
              <a:t>sekedar sistem biofisik yakni menyangkut </a:t>
            </a:r>
            <a:r>
              <a:rPr lang="id-ID" sz="2800" dirty="0" smtClean="0"/>
              <a:t>distribusi </a:t>
            </a:r>
            <a:r>
              <a:rPr lang="id-ID" sz="2800" dirty="0"/>
              <a:t>kekuasaan dalam satu masyarakat. </a:t>
            </a:r>
            <a:endParaRPr lang="id-ID" sz="2800" dirty="0" smtClean="0"/>
          </a:p>
          <a:p>
            <a:pPr marL="0" indent="0">
              <a:buNone/>
            </a:pPr>
            <a:r>
              <a:rPr lang="id-ID" sz="2800" dirty="0" smtClean="0"/>
              <a:t>Pendekatan </a:t>
            </a:r>
            <a:r>
              <a:rPr lang="id-ID" sz="2800" dirty="0"/>
              <a:t>ini didasarkan pada pemikiran tentang </a:t>
            </a:r>
            <a:r>
              <a:rPr lang="id-ID" sz="2800" dirty="0" smtClean="0"/>
              <a:t>beragamnya </a:t>
            </a:r>
            <a:r>
              <a:rPr lang="id-ID" sz="2800" dirty="0"/>
              <a:t>kelompok-kelompok kepentingan, persepsi dan rencana yang berbeda terhadap </a:t>
            </a:r>
            <a:r>
              <a:rPr lang="id-ID" sz="2800" dirty="0" smtClean="0"/>
              <a:t>lingkungan</a:t>
            </a:r>
            <a:r>
              <a:rPr lang="id-ID" sz="2800" dirty="0"/>
              <a:t>. </a:t>
            </a:r>
            <a:endParaRPr lang="id-ID" sz="2800" dirty="0" smtClean="0"/>
          </a:p>
          <a:p>
            <a:pPr marL="0" indent="0">
              <a:buNone/>
            </a:pPr>
            <a:r>
              <a:rPr lang="id-ID" sz="2800" dirty="0" smtClean="0"/>
              <a:t>Melalui </a:t>
            </a:r>
            <a:r>
              <a:rPr lang="id-ID" sz="2800" dirty="0"/>
              <a:t>pendekatan politik </a:t>
            </a:r>
            <a:r>
              <a:rPr lang="id-ID" sz="2800" dirty="0" smtClean="0"/>
              <a:t>ekologi dapat </a:t>
            </a:r>
            <a:r>
              <a:rPr lang="id-ID" sz="2800" dirty="0"/>
              <a:t>untuk melihat isu-isu pengelolaan </a:t>
            </a:r>
            <a:r>
              <a:rPr lang="id-ID" sz="2800" dirty="0" smtClean="0"/>
              <a:t>lingkungan </a:t>
            </a:r>
            <a:endParaRPr lang="id-ID" sz="2800" dirty="0"/>
          </a:p>
          <a:p>
            <a:pPr marL="0" indent="0" algn="just">
              <a:lnSpc>
                <a:spcPct val="150000"/>
              </a:lnSpc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5608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29617"/>
            <a:ext cx="9004515" cy="903236"/>
          </a:xfrm>
        </p:spPr>
        <p:txBody>
          <a:bodyPr/>
          <a:lstStyle/>
          <a:p>
            <a:r>
              <a:rPr lang="id-ID" sz="3200" dirty="0" smtClean="0"/>
              <a:t>Pendekatan </a:t>
            </a:r>
            <a:r>
              <a:rPr lang="id-ID" sz="3200" dirty="0"/>
              <a:t>yang </a:t>
            </a:r>
            <a:r>
              <a:rPr lang="id-ID" sz="3200" dirty="0" smtClean="0"/>
              <a:t>Dilakukan </a:t>
            </a:r>
            <a:r>
              <a:rPr lang="id-ID" sz="3200" dirty="0"/>
              <a:t>Dalam Belajar Kearifan Lokal </a:t>
            </a:r>
            <a:r>
              <a:rPr lang="id-ID" sz="3200" dirty="0" smtClean="0"/>
              <a:t>(2)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01906"/>
            <a:ext cx="9004515" cy="43242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800" b="1" dirty="0"/>
              <a:t>Human Welfare </a:t>
            </a:r>
            <a:r>
              <a:rPr lang="id-ID" sz="2800" b="1" dirty="0" smtClean="0"/>
              <a:t>Ecology</a:t>
            </a:r>
          </a:p>
          <a:p>
            <a:pPr marL="0" indent="0">
              <a:buNone/>
            </a:pPr>
            <a:r>
              <a:rPr lang="id-ID" sz="2800" dirty="0" smtClean="0"/>
              <a:t>Kelestarian </a:t>
            </a:r>
            <a:r>
              <a:rPr lang="id-ID" sz="2800" dirty="0"/>
              <a:t>lingkungan tidak </a:t>
            </a:r>
            <a:r>
              <a:rPr lang="id-ID" sz="2800" dirty="0" smtClean="0"/>
              <a:t>akan </a:t>
            </a:r>
            <a:r>
              <a:rPr lang="id-ID" sz="2800" dirty="0"/>
              <a:t>terwujud apabila tidak terjamin keadilan </a:t>
            </a:r>
            <a:r>
              <a:rPr lang="id-ID" sz="2800" dirty="0" smtClean="0"/>
              <a:t>lingkungan</a:t>
            </a:r>
            <a:r>
              <a:rPr lang="id-ID" sz="2800" dirty="0"/>
              <a:t>, khususnya terjaminnya kesejahteraan masyarakatnya.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4602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29617"/>
            <a:ext cx="9004515" cy="903236"/>
          </a:xfrm>
        </p:spPr>
        <p:txBody>
          <a:bodyPr/>
          <a:lstStyle/>
          <a:p>
            <a:r>
              <a:rPr lang="id-ID" sz="3200" dirty="0" smtClean="0"/>
              <a:t>Pendekatan </a:t>
            </a:r>
            <a:r>
              <a:rPr lang="id-ID" sz="3200" dirty="0"/>
              <a:t>yang </a:t>
            </a:r>
            <a:r>
              <a:rPr lang="id-ID" sz="3200" dirty="0" smtClean="0"/>
              <a:t>Dilakukan </a:t>
            </a:r>
            <a:r>
              <a:rPr lang="id-ID" sz="3200" dirty="0"/>
              <a:t>Dalam Belajar Kearifan Lokal </a:t>
            </a:r>
            <a:r>
              <a:rPr lang="id-ID" sz="3200" dirty="0" smtClean="0"/>
              <a:t>(3)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01906"/>
            <a:ext cx="9004515" cy="4324257"/>
          </a:xfrm>
        </p:spPr>
        <p:txBody>
          <a:bodyPr>
            <a:normAutofit/>
          </a:bodyPr>
          <a:lstStyle/>
          <a:p>
            <a:r>
              <a:rPr lang="id-ID" sz="2800" b="1" dirty="0"/>
              <a:t>Pendekatan Aksi dan Konsekuensi </a:t>
            </a:r>
          </a:p>
          <a:p>
            <a:pPr marL="0" indent="0">
              <a:buNone/>
            </a:pPr>
            <a:r>
              <a:rPr lang="id-ID" sz="2800" dirty="0" smtClean="0"/>
              <a:t>menekankan </a:t>
            </a:r>
            <a:r>
              <a:rPr lang="id-ID" sz="2800" dirty="0"/>
              <a:t>pada obyek-obyek kajian </a:t>
            </a:r>
            <a:r>
              <a:rPr lang="id-ID" sz="2800" dirty="0" smtClean="0"/>
              <a:t>tentang </a:t>
            </a:r>
            <a:r>
              <a:rPr lang="id-ID" sz="2800" dirty="0"/>
              <a:t>: </a:t>
            </a:r>
          </a:p>
          <a:p>
            <a:pPr lvl="1"/>
            <a:r>
              <a:rPr lang="id-ID" sz="2600" dirty="0"/>
              <a:t>A</a:t>
            </a:r>
            <a:r>
              <a:rPr lang="id-ID" sz="2600" dirty="0" smtClean="0"/>
              <a:t>ktivitas </a:t>
            </a:r>
            <a:r>
              <a:rPr lang="id-ID" sz="2600" dirty="0"/>
              <a:t>manusia </a:t>
            </a:r>
            <a:r>
              <a:rPr lang="id-ID" sz="2600" dirty="0" smtClean="0"/>
              <a:t>dalam </a:t>
            </a:r>
            <a:r>
              <a:rPr lang="id-ID" sz="2600" dirty="0"/>
              <a:t>hubungan dengan lingkungan </a:t>
            </a:r>
          </a:p>
          <a:p>
            <a:pPr lvl="1"/>
            <a:r>
              <a:rPr lang="id-ID" sz="2600" dirty="0"/>
              <a:t>P</a:t>
            </a:r>
            <a:r>
              <a:rPr lang="id-ID" sz="2600" dirty="0" smtClean="0"/>
              <a:t>enyebab </a:t>
            </a:r>
            <a:r>
              <a:rPr lang="id-ID" sz="2600" dirty="0"/>
              <a:t>terjadinya aktivitas dan </a:t>
            </a:r>
          </a:p>
          <a:p>
            <a:pPr lvl="1"/>
            <a:r>
              <a:rPr lang="id-ID" sz="2600" dirty="0" smtClean="0"/>
              <a:t>Akibat-akibat </a:t>
            </a:r>
            <a:r>
              <a:rPr lang="id-ID" sz="2600" dirty="0"/>
              <a:t>aktivitas baik terhadap </a:t>
            </a:r>
            <a:r>
              <a:rPr lang="id-ID" sz="2600" dirty="0" smtClean="0"/>
              <a:t>lingkungan </a:t>
            </a:r>
            <a:r>
              <a:rPr lang="id-ID" sz="2600" dirty="0"/>
              <a:t>maupun terhadap manusia sebagai pelaku </a:t>
            </a:r>
            <a:r>
              <a:rPr lang="id-ID" sz="2600" dirty="0" smtClean="0"/>
              <a:t>aktivitas</a:t>
            </a:r>
            <a:r>
              <a:rPr lang="id-ID" sz="2600" dirty="0"/>
              <a:t>. </a:t>
            </a:r>
          </a:p>
          <a:p>
            <a:pPr marL="0" indent="0">
              <a:buNone/>
            </a:pPr>
            <a:endParaRPr lang="id-ID" sz="2800" dirty="0"/>
          </a:p>
          <a:p>
            <a:pPr marL="0" indent="0" algn="just">
              <a:lnSpc>
                <a:spcPct val="150000"/>
              </a:lnSpc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84475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4" y="352127"/>
            <a:ext cx="7272339" cy="562271"/>
          </a:xfrm>
        </p:spPr>
        <p:txBody>
          <a:bodyPr/>
          <a:lstStyle/>
          <a:p>
            <a:r>
              <a:rPr lang="en-US" sz="3200" dirty="0" err="1" smtClean="0"/>
              <a:t>Hak-Hak</a:t>
            </a:r>
            <a:r>
              <a:rPr lang="en-US" sz="3200" dirty="0" smtClean="0"/>
              <a:t> </a:t>
            </a:r>
            <a:r>
              <a:rPr lang="en-US" sz="3200" dirty="0" err="1" smtClean="0"/>
              <a:t>Masyarakat</a:t>
            </a:r>
            <a:r>
              <a:rPr lang="en-US" sz="3200" dirty="0" smtClean="0"/>
              <a:t> </a:t>
            </a:r>
            <a:r>
              <a:rPr lang="en-US" sz="3200" dirty="0" err="1" smtClean="0"/>
              <a:t>Adat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805" y="1801906"/>
            <a:ext cx="8329595" cy="4324257"/>
          </a:xfrm>
        </p:spPr>
        <p:txBody>
          <a:bodyPr>
            <a:noAutofit/>
          </a:bodyPr>
          <a:lstStyle/>
          <a:p>
            <a:r>
              <a:rPr lang="en-US" sz="2800" dirty="0" err="1"/>
              <a:t>H</a:t>
            </a:r>
            <a:r>
              <a:rPr lang="en-US" sz="2800" dirty="0" err="1" smtClean="0"/>
              <a:t>ak</a:t>
            </a:r>
            <a:r>
              <a:rPr lang="en-US" sz="2800" dirty="0" smtClean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menentukan</a:t>
            </a:r>
            <a:r>
              <a:rPr lang="en-US" sz="2800" dirty="0"/>
              <a:t> </a:t>
            </a:r>
            <a:r>
              <a:rPr lang="en-US" sz="2800" dirty="0" err="1"/>
              <a:t>nasib</a:t>
            </a:r>
            <a:r>
              <a:rPr lang="en-US" sz="2800" dirty="0"/>
              <a:t> </a:t>
            </a:r>
            <a:r>
              <a:rPr lang="en-US" sz="2800" dirty="0" err="1"/>
              <a:t>sendiri</a:t>
            </a:r>
            <a:r>
              <a:rPr lang="en-US" sz="2800" dirty="0"/>
              <a:t>; </a:t>
            </a:r>
            <a:endParaRPr lang="en-US" sz="2800" dirty="0" smtClean="0"/>
          </a:p>
          <a:p>
            <a:r>
              <a:rPr lang="en-US" sz="2800" dirty="0" err="1"/>
              <a:t>H</a:t>
            </a:r>
            <a:r>
              <a:rPr lang="en-US" sz="2800" dirty="0" err="1" smtClean="0"/>
              <a:t>ak</a:t>
            </a:r>
            <a:r>
              <a:rPr lang="en-US" sz="2800" dirty="0" smtClean="0"/>
              <a:t> </a:t>
            </a:r>
            <a:r>
              <a:rPr lang="en-US" sz="2800" dirty="0" err="1"/>
              <a:t>atas</a:t>
            </a:r>
            <a:r>
              <a:rPr lang="en-US" sz="2800" dirty="0"/>
              <a:t> </a:t>
            </a:r>
            <a:r>
              <a:rPr lang="en-US" sz="2800" dirty="0" err="1"/>
              <a:t>tanah</a:t>
            </a:r>
            <a:r>
              <a:rPr lang="en-US" sz="2800" dirty="0"/>
              <a:t>, </a:t>
            </a:r>
            <a:r>
              <a:rPr lang="en-US" sz="2800" dirty="0" err="1"/>
              <a:t>wilayah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sumber</a:t>
            </a:r>
            <a:r>
              <a:rPr lang="en-US" sz="2800" dirty="0"/>
              <a:t> </a:t>
            </a:r>
            <a:r>
              <a:rPr lang="en-US" sz="2800" dirty="0" err="1"/>
              <a:t>daya</a:t>
            </a:r>
            <a:r>
              <a:rPr lang="en-US" sz="2800" dirty="0"/>
              <a:t>; </a:t>
            </a:r>
            <a:endParaRPr lang="en-US" sz="2800" dirty="0" smtClean="0"/>
          </a:p>
          <a:p>
            <a:r>
              <a:rPr lang="en-US" sz="2800" dirty="0" err="1"/>
              <a:t>H</a:t>
            </a:r>
            <a:r>
              <a:rPr lang="en-US" sz="2800" dirty="0" err="1" smtClean="0"/>
              <a:t>ak</a:t>
            </a:r>
            <a:r>
              <a:rPr lang="en-US" sz="2800" dirty="0" smtClean="0"/>
              <a:t> </a:t>
            </a:r>
            <a:r>
              <a:rPr lang="en-US" sz="2800" dirty="0" err="1"/>
              <a:t>memberikan</a:t>
            </a:r>
            <a:r>
              <a:rPr lang="en-US" sz="2800" dirty="0"/>
              <a:t> </a:t>
            </a:r>
            <a:r>
              <a:rPr lang="en-US" sz="2800" dirty="0" err="1"/>
              <a:t>persetujuan</a:t>
            </a:r>
            <a:r>
              <a:rPr lang="en-US" sz="2800" dirty="0"/>
              <a:t> </a:t>
            </a:r>
            <a:r>
              <a:rPr lang="en-US" sz="2800" dirty="0" err="1"/>
              <a:t>tanpa</a:t>
            </a:r>
            <a:r>
              <a:rPr lang="en-US" sz="2800" dirty="0"/>
              <a:t> </a:t>
            </a:r>
            <a:r>
              <a:rPr lang="en-US" sz="2800" dirty="0" err="1"/>
              <a:t>paksaan</a:t>
            </a:r>
            <a:r>
              <a:rPr lang="en-US" sz="2800" dirty="0"/>
              <a:t> </a:t>
            </a:r>
            <a:r>
              <a:rPr lang="en-US" sz="2800" dirty="0" err="1"/>
              <a:t>atas</a:t>
            </a:r>
            <a:r>
              <a:rPr lang="en-US" sz="2800" dirty="0"/>
              <a:t> </a:t>
            </a:r>
            <a:r>
              <a:rPr lang="en-US" sz="2800" dirty="0" err="1"/>
              <a:t>kegiatan</a:t>
            </a:r>
            <a:r>
              <a:rPr lang="en-US" sz="2800" dirty="0"/>
              <a:t> </a:t>
            </a:r>
            <a:r>
              <a:rPr lang="en-US" sz="2800" dirty="0" err="1"/>
              <a:t>pembangunan</a:t>
            </a:r>
            <a:r>
              <a:rPr lang="en-US" sz="2800" dirty="0"/>
              <a:t> di </a:t>
            </a:r>
            <a:r>
              <a:rPr lang="en-US" sz="2800" dirty="0" err="1"/>
              <a:t>tanah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wilayah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adat</a:t>
            </a:r>
            <a:r>
              <a:rPr lang="en-US" sz="2800" dirty="0"/>
              <a:t>; </a:t>
            </a:r>
          </a:p>
          <a:p>
            <a:r>
              <a:rPr lang="en-US" sz="2800" dirty="0" err="1"/>
              <a:t>H</a:t>
            </a:r>
            <a:r>
              <a:rPr lang="en-US" sz="2800" dirty="0" err="1" smtClean="0"/>
              <a:t>ak</a:t>
            </a:r>
            <a:r>
              <a:rPr lang="en-US" sz="2800" dirty="0" smtClean="0"/>
              <a:t> </a:t>
            </a:r>
            <a:r>
              <a:rPr lang="en-US" sz="2800" dirty="0"/>
              <a:t>yang </a:t>
            </a:r>
            <a:r>
              <a:rPr lang="en-US" sz="2800" dirty="0" err="1"/>
              <a:t>tercantum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instrument-</a:t>
            </a:r>
            <a:r>
              <a:rPr lang="en-US" sz="2800" dirty="0" err="1"/>
              <a:t>instrumen</a:t>
            </a:r>
            <a:r>
              <a:rPr lang="en-US" sz="2800" dirty="0"/>
              <a:t> </a:t>
            </a:r>
            <a:r>
              <a:rPr lang="en-US" sz="2800" dirty="0" err="1"/>
              <a:t>Hak</a:t>
            </a:r>
            <a:r>
              <a:rPr lang="en-US" sz="2800" dirty="0"/>
              <a:t> </a:t>
            </a:r>
            <a:r>
              <a:rPr lang="en-US" sz="2800" dirty="0" err="1"/>
              <a:t>Asasi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 (HAM) </a:t>
            </a:r>
            <a:r>
              <a:rPr lang="en-US" sz="2800" dirty="0" err="1"/>
              <a:t>lainnya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1173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60950"/>
            <a:ext cx="9035512" cy="501734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600" dirty="0" err="1" smtClean="0"/>
              <a:t>Bentuk-bentuk</a:t>
            </a:r>
            <a:r>
              <a:rPr lang="en-US" sz="2600" dirty="0" smtClean="0"/>
              <a:t> </a:t>
            </a:r>
            <a:r>
              <a:rPr lang="en-US" sz="2600" dirty="0" err="1"/>
              <a:t>kearifan</a:t>
            </a:r>
            <a:r>
              <a:rPr lang="en-US" sz="2600" dirty="0"/>
              <a:t> </a:t>
            </a:r>
            <a:r>
              <a:rPr lang="en-US" sz="2600" dirty="0" err="1"/>
              <a:t>lokal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masyarakat</a:t>
            </a:r>
            <a:r>
              <a:rPr lang="en-US" sz="2600" dirty="0"/>
              <a:t> </a:t>
            </a:r>
            <a:r>
              <a:rPr lang="en-US" sz="2600" dirty="0" err="1"/>
              <a:t>dapat</a:t>
            </a:r>
            <a:r>
              <a:rPr lang="en-US" sz="2600" dirty="0"/>
              <a:t> </a:t>
            </a:r>
            <a:r>
              <a:rPr lang="en-US" sz="2600" dirty="0" err="1"/>
              <a:t>berupa</a:t>
            </a:r>
            <a:r>
              <a:rPr lang="en-US" sz="2600" dirty="0"/>
              <a:t>: </a:t>
            </a:r>
            <a:endParaRPr lang="en-US" sz="2600" dirty="0" smtClean="0"/>
          </a:p>
          <a:p>
            <a:pPr marL="361950" lvl="1">
              <a:lnSpc>
                <a:spcPct val="150000"/>
              </a:lnSpc>
            </a:pPr>
            <a:r>
              <a:rPr lang="en-US" sz="2600" dirty="0" err="1" smtClean="0"/>
              <a:t>Nilai</a:t>
            </a:r>
            <a:r>
              <a:rPr lang="en-US" sz="2600" dirty="0" smtClean="0"/>
              <a:t>: </a:t>
            </a:r>
            <a:r>
              <a:rPr lang="en-US" sz="2600" dirty="0" err="1" smtClean="0"/>
              <a:t>sesuatu</a:t>
            </a:r>
            <a:r>
              <a:rPr lang="en-US" sz="2600" dirty="0" smtClean="0"/>
              <a:t> yang </a:t>
            </a:r>
            <a:r>
              <a:rPr lang="en-US" sz="2600" dirty="0" err="1" smtClean="0"/>
              <a:t>diyakini</a:t>
            </a:r>
            <a:r>
              <a:rPr lang="en-US" sz="2600" dirty="0" smtClean="0"/>
              <a:t>; </a:t>
            </a:r>
            <a:r>
              <a:rPr lang="en-US" sz="2600" dirty="0" err="1" smtClean="0"/>
              <a:t>absolut</a:t>
            </a:r>
            <a:r>
              <a:rPr lang="en-US" sz="2600" dirty="0" smtClean="0"/>
              <a:t>, relative, </a:t>
            </a:r>
            <a:r>
              <a:rPr lang="en-US" sz="2600" dirty="0" err="1" smtClean="0"/>
              <a:t>etika</a:t>
            </a:r>
            <a:endParaRPr lang="en-US" sz="2600" dirty="0" smtClean="0"/>
          </a:p>
          <a:p>
            <a:pPr marL="361950" lvl="1">
              <a:lnSpc>
                <a:spcPct val="150000"/>
              </a:lnSpc>
            </a:pPr>
            <a:r>
              <a:rPr lang="en-US" sz="2600" dirty="0" smtClean="0"/>
              <a:t>Norma: </a:t>
            </a:r>
            <a:r>
              <a:rPr lang="en-US" sz="2600" dirty="0" err="1" smtClean="0"/>
              <a:t>sesuatu</a:t>
            </a:r>
            <a:r>
              <a:rPr lang="en-US" sz="2600" dirty="0" smtClean="0"/>
              <a:t> yang </a:t>
            </a:r>
            <a:r>
              <a:rPr lang="en-US" sz="2600" dirty="0" err="1" smtClean="0"/>
              <a:t>diharapkan</a:t>
            </a:r>
            <a:r>
              <a:rPr lang="en-US" sz="2600" dirty="0" smtClean="0"/>
              <a:t> </a:t>
            </a:r>
            <a:r>
              <a:rPr lang="en-US" sz="2600" dirty="0" err="1" smtClean="0"/>
              <a:t>pada</a:t>
            </a:r>
            <a:r>
              <a:rPr lang="en-US" sz="2600" dirty="0" smtClean="0"/>
              <a:t> </a:t>
            </a:r>
            <a:r>
              <a:rPr lang="en-US" sz="2600" dirty="0" err="1" smtClean="0"/>
              <a:t>situasi</a:t>
            </a:r>
            <a:r>
              <a:rPr lang="en-US" sz="2600" dirty="0" smtClean="0"/>
              <a:t>/</a:t>
            </a:r>
            <a:r>
              <a:rPr lang="en-US" sz="2600" dirty="0" err="1" smtClean="0"/>
              <a:t>tempat</a:t>
            </a:r>
            <a:r>
              <a:rPr lang="en-US" sz="2600" dirty="0" smtClean="0"/>
              <a:t> </a:t>
            </a:r>
            <a:endParaRPr lang="id-ID" sz="2600" dirty="0" smtClean="0"/>
          </a:p>
          <a:p>
            <a:pPr marL="361950" lvl="1">
              <a:lnSpc>
                <a:spcPct val="150000"/>
              </a:lnSpc>
            </a:pPr>
            <a:r>
              <a:rPr lang="en-US" sz="2600" dirty="0" err="1" smtClean="0"/>
              <a:t>Etika</a:t>
            </a:r>
            <a:r>
              <a:rPr lang="en-US" sz="2600" dirty="0" smtClean="0"/>
              <a:t>:</a:t>
            </a:r>
            <a:r>
              <a:rPr lang="id-ID" sz="2600" dirty="0" smtClean="0"/>
              <a:t> </a:t>
            </a:r>
            <a:r>
              <a:rPr lang="en-US" sz="2600" dirty="0" err="1" smtClean="0"/>
              <a:t>nilai</a:t>
            </a:r>
            <a:r>
              <a:rPr lang="en-US" sz="2600" dirty="0" smtClean="0"/>
              <a:t> </a:t>
            </a:r>
            <a:r>
              <a:rPr lang="en-US" sz="2600" dirty="0" err="1" smtClean="0"/>
              <a:t>baik</a:t>
            </a:r>
            <a:r>
              <a:rPr lang="en-US" sz="2600" dirty="0" smtClean="0"/>
              <a:t>/</a:t>
            </a:r>
            <a:r>
              <a:rPr lang="en-US" sz="2600" dirty="0" err="1" smtClean="0"/>
              <a:t>buruk</a:t>
            </a:r>
            <a:r>
              <a:rPr lang="en-US" sz="2600" dirty="0" smtClean="0"/>
              <a:t>. </a:t>
            </a:r>
            <a:r>
              <a:rPr lang="en-US" sz="2600" dirty="0" err="1" smtClean="0"/>
              <a:t>Akumulasi</a:t>
            </a:r>
            <a:r>
              <a:rPr lang="en-US" sz="2600" dirty="0" smtClean="0"/>
              <a:t> </a:t>
            </a:r>
            <a:r>
              <a:rPr lang="en-US" sz="2600" dirty="0" err="1" smtClean="0"/>
              <a:t>etika</a:t>
            </a:r>
            <a:r>
              <a:rPr lang="en-US" sz="2600" dirty="0" smtClean="0"/>
              <a:t> </a:t>
            </a:r>
            <a:r>
              <a:rPr lang="en-US" sz="2600" dirty="0" err="1" smtClean="0"/>
              <a:t>akan</a:t>
            </a:r>
            <a:r>
              <a:rPr lang="en-US" sz="2600" dirty="0" smtClean="0"/>
              <a:t> </a:t>
            </a:r>
            <a:r>
              <a:rPr lang="en-US" sz="2600" dirty="0" err="1" smtClean="0"/>
              <a:t>menjadi</a:t>
            </a:r>
            <a:r>
              <a:rPr lang="en-US" sz="2600" dirty="0" smtClean="0"/>
              <a:t> moral</a:t>
            </a:r>
          </a:p>
          <a:p>
            <a:pPr lvl="1">
              <a:lnSpc>
                <a:spcPct val="150000"/>
              </a:lnSpc>
            </a:pPr>
            <a:endParaRPr lang="en-US" sz="2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89024" y="336630"/>
            <a:ext cx="7272339" cy="577770"/>
          </a:xfrm>
        </p:spPr>
        <p:txBody>
          <a:bodyPr/>
          <a:lstStyle/>
          <a:p>
            <a:r>
              <a:rPr lang="en-US" sz="3200" b="1" dirty="0" err="1" smtClean="0"/>
              <a:t>Bentuk</a:t>
            </a:r>
            <a:r>
              <a:rPr lang="en-US" sz="3200" b="1" dirty="0" smtClean="0"/>
              <a:t>-</a:t>
            </a:r>
            <a:r>
              <a:rPr lang="id-ID" sz="3200" b="1" dirty="0" smtClean="0"/>
              <a:t>B</a:t>
            </a:r>
            <a:r>
              <a:rPr lang="en-US" sz="3200" b="1" dirty="0" err="1" smtClean="0"/>
              <a:t>entuk</a:t>
            </a:r>
            <a:r>
              <a:rPr lang="en-US" sz="3200" b="1" dirty="0" smtClean="0"/>
              <a:t> </a:t>
            </a:r>
            <a:r>
              <a:rPr lang="id-ID" sz="3200" b="1" dirty="0" smtClean="0"/>
              <a:t>Kearifan Lokal (1)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7345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60950"/>
            <a:ext cx="9035512" cy="5017343"/>
          </a:xfrm>
        </p:spPr>
        <p:txBody>
          <a:bodyPr>
            <a:noAutofit/>
          </a:bodyPr>
          <a:lstStyle/>
          <a:p>
            <a:pPr marL="361950" lvl="1">
              <a:lnSpc>
                <a:spcPct val="150000"/>
              </a:lnSpc>
            </a:pPr>
            <a:r>
              <a:rPr lang="en-US" sz="2600" dirty="0" err="1" smtClean="0"/>
              <a:t>Kepercayaan</a:t>
            </a:r>
            <a:r>
              <a:rPr lang="en-US" sz="2600" dirty="0" smtClean="0"/>
              <a:t>:</a:t>
            </a:r>
            <a:r>
              <a:rPr lang="id-ID" sz="2600" dirty="0" smtClean="0"/>
              <a:t> </a:t>
            </a:r>
            <a:r>
              <a:rPr lang="en-US" sz="2600" dirty="0" err="1" smtClean="0"/>
              <a:t>sesuatu</a:t>
            </a:r>
            <a:r>
              <a:rPr lang="en-US" sz="2600" dirty="0" smtClean="0"/>
              <a:t> yang </a:t>
            </a:r>
            <a:r>
              <a:rPr lang="en-US" sz="2600" dirty="0" err="1" smtClean="0"/>
              <a:t>diyakini</a:t>
            </a:r>
            <a:r>
              <a:rPr lang="en-US" sz="2600" dirty="0" smtClean="0"/>
              <a:t> </a:t>
            </a:r>
            <a:r>
              <a:rPr lang="en-US" sz="2600" dirty="0" err="1" smtClean="0"/>
              <a:t>kebenaran</a:t>
            </a:r>
            <a:r>
              <a:rPr lang="en-US" sz="2600" dirty="0" smtClean="0"/>
              <a:t>.</a:t>
            </a:r>
          </a:p>
          <a:p>
            <a:pPr marL="361950" lvl="1">
              <a:lnSpc>
                <a:spcPct val="150000"/>
              </a:lnSpc>
            </a:pPr>
            <a:r>
              <a:rPr lang="en-US" sz="2600" dirty="0" err="1" smtClean="0"/>
              <a:t>adat-istiadat</a:t>
            </a:r>
            <a:r>
              <a:rPr lang="id-ID" sz="2600" dirty="0" smtClean="0"/>
              <a:t>: </a:t>
            </a:r>
            <a:r>
              <a:rPr lang="en-US" sz="2600" dirty="0" err="1" smtClean="0"/>
              <a:t>Peraturan</a:t>
            </a:r>
            <a:r>
              <a:rPr lang="en-US" sz="2600" dirty="0" smtClean="0"/>
              <a:t> </a:t>
            </a:r>
            <a:r>
              <a:rPr lang="en-US" sz="2600" dirty="0" err="1" smtClean="0"/>
              <a:t>turun</a:t>
            </a:r>
            <a:r>
              <a:rPr lang="en-US" sz="2600" dirty="0" smtClean="0"/>
              <a:t> </a:t>
            </a:r>
            <a:r>
              <a:rPr lang="en-US" sz="2600" dirty="0" err="1" smtClean="0"/>
              <a:t>temurun</a:t>
            </a:r>
            <a:r>
              <a:rPr lang="en-US" sz="2600" dirty="0" smtClean="0"/>
              <a:t> </a:t>
            </a:r>
            <a:r>
              <a:rPr lang="en-US" sz="2600" dirty="0" err="1" smtClean="0"/>
              <a:t>yg</a:t>
            </a:r>
            <a:r>
              <a:rPr lang="en-US" sz="2600" dirty="0" smtClean="0"/>
              <a:t> </a:t>
            </a:r>
            <a:r>
              <a:rPr lang="en-US" sz="2600" dirty="0" err="1" smtClean="0"/>
              <a:t>hrs</a:t>
            </a:r>
            <a:r>
              <a:rPr lang="en-US" sz="2600" dirty="0" smtClean="0"/>
              <a:t> </a:t>
            </a:r>
            <a:r>
              <a:rPr lang="en-US" sz="2600" dirty="0" err="1" smtClean="0"/>
              <a:t>dipatuhi</a:t>
            </a:r>
            <a:endParaRPr lang="en-US" sz="2600" dirty="0" smtClean="0"/>
          </a:p>
          <a:p>
            <a:pPr marL="361950" lvl="1">
              <a:lnSpc>
                <a:spcPct val="150000"/>
              </a:lnSpc>
            </a:pPr>
            <a:r>
              <a:rPr lang="en-US" sz="2600" dirty="0" err="1" smtClean="0"/>
              <a:t>hukum</a:t>
            </a:r>
            <a:r>
              <a:rPr lang="en-US" sz="2600" dirty="0" smtClean="0"/>
              <a:t> </a:t>
            </a:r>
            <a:r>
              <a:rPr lang="en-US" sz="2600" dirty="0" err="1" smtClean="0"/>
              <a:t>adat</a:t>
            </a:r>
            <a:r>
              <a:rPr lang="en-US" sz="2600" dirty="0" smtClean="0"/>
              <a:t>: </a:t>
            </a:r>
            <a:r>
              <a:rPr lang="en-US" sz="2600" dirty="0" err="1" smtClean="0"/>
              <a:t>hukum</a:t>
            </a:r>
            <a:r>
              <a:rPr lang="en-US" sz="2600" dirty="0" smtClean="0"/>
              <a:t> </a:t>
            </a:r>
            <a:r>
              <a:rPr lang="en-US" sz="2600" dirty="0" err="1" smtClean="0"/>
              <a:t>tdk</a:t>
            </a:r>
            <a:r>
              <a:rPr lang="en-US" sz="2600" dirty="0" smtClean="0"/>
              <a:t> </a:t>
            </a:r>
            <a:r>
              <a:rPr lang="en-US" sz="2600" dirty="0" err="1" smtClean="0"/>
              <a:t>tertulis</a:t>
            </a:r>
            <a:r>
              <a:rPr lang="en-US" sz="2600" dirty="0" smtClean="0"/>
              <a:t>; </a:t>
            </a:r>
            <a:r>
              <a:rPr lang="en-US" sz="2600" dirty="0" err="1" smtClean="0"/>
              <a:t>diyakini</a:t>
            </a:r>
            <a:r>
              <a:rPr lang="en-US" sz="2600" dirty="0" smtClean="0"/>
              <a:t> </a:t>
            </a:r>
            <a:r>
              <a:rPr lang="en-US" sz="2600" dirty="0" err="1" smtClean="0"/>
              <a:t>suku</a:t>
            </a:r>
            <a:r>
              <a:rPr lang="en-US" sz="2600" dirty="0" smtClean="0"/>
              <a:t> </a:t>
            </a:r>
            <a:r>
              <a:rPr lang="en-US" sz="2600" dirty="0" err="1" smtClean="0"/>
              <a:t>setempat</a:t>
            </a:r>
            <a:endParaRPr lang="en-US" sz="2600" dirty="0" smtClean="0"/>
          </a:p>
          <a:p>
            <a:pPr lvl="1">
              <a:lnSpc>
                <a:spcPct val="150000"/>
              </a:lnSpc>
            </a:pPr>
            <a:endParaRPr lang="en-US" sz="2600" dirty="0" smtClean="0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089024" y="336630"/>
            <a:ext cx="7272339" cy="5777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ts val="5200"/>
              </a:lnSpc>
              <a:spcBef>
                <a:spcPct val="0"/>
              </a:spcBef>
              <a:buNone/>
              <a:defRPr sz="4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 smtClean="0"/>
              <a:t>Bentuk</a:t>
            </a:r>
            <a:r>
              <a:rPr lang="en-US" sz="3200" dirty="0" smtClean="0"/>
              <a:t>-</a:t>
            </a:r>
            <a:r>
              <a:rPr lang="id-ID" sz="3200" dirty="0" smtClean="0"/>
              <a:t>B</a:t>
            </a:r>
            <a:r>
              <a:rPr lang="en-US" sz="3200" dirty="0" err="1" smtClean="0"/>
              <a:t>entuk</a:t>
            </a:r>
            <a:r>
              <a:rPr lang="en-US" sz="3200" dirty="0" smtClean="0"/>
              <a:t> </a:t>
            </a:r>
            <a:r>
              <a:rPr lang="id-ID" sz="3200" dirty="0" smtClean="0"/>
              <a:t>Kearifan Lokal (2)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80737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0482" y="1801906"/>
            <a:ext cx="8973518" cy="43242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substansi</a:t>
            </a:r>
            <a:r>
              <a:rPr lang="en-US" sz="2800" dirty="0"/>
              <a:t> </a:t>
            </a:r>
            <a:r>
              <a:rPr lang="en-US" sz="2800" dirty="0" err="1"/>
              <a:t>kearifan</a:t>
            </a:r>
            <a:r>
              <a:rPr lang="en-US" sz="2800" dirty="0"/>
              <a:t> </a:t>
            </a:r>
            <a:r>
              <a:rPr lang="en-US" sz="2800" dirty="0" err="1"/>
              <a:t>lokal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berupa</a:t>
            </a:r>
            <a:r>
              <a:rPr lang="en-US" sz="2800" dirty="0"/>
              <a:t> </a:t>
            </a:r>
            <a:r>
              <a:rPr lang="en-US" sz="2800" dirty="0" err="1"/>
              <a:t>aturan</a:t>
            </a:r>
            <a:r>
              <a:rPr lang="en-US" sz="2800" dirty="0"/>
              <a:t> </a:t>
            </a:r>
            <a:r>
              <a:rPr lang="en-US" sz="2800" dirty="0" err="1"/>
              <a:t>mengenai</a:t>
            </a:r>
            <a:r>
              <a:rPr lang="en-US" sz="2800" dirty="0"/>
              <a:t>:</a:t>
            </a:r>
          </a:p>
          <a:p>
            <a:pPr lvl="1"/>
            <a:r>
              <a:rPr lang="en-US" sz="2800" dirty="0" err="1"/>
              <a:t>Kelembagaan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sanksi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;</a:t>
            </a:r>
          </a:p>
          <a:p>
            <a:pPr lvl="1"/>
            <a:r>
              <a:rPr lang="en-US" sz="2800" dirty="0" err="1"/>
              <a:t>Ketentuan</a:t>
            </a:r>
            <a:r>
              <a:rPr lang="en-US" sz="2800" dirty="0"/>
              <a:t>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pemanfaatan</a:t>
            </a:r>
            <a:r>
              <a:rPr lang="en-US" sz="2800" dirty="0"/>
              <a:t> </a:t>
            </a:r>
            <a:r>
              <a:rPr lang="en-US" sz="2800" dirty="0" err="1"/>
              <a:t>ruang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perkiraan</a:t>
            </a:r>
            <a:r>
              <a:rPr lang="en-US" sz="2800" dirty="0"/>
              <a:t> </a:t>
            </a:r>
            <a:r>
              <a:rPr lang="en-US" sz="2800" dirty="0" err="1"/>
              <a:t>musim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bercocok</a:t>
            </a:r>
            <a:r>
              <a:rPr lang="en-US" sz="2800" dirty="0"/>
              <a:t> </a:t>
            </a:r>
            <a:r>
              <a:rPr lang="en-US" sz="2800" dirty="0" err="1"/>
              <a:t>tanam</a:t>
            </a:r>
            <a:r>
              <a:rPr lang="en-US" sz="2800" dirty="0"/>
              <a:t>;</a:t>
            </a:r>
          </a:p>
          <a:p>
            <a:pPr lvl="1"/>
            <a:r>
              <a:rPr lang="en-US" sz="2800" dirty="0" err="1"/>
              <a:t>Pelestarian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perlindungan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kawasan</a:t>
            </a:r>
            <a:r>
              <a:rPr lang="en-US" sz="2800" dirty="0"/>
              <a:t> </a:t>
            </a:r>
            <a:r>
              <a:rPr lang="en-US" sz="2800" dirty="0" err="1"/>
              <a:t>sensitif</a:t>
            </a:r>
            <a:r>
              <a:rPr lang="en-US" sz="2800" dirty="0"/>
              <a:t>;</a:t>
            </a:r>
          </a:p>
          <a:p>
            <a:pPr lvl="1"/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adaptasi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mitigasi</a:t>
            </a:r>
            <a:r>
              <a:rPr lang="en-US" sz="2800" dirty="0"/>
              <a:t> </a:t>
            </a:r>
            <a:r>
              <a:rPr lang="en-US" sz="2800" dirty="0" err="1"/>
              <a:t>tempat</a:t>
            </a:r>
            <a:r>
              <a:rPr lang="en-US" sz="2800" dirty="0"/>
              <a:t> </a:t>
            </a:r>
            <a:r>
              <a:rPr lang="en-US" sz="2800" dirty="0" err="1"/>
              <a:t>tinggal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iklim</a:t>
            </a:r>
            <a:r>
              <a:rPr lang="en-US" sz="2800" dirty="0"/>
              <a:t>, </a:t>
            </a:r>
            <a:r>
              <a:rPr lang="en-US" sz="2800" dirty="0" err="1"/>
              <a:t>bencana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ancaman</a:t>
            </a:r>
            <a:r>
              <a:rPr lang="en-US" sz="2800" dirty="0"/>
              <a:t> </a:t>
            </a:r>
            <a:r>
              <a:rPr lang="en-US" sz="2800" dirty="0" err="1"/>
              <a:t>lainnya</a:t>
            </a:r>
            <a:r>
              <a:rPr lang="en-US" sz="2800" dirty="0"/>
              <a:t>.</a:t>
            </a:r>
          </a:p>
          <a:p>
            <a:pPr lvl="1"/>
            <a:endParaRPr lang="en-US" sz="2800" dirty="0"/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89024" y="414121"/>
            <a:ext cx="7272339" cy="655261"/>
          </a:xfrm>
        </p:spPr>
        <p:txBody>
          <a:bodyPr/>
          <a:lstStyle/>
          <a:p>
            <a:r>
              <a:rPr lang="id-ID" sz="3200" b="1" dirty="0" smtClean="0"/>
              <a:t>Substansi Kearifan Lokal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0716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4" y="274637"/>
            <a:ext cx="7272339" cy="1143975"/>
          </a:xfrm>
        </p:spPr>
        <p:txBody>
          <a:bodyPr/>
          <a:lstStyle/>
          <a:p>
            <a:r>
              <a:rPr lang="id-ID" dirty="0" smtClean="0"/>
              <a:t>DAFTAR 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426" y="1418612"/>
            <a:ext cx="8527528" cy="5047620"/>
          </a:xfrm>
        </p:spPr>
        <p:txBody>
          <a:bodyPr>
            <a:normAutofit/>
          </a:bodyPr>
          <a:lstStyle/>
          <a:p>
            <a:r>
              <a:rPr lang="id-ID" i="1" dirty="0" smtClean="0"/>
              <a:t>Eksekutif Summary</a:t>
            </a:r>
          </a:p>
          <a:p>
            <a:r>
              <a:rPr lang="id-ID" dirty="0" smtClean="0"/>
              <a:t>Pendahuluan</a:t>
            </a:r>
          </a:p>
          <a:p>
            <a:r>
              <a:rPr lang="id-ID" dirty="0" smtClean="0"/>
              <a:t>Peran Kearifan Lokal</a:t>
            </a:r>
          </a:p>
          <a:p>
            <a:r>
              <a:rPr lang="id-ID" dirty="0"/>
              <a:t>Pendekatan yang Dilakukan Dalam Belajar Kearifan </a:t>
            </a:r>
            <a:r>
              <a:rPr lang="id-ID" dirty="0" smtClean="0"/>
              <a:t>Lokal</a:t>
            </a:r>
          </a:p>
          <a:p>
            <a:r>
              <a:rPr lang="en-US" dirty="0" err="1"/>
              <a:t>Hak-Hak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 smtClean="0"/>
              <a:t>Adat</a:t>
            </a:r>
            <a:endParaRPr lang="id-ID" dirty="0" smtClean="0"/>
          </a:p>
          <a:p>
            <a:r>
              <a:rPr lang="en-US" dirty="0" err="1"/>
              <a:t>Bentuk</a:t>
            </a:r>
            <a:r>
              <a:rPr lang="en-US" dirty="0"/>
              <a:t>-</a:t>
            </a:r>
            <a:r>
              <a:rPr lang="id-ID" dirty="0"/>
              <a:t>B</a:t>
            </a:r>
            <a:r>
              <a:rPr lang="en-US" dirty="0" err="1"/>
              <a:t>entuk</a:t>
            </a:r>
            <a:r>
              <a:rPr lang="en-US" dirty="0"/>
              <a:t> </a:t>
            </a:r>
            <a:r>
              <a:rPr lang="id-ID" dirty="0"/>
              <a:t>Kearifan </a:t>
            </a:r>
            <a:r>
              <a:rPr lang="id-ID" dirty="0" smtClean="0"/>
              <a:t>Lokal</a:t>
            </a:r>
          </a:p>
          <a:p>
            <a:r>
              <a:rPr lang="en-US" dirty="0" err="1"/>
              <a:t>Hambatan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id-ID" dirty="0"/>
              <a:t>Kearifan Lokal</a:t>
            </a:r>
            <a:endParaRPr lang="id-ID" dirty="0" smtClean="0"/>
          </a:p>
          <a:p>
            <a:r>
              <a:rPr lang="id-ID" dirty="0" smtClean="0"/>
              <a:t>Contoh Kearifan lokal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5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801906"/>
            <a:ext cx="9144000" cy="4324257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/>
              <a:t>konservasi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pelestarian</a:t>
            </a:r>
            <a:r>
              <a:rPr lang="en-US" sz="2800" dirty="0"/>
              <a:t> </a:t>
            </a:r>
            <a:r>
              <a:rPr lang="en-US" sz="2800" dirty="0" err="1"/>
              <a:t>sumber</a:t>
            </a:r>
            <a:r>
              <a:rPr lang="en-US" sz="2800" dirty="0"/>
              <a:t> </a:t>
            </a:r>
            <a:r>
              <a:rPr lang="en-US" sz="2800" dirty="0" err="1"/>
              <a:t>daya</a:t>
            </a:r>
            <a:r>
              <a:rPr lang="en-US" sz="2800" dirty="0"/>
              <a:t> </a:t>
            </a:r>
            <a:r>
              <a:rPr lang="en-US" sz="2800" dirty="0" err="1"/>
              <a:t>alam</a:t>
            </a:r>
            <a:r>
              <a:rPr lang="en-US" sz="2800" dirty="0"/>
              <a:t>;</a:t>
            </a:r>
          </a:p>
          <a:p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/>
              <a:t>pengembangan</a:t>
            </a:r>
            <a:r>
              <a:rPr lang="en-US" sz="2800" dirty="0"/>
              <a:t> </a:t>
            </a:r>
            <a:r>
              <a:rPr lang="en-US" sz="2800" dirty="0" err="1"/>
              <a:t>suber</a:t>
            </a:r>
            <a:r>
              <a:rPr lang="en-US" sz="2800" dirty="0"/>
              <a:t> </a:t>
            </a:r>
            <a:r>
              <a:rPr lang="en-US" sz="2800" dirty="0" err="1"/>
              <a:t>daya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, </a:t>
            </a:r>
            <a:r>
              <a:rPr lang="en-US" sz="2800" dirty="0" err="1"/>
              <a:t>misalnya</a:t>
            </a:r>
            <a:r>
              <a:rPr lang="en-US" sz="2800" dirty="0"/>
              <a:t> </a:t>
            </a:r>
            <a:r>
              <a:rPr lang="en-US" sz="2800" dirty="0" err="1"/>
              <a:t>berkaitan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upacara</a:t>
            </a:r>
            <a:r>
              <a:rPr lang="en-US" sz="2800" dirty="0"/>
              <a:t> </a:t>
            </a:r>
            <a:r>
              <a:rPr lang="en-US" sz="2800" dirty="0" err="1"/>
              <a:t>daur</a:t>
            </a:r>
            <a:r>
              <a:rPr lang="en-US" sz="2800" dirty="0"/>
              <a:t> </a:t>
            </a:r>
            <a:r>
              <a:rPr lang="en-US" sz="2800" dirty="0" err="1"/>
              <a:t>hidup</a:t>
            </a:r>
            <a:r>
              <a:rPr lang="en-US" sz="2800" dirty="0"/>
              <a:t>.</a:t>
            </a:r>
          </a:p>
          <a:p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/>
              <a:t>pengembangan</a:t>
            </a:r>
            <a:r>
              <a:rPr lang="en-US" sz="2800" dirty="0"/>
              <a:t> </a:t>
            </a:r>
            <a:r>
              <a:rPr lang="en-US" sz="2800" dirty="0" err="1"/>
              <a:t>kebudayaan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ilmu</a:t>
            </a:r>
            <a:r>
              <a:rPr lang="en-US" sz="2800" dirty="0"/>
              <a:t> </a:t>
            </a:r>
            <a:r>
              <a:rPr lang="en-US" sz="2800" dirty="0" err="1"/>
              <a:t>pengetahuan</a:t>
            </a:r>
            <a:r>
              <a:rPr lang="en-US" sz="2800" dirty="0"/>
              <a:t>, </a:t>
            </a:r>
            <a:r>
              <a:rPr lang="en-US" sz="2800" dirty="0" err="1"/>
              <a:t>misalnya</a:t>
            </a:r>
            <a:r>
              <a:rPr lang="en-US" sz="2800" dirty="0"/>
              <a:t> </a:t>
            </a:r>
            <a:r>
              <a:rPr lang="en-US" sz="2800" dirty="0" err="1"/>
              <a:t>uapacra-upacara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adat</a:t>
            </a:r>
            <a:r>
              <a:rPr lang="en-US" sz="2800" dirty="0"/>
              <a:t> </a:t>
            </a:r>
            <a:r>
              <a:rPr lang="en-US" sz="2800" dirty="0" err="1"/>
              <a:t>tertentu</a:t>
            </a:r>
            <a:r>
              <a:rPr lang="en-US" sz="2800" dirty="0"/>
              <a:t>.</a:t>
            </a:r>
          </a:p>
          <a:p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/>
              <a:t>petuah</a:t>
            </a:r>
            <a:r>
              <a:rPr lang="en-US" sz="2800" dirty="0"/>
              <a:t>, </a:t>
            </a:r>
            <a:r>
              <a:rPr lang="en-US" sz="2800" dirty="0" err="1"/>
              <a:t>kepercayaan</a:t>
            </a:r>
            <a:r>
              <a:rPr lang="en-US" sz="2800" dirty="0"/>
              <a:t>, </a:t>
            </a:r>
            <a:r>
              <a:rPr lang="en-US" sz="2800" dirty="0" err="1"/>
              <a:t>sastra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pantangan</a:t>
            </a:r>
            <a:r>
              <a:rPr lang="en-US" sz="2800" dirty="0" smtClean="0"/>
              <a:t>.</a:t>
            </a:r>
            <a:r>
              <a:rPr lang="en-US" sz="2800" dirty="0"/>
              <a:t> </a:t>
            </a:r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89024" y="398625"/>
            <a:ext cx="7272339" cy="577770"/>
          </a:xfrm>
        </p:spPr>
        <p:txBody>
          <a:bodyPr/>
          <a:lstStyle/>
          <a:p>
            <a:r>
              <a:rPr lang="id-ID" sz="3200" b="1" dirty="0" smtClean="0"/>
              <a:t>Fungsi Kearifan Lokal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90152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801906"/>
            <a:ext cx="9144000" cy="432425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/>
              <a:t>Hubungan</a:t>
            </a:r>
            <a:r>
              <a:rPr lang="en-US" sz="2800" dirty="0" smtClean="0"/>
              <a:t> </a:t>
            </a:r>
            <a:r>
              <a:rPr lang="id-ID" sz="2800" dirty="0" smtClean="0"/>
              <a:t>Kearifan Lokal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id-ID" sz="2800" dirty="0"/>
              <a:t>Kearifan Lokal </a:t>
            </a:r>
            <a:r>
              <a:rPr lang="en-US" sz="2800" dirty="0" err="1" smtClean="0"/>
              <a:t>sangat</a:t>
            </a:r>
            <a:r>
              <a:rPr lang="en-US" sz="2800" dirty="0" smtClean="0"/>
              <a:t> </a:t>
            </a:r>
            <a:r>
              <a:rPr lang="en-US" sz="2800" dirty="0" err="1"/>
              <a:t>tergantung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err="1" smtClean="0"/>
              <a:t>lingkungannya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dirty="0" err="1"/>
              <a:t>Perbedaan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menghasilkan</a:t>
            </a:r>
            <a:r>
              <a:rPr lang="en-US" sz="2800" dirty="0"/>
              <a:t> </a:t>
            </a:r>
            <a:r>
              <a:rPr lang="en-US" sz="2800" dirty="0" err="1"/>
              <a:t>adaptasi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 yang </a:t>
            </a:r>
            <a:r>
              <a:rPr lang="en-US" sz="2800" dirty="0" err="1"/>
              <a:t>berbeda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tingkat</a:t>
            </a:r>
            <a:r>
              <a:rPr lang="en-US" sz="2800" dirty="0"/>
              <a:t> </a:t>
            </a:r>
            <a:r>
              <a:rPr lang="en-US" sz="2800" dirty="0" err="1"/>
              <a:t>pengetahuan</a:t>
            </a:r>
            <a:r>
              <a:rPr lang="en-US" sz="2800" dirty="0"/>
              <a:t>, </a:t>
            </a:r>
            <a:r>
              <a:rPr lang="en-US" sz="2800" dirty="0" err="1"/>
              <a:t>sikap</a:t>
            </a:r>
            <a:r>
              <a:rPr lang="en-US" sz="2800" dirty="0"/>
              <a:t>, </a:t>
            </a:r>
            <a:r>
              <a:rPr lang="en-US" sz="2800" dirty="0" err="1"/>
              <a:t>perilaku</a:t>
            </a:r>
            <a:r>
              <a:rPr lang="en-US" sz="2800" dirty="0"/>
              <a:t> </a:t>
            </a:r>
            <a:r>
              <a:rPr lang="en-US" sz="2800" dirty="0" err="1"/>
              <a:t>bahkan</a:t>
            </a:r>
            <a:r>
              <a:rPr lang="en-US" sz="2800" dirty="0"/>
              <a:t> </a:t>
            </a:r>
            <a:r>
              <a:rPr lang="en-US" sz="2800" dirty="0" err="1"/>
              <a:t>penciptaan</a:t>
            </a:r>
            <a:r>
              <a:rPr lang="en-US" sz="2800" dirty="0"/>
              <a:t> </a:t>
            </a:r>
            <a:r>
              <a:rPr lang="en-US" sz="2800" dirty="0" err="1"/>
              <a:t>aturan</a:t>
            </a:r>
            <a:r>
              <a:rPr lang="en-US" sz="2800" dirty="0"/>
              <a:t> yang </a:t>
            </a:r>
            <a:r>
              <a:rPr lang="en-US" sz="2800" dirty="0" err="1"/>
              <a:t>mengatur</a:t>
            </a:r>
            <a:r>
              <a:rPr lang="en-US" sz="2800" dirty="0"/>
              <a:t> </a:t>
            </a:r>
            <a:r>
              <a:rPr lang="en-US" sz="2800" dirty="0" err="1"/>
              <a:t>hubungan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. </a:t>
            </a:r>
          </a:p>
          <a:p>
            <a:pPr>
              <a:lnSpc>
                <a:spcPct val="150000"/>
              </a:lnSpc>
            </a:pP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336630"/>
            <a:ext cx="9144000" cy="608766"/>
          </a:xfrm>
        </p:spPr>
        <p:txBody>
          <a:bodyPr/>
          <a:lstStyle/>
          <a:p>
            <a:r>
              <a:rPr lang="id-ID" sz="3200" b="1" dirty="0" smtClean="0"/>
              <a:t>Hubungan Kearifan Lokal dengan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lingkungan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92270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4" y="305634"/>
            <a:ext cx="7272339" cy="686258"/>
          </a:xfrm>
        </p:spPr>
        <p:txBody>
          <a:bodyPr/>
          <a:lstStyle/>
          <a:p>
            <a:r>
              <a:rPr lang="en-US" sz="3200" dirty="0" err="1"/>
              <a:t>Hambatan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id-ID" sz="3200" dirty="0" smtClean="0"/>
              <a:t>Kearifan Lokal (1)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01906"/>
            <a:ext cx="9144000" cy="4324257"/>
          </a:xfrm>
        </p:spPr>
        <p:txBody>
          <a:bodyPr>
            <a:noAutofit/>
          </a:bodyPr>
          <a:lstStyle/>
          <a:p>
            <a:r>
              <a:rPr lang="en-US" sz="2200" dirty="0" err="1" smtClean="0"/>
              <a:t>adanya</a:t>
            </a:r>
            <a:r>
              <a:rPr lang="en-US" sz="2200" dirty="0" smtClean="0"/>
              <a:t> </a:t>
            </a:r>
            <a:r>
              <a:rPr lang="en-US" sz="2200" dirty="0" err="1"/>
              <a:t>keterbatasan</a:t>
            </a:r>
            <a:r>
              <a:rPr lang="en-US" sz="2200" dirty="0"/>
              <a:t> </a:t>
            </a:r>
            <a:r>
              <a:rPr lang="en-US" sz="2200" dirty="0" err="1"/>
              <a:t>karena</a:t>
            </a:r>
            <a:r>
              <a:rPr lang="en-US" sz="2200" dirty="0"/>
              <a:t> </a:t>
            </a:r>
            <a:r>
              <a:rPr lang="en-US" sz="2200" dirty="0" err="1"/>
              <a:t>aturan</a:t>
            </a:r>
            <a:r>
              <a:rPr lang="en-US" sz="2200" dirty="0"/>
              <a:t> </a:t>
            </a:r>
            <a:r>
              <a:rPr lang="en-US" sz="2200" dirty="0" err="1"/>
              <a:t>lokal</a:t>
            </a:r>
            <a:r>
              <a:rPr lang="en-US" sz="2200" dirty="0"/>
              <a:t> </a:t>
            </a:r>
            <a:r>
              <a:rPr lang="en-US" sz="2200" dirty="0" err="1"/>
              <a:t>berlaku</a:t>
            </a:r>
            <a:r>
              <a:rPr lang="en-US" sz="2200" dirty="0"/>
              <a:t> di masa </a:t>
            </a:r>
            <a:r>
              <a:rPr lang="en-US" sz="2200" dirty="0" err="1"/>
              <a:t>lalu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sulit</a:t>
            </a:r>
            <a:r>
              <a:rPr lang="en-US" sz="2200" dirty="0"/>
              <a:t> </a:t>
            </a:r>
            <a:r>
              <a:rPr lang="en-US" sz="2200" dirty="0" err="1"/>
              <a:t>beradaptasi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kemajuan</a:t>
            </a:r>
            <a:r>
              <a:rPr lang="en-US" sz="2200" dirty="0"/>
              <a:t> zaman.</a:t>
            </a:r>
          </a:p>
          <a:p>
            <a:r>
              <a:rPr lang="en-US" sz="2200" dirty="0" err="1"/>
              <a:t>Ketidakseimbangan</a:t>
            </a:r>
            <a:r>
              <a:rPr lang="en-US" sz="2200" dirty="0"/>
              <a:t> </a:t>
            </a:r>
            <a:r>
              <a:rPr lang="en-US" sz="2200" dirty="0" err="1"/>
              <a:t>antara</a:t>
            </a:r>
            <a:r>
              <a:rPr lang="en-US" sz="2200" dirty="0"/>
              <a:t> </a:t>
            </a:r>
            <a:r>
              <a:rPr lang="en-US" sz="2200" dirty="0" err="1"/>
              <a:t>sumber</a:t>
            </a:r>
            <a:r>
              <a:rPr lang="en-US" sz="2200" dirty="0"/>
              <a:t> </a:t>
            </a:r>
            <a:r>
              <a:rPr lang="en-US" sz="2200" dirty="0" err="1"/>
              <a:t>daya</a:t>
            </a:r>
            <a:r>
              <a:rPr lang="en-US" sz="2200" dirty="0"/>
              <a:t> </a:t>
            </a:r>
            <a:r>
              <a:rPr lang="en-US" sz="2200" dirty="0" err="1"/>
              <a:t>alam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pertumbuhan</a:t>
            </a:r>
            <a:r>
              <a:rPr lang="en-US" sz="2200" dirty="0"/>
              <a:t> </a:t>
            </a:r>
            <a:r>
              <a:rPr lang="en-US" sz="2200" dirty="0" err="1"/>
              <a:t>penduduk</a:t>
            </a:r>
            <a:endParaRPr lang="en-US" sz="2200" dirty="0"/>
          </a:p>
          <a:p>
            <a:r>
              <a:rPr lang="en-US" sz="2200" dirty="0" err="1"/>
              <a:t>Komunitas</a:t>
            </a:r>
            <a:r>
              <a:rPr lang="en-US" sz="2200" dirty="0"/>
              <a:t> </a:t>
            </a:r>
            <a:r>
              <a:rPr lang="en-US" sz="2200" dirty="0" err="1"/>
              <a:t>lokal</a:t>
            </a:r>
            <a:r>
              <a:rPr lang="en-US" sz="2200" dirty="0"/>
              <a:t> yang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lagi</a:t>
            </a:r>
            <a:r>
              <a:rPr lang="en-US" sz="2200" dirty="0"/>
              <a:t> </a:t>
            </a:r>
            <a:r>
              <a:rPr lang="en-US" sz="2200" dirty="0" err="1"/>
              <a:t>bergantung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sumber</a:t>
            </a:r>
            <a:r>
              <a:rPr lang="en-US" sz="2200" dirty="0"/>
              <a:t> </a:t>
            </a:r>
            <a:r>
              <a:rPr lang="en-US" sz="2200" dirty="0" err="1"/>
              <a:t>daya</a:t>
            </a:r>
            <a:r>
              <a:rPr lang="en-US" sz="2200" dirty="0"/>
              <a:t> </a:t>
            </a:r>
            <a:r>
              <a:rPr lang="en-US" sz="2200" dirty="0" err="1"/>
              <a:t>alam</a:t>
            </a:r>
            <a:r>
              <a:rPr lang="en-US" sz="2200" dirty="0"/>
              <a:t> </a:t>
            </a:r>
            <a:r>
              <a:rPr lang="en-US" sz="2200" dirty="0" err="1"/>
              <a:t>lokal</a:t>
            </a:r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45465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4" y="305634"/>
            <a:ext cx="7272339" cy="686258"/>
          </a:xfrm>
        </p:spPr>
        <p:txBody>
          <a:bodyPr/>
          <a:lstStyle/>
          <a:p>
            <a:r>
              <a:rPr lang="en-US" sz="3200" dirty="0" err="1"/>
              <a:t>Hambatan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id-ID" sz="3200" dirty="0" smtClean="0"/>
              <a:t>Kearifan Lokal (2)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01906"/>
            <a:ext cx="9144000" cy="4324257"/>
          </a:xfrm>
        </p:spPr>
        <p:txBody>
          <a:bodyPr>
            <a:noAutofit/>
          </a:bodyPr>
          <a:lstStyle/>
          <a:p>
            <a:r>
              <a:rPr lang="en-US" sz="2200" dirty="0" err="1" smtClean="0"/>
              <a:t>Kehilangan</a:t>
            </a:r>
            <a:r>
              <a:rPr lang="en-US" sz="2200" dirty="0" smtClean="0"/>
              <a:t> </a:t>
            </a:r>
            <a:r>
              <a:rPr lang="en-US" sz="2200" dirty="0" err="1" smtClean="0"/>
              <a:t>minat</a:t>
            </a:r>
            <a:endParaRPr lang="en-US" sz="2200" dirty="0" smtClean="0"/>
          </a:p>
          <a:p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adanya</a:t>
            </a:r>
            <a:r>
              <a:rPr lang="en-US" sz="2200" dirty="0"/>
              <a:t> </a:t>
            </a:r>
            <a:r>
              <a:rPr lang="en-US" sz="2200" dirty="0" err="1"/>
              <a:t>komitmen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pengelolaan</a:t>
            </a:r>
            <a:r>
              <a:rPr lang="en-US" sz="2200" dirty="0"/>
              <a:t> </a:t>
            </a:r>
            <a:r>
              <a:rPr lang="en-US" sz="2200" dirty="0" err="1"/>
              <a:t>sumber</a:t>
            </a:r>
            <a:r>
              <a:rPr lang="en-US" sz="2200" dirty="0"/>
              <a:t> </a:t>
            </a:r>
            <a:r>
              <a:rPr lang="en-US" sz="2200" dirty="0" err="1"/>
              <a:t>daya</a:t>
            </a:r>
            <a:r>
              <a:rPr lang="en-US" sz="2200" dirty="0"/>
              <a:t> </a:t>
            </a:r>
            <a:r>
              <a:rPr lang="en-US" sz="2200" dirty="0" err="1"/>
              <a:t>alam</a:t>
            </a:r>
            <a:r>
              <a:rPr lang="en-US" sz="2200" dirty="0"/>
              <a:t> </a:t>
            </a:r>
            <a:r>
              <a:rPr lang="en-US" sz="2200" dirty="0" err="1"/>
              <a:t>berkelanjutan</a:t>
            </a:r>
            <a:endParaRPr lang="en-US" sz="2200" dirty="0"/>
          </a:p>
          <a:p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adanya</a:t>
            </a:r>
            <a:r>
              <a:rPr lang="en-US" sz="2200" dirty="0"/>
              <a:t> </a:t>
            </a:r>
            <a:r>
              <a:rPr lang="en-US" sz="2200" dirty="0" err="1"/>
              <a:t>pemahaman</a:t>
            </a:r>
            <a:r>
              <a:rPr lang="en-US" sz="2200" dirty="0"/>
              <a:t> </a:t>
            </a:r>
            <a:r>
              <a:rPr lang="en-US" sz="2200" dirty="0" err="1"/>
              <a:t>tingkat</a:t>
            </a:r>
            <a:r>
              <a:rPr lang="en-US" sz="2200" dirty="0"/>
              <a:t> </a:t>
            </a:r>
            <a:r>
              <a:rPr lang="en-US" sz="2200" dirty="0" err="1"/>
              <a:t>pusat</a:t>
            </a:r>
            <a:r>
              <a:rPr lang="en-US" sz="2200" dirty="0"/>
              <a:t> </a:t>
            </a:r>
            <a:r>
              <a:rPr lang="en-US" sz="2200" dirty="0" err="1"/>
              <a:t>terhadap</a:t>
            </a:r>
            <a:r>
              <a:rPr lang="en-US" sz="2200" dirty="0"/>
              <a:t> </a:t>
            </a:r>
            <a:r>
              <a:rPr lang="id-ID" sz="2200" dirty="0" smtClean="0"/>
              <a:t>kearifan lokal</a:t>
            </a:r>
            <a:endParaRPr lang="en-US" sz="2200" dirty="0"/>
          </a:p>
          <a:p>
            <a:r>
              <a:rPr lang="en-US" sz="2200" dirty="0" err="1"/>
              <a:t>Kecendrungan</a:t>
            </a:r>
            <a:r>
              <a:rPr lang="en-US" sz="2200" dirty="0"/>
              <a:t> </a:t>
            </a:r>
            <a:r>
              <a:rPr lang="en-US" sz="2200" dirty="0" err="1"/>
              <a:t>pemangku</a:t>
            </a:r>
            <a:r>
              <a:rPr lang="en-US" sz="2200" dirty="0"/>
              <a:t> </a:t>
            </a:r>
            <a:r>
              <a:rPr lang="en-US" sz="2200" dirty="0" err="1"/>
              <a:t>kepentingan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menghapus</a:t>
            </a:r>
            <a:r>
              <a:rPr lang="en-US" sz="2200" dirty="0"/>
              <a:t> </a:t>
            </a:r>
            <a:r>
              <a:rPr lang="id-ID" sz="2200" dirty="0"/>
              <a:t>kearifan lokal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5277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4" y="522610"/>
            <a:ext cx="7272339" cy="438286"/>
          </a:xfrm>
        </p:spPr>
        <p:txBody>
          <a:bodyPr/>
          <a:lstStyle/>
          <a:p>
            <a:r>
              <a:rPr lang="en-US" sz="3200" dirty="0" err="1" smtClean="0"/>
              <a:t>Contoh</a:t>
            </a:r>
            <a:r>
              <a:rPr lang="en-US" sz="3200" dirty="0" smtClean="0"/>
              <a:t> </a:t>
            </a:r>
            <a:r>
              <a:rPr lang="en-US" sz="3200" dirty="0" err="1" smtClean="0"/>
              <a:t>Lokal</a:t>
            </a:r>
            <a:r>
              <a:rPr lang="en-US" sz="3200" dirty="0" smtClean="0"/>
              <a:t> Wisdom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475" y="1613646"/>
            <a:ext cx="8663551" cy="45125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Subak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adat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Bali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kelola</a:t>
            </a:r>
            <a:r>
              <a:rPr lang="en-US" dirty="0"/>
              <a:t> </a:t>
            </a:r>
            <a:r>
              <a:rPr lang="en-US" dirty="0" err="1"/>
              <a:t>lahan</a:t>
            </a:r>
            <a:r>
              <a:rPr lang="en-US" dirty="0"/>
              <a:t> </a:t>
            </a:r>
            <a:r>
              <a:rPr lang="en-US" dirty="0" err="1"/>
              <a:t>pertaniannya</a:t>
            </a:r>
            <a:r>
              <a:rPr lang="en-US" dirty="0"/>
              <a:t> 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/>
              <a:t>D</a:t>
            </a:r>
            <a:r>
              <a:rPr lang="en-US" dirty="0" err="1" smtClean="0"/>
              <a:t>ipimpin</a:t>
            </a:r>
            <a:r>
              <a:rPr lang="en-US" dirty="0" smtClean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tokoh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memimpin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upacara</a:t>
            </a:r>
            <a:r>
              <a:rPr lang="en-US" dirty="0"/>
              <a:t> </a:t>
            </a:r>
            <a:r>
              <a:rPr lang="en-US" dirty="0" err="1"/>
              <a:t>penanaman</a:t>
            </a:r>
            <a:r>
              <a:rPr lang="en-US" dirty="0"/>
              <a:t> </a:t>
            </a:r>
            <a:r>
              <a:rPr lang="en-US" dirty="0" err="1"/>
              <a:t>padi</a:t>
            </a:r>
            <a:r>
              <a:rPr lang="en-US" dirty="0"/>
              <a:t> di </a:t>
            </a:r>
            <a:r>
              <a:rPr lang="en-US" dirty="0" err="1"/>
              <a:t>sawah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bertugas</a:t>
            </a:r>
            <a:r>
              <a:rPr lang="en-US" dirty="0"/>
              <a:t> </a:t>
            </a:r>
            <a:r>
              <a:rPr lang="en-US" dirty="0" err="1"/>
              <a:t>membagi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sumberdaya</a:t>
            </a:r>
            <a:r>
              <a:rPr lang="en-US" dirty="0"/>
              <a:t> air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merata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bergiliran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petani</a:t>
            </a:r>
            <a:r>
              <a:rPr lang="en-US" dirty="0"/>
              <a:t> yang </a:t>
            </a:r>
            <a:r>
              <a:rPr lang="en-US" dirty="0" err="1"/>
              <a:t>membutuhkan</a:t>
            </a:r>
            <a:r>
              <a:rPr lang="en-US" dirty="0"/>
              <a:t> air 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/>
              <a:t>T</a:t>
            </a:r>
            <a:r>
              <a:rPr lang="en-US" dirty="0" err="1" smtClean="0"/>
              <a:t>idak</a:t>
            </a:r>
            <a:r>
              <a:rPr lang="en-US" dirty="0" smtClean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petani</a:t>
            </a:r>
            <a:r>
              <a:rPr lang="en-US" dirty="0"/>
              <a:t> yang </a:t>
            </a:r>
            <a:r>
              <a:rPr lang="en-US" dirty="0" err="1"/>
              <a:t>berebut</a:t>
            </a:r>
            <a:r>
              <a:rPr lang="en-US" dirty="0"/>
              <a:t> air,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pasti</a:t>
            </a:r>
            <a:r>
              <a:rPr lang="en-US" dirty="0"/>
              <a:t> </a:t>
            </a:r>
            <a:r>
              <a:rPr lang="en-US" dirty="0" err="1"/>
              <a:t>kebagian</a:t>
            </a:r>
            <a:r>
              <a:rPr lang="en-US" dirty="0"/>
              <a:t> air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jadual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/>
              <a:t>S</a:t>
            </a:r>
            <a:r>
              <a:rPr lang="en-US" dirty="0" err="1" smtClean="0"/>
              <a:t>istem</a:t>
            </a:r>
            <a:r>
              <a:rPr lang="en-US" dirty="0" smtClean="0"/>
              <a:t> </a:t>
            </a:r>
            <a:r>
              <a:rPr lang="en-US" dirty="0" err="1"/>
              <a:t>Subak</a:t>
            </a:r>
            <a:r>
              <a:rPr lang="en-US" dirty="0"/>
              <a:t> </a:t>
            </a:r>
            <a:r>
              <a:rPr lang="en-US" dirty="0" err="1"/>
              <a:t>kini</a:t>
            </a:r>
            <a:r>
              <a:rPr lang="en-US" dirty="0"/>
              <a:t> </a:t>
            </a:r>
            <a:r>
              <a:rPr lang="en-US" dirty="0" err="1"/>
              <a:t>diakui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Subak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i="1" dirty="0"/>
              <a:t>world heritage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warisan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dilestarikan</a:t>
            </a:r>
            <a:r>
              <a:rPr lang="en-US" dirty="0"/>
              <a:t>. 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02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2416" y="1142087"/>
            <a:ext cx="7272339" cy="4324257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400" b="1" dirty="0" smtClean="0"/>
              <a:t>TERIMA KASIH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99315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4" y="336630"/>
            <a:ext cx="7272339" cy="577770"/>
          </a:xfrm>
        </p:spPr>
        <p:txBody>
          <a:bodyPr/>
          <a:lstStyle/>
          <a:p>
            <a:r>
              <a:rPr lang="id-ID" sz="3200" i="1" dirty="0"/>
              <a:t>Eksekutif </a:t>
            </a:r>
            <a:r>
              <a:rPr lang="id-ID" sz="3200" i="1" dirty="0" smtClean="0"/>
              <a:t>Summary (1)</a:t>
            </a:r>
            <a:endParaRPr lang="id-ID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32854"/>
            <a:ext cx="8973519" cy="5083444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earifan 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lokal 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merupakan 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tata nilai atau perilaku hidup 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masyarakat 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lokal dalam berinteraksi dengan lingkungan 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tempatnya 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hidup secara 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arif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Kearifan 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lokal tidaklah sama pada tempat dan waktu yang berbeda dan suku yang 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berbeda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Peran kearifan lokal yaitu m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enjaga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kelestarian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alam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lingkungannya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berpedoman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nilai-nilai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moral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pikiran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tingkah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lakunya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d-ID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id-ID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id-ID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id-ID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id-ID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id-ID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3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4" y="336630"/>
            <a:ext cx="7272339" cy="577770"/>
          </a:xfrm>
        </p:spPr>
        <p:txBody>
          <a:bodyPr/>
          <a:lstStyle/>
          <a:p>
            <a:r>
              <a:rPr lang="id-ID" sz="3200" i="1" dirty="0"/>
              <a:t>Eksekutif </a:t>
            </a:r>
            <a:r>
              <a:rPr lang="id-ID" sz="3200" i="1" dirty="0" smtClean="0"/>
              <a:t>Summary (2)</a:t>
            </a:r>
            <a:endParaRPr lang="id-ID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6876"/>
            <a:ext cx="8973519" cy="5269422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 startAt="4"/>
            </a:pP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Kelestarian 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lingkungan tidak akan terwujud apabila tidak terjamin keadilan lingkungan, khususnya terjaminnya kesejahteraan masyarakatnya. </a:t>
            </a:r>
            <a:endParaRPr lang="id-ID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Fungsi 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Kearifan 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Lokal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konservasi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pelestarian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sumber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alam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 dan u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ntuk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pengembangan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suber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manusia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misalnya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berkaitan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upacara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daur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hidup</a:t>
            </a:r>
            <a:endParaRPr lang="id-ID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Hambatan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Kearifan 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Lokal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adanya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keterbatasan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karena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aturan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berlaku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di masa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lalu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sulit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beradaptasi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kemajuan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zaman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 dan k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etidakseimbangan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sumber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alam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pertumbuhan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penduduk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endParaRPr lang="id-ID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endParaRPr lang="id-ID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endParaRPr lang="id-ID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endParaRPr lang="id-ID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endParaRPr lang="id-ID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134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4" y="336630"/>
            <a:ext cx="7272339" cy="577770"/>
          </a:xfrm>
        </p:spPr>
        <p:txBody>
          <a:bodyPr/>
          <a:lstStyle/>
          <a:p>
            <a:r>
              <a:rPr lang="id-ID" sz="3200" dirty="0" smtClean="0"/>
              <a:t>PENGERTIAN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62424"/>
            <a:ext cx="8973519" cy="4324257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id-ID" sz="26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id-ID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earifan </a:t>
            </a:r>
            <a:r>
              <a:rPr lang="id-ID" sz="2600" dirty="0">
                <a:latin typeface="Arial" panose="020B0604020202020204" pitchFamily="34" charset="0"/>
                <a:cs typeface="Arial" panose="020B0604020202020204" pitchFamily="34" charset="0"/>
              </a:rPr>
              <a:t>lokal </a:t>
            </a:r>
            <a:r>
              <a:rPr lang="id-ID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merupakan </a:t>
            </a:r>
            <a:r>
              <a:rPr lang="id-ID" sz="2600" dirty="0">
                <a:latin typeface="Arial" panose="020B0604020202020204" pitchFamily="34" charset="0"/>
                <a:cs typeface="Arial" panose="020B0604020202020204" pitchFamily="34" charset="0"/>
              </a:rPr>
              <a:t>tata nilai atau perilaku hidup </a:t>
            </a:r>
            <a:r>
              <a:rPr lang="id-ID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masyarakat </a:t>
            </a:r>
            <a:r>
              <a:rPr lang="id-ID" sz="2600" dirty="0">
                <a:latin typeface="Arial" panose="020B0604020202020204" pitchFamily="34" charset="0"/>
                <a:cs typeface="Arial" panose="020B0604020202020204" pitchFamily="34" charset="0"/>
              </a:rPr>
              <a:t>lokal dalam berinteraksi dengan lingkungan </a:t>
            </a:r>
            <a:r>
              <a:rPr lang="id-ID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tempatnya </a:t>
            </a:r>
            <a:r>
              <a:rPr lang="id-ID" sz="2600" dirty="0">
                <a:latin typeface="Arial" panose="020B0604020202020204" pitchFamily="34" charset="0"/>
                <a:cs typeface="Arial" panose="020B0604020202020204" pitchFamily="34" charset="0"/>
              </a:rPr>
              <a:t>hidup secara </a:t>
            </a:r>
            <a:r>
              <a:rPr lang="id-ID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arif (Putu </a:t>
            </a:r>
            <a:r>
              <a:rPr lang="id-ID" sz="2600" dirty="0">
                <a:latin typeface="Arial" panose="020B0604020202020204" pitchFamily="34" charset="0"/>
                <a:cs typeface="Arial" panose="020B0604020202020204" pitchFamily="34" charset="0"/>
              </a:rPr>
              <a:t>Oka </a:t>
            </a:r>
            <a:r>
              <a:rPr lang="id-ID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Ngakan, 2007</a:t>
            </a:r>
            <a:r>
              <a:rPr lang="id-ID" sz="2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id-ID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id-ID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Kearifan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didefinisikan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kebenaran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telah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mentradisi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ajeg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daerah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Gobyah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2009).</a:t>
            </a:r>
          </a:p>
          <a:p>
            <a:pPr algn="ctr">
              <a:lnSpc>
                <a:spcPct val="150000"/>
              </a:lnSpc>
            </a:pPr>
            <a:endParaRPr lang="id-ID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id-ID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416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4" y="336630"/>
            <a:ext cx="7272339" cy="577770"/>
          </a:xfrm>
        </p:spPr>
        <p:txBody>
          <a:bodyPr/>
          <a:lstStyle/>
          <a:p>
            <a:r>
              <a:rPr lang="id-ID" sz="3200" dirty="0" smtClean="0"/>
              <a:t>PENGERTIAN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01906"/>
            <a:ext cx="8973519" cy="4324257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Kearifan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sering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disebut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Local Wisdom 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semua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bentuk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pengetahuan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keyakinan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pemahaman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wawasan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serta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adat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kebiasaan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etika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menuntun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perilaku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manusia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kehidupan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komunitas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ekologis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Keraf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2002). </a:t>
            </a:r>
          </a:p>
          <a:p>
            <a:pPr algn="ctr">
              <a:lnSpc>
                <a:spcPct val="150000"/>
              </a:lnSpc>
            </a:pPr>
            <a:endParaRPr lang="id-ID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id-ID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3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4" y="336630"/>
            <a:ext cx="7272339" cy="577770"/>
          </a:xfrm>
        </p:spPr>
        <p:txBody>
          <a:bodyPr/>
          <a:lstStyle/>
          <a:p>
            <a:r>
              <a:rPr lang="id-ID" sz="3200" dirty="0" smtClean="0"/>
              <a:t>PENGERTIAN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01906"/>
            <a:ext cx="8973519" cy="432425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d-ID" sz="3200" dirty="0"/>
              <a:t>kearifan lokal adalah kepandaian dan </a:t>
            </a:r>
            <a:r>
              <a:rPr lang="id-ID" sz="3200" dirty="0" smtClean="0"/>
              <a:t>strategi-strategi </a:t>
            </a:r>
            <a:r>
              <a:rPr lang="id-ID" sz="3200" dirty="0"/>
              <a:t>pengelolaan alam semesta dalam menjaga </a:t>
            </a:r>
            <a:r>
              <a:rPr lang="id-ID" sz="3200" dirty="0" smtClean="0"/>
              <a:t>keseimbangan </a:t>
            </a:r>
            <a:r>
              <a:rPr lang="id-ID" sz="3200" dirty="0"/>
              <a:t>ekologis yang sudah </a:t>
            </a:r>
            <a:r>
              <a:rPr lang="id-ID" sz="3200" dirty="0" smtClean="0"/>
              <a:t>berabad-abad </a:t>
            </a:r>
            <a:r>
              <a:rPr lang="id-ID" sz="3200" dirty="0"/>
              <a:t>teruji oleh berbagai bencana dan </a:t>
            </a:r>
            <a:r>
              <a:rPr lang="id-ID" sz="3200" dirty="0" smtClean="0"/>
              <a:t>kendala </a:t>
            </a:r>
            <a:r>
              <a:rPr lang="id-ID" sz="3200" dirty="0"/>
              <a:t>serta keteledoran manusia </a:t>
            </a:r>
            <a:r>
              <a:rPr lang="id-ID" dirty="0"/>
              <a:t>Francis Wahono (2005) </a:t>
            </a:r>
          </a:p>
          <a:p>
            <a:pPr algn="ctr">
              <a:lnSpc>
                <a:spcPct val="150000"/>
              </a:lnSpc>
            </a:pPr>
            <a:endParaRPr lang="id-ID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id-ID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2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4" y="321132"/>
            <a:ext cx="7272339" cy="608766"/>
          </a:xfrm>
        </p:spPr>
        <p:txBody>
          <a:bodyPr/>
          <a:lstStyle/>
          <a:p>
            <a:r>
              <a:rPr lang="id-ID" sz="3200" dirty="0" smtClean="0"/>
              <a:t>PENDAHULUAN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976" y="1708918"/>
            <a:ext cx="8694549" cy="461439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id-ID" sz="2600" dirty="0" smtClean="0"/>
              <a:t>Kearifan </a:t>
            </a:r>
            <a:r>
              <a:rPr lang="id-ID" sz="2600" dirty="0"/>
              <a:t>lokal tidaklah sama pada tempat dan waktu </a:t>
            </a:r>
            <a:r>
              <a:rPr lang="id-ID" sz="2600" dirty="0" smtClean="0"/>
              <a:t>yang </a:t>
            </a:r>
            <a:r>
              <a:rPr lang="id-ID" sz="2600" dirty="0"/>
              <a:t>berbeda dan suku yang berbeda. </a:t>
            </a:r>
            <a:endParaRPr lang="id-ID" sz="2600" dirty="0" smtClean="0"/>
          </a:p>
          <a:p>
            <a:pPr>
              <a:lnSpc>
                <a:spcPct val="150000"/>
              </a:lnSpc>
            </a:pPr>
            <a:r>
              <a:rPr lang="id-ID" sz="2600" dirty="0" smtClean="0"/>
              <a:t>Perbedaan </a:t>
            </a:r>
            <a:r>
              <a:rPr lang="id-ID" sz="2600" dirty="0"/>
              <a:t>ini disebabkan oleh tantangan alam dan </a:t>
            </a:r>
            <a:r>
              <a:rPr lang="id-ID" sz="2600" dirty="0" smtClean="0"/>
              <a:t>kebutuhan </a:t>
            </a:r>
            <a:r>
              <a:rPr lang="id-ID" sz="2600" dirty="0"/>
              <a:t>hidupnya berbeda-beda, sehingga </a:t>
            </a:r>
            <a:r>
              <a:rPr lang="id-ID" sz="2600" dirty="0" smtClean="0"/>
              <a:t>pengalamannya </a:t>
            </a:r>
            <a:r>
              <a:rPr lang="id-ID" sz="2600" dirty="0"/>
              <a:t>dalam memenuhi kebutuhan hidupnya </a:t>
            </a:r>
            <a:r>
              <a:rPr lang="id-ID" sz="2600" dirty="0" smtClean="0"/>
              <a:t>memunculkan </a:t>
            </a:r>
            <a:r>
              <a:rPr lang="id-ID" sz="2600" dirty="0"/>
              <a:t>berbagai sistem pengetahuan </a:t>
            </a:r>
            <a:r>
              <a:rPr lang="id-ID" sz="2600" dirty="0" smtClean="0"/>
              <a:t>baik </a:t>
            </a:r>
            <a:r>
              <a:rPr lang="id-ID" sz="2600" dirty="0"/>
              <a:t>yang berhubungan dengan lingkungan maupun </a:t>
            </a:r>
            <a:r>
              <a:rPr lang="id-ID" sz="2600" dirty="0" smtClean="0"/>
              <a:t>sosial</a:t>
            </a:r>
            <a:r>
              <a:rPr lang="id-ID" sz="2600" dirty="0"/>
              <a:t>. </a:t>
            </a:r>
          </a:p>
          <a:p>
            <a:pPr>
              <a:lnSpc>
                <a:spcPct val="150000"/>
              </a:lnSpc>
            </a:pPr>
            <a:endParaRPr lang="id-ID" sz="2600" dirty="0"/>
          </a:p>
        </p:txBody>
      </p:sp>
    </p:spTree>
    <p:extLst>
      <p:ext uri="{BB962C8B-B14F-4D97-AF65-F5344CB8AC3E}">
        <p14:creationId xmlns:p14="http://schemas.microsoft.com/office/powerpoint/2010/main" val="2836549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805" y="1801906"/>
            <a:ext cx="8329595" cy="4324257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Ada </a:t>
            </a:r>
            <a:r>
              <a:rPr lang="en-US" sz="2800" dirty="0" err="1" smtClean="0"/>
              <a:t>kesadaran</a:t>
            </a:r>
            <a:r>
              <a:rPr lang="en-US" sz="2800" dirty="0" smtClean="0"/>
              <a:t> </a:t>
            </a:r>
            <a:r>
              <a:rPr lang="en-US" sz="2800" dirty="0" err="1"/>
              <a:t>baru</a:t>
            </a:r>
            <a:r>
              <a:rPr lang="en-US" sz="2800" dirty="0"/>
              <a:t> </a:t>
            </a:r>
            <a:r>
              <a:rPr lang="en-US" sz="2800" dirty="0" err="1"/>
              <a:t>bahwa</a:t>
            </a:r>
            <a:r>
              <a:rPr lang="en-US" sz="2800" dirty="0"/>
              <a:t> </a:t>
            </a:r>
            <a:r>
              <a:rPr lang="en-US" sz="2800" dirty="0" err="1"/>
              <a:t>krisis</a:t>
            </a:r>
            <a:r>
              <a:rPr lang="en-US" sz="2800" dirty="0"/>
              <a:t> </a:t>
            </a:r>
            <a:r>
              <a:rPr lang="en-US" sz="2800" dirty="0" err="1"/>
              <a:t>ekologi</a:t>
            </a:r>
            <a:r>
              <a:rPr lang="en-US" sz="2800" dirty="0"/>
              <a:t> </a:t>
            </a:r>
            <a:r>
              <a:rPr lang="en-US" sz="2800" dirty="0" err="1"/>
              <a:t>bisa</a:t>
            </a:r>
            <a:r>
              <a:rPr lang="en-US" sz="2800" dirty="0"/>
              <a:t> </a:t>
            </a:r>
            <a:r>
              <a:rPr lang="en-US" sz="2800" dirty="0" err="1"/>
              <a:t>diselamatkan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kembali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err="1"/>
              <a:t>kearifan</a:t>
            </a:r>
            <a:r>
              <a:rPr lang="en-US" sz="2800" dirty="0"/>
              <a:t> </a:t>
            </a:r>
            <a:r>
              <a:rPr lang="en-US" sz="2800" dirty="0" err="1"/>
              <a:t>lokal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adat</a:t>
            </a:r>
            <a:r>
              <a:rPr lang="en-US" sz="2800" dirty="0"/>
              <a:t>. </a:t>
            </a:r>
            <a:endParaRPr lang="en-US" sz="2800" dirty="0" smtClean="0"/>
          </a:p>
          <a:p>
            <a:r>
              <a:rPr lang="id-ID" sz="2800" dirty="0" smtClean="0"/>
              <a:t>K</a:t>
            </a:r>
            <a:r>
              <a:rPr lang="en-US" sz="2800" dirty="0" err="1" smtClean="0"/>
              <a:t>omitmen</a:t>
            </a:r>
            <a:r>
              <a:rPr lang="en-US" sz="2800" dirty="0" smtClean="0"/>
              <a:t> </a:t>
            </a:r>
            <a:r>
              <a:rPr lang="en-US" sz="2800" dirty="0" err="1"/>
              <a:t>politik</a:t>
            </a:r>
            <a:r>
              <a:rPr lang="en-US" sz="2800" dirty="0"/>
              <a:t> di </a:t>
            </a:r>
            <a:r>
              <a:rPr lang="en-US" sz="2800" dirty="0" err="1"/>
              <a:t>tingkat</a:t>
            </a:r>
            <a:r>
              <a:rPr lang="en-US" sz="2800" dirty="0"/>
              <a:t> </a:t>
            </a:r>
            <a:r>
              <a:rPr lang="en-US" sz="2800" dirty="0" err="1"/>
              <a:t>nasional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melindungi</a:t>
            </a:r>
            <a:r>
              <a:rPr lang="en-US" sz="2800" dirty="0"/>
              <a:t> </a:t>
            </a:r>
            <a:r>
              <a:rPr lang="en-US" sz="2800" dirty="0" err="1"/>
              <a:t>hak-hak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adat</a:t>
            </a:r>
            <a:r>
              <a:rPr lang="en-US" sz="2800" dirty="0"/>
              <a:t> </a:t>
            </a:r>
            <a:r>
              <a:rPr lang="en-US" sz="2800" dirty="0" err="1"/>
              <a:t>beserta</a:t>
            </a:r>
            <a:r>
              <a:rPr lang="en-US" sz="2800" dirty="0"/>
              <a:t> </a:t>
            </a:r>
            <a:r>
              <a:rPr lang="en-US" sz="2800" dirty="0" err="1"/>
              <a:t>seluruh</a:t>
            </a:r>
            <a:r>
              <a:rPr lang="en-US" sz="2800" dirty="0"/>
              <a:t> </a:t>
            </a:r>
            <a:r>
              <a:rPr lang="en-US" sz="2800" dirty="0" err="1"/>
              <a:t>kearifan</a:t>
            </a:r>
            <a:r>
              <a:rPr lang="en-US" sz="2800" dirty="0"/>
              <a:t> </a:t>
            </a:r>
            <a:r>
              <a:rPr lang="en-US" sz="2800" dirty="0" err="1"/>
              <a:t>lokalnya</a:t>
            </a:r>
            <a:r>
              <a:rPr lang="en-US" sz="2800" dirty="0"/>
              <a:t> </a:t>
            </a:r>
            <a:endParaRPr lang="en-US" sz="2800" dirty="0" smtClean="0"/>
          </a:p>
          <a:p>
            <a:r>
              <a:rPr lang="en-US" sz="2800" dirty="0" err="1"/>
              <a:t>Ditingkat</a:t>
            </a:r>
            <a:r>
              <a:rPr lang="en-US" sz="2800" dirty="0"/>
              <a:t> Global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Internasional</a:t>
            </a:r>
            <a:r>
              <a:rPr lang="en-US" sz="2800" dirty="0"/>
              <a:t> </a:t>
            </a:r>
            <a:r>
              <a:rPr lang="en-US" sz="2800" dirty="0" err="1"/>
              <a:t>Perserikatan</a:t>
            </a:r>
            <a:r>
              <a:rPr lang="en-US" sz="2800" dirty="0"/>
              <a:t> </a:t>
            </a:r>
            <a:r>
              <a:rPr lang="en-US" sz="2800" dirty="0" err="1"/>
              <a:t>Bangsa-Bangsa</a:t>
            </a:r>
            <a:r>
              <a:rPr lang="en-US" sz="2800" dirty="0"/>
              <a:t> (PBB) </a:t>
            </a:r>
            <a:r>
              <a:rPr lang="en-US" sz="2800" dirty="0" err="1"/>
              <a:t>telah</a:t>
            </a:r>
            <a:r>
              <a:rPr lang="en-US" sz="2800" dirty="0"/>
              <a:t> </a:t>
            </a:r>
            <a:r>
              <a:rPr lang="en-US" sz="2800" dirty="0" err="1"/>
              <a:t>mengesahkan</a:t>
            </a:r>
            <a:r>
              <a:rPr lang="en-US" sz="2800" dirty="0"/>
              <a:t> </a:t>
            </a:r>
            <a:r>
              <a:rPr lang="en-US" sz="2800" dirty="0" err="1"/>
              <a:t>Deklarasi</a:t>
            </a:r>
            <a:r>
              <a:rPr lang="en-US" sz="2800" dirty="0"/>
              <a:t> PBB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Hak-Hak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Adat</a:t>
            </a:r>
            <a:r>
              <a:rPr lang="en-US" sz="2800" dirty="0"/>
              <a:t> (UNDRIPs). </a:t>
            </a:r>
            <a:endParaRPr lang="en-US" sz="2800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089024" y="321132"/>
            <a:ext cx="7272339" cy="6087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ts val="5200"/>
              </a:lnSpc>
              <a:spcBef>
                <a:spcPct val="0"/>
              </a:spcBef>
              <a:buNone/>
              <a:defRPr sz="4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sz="3200" dirty="0" smtClean="0"/>
              <a:t>PENDAHULUAN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1218626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dition">
  <a:themeElements>
    <a:clrScheme name="Tradition">
      <a:dk1>
        <a:srgbClr val="000000"/>
      </a:dk1>
      <a:lt1>
        <a:srgbClr val="FFFFFF"/>
      </a:lt1>
      <a:dk2>
        <a:srgbClr val="59480D"/>
      </a:dk2>
      <a:lt2>
        <a:srgbClr val="D28E11"/>
      </a:lt2>
      <a:accent1>
        <a:srgbClr val="6B4A0B"/>
      </a:accent1>
      <a:accent2>
        <a:srgbClr val="790A14"/>
      </a:accent2>
      <a:accent3>
        <a:srgbClr val="908342"/>
      </a:accent3>
      <a:accent4>
        <a:srgbClr val="423E5C"/>
      </a:accent4>
      <a:accent5>
        <a:srgbClr val="641345"/>
      </a:accent5>
      <a:accent6>
        <a:srgbClr val="748A2F"/>
      </a:accent6>
      <a:hlink>
        <a:srgbClr val="DD7E0E"/>
      </a:hlink>
      <a:folHlink>
        <a:srgbClr val="7F6F6F"/>
      </a:folHlink>
    </a:clrScheme>
    <a:fontScheme name="Tradition">
      <a:majorFont>
        <a:latin typeface="Candara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Tradition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50000"/>
              </a:schemeClr>
              <a:schemeClr val="phClr">
                <a:tint val="90000"/>
                <a:satMod val="30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50000"/>
              </a:schemeClr>
              <a:schemeClr val="phClr">
                <a:tint val="90000"/>
                <a:satMod val="300000"/>
              </a:schemeClr>
            </a:duotone>
          </a:blip>
          <a:stretch/>
        </a:blipFill>
      </a:fillStyleLst>
      <a:lnStyleLst>
        <a:ln w="1587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38100" cap="flat" cmpd="sng" algn="ctr">
          <a:solidFill>
            <a:schemeClr val="phClr">
              <a:shade val="90000"/>
            </a:schemeClr>
          </a:solidFill>
          <a:prstDash val="solid"/>
          <a:miter/>
        </a:ln>
        <a:ln w="76200" cap="flat" cmpd="dbl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innerShdw blurRad="127000">
              <a:srgbClr val="FFFFFF">
                <a:alpha val="35000"/>
              </a:srgbClr>
            </a:innerShdw>
          </a:effectLst>
          <a:scene3d>
            <a:camera prst="orthographicFront">
              <a:rot lat="0" lon="0" rev="0"/>
            </a:camera>
            <a:lightRig rig="chilly" dir="tl">
              <a:rot lat="0" lon="0" rev="5400000"/>
            </a:lightRig>
          </a:scene3d>
          <a:sp3d prstMaterial="softEdge">
            <a:bevelT w="0" h="0"/>
          </a:sp3d>
        </a:effectStyle>
        <a:effectStyle>
          <a:effectLst>
            <a:outerShdw blurRad="63500" dist="25400" dir="5400000" algn="br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3600000"/>
            </a:lightRig>
          </a:scene3d>
          <a:sp3d>
            <a:bevelT w="889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hade val="10000"/>
                <a:satMod val="175000"/>
              </a:schemeClr>
              <a:schemeClr val="phClr">
                <a:satMod val="3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Tradition.thmx</Template>
  <TotalTime>225</TotalTime>
  <Words>977</Words>
  <Application>Microsoft Office PowerPoint</Application>
  <PresentationFormat>On-screen Show (4:3)</PresentationFormat>
  <Paragraphs>123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Candara</vt:lpstr>
      <vt:lpstr>Wingdings</vt:lpstr>
      <vt:lpstr>Tradition</vt:lpstr>
      <vt:lpstr>Pertemuan 8</vt:lpstr>
      <vt:lpstr>DAFTAR ISI</vt:lpstr>
      <vt:lpstr>Eksekutif Summary (1)</vt:lpstr>
      <vt:lpstr>Eksekutif Summary (2)</vt:lpstr>
      <vt:lpstr>PENGERTIAN</vt:lpstr>
      <vt:lpstr>PENGERTIAN</vt:lpstr>
      <vt:lpstr>PENGERTIAN</vt:lpstr>
      <vt:lpstr>PENDAHULUAN</vt:lpstr>
      <vt:lpstr>PowerPoint Presentation</vt:lpstr>
      <vt:lpstr>Peran Kearifan Lokal (1)</vt:lpstr>
      <vt:lpstr>Peran Kearifan Lokal (2) </vt:lpstr>
      <vt:lpstr>Peran Kearifan Lokal (3) </vt:lpstr>
      <vt:lpstr>Pendekatan yang Dilakukan Dalam Belajar Kearifan Lokal (1)</vt:lpstr>
      <vt:lpstr>Pendekatan yang Dilakukan Dalam Belajar Kearifan Lokal (2)</vt:lpstr>
      <vt:lpstr>Pendekatan yang Dilakukan Dalam Belajar Kearifan Lokal (3)</vt:lpstr>
      <vt:lpstr>Hak-Hak Masyarakat Adat</vt:lpstr>
      <vt:lpstr>Bentuk-Bentuk Kearifan Lokal (1)</vt:lpstr>
      <vt:lpstr>PowerPoint Presentation</vt:lpstr>
      <vt:lpstr>Substansi Kearifan Lokal</vt:lpstr>
      <vt:lpstr>Fungsi Kearifan Lokal</vt:lpstr>
      <vt:lpstr>Hubungan Kearifan Lokal dengan lingkungan</vt:lpstr>
      <vt:lpstr>Hambatan pada Kearifan Lokal (1)</vt:lpstr>
      <vt:lpstr>Hambatan pada Kearifan Lokal (2)</vt:lpstr>
      <vt:lpstr>Contoh Lokal Wisdom</vt:lpstr>
      <vt:lpstr>PowerPoint Presentation</vt:lpstr>
    </vt:vector>
  </TitlesOfParts>
  <Company>AMAN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POKOK BAHASAN IV</dc:title>
  <dc:creator>Arifin Saleh</dc:creator>
  <cp:lastModifiedBy>Pratika Riris Putrianti</cp:lastModifiedBy>
  <cp:revision>18</cp:revision>
  <dcterms:created xsi:type="dcterms:W3CDTF">2014-08-11T16:27:49Z</dcterms:created>
  <dcterms:modified xsi:type="dcterms:W3CDTF">2020-04-22T00:19:12Z</dcterms:modified>
</cp:coreProperties>
</file>