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81" r:id="rId5"/>
    <p:sldId id="296" r:id="rId6"/>
    <p:sldId id="297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29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408" userDrawn="1">
          <p15:clr>
            <a:srgbClr val="A4A3A4"/>
          </p15:clr>
        </p15:guide>
        <p15:guide id="4" orient="horz" pos="432" userDrawn="1">
          <p15:clr>
            <a:srgbClr val="A4A3A4"/>
          </p15:clr>
        </p15:guide>
        <p15:guide id="5" pos="72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047"/>
    <a:srgbClr val="0B2B41"/>
    <a:srgbClr val="114263"/>
    <a:srgbClr val="401918"/>
    <a:srgbClr val="731F1C"/>
    <a:srgbClr val="AB678E"/>
    <a:srgbClr val="B2606E"/>
    <a:srgbClr val="CA929B"/>
    <a:srgbClr val="248CD2"/>
    <a:srgbClr val="C88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703" autoAdjust="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>
        <p:guide orient="horz" pos="2160"/>
        <p:guide pos="3864"/>
        <p:guide pos="408"/>
        <p:guide orient="horz" pos="432"/>
        <p:guide pos="72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3D1D01A-5516-4E1C-9A6D-D9EF8C203F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087A2D-9F8F-45E9-B127-C2407E7953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4338A-2C54-48B6-A869-F1523EB17642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515058-9F03-4AC5-A723-3D23E27720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6E583C-77B5-479A-A9CA-17DC816BC6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D57C9-54A6-4BAA-A5CD-C535F9370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365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205A9-A302-429C-8AB8-C362C4362DF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82289-BCFD-4053-9D06-A9140C63A4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75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6676569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6676568" cy="685800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2420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0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_Importan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935D313-376E-4CA0-9732-D0CACCC07F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64300" y="0"/>
            <a:ext cx="5727700" cy="6858000"/>
          </a:xfrm>
          <a:custGeom>
            <a:avLst/>
            <a:gdLst>
              <a:gd name="connsiteX0" fmla="*/ 1708150 w 5727700"/>
              <a:gd name="connsiteY0" fmla="*/ 0 h 6858000"/>
              <a:gd name="connsiteX1" fmla="*/ 5727700 w 5727700"/>
              <a:gd name="connsiteY1" fmla="*/ 0 h 6858000"/>
              <a:gd name="connsiteX2" fmla="*/ 5727700 w 5727700"/>
              <a:gd name="connsiteY2" fmla="*/ 6858000 h 6858000"/>
              <a:gd name="connsiteX3" fmla="*/ 0 w 5727700"/>
              <a:gd name="connsiteY3" fmla="*/ 6858000 h 6858000"/>
              <a:gd name="connsiteX4" fmla="*/ 0 w 5727700"/>
              <a:gd name="connsiteY4" fmla="*/ 6832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7700" h="6858000">
                <a:moveTo>
                  <a:pt x="1708150" y="0"/>
                </a:moveTo>
                <a:lnTo>
                  <a:pt x="5727700" y="0"/>
                </a:lnTo>
                <a:lnTo>
                  <a:pt x="5727700" y="6858000"/>
                </a:lnTo>
                <a:lnTo>
                  <a:pt x="0" y="6858000"/>
                </a:lnTo>
                <a:lnTo>
                  <a:pt x="0" y="6832600"/>
                </a:lnTo>
                <a:close/>
              </a:path>
            </a:pathLst>
          </a:custGeom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noProof="0" dirty="0"/>
              <a:t>Insert Image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3A2DEF1-03FF-475D-994A-6FC6FB1414F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8087304" cy="6858000"/>
          </a:xfrm>
          <a:custGeom>
            <a:avLst/>
            <a:gdLst>
              <a:gd name="connsiteX0" fmla="*/ 0 w 8087304"/>
              <a:gd name="connsiteY0" fmla="*/ 0 h 6858000"/>
              <a:gd name="connsiteX1" fmla="*/ 8087304 w 8087304"/>
              <a:gd name="connsiteY1" fmla="*/ 0 h 6858000"/>
              <a:gd name="connsiteX2" fmla="*/ 8087304 w 8087304"/>
              <a:gd name="connsiteY2" fmla="*/ 7620 h 6858000"/>
              <a:gd name="connsiteX3" fmla="*/ 6368365 w 8087304"/>
              <a:gd name="connsiteY3" fmla="*/ 6858000 h 6858000"/>
              <a:gd name="connsiteX4" fmla="*/ 0 w 808730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87304" h="6858000">
                <a:moveTo>
                  <a:pt x="0" y="0"/>
                </a:moveTo>
                <a:lnTo>
                  <a:pt x="8087304" y="0"/>
                </a:lnTo>
                <a:lnTo>
                  <a:pt x="8087304" y="7620"/>
                </a:lnTo>
                <a:lnTo>
                  <a:pt x="636836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285750" marR="0" lvl="0" indent="-28575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noProof="0" dirty="0"/>
              <a:t>Insert Image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5586" y="5047107"/>
            <a:ext cx="5005614" cy="1005840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6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86" y="4081468"/>
            <a:ext cx="5005614" cy="822960"/>
          </a:xfrm>
        </p:spPr>
        <p:txBody>
          <a:bodyPr vert="horz" wrap="square" lIns="0" tIns="45720" rIns="91440" bIns="45720" rtlCol="0" anchor="t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GB" sz="2400" dirty="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20" name="Slide Number Placeholder 7">
            <a:extLst>
              <a:ext uri="{FF2B5EF4-FFF2-40B4-BE49-F238E27FC236}">
                <a16:creationId xmlns:a16="http://schemas.microsoft.com/office/drawing/2014/main" id="{1CEA3362-50AD-4D98-92C4-DA1D8C857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1417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F3686C7-DF83-47D9-A485-35F4F1D36A69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90B36CF-9391-49E9-B599-8B724B6EF267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68CE156-5D60-42B0-A4F9-33FA8553780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9E4521A1-4C9D-4795-B551-D151E8856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40370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75C086E-F523-4C77-938F-0DB6203DBC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1080" y="2139696"/>
            <a:ext cx="5578995" cy="879928"/>
          </a:xfr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lang="en-GB" b="0" dirty="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noProof="0"/>
              <a:t>TITLE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B293AB9F-7C1D-4A06-9F42-4FD67BF273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59075" y="3653097"/>
            <a:ext cx="3695206" cy="276999"/>
          </a:xfrm>
        </p:spPr>
        <p:txBody>
          <a:bodyPr l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24AF9FB-5C6E-4050-AE8D-3B218C0F1D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59075" y="4392151"/>
            <a:ext cx="3695206" cy="276999"/>
          </a:xfrm>
        </p:spPr>
        <p:txBody>
          <a:bodyPr l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Phone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68A48B85-2E0B-42B6-AB4A-1302D3C828F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59075" y="5131205"/>
            <a:ext cx="3695206" cy="276999"/>
          </a:xfrm>
        </p:spPr>
        <p:txBody>
          <a:bodyPr l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Email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9244D33F-3A47-4DE3-8198-7AC5316E31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59075" y="5870258"/>
            <a:ext cx="3695206" cy="276999"/>
          </a:xfrm>
        </p:spPr>
        <p:txBody>
          <a:bodyPr lIns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20C8B-2E18-4D91-A806-6C7C3940B00F}"/>
              </a:ext>
            </a:extLst>
          </p:cNvPr>
          <p:cNvSpPr>
            <a:spLocks noGrp="1" noChangeAspect="1"/>
          </p:cNvSpPr>
          <p:nvPr>
            <p:ph sz="quarter" idx="19" hasCustomPrompt="1"/>
          </p:nvPr>
        </p:nvSpPr>
        <p:spPr>
          <a:xfrm>
            <a:off x="691080" y="4295744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3D1C5933-D103-4989-B652-C7B692341BC3}"/>
              </a:ext>
            </a:extLst>
          </p:cNvPr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691080" y="5034798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A80EBF65-A9A1-4724-B962-DB9B79A924AA}"/>
              </a:ext>
            </a:extLst>
          </p:cNvPr>
          <p:cNvSpPr>
            <a:spLocks noGrp="1" noChangeAspect="1"/>
          </p:cNvSpPr>
          <p:nvPr>
            <p:ph sz="quarter" idx="21" hasCustomPrompt="1"/>
          </p:nvPr>
        </p:nvSpPr>
        <p:spPr>
          <a:xfrm>
            <a:off x="691080" y="5773851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06251342-E6E3-4C57-A0A9-C7BB3DCAE115}"/>
              </a:ext>
            </a:extLst>
          </p:cNvPr>
          <p:cNvSpPr>
            <a:spLocks noGrp="1" noChangeAspect="1"/>
          </p:cNvSpPr>
          <p:nvPr>
            <p:ph sz="quarter" idx="22" hasCustomPrompt="1"/>
          </p:nvPr>
        </p:nvSpPr>
        <p:spPr>
          <a:xfrm>
            <a:off x="691080" y="3556690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/>
            <a:r>
              <a:rPr lang="en-US" noProof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4169354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BE10AC4-CBFC-4ECF-92D5-9CE1874F58D7}"/>
              </a:ext>
            </a:extLst>
          </p:cNvPr>
          <p:cNvSpPr/>
          <p:nvPr userDrawn="1"/>
        </p:nvSpPr>
        <p:spPr>
          <a:xfrm>
            <a:off x="0" y="0"/>
            <a:ext cx="8568965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6673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4334810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873491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7BBA6D3-FEB9-412B-8FBB-095FC3A60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186" y="1825625"/>
            <a:ext cx="10815864" cy="435133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1002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4A4F74B-B2CD-407C-865A-037EDFAC9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3186" y="1825625"/>
            <a:ext cx="5386614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2548E2E-973A-4D52-ACB9-BF564F407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276850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51069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0CD1AD0-C8B7-4785-A47D-D822CF4F2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186" y="1681163"/>
            <a:ext cx="533214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0A1BBCF-EEF1-4C9A-BA10-9657A7956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276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79F8415A-57A2-4D5C-97B0-E78499CC7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186" y="2505075"/>
            <a:ext cx="5332147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37A31490-A10D-455A-B515-E26064D0E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27685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49070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F5DF135-B773-4FF0-A198-687768159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D4BA48E-457A-42FA-BC00-3AE386B38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26586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3DF8AE6-3466-400C-B6F1-335DF4DED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7698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5512953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5504688" cy="685800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70854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3EA16B2-FFAE-4A6E-977D-191BC1DB5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36B2E80-B2B9-4309-8C9B-11D0B83C4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03DB89DF-F372-4E54-9DFD-D53E42A2B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9434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47CEAAF6-CCA9-40F8-8A3D-FAAD92220D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6020" y="2404234"/>
            <a:ext cx="5330038" cy="1746504"/>
          </a:xfrm>
        </p:spPr>
        <p:txBody>
          <a:bodyPr vert="horz" lIns="0" tIns="45720" rIns="0" bIns="45720" rtlCol="0" anchor="b" anchorCtr="1">
            <a:noAutofit/>
          </a:bodyPr>
          <a:lstStyle>
            <a:lvl1pPr>
              <a:defRPr lang="en-GB" dirty="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3180" y="4553291"/>
            <a:ext cx="5049510" cy="521208"/>
          </a:xfrm>
        </p:spPr>
        <p:txBody>
          <a:bodyPr vert="horz" lIns="0" tIns="0" rIns="0" bIns="0" rtlCol="0" anchor="t" anchorCtr="1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20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47717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AAF32A0B-D38A-4E4A-BD5E-94B67129650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anchor="ctr" anchorCtr="1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D3B46-48AB-439D-A981-D3596F97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288" y="2313432"/>
            <a:ext cx="6592824" cy="285273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0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8D712-0D13-4ECD-9BEB-B8EE651FF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0288" y="5193792"/>
            <a:ext cx="6592824" cy="97840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130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Content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36125" y="0"/>
            <a:ext cx="5355875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86558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 smtClean="0"/>
              <a:t>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7700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68915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906451" y="1981200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45309" y="1981200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8" name="Slide Number Placeholder 7">
            <a:extLst>
              <a:ext uri="{FF2B5EF4-FFF2-40B4-BE49-F238E27FC236}">
                <a16:creationId xmlns:a16="http://schemas.microsoft.com/office/drawing/2014/main" id="{8728750D-82C7-4A8D-A7C7-554934667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7204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Content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88842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 smtClean="0"/>
              <a:t>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7700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62100" y="1981200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803242" y="1981200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DEF523FD-B1FC-40A7-93AA-389CB38E17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29985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>
              <a:lnSpc>
                <a:spcPct val="100000"/>
              </a:lnSpc>
              <a:spcBef>
                <a:spcPct val="0"/>
              </a:spcBef>
            </a:pPr>
            <a:r>
              <a:rPr lang="en-US" noProof="0" smtClean="0"/>
              <a:t>Edit Master text styles</a:t>
            </a:r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B60C8CC8-C869-4395-B389-D76DF4A56AA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044385" y="1981200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1" name="Slide Number Placeholder 7">
            <a:extLst>
              <a:ext uri="{FF2B5EF4-FFF2-40B4-BE49-F238E27FC236}">
                <a16:creationId xmlns:a16="http://schemas.microsoft.com/office/drawing/2014/main" id="{E10AF5F6-7B7D-4CE6-A1D0-2F46804D3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5480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Content_2 column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9750" y="1847927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noProof="0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2304413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C3BB8EAB-4266-4938-A8CB-6D18C93801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09750" y="4048520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noProof="0" smtClean="0"/>
              <a:t>Edit Master text styles</a:t>
            </a:r>
          </a:p>
        </p:txBody>
      </p:sp>
      <p:sp>
        <p:nvSpPr>
          <p:cNvPr id="12" name="Content Placeholder 15">
            <a:extLst>
              <a:ext uri="{FF2B5EF4-FFF2-40B4-BE49-F238E27FC236}">
                <a16:creationId xmlns:a16="http://schemas.microsoft.com/office/drawing/2014/main" id="{716D363C-A0A5-4FB1-8CC2-850C0CD9F4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7700" y="4505006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AAF4A39B-C3C3-4691-BB94-371047ADD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4719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 Content_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100" y="1733627"/>
            <a:ext cx="2438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noProof="0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00F546D-5491-4A19-9725-5C920C573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1597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100" y="1733627"/>
            <a:ext cx="8534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noProof="0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Icon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AC1958-0DCB-4970-ADE3-E64DAAFC501D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E71A8D8-5A28-4968-9E80-110E9CB88F92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239C02C-1FAD-4E73-AB32-5A30A946A44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F40D550-A563-4E50-AEE9-6D9D19499F9F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47A4EEE-49CE-4F6C-BF32-B7FCC5EBBF45}" type="slidenum">
              <a:rPr lang="en-US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65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0F2147C-DDBF-4431-95AC-650CCE32F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tx1"/>
                </a:solidFill>
              </a:defRPr>
            </a:lvl1pPr>
          </a:lstStyle>
          <a:p>
            <a:pPr algn="ctr"/>
            <a:fld id="{817179DE-9BF3-494C-804F-0C7C90AC8700}" type="slidenum">
              <a:rPr lang="en-US" noProof="0" smtClean="0"/>
              <a:pPr algn="ctr"/>
              <a:t>‹#›</a:t>
            </a:fld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4C3681-351A-40D9-8C08-632E98237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CEF16-92A3-4A77-B95D-A9DB52319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9677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0" r:id="rId10"/>
    <p:sldLayoutId id="2147483669" r:id="rId11"/>
    <p:sldLayoutId id="2147483655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9.svg"/><Relationship Id="rId5" Type="http://schemas.openxmlformats.org/officeDocument/2006/relationships/image" Target="../media/image5.png"/><Relationship Id="rId10" Type="http://schemas.openxmlformats.org/officeDocument/2006/relationships/image" Target="../media/image43.svg"/><Relationship Id="rId4" Type="http://schemas.openxmlformats.org/officeDocument/2006/relationships/image" Target="../media/image37.sv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Placeholder 13" descr="Three people sitting at picnic table">
            <a:extLst>
              <a:ext uri="{FF2B5EF4-FFF2-40B4-BE49-F238E27FC236}">
                <a16:creationId xmlns:a16="http://schemas.microsoft.com/office/drawing/2014/main" id="{0B90EB26-97FD-4B8B-86E0-B00589E0946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6676568" cy="6858000"/>
          </a:xfr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28BAA8DA-C40B-4AB9-9407-30FB70335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Pembangunan </a:t>
            </a:r>
            <a:r>
              <a:rPr lang="en-US" dirty="0" err="1" smtClean="0"/>
              <a:t>Berkelanjutan</a:t>
            </a:r>
            <a:r>
              <a:rPr lang="en-US" dirty="0" smtClean="0"/>
              <a:t> </a:t>
            </a:r>
            <a:r>
              <a:rPr lang="en-US" dirty="0" err="1" smtClean="0"/>
              <a:t>Berwawasan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di </a:t>
            </a:r>
            <a:r>
              <a:rPr lang="en-US" dirty="0" smtClean="0"/>
              <a:t>Indonesia</a:t>
            </a:r>
            <a:endParaRPr lang="en-US" dirty="0"/>
          </a:p>
        </p:txBody>
      </p:sp>
      <p:sp>
        <p:nvSpPr>
          <p:cNvPr id="12" name="Subtitle 11" descr="subtitle">
            <a:extLst>
              <a:ext uri="{FF2B5EF4-FFF2-40B4-BE49-F238E27FC236}">
                <a16:creationId xmlns:a16="http://schemas.microsoft.com/office/drawing/2014/main" id="{B28A8D9C-5123-4D2B-9272-016EF90E0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9079" y="5392400"/>
            <a:ext cx="4178808" cy="1131229"/>
          </a:xfrm>
        </p:spPr>
        <p:txBody>
          <a:bodyPr/>
          <a:lstStyle/>
          <a:p>
            <a:r>
              <a:rPr lang="en-US" i="1" dirty="0" smtClean="0"/>
              <a:t>Development </a:t>
            </a:r>
            <a:r>
              <a:rPr lang="en-US" i="1" dirty="0"/>
              <a:t>in Indonesia still ignores environmental sustainability. Development that is expected to provide benefits turns out to have risks from its implementation. 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B664AAE-5AE9-41D7-8346-002B9F4453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3740" y="0"/>
            <a:ext cx="6208649" cy="6858000"/>
            <a:chOff x="-3740" y="0"/>
            <a:chExt cx="6208649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27C3783-B800-4093-BB0D-D5AEF08C3B59}"/>
                </a:ext>
              </a:extLst>
            </p:cNvPr>
            <p:cNvSpPr/>
            <p:nvPr/>
          </p:nvSpPr>
          <p:spPr>
            <a:xfrm>
              <a:off x="-3740" y="0"/>
              <a:ext cx="6208649" cy="6858000"/>
            </a:xfrm>
            <a:custGeom>
              <a:avLst/>
              <a:gdLst>
                <a:gd name="connsiteX0" fmla="*/ 0 w 6208649"/>
                <a:gd name="connsiteY0" fmla="*/ 0 h 6858000"/>
                <a:gd name="connsiteX1" fmla="*/ 6208649 w 6208649"/>
                <a:gd name="connsiteY1" fmla="*/ 0 h 6858000"/>
                <a:gd name="connsiteX2" fmla="*/ 2737815 w 6208649"/>
                <a:gd name="connsiteY2" fmla="*/ 6858000 h 6858000"/>
                <a:gd name="connsiteX3" fmla="*/ 0 w 6208649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08649" h="6858000">
                  <a:moveTo>
                    <a:pt x="0" y="0"/>
                  </a:moveTo>
                  <a:lnTo>
                    <a:pt x="6208649" y="0"/>
                  </a:lnTo>
                  <a:lnTo>
                    <a:pt x="273781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lumMod val="95000"/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576E978-A841-4A4F-B153-CC369D9391D3}"/>
                </a:ext>
              </a:extLst>
            </p:cNvPr>
            <p:cNvSpPr/>
            <p:nvPr/>
          </p:nvSpPr>
          <p:spPr>
            <a:xfrm>
              <a:off x="1451429" y="0"/>
              <a:ext cx="3222172" cy="6858000"/>
            </a:xfrm>
            <a:prstGeom prst="rect">
              <a:avLst/>
            </a:prstGeom>
            <a:solidFill>
              <a:schemeClr val="accent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2556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7700" y="2007947"/>
            <a:ext cx="11239500" cy="3724113"/>
          </a:xfrm>
        </p:spPr>
        <p:txBody>
          <a:bodyPr/>
          <a:lstStyle/>
          <a:p>
            <a:pPr algn="just"/>
            <a:endParaRPr lang="en-US" sz="20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8822" y="1455289"/>
            <a:ext cx="11825799" cy="830997"/>
          </a:xfrm>
        </p:spPr>
        <p:txBody>
          <a:bodyPr/>
          <a:lstStyle/>
          <a:p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CONTOH PERMASALAHAN LINGKUNGAN YANG DIAKIBATKAN OLEH PEMBANGUNAN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02655875"/>
              </p:ext>
            </p:extLst>
          </p:nvPr>
        </p:nvGraphicFramePr>
        <p:xfrm>
          <a:off x="1029838" y="2702540"/>
          <a:ext cx="9724598" cy="27482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24565">
                  <a:extLst>
                    <a:ext uri="{9D8B030D-6E8A-4147-A177-3AD203B41FA5}">
                      <a16:colId xmlns:a16="http://schemas.microsoft.com/office/drawing/2014/main" val="379340940"/>
                    </a:ext>
                  </a:extLst>
                </a:gridCol>
                <a:gridCol w="4482624">
                  <a:extLst>
                    <a:ext uri="{9D8B030D-6E8A-4147-A177-3AD203B41FA5}">
                      <a16:colId xmlns:a16="http://schemas.microsoft.com/office/drawing/2014/main" val="3151464533"/>
                    </a:ext>
                  </a:extLst>
                </a:gridCol>
                <a:gridCol w="4517409">
                  <a:extLst>
                    <a:ext uri="{9D8B030D-6E8A-4147-A177-3AD203B41FA5}">
                      <a16:colId xmlns:a16="http://schemas.microsoft.com/office/drawing/2014/main" val="1083812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AKIBAT DARI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MASALAH LINGKUNGAN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928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Pembangunan </a:t>
                      </a:r>
                      <a:r>
                        <a:rPr lang="en-US" dirty="0" err="1" smtClean="0"/>
                        <a:t>Pertanian</a:t>
                      </a:r>
                      <a:r>
                        <a:rPr lang="en-US" dirty="0" smtClean="0"/>
                        <a:t>, Perkebunan,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Peternakan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Menciptakan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siklus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karbon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pemanasan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bumi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perubahan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iklim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Siklus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tata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air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terganggu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erosi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banjir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kekeringan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).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425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Pembangunan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Industri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menghasilkan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limbah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limbah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cair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imbah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gas,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bau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kebisingan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Pencemaran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sungai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Pencemaran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air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sawah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air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laut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Pencemaran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air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udara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digunakan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73623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52417" y="5450820"/>
            <a:ext cx="3717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solidFill>
                  <a:srgbClr val="000000"/>
                </a:solidFill>
                <a:latin typeface="Book Antiqua" panose="02040602050305030304" pitchFamily="18" charset="0"/>
              </a:rPr>
              <a:t>Sumber</a:t>
            </a:r>
            <a:r>
              <a:rPr lang="en-US" i="1" dirty="0">
                <a:solidFill>
                  <a:srgbClr val="000000"/>
                </a:solidFill>
                <a:latin typeface="Book Antiqua" panose="02040602050305030304" pitchFamily="18" charset="0"/>
              </a:rPr>
              <a:t>: </a:t>
            </a:r>
            <a:r>
              <a:rPr lang="en-US" i="1" dirty="0" err="1">
                <a:solidFill>
                  <a:srgbClr val="000000"/>
                </a:solidFill>
                <a:latin typeface="Book Antiqua" panose="02040602050305030304" pitchFamily="18" charset="0"/>
              </a:rPr>
              <a:t>Diolah</a:t>
            </a:r>
            <a:r>
              <a:rPr lang="en-US" i="1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Book Antiqua" panose="02040602050305030304" pitchFamily="18" charset="0"/>
              </a:rPr>
              <a:t>dari</a:t>
            </a:r>
            <a:r>
              <a:rPr lang="en-US" i="1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Book Antiqua" panose="02040602050305030304" pitchFamily="18" charset="0"/>
              </a:rPr>
              <a:t>berbagai</a:t>
            </a:r>
            <a:r>
              <a:rPr lang="en-US" i="1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Book Antiqua" panose="02040602050305030304" pitchFamily="18" charset="0"/>
              </a:rPr>
              <a:t>sumber</a:t>
            </a:r>
            <a:r>
              <a:rPr lang="en-US" i="1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7700" y="2007947"/>
            <a:ext cx="11239500" cy="3724113"/>
          </a:xfrm>
        </p:spPr>
        <p:txBody>
          <a:bodyPr/>
          <a:lstStyle/>
          <a:p>
            <a:pPr algn="just"/>
            <a:r>
              <a:rPr lang="en-US" sz="2400" dirty="0">
                <a:latin typeface="+mj-lt"/>
              </a:rPr>
              <a:t>Pembangunan </a:t>
            </a:r>
            <a:r>
              <a:rPr lang="en-US" sz="2400" dirty="0" err="1">
                <a:latin typeface="+mj-lt"/>
              </a:rPr>
              <a:t>merupakan</a:t>
            </a:r>
            <a:r>
              <a:rPr lang="en-US" sz="2400" dirty="0">
                <a:latin typeface="+mj-lt"/>
              </a:rPr>
              <a:t> proses yang </a:t>
            </a:r>
            <a:r>
              <a:rPr lang="en-US" sz="2400" dirty="0" err="1">
                <a:latin typeface="+mj-lt"/>
              </a:rPr>
              <a:t>pada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umumnya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direncanakan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sengaja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masyarakat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menuju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pada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keadaan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hidup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lebih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baik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membicarakan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maka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ada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dua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aspek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penting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saling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mempengaruhi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satu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sama</a:t>
            </a:r>
            <a:r>
              <a:rPr lang="en-US" sz="2400" dirty="0">
                <a:latin typeface="+mj-lt"/>
              </a:rPr>
              <a:t> lain, </a:t>
            </a:r>
            <a:r>
              <a:rPr lang="en-US" sz="2400" dirty="0" err="1">
                <a:latin typeface="+mj-lt"/>
              </a:rPr>
              <a:t>yaitu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aspek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lingkungan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aspek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Konsep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dasar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berawal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dari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kebutuhan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hidup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manusia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tidak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terbatas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jumlahnya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tidak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sejalan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keberadaan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sumber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alam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terbatas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Oleh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karena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itu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pelestarian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sumber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harus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diperhatikan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rangka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menyeimbangkan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keberadaan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sumberdaya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kegiatan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ekonomi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diperlukan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berwawasan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lingkungan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Terlihat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jelas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bahwa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perwujudan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harmonisasi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antara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ekonomi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pelestarian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lingkungan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serta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sumberdaya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menjadi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dua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pokok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perlu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diperhatikan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demikian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dilakukan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tidak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berguna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masa </a:t>
            </a:r>
            <a:r>
              <a:rPr lang="en-US" sz="2400" dirty="0" err="1">
                <a:latin typeface="+mj-lt"/>
              </a:rPr>
              <a:t>sekarang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tetapi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dapat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masa yang </a:t>
            </a:r>
            <a:r>
              <a:rPr lang="en-US" sz="2400" dirty="0" err="1">
                <a:latin typeface="+mj-lt"/>
              </a:rPr>
              <a:t>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datang</a:t>
            </a:r>
            <a:endParaRPr lang="en-US" sz="24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4550" y="1277868"/>
            <a:ext cx="11825799" cy="830997"/>
          </a:xfrm>
        </p:spPr>
        <p:txBody>
          <a:bodyPr/>
          <a:lstStyle/>
          <a:p>
            <a:r>
              <a:rPr lang="sv-SE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Konsep Pembangunan Berkelanjutan (Sustainable Development) Yang Berwawasan Lingkungan di </a:t>
            </a:r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Indonesia (1)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6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7700" y="2007947"/>
            <a:ext cx="11239500" cy="3724113"/>
          </a:xfrm>
        </p:spPr>
        <p:txBody>
          <a:bodyPr/>
          <a:lstStyle/>
          <a:p>
            <a:pPr algn="just"/>
            <a:r>
              <a:rPr lang="en-US" sz="2400" dirty="0" err="1">
                <a:latin typeface="+mj-lt"/>
              </a:rPr>
              <a:t>Sejalan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itu</a:t>
            </a:r>
            <a:r>
              <a:rPr lang="en-US" sz="2400" dirty="0">
                <a:latin typeface="+mj-lt"/>
              </a:rPr>
              <a:t>, </a:t>
            </a:r>
            <a:r>
              <a:rPr lang="en-US" sz="2400" i="1" dirty="0">
                <a:latin typeface="+mj-lt"/>
              </a:rPr>
              <a:t>The Global Tomorrow Coalition </a:t>
            </a:r>
            <a:r>
              <a:rPr lang="en-US" sz="2400" dirty="0" err="1">
                <a:latin typeface="+mj-lt"/>
              </a:rPr>
              <a:t>menyebutkan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bahwa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ada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empat</a:t>
            </a:r>
            <a:r>
              <a:rPr lang="en-US" sz="2400" dirty="0">
                <a:latin typeface="+mj-lt"/>
              </a:rPr>
              <a:t> (4) </a:t>
            </a:r>
            <a:r>
              <a:rPr lang="en-US" sz="2400" dirty="0" err="1">
                <a:latin typeface="+mj-lt"/>
              </a:rPr>
              <a:t>hal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menjadi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alasan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dasar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dari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Keempat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tersebut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adalah</a:t>
            </a:r>
            <a:r>
              <a:rPr lang="en-US" sz="2400" dirty="0" smtClean="0">
                <a:latin typeface="+mj-lt"/>
              </a:rPr>
              <a:t> :</a:t>
            </a:r>
          </a:p>
          <a:p>
            <a:pPr lvl="1" algn="just"/>
            <a:r>
              <a:rPr lang="en-US" sz="2000" dirty="0">
                <a:latin typeface="+mj-lt"/>
              </a:rPr>
              <a:t>Pembangunan </a:t>
            </a:r>
            <a:r>
              <a:rPr lang="en-US" sz="2000" dirty="0" err="1">
                <a:latin typeface="+mj-lt"/>
              </a:rPr>
              <a:t>ekonomi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kesehatan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merupakan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dua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hal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pokok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saling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berkaitan</a:t>
            </a:r>
            <a:r>
              <a:rPr lang="en-US" sz="2000" dirty="0">
                <a:latin typeface="+mj-lt"/>
              </a:rPr>
              <a:t>. Proses </a:t>
            </a:r>
            <a:r>
              <a:rPr lang="en-US" sz="2000" dirty="0" err="1">
                <a:latin typeface="+mj-lt"/>
              </a:rPr>
              <a:t>pengambilan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keputusan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atau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perumusan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kebijakan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mengawali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integrasi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terjadi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antara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ekonomi</a:t>
            </a:r>
            <a:r>
              <a:rPr lang="en-US" sz="2000" dirty="0" smtClean="0">
                <a:latin typeface="+mj-lt"/>
              </a:rPr>
              <a:t>.</a:t>
            </a:r>
          </a:p>
          <a:p>
            <a:pPr lvl="1" algn="just"/>
            <a:r>
              <a:rPr lang="fi-FI" sz="2000" dirty="0">
                <a:latin typeface="+mj-lt"/>
              </a:rPr>
              <a:t>Persoalan lingkungan merupakan hal yang saling terkait satu sama lain</a:t>
            </a:r>
            <a:r>
              <a:rPr lang="fi-FI" sz="2000" dirty="0" smtClean="0">
                <a:latin typeface="+mj-lt"/>
              </a:rPr>
              <a:t>.</a:t>
            </a:r>
          </a:p>
          <a:p>
            <a:pPr lvl="1" algn="just"/>
            <a:r>
              <a:rPr lang="sv-SE" sz="2000" dirty="0">
                <a:latin typeface="+mj-lt"/>
              </a:rPr>
              <a:t>Masalah ekonomi dan lingkungan juga berhubungan dengan faktor sosial dan politik</a:t>
            </a:r>
            <a:r>
              <a:rPr lang="sv-SE" sz="2000" dirty="0" smtClean="0">
                <a:latin typeface="+mj-lt"/>
              </a:rPr>
              <a:t>.</a:t>
            </a:r>
          </a:p>
          <a:p>
            <a:pPr lvl="1" algn="just"/>
            <a:r>
              <a:rPr lang="en-US" sz="2000" dirty="0" err="1">
                <a:latin typeface="+mj-lt"/>
              </a:rPr>
              <a:t>Pentingnya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kerjasama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komunikasi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internasional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diakibatkan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oleh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faktor-faktor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ekonomi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polusi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dan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ekosistem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tidak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mempedulikan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batas-batas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negara</a:t>
            </a:r>
            <a:r>
              <a:rPr lang="en-US" sz="2000" dirty="0">
                <a:latin typeface="+mj-lt"/>
              </a:rPr>
              <a:t>.</a:t>
            </a:r>
            <a:endParaRPr lang="en-US" sz="20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4550" y="1277868"/>
            <a:ext cx="11825799" cy="830997"/>
          </a:xfrm>
        </p:spPr>
        <p:txBody>
          <a:bodyPr/>
          <a:lstStyle/>
          <a:p>
            <a:r>
              <a:rPr lang="sv-SE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Konsep Pembangunan Berkelanjutan (Sustainable Development) Yang Berwawasan Lingkungan di </a:t>
            </a:r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Indonesia (2)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7700" y="2007947"/>
            <a:ext cx="11239500" cy="3724113"/>
          </a:xfrm>
        </p:spPr>
        <p:txBody>
          <a:bodyPr/>
          <a:lstStyle/>
          <a:p>
            <a:pPr algn="just"/>
            <a:r>
              <a:rPr lang="en-US" sz="2400" dirty="0">
                <a:latin typeface="+mj-lt"/>
              </a:rPr>
              <a:t>Emil Salim </a:t>
            </a:r>
            <a:r>
              <a:rPr lang="en-US" sz="2400" dirty="0" err="1">
                <a:latin typeface="+mj-lt"/>
              </a:rPr>
              <a:t>mendefinisikan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berwawasan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lingkungan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merupakan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upaya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sadar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berencana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menggunakan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mengelola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sumber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secara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bijaksana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berkesinambungan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meningkatkan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kualitas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hidup</a:t>
            </a:r>
            <a:r>
              <a:rPr lang="en-US" sz="2400" dirty="0">
                <a:latin typeface="+mj-lt"/>
              </a:rPr>
              <a:t>. Emil Salim </a:t>
            </a:r>
            <a:r>
              <a:rPr lang="en-US" sz="2400" dirty="0" err="1">
                <a:latin typeface="+mj-lt"/>
              </a:rPr>
              <a:t>berpendapat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bahwa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bertujuan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meningkatkan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kesejahteraan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masyarakat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memenuhi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kebutuhan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aspirasi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manusia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Secara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umum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pada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hekekatnya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dilaksanakan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rangka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menjamin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keberlangsugan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hidup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generasi</a:t>
            </a:r>
            <a:r>
              <a:rPr lang="en-US" sz="2400" dirty="0">
                <a:latin typeface="+mj-lt"/>
              </a:rPr>
              <a:t> masa </a:t>
            </a:r>
            <a:r>
              <a:rPr lang="en-US" sz="2400" dirty="0" err="1">
                <a:latin typeface="+mj-lt"/>
              </a:rPr>
              <a:t>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datang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melalui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pemerataan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.</a:t>
            </a:r>
            <a:endParaRPr lang="en-US" sz="20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4550" y="1277868"/>
            <a:ext cx="11825799" cy="830997"/>
          </a:xfrm>
        </p:spPr>
        <p:txBody>
          <a:bodyPr/>
          <a:lstStyle/>
          <a:p>
            <a:r>
              <a:rPr lang="sv-SE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Konsep Pembangunan Berkelanjutan (Sustainable Development) Yang Berwawasan Lingkungan di </a:t>
            </a:r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Indonesia (3)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1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51914" y="1898765"/>
            <a:ext cx="11539751" cy="4583922"/>
          </a:xfrm>
        </p:spPr>
        <p:txBody>
          <a:bodyPr/>
          <a:lstStyle/>
          <a:p>
            <a:pPr algn="just"/>
            <a:r>
              <a:rPr lang="en-US" sz="2400" dirty="0" err="1">
                <a:latin typeface="+mj-lt"/>
              </a:rPr>
              <a:t>Sejalan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pemerataan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tersebut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Sutamihardja</a:t>
            </a:r>
            <a:r>
              <a:rPr lang="en-US" sz="2400" dirty="0">
                <a:latin typeface="+mj-lt"/>
              </a:rPr>
              <a:t> (2004), </a:t>
            </a:r>
            <a:r>
              <a:rPr lang="en-US" sz="2400" dirty="0" err="1">
                <a:latin typeface="+mj-lt"/>
              </a:rPr>
              <a:t>menyatakan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enam</a:t>
            </a:r>
            <a:r>
              <a:rPr lang="en-US" sz="2400" dirty="0">
                <a:latin typeface="+mj-lt"/>
              </a:rPr>
              <a:t> (6) </a:t>
            </a:r>
            <a:r>
              <a:rPr lang="en-US" sz="2400" dirty="0" err="1">
                <a:latin typeface="+mj-lt"/>
              </a:rPr>
              <a:t>sasaran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sebagai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berikut</a:t>
            </a:r>
            <a:r>
              <a:rPr lang="en-US" sz="2400" dirty="0" smtClean="0">
                <a:latin typeface="+mj-lt"/>
              </a:rPr>
              <a:t> :</a:t>
            </a:r>
          </a:p>
          <a:p>
            <a:pPr lvl="1" algn="just"/>
            <a:r>
              <a:rPr lang="en-US" sz="1800" dirty="0" err="1">
                <a:latin typeface="+mj-lt"/>
              </a:rPr>
              <a:t>Pemerataan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manfaat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hasil-hasil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pembangunan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antar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generasi</a:t>
            </a:r>
            <a:r>
              <a:rPr lang="en-US" sz="1800" dirty="0">
                <a:latin typeface="+mj-lt"/>
              </a:rPr>
              <a:t> (</a:t>
            </a:r>
            <a:r>
              <a:rPr lang="en-US" sz="1800" i="1" dirty="0" err="1">
                <a:latin typeface="+mj-lt"/>
              </a:rPr>
              <a:t>intergenaration</a:t>
            </a:r>
            <a:r>
              <a:rPr lang="en-US" sz="1800" i="1" dirty="0">
                <a:latin typeface="+mj-lt"/>
              </a:rPr>
              <a:t> equity</a:t>
            </a:r>
            <a:r>
              <a:rPr lang="en-US" sz="1800" dirty="0">
                <a:latin typeface="+mj-lt"/>
              </a:rPr>
              <a:t>) yang </a:t>
            </a:r>
            <a:r>
              <a:rPr lang="en-US" sz="1800" dirty="0" err="1">
                <a:latin typeface="+mj-lt"/>
              </a:rPr>
              <a:t>berarti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bahwa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pemanfaatan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untuk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kepentingan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pertumbuhan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perlu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memperhatikan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batas-batas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wajar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kendali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ekosistem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sistem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serta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diarahkan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pada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sumber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daya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i="1" dirty="0" smtClean="0">
                <a:latin typeface="+mj-lt"/>
              </a:rPr>
              <a:t>replaceable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menekankan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serendah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mungkin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eksploitasi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i="1" dirty="0">
                <a:latin typeface="+mj-lt"/>
              </a:rPr>
              <a:t>unreplaceable</a:t>
            </a:r>
            <a:r>
              <a:rPr lang="en-US" sz="1800" dirty="0" smtClean="0">
                <a:latin typeface="+mj-lt"/>
              </a:rPr>
              <a:t>.</a:t>
            </a:r>
          </a:p>
          <a:p>
            <a:pPr lvl="1" algn="just"/>
            <a:r>
              <a:rPr lang="en-US" sz="1800" i="1" dirty="0">
                <a:latin typeface="+mj-lt"/>
              </a:rPr>
              <a:t>Safeguarding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pengamanan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terhadap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kelestarian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hidup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ada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pencegahan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terjadi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gangguan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ekosistem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rangka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menjamin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kualitas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kehidupan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tetap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baik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bagi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generasi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akan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datang</a:t>
            </a:r>
            <a:r>
              <a:rPr lang="en-US" sz="1800" dirty="0" smtClean="0">
                <a:latin typeface="+mj-lt"/>
              </a:rPr>
              <a:t>.</a:t>
            </a:r>
          </a:p>
          <a:p>
            <a:pPr lvl="1" algn="just"/>
            <a:r>
              <a:rPr lang="en-US" sz="1800" dirty="0" err="1">
                <a:latin typeface="+mj-lt"/>
              </a:rPr>
              <a:t>Pemanfaatan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pengelolaan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semata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untuk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kepentingan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mengejar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pertumbuhan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ekonomi</a:t>
            </a:r>
            <a:r>
              <a:rPr lang="en-US" sz="1800" dirty="0">
                <a:latin typeface="+mj-lt"/>
              </a:rPr>
              <a:t> demi </a:t>
            </a:r>
            <a:r>
              <a:rPr lang="en-US" sz="1800" dirty="0" err="1">
                <a:latin typeface="+mj-lt"/>
              </a:rPr>
              <a:t>kepentingan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pemerataan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pemanfaatan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berkelanjutan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antar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generasi</a:t>
            </a:r>
            <a:r>
              <a:rPr lang="en-US" sz="1800" dirty="0" smtClean="0">
                <a:latin typeface="+mj-lt"/>
              </a:rPr>
              <a:t>.</a:t>
            </a:r>
          </a:p>
          <a:p>
            <a:pPr lvl="1" algn="just"/>
            <a:r>
              <a:rPr lang="en-US" sz="1800" dirty="0" err="1">
                <a:latin typeface="+mj-lt"/>
              </a:rPr>
              <a:t>Mempertahankan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kesejahteraan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rakyat</a:t>
            </a:r>
            <a:r>
              <a:rPr lang="en-US" sz="1800" dirty="0">
                <a:latin typeface="+mj-lt"/>
              </a:rPr>
              <a:t> (</a:t>
            </a:r>
            <a:r>
              <a:rPr lang="en-US" sz="1800" dirty="0" err="1">
                <a:latin typeface="+mj-lt"/>
              </a:rPr>
              <a:t>masyarakat</a:t>
            </a:r>
            <a:r>
              <a:rPr lang="en-US" sz="1800" dirty="0">
                <a:latin typeface="+mj-lt"/>
              </a:rPr>
              <a:t>) yang </a:t>
            </a:r>
            <a:r>
              <a:rPr lang="en-US" sz="1800" dirty="0" err="1">
                <a:latin typeface="+mj-lt"/>
              </a:rPr>
              <a:t>berkelanjutan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baik</a:t>
            </a:r>
            <a:r>
              <a:rPr lang="en-US" sz="1800" dirty="0">
                <a:latin typeface="+mj-lt"/>
              </a:rPr>
              <a:t> masa </a:t>
            </a:r>
            <a:r>
              <a:rPr lang="en-US" sz="1800" dirty="0" err="1">
                <a:latin typeface="+mj-lt"/>
              </a:rPr>
              <a:t>kini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maupun</a:t>
            </a:r>
            <a:r>
              <a:rPr lang="en-US" sz="1800" dirty="0">
                <a:latin typeface="+mj-lt"/>
              </a:rPr>
              <a:t> masa yang </a:t>
            </a:r>
            <a:r>
              <a:rPr lang="en-US" sz="1800" dirty="0" err="1">
                <a:latin typeface="+mj-lt"/>
              </a:rPr>
              <a:t>mendatang</a:t>
            </a:r>
            <a:r>
              <a:rPr lang="en-US" sz="1800" dirty="0">
                <a:latin typeface="+mj-lt"/>
              </a:rPr>
              <a:t> (inter temporal</a:t>
            </a:r>
            <a:r>
              <a:rPr lang="en-US" sz="1800" dirty="0" smtClean="0">
                <a:latin typeface="+mj-lt"/>
              </a:rPr>
              <a:t>).</a:t>
            </a:r>
          </a:p>
          <a:p>
            <a:pPr lvl="1" algn="just"/>
            <a:r>
              <a:rPr lang="en-US" sz="1800" dirty="0" err="1">
                <a:latin typeface="+mj-lt"/>
              </a:rPr>
              <a:t>Mempertahankan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manfaat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pembangunan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ataupun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pengelolaan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mempunyai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dampak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manfaat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jangka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panjang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ataupun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lestari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antar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generasi</a:t>
            </a:r>
            <a:r>
              <a:rPr lang="en-US" sz="1800" dirty="0" smtClean="0">
                <a:latin typeface="+mj-lt"/>
              </a:rPr>
              <a:t>.</a:t>
            </a:r>
          </a:p>
          <a:p>
            <a:pPr lvl="1" algn="just"/>
            <a:r>
              <a:rPr lang="en-US" sz="1800" dirty="0" err="1">
                <a:latin typeface="+mj-lt"/>
              </a:rPr>
              <a:t>Menjaga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mutu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ataupun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kualitas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kehidupan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manusia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antar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generasi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sesuai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dengan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habitatnya</a:t>
            </a:r>
            <a:r>
              <a:rPr lang="en-US" sz="1800" dirty="0">
                <a:latin typeface="+mj-lt"/>
              </a:rPr>
              <a:t>.</a:t>
            </a:r>
            <a:endParaRPr lang="en-US" sz="18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6201" y="1176950"/>
            <a:ext cx="11825799" cy="830997"/>
          </a:xfrm>
        </p:spPr>
        <p:txBody>
          <a:bodyPr/>
          <a:lstStyle/>
          <a:p>
            <a:r>
              <a:rPr lang="sv-SE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Konsep Pembangunan Berkelanjutan (Sustainable Development) Yang Berwawasan Lingkungan di </a:t>
            </a:r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Indonesia (4)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8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51914" y="1898765"/>
            <a:ext cx="11539751" cy="4583922"/>
          </a:xfrm>
        </p:spPr>
        <p:txBody>
          <a:bodyPr/>
          <a:lstStyle/>
          <a:p>
            <a:pPr algn="just"/>
            <a:r>
              <a:rPr lang="en-US" sz="2400" dirty="0" err="1">
                <a:latin typeface="+mj-lt"/>
              </a:rPr>
              <a:t>Sejalan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pemerataan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tersebut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Sutamihardja</a:t>
            </a:r>
            <a:r>
              <a:rPr lang="en-US" sz="2400" dirty="0">
                <a:latin typeface="+mj-lt"/>
              </a:rPr>
              <a:t> (2004), </a:t>
            </a:r>
            <a:r>
              <a:rPr lang="en-US" sz="2400" dirty="0" err="1">
                <a:latin typeface="+mj-lt"/>
              </a:rPr>
              <a:t>menyatakan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enam</a:t>
            </a:r>
            <a:r>
              <a:rPr lang="en-US" sz="2400" dirty="0">
                <a:latin typeface="+mj-lt"/>
              </a:rPr>
              <a:t> (6) </a:t>
            </a:r>
            <a:r>
              <a:rPr lang="en-US" sz="2400" dirty="0" err="1">
                <a:latin typeface="+mj-lt"/>
              </a:rPr>
              <a:t>sasaran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sebagai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berikut</a:t>
            </a:r>
            <a:r>
              <a:rPr lang="en-US" sz="2400" dirty="0" smtClean="0">
                <a:latin typeface="+mj-lt"/>
              </a:rPr>
              <a:t> :</a:t>
            </a:r>
          </a:p>
          <a:p>
            <a:pPr lvl="1" algn="just"/>
            <a:r>
              <a:rPr lang="en-US" sz="1800" dirty="0" err="1">
                <a:latin typeface="+mj-lt"/>
              </a:rPr>
              <a:t>Pemerataan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manfaat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hasil-hasil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pembangunan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antar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generasi</a:t>
            </a:r>
            <a:r>
              <a:rPr lang="en-US" sz="1800" dirty="0">
                <a:latin typeface="+mj-lt"/>
              </a:rPr>
              <a:t> (</a:t>
            </a:r>
            <a:r>
              <a:rPr lang="en-US" sz="1800" i="1" dirty="0" err="1">
                <a:latin typeface="+mj-lt"/>
              </a:rPr>
              <a:t>intergenaration</a:t>
            </a:r>
            <a:r>
              <a:rPr lang="en-US" sz="1800" i="1" dirty="0">
                <a:latin typeface="+mj-lt"/>
              </a:rPr>
              <a:t> equity</a:t>
            </a:r>
            <a:r>
              <a:rPr lang="en-US" sz="1800" dirty="0">
                <a:latin typeface="+mj-lt"/>
              </a:rPr>
              <a:t>) yang </a:t>
            </a:r>
            <a:r>
              <a:rPr lang="en-US" sz="1800" dirty="0" err="1">
                <a:latin typeface="+mj-lt"/>
              </a:rPr>
              <a:t>berarti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bahwa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pemanfaatan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untuk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kepentingan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pertumbuhan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perlu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memperhatikan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batas-batas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wajar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kendali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ekosistem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sistem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serta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diarahkan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pada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sumber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daya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i="1" dirty="0" smtClean="0">
                <a:latin typeface="+mj-lt"/>
              </a:rPr>
              <a:t>replaceable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menekankan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serendah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mungkin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eksploitasi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i="1" dirty="0">
                <a:latin typeface="+mj-lt"/>
              </a:rPr>
              <a:t>unreplaceable</a:t>
            </a:r>
            <a:r>
              <a:rPr lang="en-US" sz="1800" dirty="0" smtClean="0">
                <a:latin typeface="+mj-lt"/>
              </a:rPr>
              <a:t>.</a:t>
            </a:r>
          </a:p>
          <a:p>
            <a:pPr lvl="1" algn="just"/>
            <a:r>
              <a:rPr lang="en-US" sz="1800" i="1" dirty="0">
                <a:latin typeface="+mj-lt"/>
              </a:rPr>
              <a:t>Safeguarding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pengamanan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terhadap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kelestarian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hidup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ada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pencegahan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terjadi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gangguan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ekosistem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rangka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menjamin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kualitas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kehidupan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tetap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baik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bagi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generasi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akan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datang</a:t>
            </a:r>
            <a:r>
              <a:rPr lang="en-US" sz="1800" dirty="0" smtClean="0">
                <a:latin typeface="+mj-lt"/>
              </a:rPr>
              <a:t>.</a:t>
            </a:r>
          </a:p>
          <a:p>
            <a:pPr lvl="1" algn="just"/>
            <a:r>
              <a:rPr lang="en-US" sz="1800" dirty="0" err="1">
                <a:latin typeface="+mj-lt"/>
              </a:rPr>
              <a:t>Pemanfaatan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pengelolaan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semata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untuk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kepentingan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mengejar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pertumbuhan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ekonomi</a:t>
            </a:r>
            <a:r>
              <a:rPr lang="en-US" sz="1800" dirty="0">
                <a:latin typeface="+mj-lt"/>
              </a:rPr>
              <a:t> demi </a:t>
            </a:r>
            <a:r>
              <a:rPr lang="en-US" sz="1800" dirty="0" err="1">
                <a:latin typeface="+mj-lt"/>
              </a:rPr>
              <a:t>kepentingan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pemerataan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pemanfaatan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berkelanjutan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antar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generasi</a:t>
            </a:r>
            <a:r>
              <a:rPr lang="en-US" sz="1800" dirty="0" smtClean="0">
                <a:latin typeface="+mj-lt"/>
              </a:rPr>
              <a:t>.</a:t>
            </a:r>
          </a:p>
          <a:p>
            <a:pPr lvl="1" algn="just"/>
            <a:r>
              <a:rPr lang="en-US" sz="1800" dirty="0" err="1">
                <a:latin typeface="+mj-lt"/>
              </a:rPr>
              <a:t>Mempertahankan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kesejahteraan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rakyat</a:t>
            </a:r>
            <a:r>
              <a:rPr lang="en-US" sz="1800" dirty="0">
                <a:latin typeface="+mj-lt"/>
              </a:rPr>
              <a:t> (</a:t>
            </a:r>
            <a:r>
              <a:rPr lang="en-US" sz="1800" dirty="0" err="1">
                <a:latin typeface="+mj-lt"/>
              </a:rPr>
              <a:t>masyarakat</a:t>
            </a:r>
            <a:r>
              <a:rPr lang="en-US" sz="1800" dirty="0">
                <a:latin typeface="+mj-lt"/>
              </a:rPr>
              <a:t>) yang </a:t>
            </a:r>
            <a:r>
              <a:rPr lang="en-US" sz="1800" dirty="0" err="1">
                <a:latin typeface="+mj-lt"/>
              </a:rPr>
              <a:t>berkelanjutan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baik</a:t>
            </a:r>
            <a:r>
              <a:rPr lang="en-US" sz="1800" dirty="0">
                <a:latin typeface="+mj-lt"/>
              </a:rPr>
              <a:t> masa </a:t>
            </a:r>
            <a:r>
              <a:rPr lang="en-US" sz="1800" dirty="0" err="1">
                <a:latin typeface="+mj-lt"/>
              </a:rPr>
              <a:t>kini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maupun</a:t>
            </a:r>
            <a:r>
              <a:rPr lang="en-US" sz="1800" dirty="0">
                <a:latin typeface="+mj-lt"/>
              </a:rPr>
              <a:t> masa yang </a:t>
            </a:r>
            <a:r>
              <a:rPr lang="en-US" sz="1800" dirty="0" err="1">
                <a:latin typeface="+mj-lt"/>
              </a:rPr>
              <a:t>mendatang</a:t>
            </a:r>
            <a:r>
              <a:rPr lang="en-US" sz="1800" dirty="0">
                <a:latin typeface="+mj-lt"/>
              </a:rPr>
              <a:t> (inter temporal</a:t>
            </a:r>
            <a:r>
              <a:rPr lang="en-US" sz="1800" dirty="0" smtClean="0">
                <a:latin typeface="+mj-lt"/>
              </a:rPr>
              <a:t>).</a:t>
            </a:r>
          </a:p>
          <a:p>
            <a:pPr lvl="1" algn="just"/>
            <a:r>
              <a:rPr lang="en-US" sz="1800" dirty="0" err="1">
                <a:latin typeface="+mj-lt"/>
              </a:rPr>
              <a:t>Mempertahankan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manfaat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pembangunan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ataupun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pengelolaan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mempunyai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dampak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manfaat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jangka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panjang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ataupun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lestari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antar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generasi</a:t>
            </a:r>
            <a:r>
              <a:rPr lang="en-US" sz="1800" dirty="0" smtClean="0">
                <a:latin typeface="+mj-lt"/>
              </a:rPr>
              <a:t>.</a:t>
            </a:r>
          </a:p>
          <a:p>
            <a:pPr lvl="1" algn="just"/>
            <a:r>
              <a:rPr lang="en-US" sz="1800" dirty="0" err="1">
                <a:latin typeface="+mj-lt"/>
              </a:rPr>
              <a:t>Menjaga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mutu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ataupun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kualitas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kehidupan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manusia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antar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generasi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sesuai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dengan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habitatnya</a:t>
            </a:r>
            <a:r>
              <a:rPr lang="en-US" sz="1800" dirty="0">
                <a:latin typeface="+mj-lt"/>
              </a:rPr>
              <a:t>.</a:t>
            </a:r>
            <a:endParaRPr lang="en-US" sz="18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6201" y="1176950"/>
            <a:ext cx="11825799" cy="830997"/>
          </a:xfrm>
        </p:spPr>
        <p:txBody>
          <a:bodyPr/>
          <a:lstStyle/>
          <a:p>
            <a:r>
              <a:rPr lang="sv-SE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Konsep Pembangunan Berkelanjutan (Sustainable Development) Yang Berwawasan Lingkungan di </a:t>
            </a:r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Indonesia (5)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51914" y="1898765"/>
            <a:ext cx="11539751" cy="4583922"/>
          </a:xfrm>
        </p:spPr>
        <p:txBody>
          <a:bodyPr/>
          <a:lstStyle/>
          <a:p>
            <a:pPr algn="just"/>
            <a:r>
              <a:rPr lang="en-US" sz="2200" dirty="0" err="1">
                <a:latin typeface="+mj-lt"/>
              </a:rPr>
              <a:t>Menurut</a:t>
            </a:r>
            <a:r>
              <a:rPr lang="en-US" sz="2200" dirty="0">
                <a:latin typeface="+mj-lt"/>
              </a:rPr>
              <a:t> Otto </a:t>
            </a:r>
            <a:r>
              <a:rPr lang="en-US" sz="2200" dirty="0" err="1">
                <a:latin typeface="+mj-lt"/>
              </a:rPr>
              <a:t>Soemarwoto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berkelanjutan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tidak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memiliki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sifat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serakah</a:t>
            </a:r>
            <a:r>
              <a:rPr lang="en-US" sz="2200" dirty="0">
                <a:latin typeface="+mj-lt"/>
              </a:rPr>
              <a:t> yang </a:t>
            </a:r>
            <a:r>
              <a:rPr lang="en-US" sz="2200" dirty="0" err="1">
                <a:latin typeface="+mj-lt"/>
              </a:rPr>
              <a:t>mementingkan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kepentingan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diri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sendiri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tetapi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berkelanjutan</a:t>
            </a:r>
            <a:r>
              <a:rPr lang="en-US" sz="2200" dirty="0">
                <a:latin typeface="+mj-lt"/>
              </a:rPr>
              <a:t> pun </a:t>
            </a:r>
            <a:r>
              <a:rPr lang="en-US" sz="2200" dirty="0" err="1">
                <a:latin typeface="+mj-lt"/>
              </a:rPr>
              <a:t>memikirkan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kebutuhan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bagi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generasi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penerus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selanjutnya</a:t>
            </a:r>
            <a:r>
              <a:rPr lang="en-US" sz="2200" dirty="0">
                <a:latin typeface="+mj-lt"/>
              </a:rPr>
              <a:t>. </a:t>
            </a:r>
            <a:r>
              <a:rPr lang="en-US" sz="2200" dirty="0" err="1">
                <a:latin typeface="+mj-lt"/>
              </a:rPr>
              <a:t>Berdasarkan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uraian</a:t>
            </a:r>
            <a:r>
              <a:rPr lang="en-US" sz="2200" dirty="0">
                <a:latin typeface="+mj-lt"/>
              </a:rPr>
              <a:t> di </a:t>
            </a:r>
            <a:r>
              <a:rPr lang="en-US" sz="2200" dirty="0" err="1">
                <a:latin typeface="+mj-lt"/>
              </a:rPr>
              <a:t>atas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dapat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dilihat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secara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jelas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bahwa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terdapat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hubungan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erat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antara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berkelanjutan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dengan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berwawasan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. </a:t>
            </a:r>
            <a:r>
              <a:rPr lang="en-US" sz="2200" dirty="0" err="1">
                <a:latin typeface="+mj-lt"/>
              </a:rPr>
              <a:t>Dapat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dikatakan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bahwa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berwawasan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merupakan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kunci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dalam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menciptakan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berkelanjutan</a:t>
            </a:r>
            <a:r>
              <a:rPr lang="en-US" sz="2200" dirty="0">
                <a:latin typeface="+mj-lt"/>
              </a:rPr>
              <a:t>. </a:t>
            </a:r>
            <a:r>
              <a:rPr lang="en-US" sz="2200" dirty="0" err="1">
                <a:latin typeface="+mj-lt"/>
              </a:rPr>
              <a:t>Lebih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lanjut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menanggapi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hubungan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antara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keduanya</a:t>
            </a:r>
            <a:r>
              <a:rPr lang="en-US" sz="2200" dirty="0">
                <a:latin typeface="+mj-lt"/>
              </a:rPr>
              <a:t>, M. </a:t>
            </a:r>
            <a:r>
              <a:rPr lang="en-US" sz="2200" dirty="0" err="1">
                <a:latin typeface="+mj-lt"/>
              </a:rPr>
              <a:t>Daud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Silalahi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menegaskan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bahwa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antara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berwawasan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dengan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berkelanjutan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dapat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diibaratkan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bagaikan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dua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sisi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dari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mata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uang</a:t>
            </a:r>
            <a:r>
              <a:rPr lang="en-US" sz="2200" dirty="0">
                <a:latin typeface="+mj-lt"/>
              </a:rPr>
              <a:t> yang </a:t>
            </a:r>
            <a:r>
              <a:rPr lang="en-US" sz="2200" dirty="0" err="1">
                <a:latin typeface="+mj-lt"/>
              </a:rPr>
              <a:t>sama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dimana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keduanya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saling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berkaitan</a:t>
            </a:r>
            <a:r>
              <a:rPr lang="en-US" sz="2200" dirty="0">
                <a:latin typeface="+mj-lt"/>
              </a:rPr>
              <a:t>. </a:t>
            </a:r>
            <a:r>
              <a:rPr lang="en-US" sz="2200" dirty="0" err="1">
                <a:latin typeface="+mj-lt"/>
              </a:rPr>
              <a:t>Oleh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karena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itu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konsepsi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berkelanjutan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berwawasan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dipadukan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dalam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Undang-Undang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Nomor</a:t>
            </a:r>
            <a:r>
              <a:rPr lang="en-US" sz="2200" dirty="0">
                <a:latin typeface="+mj-lt"/>
              </a:rPr>
              <a:t> 32 </a:t>
            </a:r>
            <a:r>
              <a:rPr lang="en-US" sz="2200" dirty="0" err="1">
                <a:latin typeface="+mj-lt"/>
              </a:rPr>
              <a:t>Tahun</a:t>
            </a:r>
            <a:r>
              <a:rPr lang="en-US" sz="2200" dirty="0">
                <a:latin typeface="+mj-lt"/>
              </a:rPr>
              <a:t> 2009. </a:t>
            </a:r>
            <a:r>
              <a:rPr lang="en-US" sz="2200" dirty="0" err="1">
                <a:latin typeface="+mj-lt"/>
              </a:rPr>
              <a:t>Dalam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Undang-Undang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Nomor</a:t>
            </a:r>
            <a:r>
              <a:rPr lang="en-US" sz="2200" dirty="0">
                <a:latin typeface="+mj-lt"/>
              </a:rPr>
              <a:t> 32 </a:t>
            </a:r>
            <a:r>
              <a:rPr lang="en-US" sz="2200" dirty="0" err="1">
                <a:latin typeface="+mj-lt"/>
              </a:rPr>
              <a:t>Tahun</a:t>
            </a:r>
            <a:r>
              <a:rPr lang="en-US" sz="2200" dirty="0">
                <a:latin typeface="+mj-lt"/>
              </a:rPr>
              <a:t> 2009 </a:t>
            </a:r>
            <a:r>
              <a:rPr lang="en-US" sz="2200" dirty="0" err="1">
                <a:latin typeface="+mj-lt"/>
              </a:rPr>
              <a:t>dijelaskan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bahwa</a:t>
            </a:r>
            <a:r>
              <a:rPr lang="en-US" sz="2200" dirty="0" smtClean="0">
                <a:latin typeface="+mj-lt"/>
              </a:rPr>
              <a:t> :</a:t>
            </a:r>
          </a:p>
          <a:p>
            <a:pPr marL="457200" lvl="1" indent="0" algn="just">
              <a:buNone/>
            </a:pPr>
            <a:r>
              <a:rPr lang="en-US" sz="1600" dirty="0"/>
              <a:t>"</a:t>
            </a:r>
            <a:r>
              <a:rPr lang="en-US" sz="1600" i="1" dirty="0"/>
              <a:t>Pembangunan </a:t>
            </a:r>
            <a:r>
              <a:rPr lang="en-US" sz="1600" i="1" dirty="0" err="1"/>
              <a:t>berkelanjutan</a:t>
            </a:r>
            <a:r>
              <a:rPr lang="en-US" sz="1600" i="1" dirty="0"/>
              <a:t> (</a:t>
            </a:r>
            <a:r>
              <a:rPr lang="en-US" sz="1600" i="1" dirty="0" err="1"/>
              <a:t>berwawasan</a:t>
            </a:r>
            <a:r>
              <a:rPr lang="en-US" sz="1600" i="1" dirty="0"/>
              <a:t> </a:t>
            </a:r>
            <a:r>
              <a:rPr lang="en-US" sz="1600" i="1" dirty="0" err="1"/>
              <a:t>lingkungan</a:t>
            </a:r>
            <a:r>
              <a:rPr lang="en-US" sz="1600" i="1" dirty="0"/>
              <a:t>) </a:t>
            </a:r>
            <a:r>
              <a:rPr lang="en-US" sz="1600" i="1" dirty="0" err="1"/>
              <a:t>adalah</a:t>
            </a:r>
            <a:r>
              <a:rPr lang="en-US" sz="1600" i="1" dirty="0"/>
              <a:t> </a:t>
            </a:r>
            <a:r>
              <a:rPr lang="en-US" sz="1600" i="1" dirty="0" err="1"/>
              <a:t>upaya</a:t>
            </a:r>
            <a:r>
              <a:rPr lang="en-US" sz="1600" i="1" dirty="0"/>
              <a:t> </a:t>
            </a:r>
            <a:r>
              <a:rPr lang="en-US" sz="1600" i="1" dirty="0" err="1"/>
              <a:t>sadar</a:t>
            </a:r>
            <a:r>
              <a:rPr lang="en-US" sz="1600" i="1" dirty="0"/>
              <a:t> </a:t>
            </a:r>
            <a:r>
              <a:rPr lang="en-US" sz="1600" i="1" dirty="0" err="1"/>
              <a:t>dan</a:t>
            </a:r>
            <a:r>
              <a:rPr lang="en-US" sz="1600" i="1" dirty="0"/>
              <a:t> </a:t>
            </a:r>
            <a:r>
              <a:rPr lang="en-US" sz="1600" i="1" dirty="0" err="1"/>
              <a:t>terencana</a:t>
            </a:r>
            <a:r>
              <a:rPr lang="en-US" sz="1600" i="1" dirty="0"/>
              <a:t> yang </a:t>
            </a:r>
            <a:r>
              <a:rPr lang="en-US" sz="1600" i="1" dirty="0" err="1"/>
              <a:t>memadukan</a:t>
            </a:r>
            <a:r>
              <a:rPr lang="en-US" sz="1600" i="1" dirty="0"/>
              <a:t> yang </a:t>
            </a:r>
            <a:r>
              <a:rPr lang="en-US" sz="1600" i="1" dirty="0" err="1"/>
              <a:t>memadukan</a:t>
            </a:r>
            <a:r>
              <a:rPr lang="en-US" sz="1600" i="1" dirty="0"/>
              <a:t> </a:t>
            </a:r>
            <a:r>
              <a:rPr lang="en-US" sz="1600" i="1" dirty="0" err="1"/>
              <a:t>aspek</a:t>
            </a:r>
            <a:r>
              <a:rPr lang="en-US" sz="1600" i="1" dirty="0"/>
              <a:t> </a:t>
            </a:r>
            <a:r>
              <a:rPr lang="en-US" sz="1600" i="1" dirty="0" err="1"/>
              <a:t>lingkungan</a:t>
            </a:r>
            <a:r>
              <a:rPr lang="en-US" sz="1600" i="1" dirty="0"/>
              <a:t> </a:t>
            </a:r>
            <a:r>
              <a:rPr lang="en-US" sz="1600" i="1" dirty="0" err="1"/>
              <a:t>hidup</a:t>
            </a:r>
            <a:r>
              <a:rPr lang="en-US" sz="1600" i="1" dirty="0"/>
              <a:t>, </a:t>
            </a:r>
            <a:r>
              <a:rPr lang="en-US" sz="1600" i="1" dirty="0" err="1"/>
              <a:t>sosial</a:t>
            </a:r>
            <a:r>
              <a:rPr lang="en-US" sz="1600" i="1" dirty="0"/>
              <a:t>, </a:t>
            </a:r>
            <a:r>
              <a:rPr lang="en-US" sz="1600" i="1" dirty="0" err="1"/>
              <a:t>dan</a:t>
            </a:r>
            <a:r>
              <a:rPr lang="en-US" sz="1600" i="1" dirty="0"/>
              <a:t> </a:t>
            </a:r>
            <a:r>
              <a:rPr lang="en-US" sz="1600" i="1" dirty="0" err="1"/>
              <a:t>ekonomi</a:t>
            </a:r>
            <a:r>
              <a:rPr lang="en-US" sz="1600" i="1" dirty="0"/>
              <a:t> </a:t>
            </a:r>
            <a:r>
              <a:rPr lang="en-US" sz="1600" i="1" dirty="0" err="1"/>
              <a:t>ke</a:t>
            </a:r>
            <a:r>
              <a:rPr lang="en-US" sz="1600" i="1" dirty="0"/>
              <a:t> </a:t>
            </a:r>
            <a:r>
              <a:rPr lang="en-US" sz="1600" i="1" dirty="0" err="1"/>
              <a:t>dalam</a:t>
            </a:r>
            <a:r>
              <a:rPr lang="en-US" sz="1600" i="1" dirty="0"/>
              <a:t> </a:t>
            </a:r>
            <a:r>
              <a:rPr lang="en-US" sz="1600" i="1" dirty="0" err="1"/>
              <a:t>strategi</a:t>
            </a:r>
            <a:r>
              <a:rPr lang="en-US" sz="1600" i="1" dirty="0"/>
              <a:t> </a:t>
            </a:r>
            <a:r>
              <a:rPr lang="en-US" sz="1600" i="1" dirty="0" err="1"/>
              <a:t>pembangunan</a:t>
            </a:r>
            <a:r>
              <a:rPr lang="en-US" sz="1600" i="1" dirty="0"/>
              <a:t> </a:t>
            </a:r>
            <a:r>
              <a:rPr lang="en-US" sz="1600" i="1" dirty="0" err="1"/>
              <a:t>untuk</a:t>
            </a:r>
            <a:r>
              <a:rPr lang="en-US" sz="1600" i="1" dirty="0"/>
              <a:t> </a:t>
            </a:r>
            <a:r>
              <a:rPr lang="en-US" sz="1600" i="1" dirty="0" err="1"/>
              <a:t>menjamin</a:t>
            </a:r>
            <a:r>
              <a:rPr lang="en-US" sz="1600" i="1" dirty="0"/>
              <a:t> </a:t>
            </a:r>
            <a:r>
              <a:rPr lang="en-US" sz="1600" i="1" dirty="0" err="1"/>
              <a:t>keutuhan</a:t>
            </a:r>
            <a:r>
              <a:rPr lang="en-US" sz="1600" i="1" dirty="0"/>
              <a:t> </a:t>
            </a:r>
            <a:r>
              <a:rPr lang="en-US" sz="1600" i="1" dirty="0" err="1"/>
              <a:t>lingkungan</a:t>
            </a:r>
            <a:r>
              <a:rPr lang="en-US" sz="1600" i="1" dirty="0"/>
              <a:t> </a:t>
            </a:r>
            <a:r>
              <a:rPr lang="en-US" sz="1600" i="1" dirty="0" err="1"/>
              <a:t>hidup</a:t>
            </a:r>
            <a:r>
              <a:rPr lang="en-US" sz="1600" i="1" dirty="0"/>
              <a:t> </a:t>
            </a:r>
            <a:r>
              <a:rPr lang="en-US" sz="1600" i="1" dirty="0" err="1"/>
              <a:t>serta</a:t>
            </a:r>
            <a:r>
              <a:rPr lang="en-US" sz="1600" i="1" dirty="0"/>
              <a:t> </a:t>
            </a:r>
            <a:r>
              <a:rPr lang="en-US" sz="1600" i="1" dirty="0" err="1"/>
              <a:t>keselamatan</a:t>
            </a:r>
            <a:r>
              <a:rPr lang="en-US" sz="1600" i="1" dirty="0"/>
              <a:t>, </a:t>
            </a:r>
            <a:r>
              <a:rPr lang="en-US" sz="1600" i="1" dirty="0" err="1"/>
              <a:t>kemampuan</a:t>
            </a:r>
            <a:r>
              <a:rPr lang="en-US" sz="1600" i="1" dirty="0"/>
              <a:t>, </a:t>
            </a:r>
            <a:r>
              <a:rPr lang="en-US" sz="1600" i="1" dirty="0" err="1"/>
              <a:t>kesejahteraan</a:t>
            </a:r>
            <a:r>
              <a:rPr lang="en-US" sz="1600" i="1" dirty="0"/>
              <a:t>, </a:t>
            </a:r>
            <a:r>
              <a:rPr lang="en-US" sz="1600" i="1" dirty="0" err="1"/>
              <a:t>dan</a:t>
            </a:r>
            <a:r>
              <a:rPr lang="en-US" sz="1600" i="1" dirty="0"/>
              <a:t> </a:t>
            </a:r>
            <a:r>
              <a:rPr lang="en-US" sz="1600" i="1" dirty="0" err="1"/>
              <a:t>mutu</a:t>
            </a:r>
            <a:r>
              <a:rPr lang="en-US" sz="1600" i="1" dirty="0"/>
              <a:t> </a:t>
            </a:r>
            <a:r>
              <a:rPr lang="en-US" sz="1600" i="1" dirty="0" err="1"/>
              <a:t>hidup</a:t>
            </a:r>
            <a:r>
              <a:rPr lang="en-US" sz="1600" i="1" dirty="0"/>
              <a:t> </a:t>
            </a:r>
            <a:r>
              <a:rPr lang="en-US" sz="1600" i="1" dirty="0" err="1"/>
              <a:t>generasi</a:t>
            </a:r>
            <a:r>
              <a:rPr lang="en-US" sz="1600" i="1" dirty="0"/>
              <a:t> masa </a:t>
            </a:r>
            <a:r>
              <a:rPr lang="en-US" sz="1600" i="1" dirty="0" err="1"/>
              <a:t>kini</a:t>
            </a:r>
            <a:r>
              <a:rPr lang="en-US" sz="1600" i="1" dirty="0"/>
              <a:t> </a:t>
            </a:r>
            <a:r>
              <a:rPr lang="en-US" sz="1600" i="1" dirty="0" err="1"/>
              <a:t>dan</a:t>
            </a:r>
            <a:r>
              <a:rPr lang="en-US" sz="1600" i="1" dirty="0"/>
              <a:t> </a:t>
            </a:r>
            <a:r>
              <a:rPr lang="en-US" sz="1600" i="1" dirty="0" err="1"/>
              <a:t>generasi</a:t>
            </a:r>
            <a:r>
              <a:rPr lang="en-US" sz="1600" i="1" dirty="0"/>
              <a:t> masa </a:t>
            </a:r>
            <a:r>
              <a:rPr lang="en-US" sz="1600" i="1" dirty="0" err="1"/>
              <a:t>depan</a:t>
            </a:r>
            <a:r>
              <a:rPr lang="en-US" sz="1600" i="1" dirty="0"/>
              <a:t>." </a:t>
            </a:r>
            <a:endParaRPr lang="en-US" sz="16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6201" y="1176950"/>
            <a:ext cx="11825799" cy="830997"/>
          </a:xfrm>
        </p:spPr>
        <p:txBody>
          <a:bodyPr/>
          <a:lstStyle/>
          <a:p>
            <a:r>
              <a:rPr lang="sv-SE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Konsep Pembangunan Berkelanjutan (Sustainable Development) Yang Berwawasan Lingkungan di </a:t>
            </a:r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Indonesia (6)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1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51914" y="1898765"/>
            <a:ext cx="11539751" cy="4583922"/>
          </a:xfrm>
        </p:spPr>
        <p:txBody>
          <a:bodyPr/>
          <a:lstStyle/>
          <a:p>
            <a:pPr algn="just"/>
            <a:r>
              <a:rPr lang="en-US" sz="2200" dirty="0" err="1">
                <a:latin typeface="+mj-lt"/>
              </a:rPr>
              <a:t>Secara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garis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besar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berkelanjutan</a:t>
            </a:r>
            <a:r>
              <a:rPr lang="en-US" sz="2200" dirty="0">
                <a:latin typeface="+mj-lt"/>
              </a:rPr>
              <a:t> yang </a:t>
            </a:r>
            <a:r>
              <a:rPr lang="en-US" sz="2200" dirty="0" err="1">
                <a:latin typeface="+mj-lt"/>
              </a:rPr>
              <a:t>berwawasan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merupakan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yang </a:t>
            </a:r>
            <a:r>
              <a:rPr lang="en-US" sz="2200" dirty="0" err="1">
                <a:latin typeface="+mj-lt"/>
              </a:rPr>
              <a:t>tidak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mengabaikan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kelestarian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menjaga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keharmonisan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sumber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daya</a:t>
            </a:r>
            <a:r>
              <a:rPr lang="en-US" sz="2200" dirty="0">
                <a:latin typeface="+mj-lt"/>
              </a:rPr>
              <a:t> agar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berkelanjutan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bagi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generasi</a:t>
            </a:r>
            <a:r>
              <a:rPr lang="en-US" sz="2200" dirty="0">
                <a:latin typeface="+mj-lt"/>
              </a:rPr>
              <a:t> masa </a:t>
            </a:r>
            <a:r>
              <a:rPr lang="en-US" sz="2200" dirty="0" err="1">
                <a:latin typeface="+mj-lt"/>
              </a:rPr>
              <a:t>kini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nanti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dapat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ditopang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oleh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keberadaan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sumberdaya</a:t>
            </a:r>
            <a:r>
              <a:rPr lang="en-US" sz="2200" dirty="0">
                <a:latin typeface="+mj-lt"/>
              </a:rPr>
              <a:t> yang </a:t>
            </a:r>
            <a:r>
              <a:rPr lang="en-US" sz="2200" dirty="0" err="1">
                <a:latin typeface="+mj-lt"/>
              </a:rPr>
              <a:t>lestari</a:t>
            </a:r>
            <a:r>
              <a:rPr lang="en-US" sz="2200" dirty="0">
                <a:latin typeface="+mj-lt"/>
              </a:rPr>
              <a:t>. </a:t>
            </a:r>
            <a:r>
              <a:rPr lang="en-US" sz="2200" dirty="0" err="1">
                <a:latin typeface="+mj-lt"/>
              </a:rPr>
              <a:t>Dalam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hal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ini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berkelanjutan</a:t>
            </a:r>
            <a:r>
              <a:rPr lang="en-US" sz="2200" dirty="0">
                <a:latin typeface="+mj-lt"/>
              </a:rPr>
              <a:t> yang </a:t>
            </a:r>
            <a:r>
              <a:rPr lang="en-US" sz="2200" dirty="0" err="1">
                <a:latin typeface="+mj-lt"/>
              </a:rPr>
              <a:t>berwawasan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berarti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mengelola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sumber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daya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untuk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meningkatkan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kesejahteraan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generasi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sekarang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tanpa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mengurangi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kemampuan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generasi</a:t>
            </a:r>
            <a:r>
              <a:rPr lang="en-US" sz="2200" dirty="0">
                <a:latin typeface="+mj-lt"/>
              </a:rPr>
              <a:t> masa </a:t>
            </a:r>
            <a:r>
              <a:rPr lang="en-US" sz="2200" dirty="0" err="1">
                <a:latin typeface="+mj-lt"/>
              </a:rPr>
              <a:t>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datang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untuk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mengelola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sumberdaya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guna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meningkatkan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kesejahteraannya</a:t>
            </a:r>
            <a:r>
              <a:rPr lang="en-US" sz="2200" dirty="0">
                <a:latin typeface="+mj-lt"/>
              </a:rPr>
              <a:t>. </a:t>
            </a:r>
            <a:r>
              <a:rPr lang="en-US" sz="2200" dirty="0" err="1">
                <a:latin typeface="+mj-lt"/>
              </a:rPr>
              <a:t>Berkaitan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dengan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pelaksanaan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pembangunan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berkelanjutan</a:t>
            </a:r>
            <a:r>
              <a:rPr lang="en-US" sz="2200" dirty="0">
                <a:latin typeface="+mj-lt"/>
              </a:rPr>
              <a:t> di Indonesia, </a:t>
            </a:r>
            <a:r>
              <a:rPr lang="en-US" sz="2200" dirty="0" err="1">
                <a:latin typeface="+mj-lt"/>
              </a:rPr>
              <a:t>pemerintah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telah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mengupayakan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terbentuknya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Undang-Undang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Republik</a:t>
            </a:r>
            <a:r>
              <a:rPr lang="en-US" sz="2200" dirty="0">
                <a:latin typeface="+mj-lt"/>
              </a:rPr>
              <a:t> Indonesia </a:t>
            </a:r>
            <a:r>
              <a:rPr lang="en-US" sz="2200" dirty="0" err="1">
                <a:latin typeface="+mj-lt"/>
              </a:rPr>
              <a:t>Nomor</a:t>
            </a:r>
            <a:r>
              <a:rPr lang="en-US" sz="2200" dirty="0">
                <a:latin typeface="+mj-lt"/>
              </a:rPr>
              <a:t> 32 </a:t>
            </a:r>
            <a:r>
              <a:rPr lang="en-US" sz="2200" dirty="0" err="1">
                <a:latin typeface="+mj-lt"/>
              </a:rPr>
              <a:t>Tahun</a:t>
            </a:r>
            <a:r>
              <a:rPr lang="en-US" sz="2200" dirty="0">
                <a:latin typeface="+mj-lt"/>
              </a:rPr>
              <a:t> 2009 </a:t>
            </a:r>
            <a:r>
              <a:rPr lang="en-US" sz="2200" dirty="0" err="1">
                <a:latin typeface="+mj-lt"/>
              </a:rPr>
              <a:t>tentang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Perlindungan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Pengelolaan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Hidup</a:t>
            </a:r>
            <a:r>
              <a:rPr lang="en-US" sz="2200" dirty="0">
                <a:latin typeface="+mj-lt"/>
              </a:rPr>
              <a:t>. </a:t>
            </a:r>
            <a:r>
              <a:rPr lang="en-US" sz="2200" dirty="0" err="1">
                <a:latin typeface="+mj-lt"/>
              </a:rPr>
              <a:t>Dalam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pelaksanaannya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instrumen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atau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alat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pengendali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kerusakan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sangat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diperlukan</a:t>
            </a:r>
            <a:r>
              <a:rPr lang="en-US" sz="2200" dirty="0">
                <a:latin typeface="+mj-lt"/>
              </a:rPr>
              <a:t>.</a:t>
            </a:r>
            <a:endParaRPr lang="en-US" sz="16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6201" y="1176950"/>
            <a:ext cx="11825799" cy="830997"/>
          </a:xfrm>
        </p:spPr>
        <p:txBody>
          <a:bodyPr/>
          <a:lstStyle/>
          <a:p>
            <a:r>
              <a:rPr lang="sv-SE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Konsep Pembangunan Berkelanjutan (Sustainable Development) Yang Berwawasan Lingkungan di </a:t>
            </a:r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Indonesia (7)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3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51914" y="1898765"/>
            <a:ext cx="11539751" cy="4583922"/>
          </a:xfrm>
        </p:spPr>
        <p:txBody>
          <a:bodyPr/>
          <a:lstStyle/>
          <a:p>
            <a:pPr algn="just"/>
            <a:r>
              <a:rPr lang="en-US" sz="2200" dirty="0" err="1">
                <a:latin typeface="+mj-lt"/>
              </a:rPr>
              <a:t>Menindaklanjuti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hal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tersebut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Hadi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Samekto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menyatakan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bahwa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ada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beberapa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instrumen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pengendalian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kerusakan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lingkungan</a:t>
            </a:r>
            <a:r>
              <a:rPr lang="en-US" sz="2200" dirty="0">
                <a:latin typeface="+mj-lt"/>
              </a:rPr>
              <a:t>. </a:t>
            </a:r>
            <a:r>
              <a:rPr lang="en-US" sz="2200" dirty="0" err="1">
                <a:latin typeface="+mj-lt"/>
              </a:rPr>
              <a:t>Instrumen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tersebut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 smtClean="0">
                <a:latin typeface="+mj-lt"/>
              </a:rPr>
              <a:t>adalah</a:t>
            </a:r>
            <a:r>
              <a:rPr lang="en-US" sz="2200" dirty="0" smtClean="0">
                <a:latin typeface="+mj-lt"/>
              </a:rPr>
              <a:t> :</a:t>
            </a:r>
          </a:p>
          <a:p>
            <a:pPr lvl="1" algn="just"/>
            <a:r>
              <a:rPr lang="en-US" sz="2000" dirty="0" err="1" smtClean="0">
                <a:latin typeface="+mj-lt"/>
              </a:rPr>
              <a:t>Tindakan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bersifat</a:t>
            </a:r>
            <a:r>
              <a:rPr lang="en-US" sz="2000" dirty="0">
                <a:latin typeface="+mj-lt"/>
              </a:rPr>
              <a:t> pre-</a:t>
            </a:r>
            <a:r>
              <a:rPr lang="en-US" sz="2000" dirty="0" err="1">
                <a:latin typeface="+mj-lt"/>
              </a:rPr>
              <a:t>emptif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seperti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penyusunan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tata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ruang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penyusunan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dokumen</a:t>
            </a:r>
            <a:r>
              <a:rPr lang="en-US" sz="2000" dirty="0">
                <a:latin typeface="+mj-lt"/>
              </a:rPr>
              <a:t> AMDAL (</a:t>
            </a:r>
            <a:r>
              <a:rPr lang="en-US" sz="2000" dirty="0" err="1">
                <a:latin typeface="+mj-lt"/>
              </a:rPr>
              <a:t>Analisis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mengenai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Dampak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), </a:t>
            </a:r>
            <a:r>
              <a:rPr lang="en-US" sz="2000" dirty="0" err="1">
                <a:latin typeface="+mj-lt"/>
              </a:rPr>
              <a:t>dokumen</a:t>
            </a:r>
            <a:r>
              <a:rPr lang="en-US" sz="2000" dirty="0">
                <a:latin typeface="+mj-lt"/>
              </a:rPr>
              <a:t> UKL-UPL (</a:t>
            </a:r>
            <a:r>
              <a:rPr lang="en-US" sz="2000" dirty="0" err="1">
                <a:latin typeface="+mj-lt"/>
              </a:rPr>
              <a:t>Upaya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Pengelolaan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Upaya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Pemantauan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 smtClean="0">
                <a:latin typeface="+mj-lt"/>
              </a:rPr>
              <a:t>);</a:t>
            </a:r>
          </a:p>
          <a:p>
            <a:pPr lvl="1" algn="just"/>
            <a:r>
              <a:rPr lang="sv-SE" sz="2000" dirty="0" smtClean="0">
                <a:latin typeface="+mj-lt"/>
              </a:rPr>
              <a:t>Tindakan </a:t>
            </a:r>
            <a:r>
              <a:rPr lang="sv-SE" sz="2000" dirty="0">
                <a:latin typeface="+mj-lt"/>
              </a:rPr>
              <a:t>bersifat preventif, seperti pengawasan atas baku mutu lingkungan, pelaksanaan program </a:t>
            </a:r>
            <a:r>
              <a:rPr lang="sv-SE" sz="2000" dirty="0" smtClean="0">
                <a:latin typeface="+mj-lt"/>
              </a:rPr>
              <a:t>penilaian </a:t>
            </a:r>
            <a:r>
              <a:rPr lang="sv-SE" sz="2000" dirty="0">
                <a:latin typeface="+mj-lt"/>
              </a:rPr>
              <a:t>peringkat perusahaan (Program Proper</a:t>
            </a:r>
            <a:r>
              <a:rPr lang="sv-SE" sz="2000" dirty="0" smtClean="0">
                <a:latin typeface="+mj-lt"/>
              </a:rPr>
              <a:t>);</a:t>
            </a:r>
          </a:p>
          <a:p>
            <a:pPr lvl="1" algn="just"/>
            <a:r>
              <a:rPr lang="en-US" sz="2000" dirty="0" err="1" smtClean="0">
                <a:latin typeface="+mj-lt"/>
              </a:rPr>
              <a:t>Tindakan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bersifat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proaktif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Seperti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sertifikasi</a:t>
            </a:r>
            <a:r>
              <a:rPr lang="en-US" sz="2000" dirty="0">
                <a:latin typeface="+mj-lt"/>
              </a:rPr>
              <a:t> ISO 14001, audit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atas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prakarsa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sendiri</a:t>
            </a:r>
            <a:r>
              <a:rPr lang="en-US" sz="2000" dirty="0">
                <a:latin typeface="+mj-lt"/>
              </a:rPr>
              <a:t>.</a:t>
            </a:r>
            <a:endParaRPr lang="en-US" sz="20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6201" y="1176950"/>
            <a:ext cx="11825799" cy="830997"/>
          </a:xfrm>
        </p:spPr>
        <p:txBody>
          <a:bodyPr/>
          <a:lstStyle/>
          <a:p>
            <a:r>
              <a:rPr lang="sv-SE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Konsep Pembangunan Berkelanjutan (Sustainable Development) Yang Berwawasan Lingkungan di </a:t>
            </a:r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Indonesia (8)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9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51914" y="1898765"/>
            <a:ext cx="11539751" cy="4583922"/>
          </a:xfrm>
        </p:spPr>
        <p:txBody>
          <a:bodyPr/>
          <a:lstStyle/>
          <a:p>
            <a:pPr algn="just"/>
            <a:r>
              <a:rPr lang="en-US" sz="2000" dirty="0" err="1">
                <a:latin typeface="+mj-lt"/>
              </a:rPr>
              <a:t>Berdasarkan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uraian</a:t>
            </a:r>
            <a:r>
              <a:rPr lang="en-US" sz="2000" dirty="0">
                <a:latin typeface="+mj-lt"/>
              </a:rPr>
              <a:t> di </a:t>
            </a:r>
            <a:r>
              <a:rPr lang="en-US" sz="2000" dirty="0" err="1">
                <a:latin typeface="+mj-lt"/>
              </a:rPr>
              <a:t>atas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maka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salah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satu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instrumen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sangat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penting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dilakukan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pada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tahap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awal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dalam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rangka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mencegah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perusakan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pencemaran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adalah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Analisis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Mengenai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Dampak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(AMDAL). AMDAL </a:t>
            </a:r>
            <a:r>
              <a:rPr lang="en-US" sz="2000" dirty="0" err="1">
                <a:latin typeface="+mj-lt"/>
              </a:rPr>
              <a:t>merupakan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dokumen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wajib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bagi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pelaksana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apabila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dilakukan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berdampakbesar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penting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bagi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Dokumen</a:t>
            </a:r>
            <a:r>
              <a:rPr lang="en-US" sz="2000" dirty="0">
                <a:latin typeface="+mj-lt"/>
              </a:rPr>
              <a:t> AMDAL </a:t>
            </a:r>
            <a:r>
              <a:rPr lang="en-US" sz="2000" dirty="0" err="1">
                <a:latin typeface="+mj-lt"/>
              </a:rPr>
              <a:t>berisikan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tentang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prosedur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atau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tahapan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pokok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wajib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dilalui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oleh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pelaksana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Adapun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termasuk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dalam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usaha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dan</a:t>
            </a:r>
            <a:r>
              <a:rPr lang="en-US" sz="2000" dirty="0">
                <a:latin typeface="+mj-lt"/>
              </a:rPr>
              <a:t>/</a:t>
            </a:r>
            <a:r>
              <a:rPr lang="en-US" sz="2000" dirty="0" err="1">
                <a:latin typeface="+mj-lt"/>
              </a:rPr>
              <a:t>atau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kegiatan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memumungkinkanmenimbulkan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dampak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besar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penting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terhadap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hidup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antara</a:t>
            </a:r>
            <a:r>
              <a:rPr lang="en-US" sz="2000" dirty="0">
                <a:latin typeface="+mj-lt"/>
              </a:rPr>
              <a:t> lain </a:t>
            </a:r>
            <a:r>
              <a:rPr lang="en-US" sz="2000" dirty="0" err="1">
                <a:latin typeface="+mj-lt"/>
              </a:rPr>
              <a:t>sebagai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berikut</a:t>
            </a:r>
            <a:r>
              <a:rPr lang="en-US" sz="2000" dirty="0" smtClean="0">
                <a:latin typeface="+mj-lt"/>
              </a:rPr>
              <a:t> :</a:t>
            </a:r>
          </a:p>
          <a:p>
            <a:pPr lvl="1" algn="just"/>
            <a:r>
              <a:rPr lang="nl-NL" sz="1600" dirty="0">
                <a:latin typeface="+mj-lt"/>
              </a:rPr>
              <a:t>Pengubahan bentuk lahan dan bentang </a:t>
            </a:r>
            <a:r>
              <a:rPr lang="nl-NL" sz="1600" dirty="0" smtClean="0">
                <a:latin typeface="+mj-lt"/>
              </a:rPr>
              <a:t>alam</a:t>
            </a:r>
          </a:p>
          <a:p>
            <a:pPr lvl="1" algn="just"/>
            <a:r>
              <a:rPr lang="en-US" sz="1600" dirty="0" err="1">
                <a:latin typeface="+mj-lt"/>
              </a:rPr>
              <a:t>Eksploitasi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sumber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daya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alam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baik</a:t>
            </a:r>
            <a:r>
              <a:rPr lang="en-US" sz="1600" dirty="0">
                <a:latin typeface="+mj-lt"/>
              </a:rPr>
              <a:t> yang </a:t>
            </a:r>
            <a:r>
              <a:rPr lang="en-US" sz="1600" dirty="0" err="1">
                <a:latin typeface="+mj-lt"/>
              </a:rPr>
              <a:t>terbarui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maupun</a:t>
            </a:r>
            <a:r>
              <a:rPr lang="en-US" sz="1600" dirty="0">
                <a:latin typeface="+mj-lt"/>
              </a:rPr>
              <a:t> yang </a:t>
            </a:r>
            <a:r>
              <a:rPr lang="en-US" sz="1600" dirty="0" err="1">
                <a:latin typeface="+mj-lt"/>
              </a:rPr>
              <a:t>tak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terbarui</a:t>
            </a:r>
            <a:endParaRPr lang="en-US" sz="1600" dirty="0" smtClean="0">
              <a:latin typeface="+mj-lt"/>
            </a:endParaRPr>
          </a:p>
          <a:p>
            <a:pPr lvl="1" algn="just"/>
            <a:r>
              <a:rPr lang="en-US" sz="1600" dirty="0">
                <a:latin typeface="+mj-lt"/>
              </a:rPr>
              <a:t>Proses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kegiatan</a:t>
            </a:r>
            <a:r>
              <a:rPr lang="en-US" sz="1600" dirty="0">
                <a:latin typeface="+mj-lt"/>
              </a:rPr>
              <a:t> yang </a:t>
            </a:r>
            <a:r>
              <a:rPr lang="en-US" sz="1600" dirty="0" err="1">
                <a:latin typeface="+mj-lt"/>
              </a:rPr>
              <a:t>secara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potensial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dapat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menimbulkan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pemborosan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pencemaran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kerusakan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lingkungan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hidup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serta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kemerosotan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sumber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daya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alamdalam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pemanfaatan</a:t>
            </a:r>
            <a:endParaRPr lang="en-US" sz="1600" dirty="0" smtClean="0">
              <a:latin typeface="+mj-lt"/>
            </a:endParaRPr>
          </a:p>
          <a:p>
            <a:pPr lvl="1" algn="just"/>
            <a:r>
              <a:rPr lang="en-US" sz="1600" dirty="0">
                <a:latin typeface="+mj-lt"/>
              </a:rPr>
              <a:t>Proses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kegiatan</a:t>
            </a:r>
            <a:r>
              <a:rPr lang="en-US" sz="1600" dirty="0">
                <a:latin typeface="+mj-lt"/>
              </a:rPr>
              <a:t> yang </a:t>
            </a:r>
            <a:r>
              <a:rPr lang="en-US" sz="1600" dirty="0" err="1">
                <a:latin typeface="+mj-lt"/>
              </a:rPr>
              <a:t>hasilnya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dapat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mempengaruhi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lingkungan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alam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lingkungan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buatan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serta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lingkungan</a:t>
            </a:r>
            <a:r>
              <a:rPr lang="en-US" sz="1600" dirty="0">
                <a:latin typeface="+mj-lt"/>
              </a:rPr>
              <a:t> social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budaya</a:t>
            </a:r>
            <a:endParaRPr lang="en-US" sz="1600" dirty="0" smtClean="0">
              <a:latin typeface="+mj-lt"/>
            </a:endParaRPr>
          </a:p>
          <a:p>
            <a:pPr lvl="1" algn="just"/>
            <a:r>
              <a:rPr lang="en-US" sz="1600" dirty="0">
                <a:latin typeface="+mj-lt"/>
              </a:rPr>
              <a:t>Proses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kegiatan</a:t>
            </a:r>
            <a:r>
              <a:rPr lang="en-US" sz="1600" dirty="0">
                <a:latin typeface="+mj-lt"/>
              </a:rPr>
              <a:t> yang </a:t>
            </a:r>
            <a:r>
              <a:rPr lang="en-US" sz="1600" dirty="0" err="1">
                <a:latin typeface="+mj-lt"/>
              </a:rPr>
              <a:t>hasilnya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akan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dapat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mempengaruhi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pelestarian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kawasan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konservasi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sumber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daya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alam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/</a:t>
            </a:r>
            <a:r>
              <a:rPr lang="en-US" sz="1600" dirty="0" err="1">
                <a:latin typeface="+mj-lt"/>
              </a:rPr>
              <a:t>atau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perlindungan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cagar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budaya</a:t>
            </a:r>
            <a:endParaRPr lang="en-US" sz="1600" dirty="0" smtClean="0">
              <a:latin typeface="+mj-lt"/>
            </a:endParaRPr>
          </a:p>
          <a:p>
            <a:pPr lvl="1" algn="just"/>
            <a:r>
              <a:rPr lang="en-US" sz="1600" dirty="0" err="1">
                <a:latin typeface="+mj-lt"/>
              </a:rPr>
              <a:t>Introduksi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jenis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tumbuh-tumbuhan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jenis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hewan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jasad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renik</a:t>
            </a:r>
            <a:endParaRPr lang="en-US" sz="1600" dirty="0" smtClean="0">
              <a:latin typeface="+mj-lt"/>
            </a:endParaRPr>
          </a:p>
          <a:p>
            <a:pPr lvl="1" algn="just"/>
            <a:r>
              <a:rPr lang="en-US" sz="1600" dirty="0" err="1">
                <a:latin typeface="+mj-lt"/>
              </a:rPr>
              <a:t>Pembuatan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penggunaan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bahan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hayati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dan</a:t>
            </a:r>
            <a:r>
              <a:rPr lang="en-US" sz="1600" dirty="0">
                <a:latin typeface="+mj-lt"/>
              </a:rPr>
              <a:t> non </a:t>
            </a:r>
            <a:r>
              <a:rPr lang="en-US" sz="1600" dirty="0" err="1">
                <a:latin typeface="+mj-lt"/>
              </a:rPr>
              <a:t>hayati</a:t>
            </a:r>
            <a:endParaRPr lang="en-US" sz="16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6201" y="1176950"/>
            <a:ext cx="11825799" cy="830997"/>
          </a:xfrm>
        </p:spPr>
        <p:txBody>
          <a:bodyPr/>
          <a:lstStyle/>
          <a:p>
            <a:r>
              <a:rPr lang="sv-SE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Konsep Pembangunan Berkelanjutan (Sustainable Development) Yang Berwawasan Lingkungan di </a:t>
            </a:r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Indonesia (9)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8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23082" y="2007947"/>
            <a:ext cx="11382232" cy="5267726"/>
          </a:xfrm>
        </p:spPr>
        <p:txBody>
          <a:bodyPr/>
          <a:lstStyle/>
          <a:p>
            <a:pPr algn="just"/>
            <a:r>
              <a:rPr lang="en-US" sz="2000" dirty="0" err="1">
                <a:latin typeface="+mj-lt"/>
              </a:rPr>
              <a:t>Tak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ada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negara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tidak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melakukan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bagi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negaranya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Sejatinya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merupakan</a:t>
            </a:r>
            <a:r>
              <a:rPr lang="en-US" sz="2000" dirty="0">
                <a:latin typeface="+mj-lt"/>
              </a:rPr>
              <a:t> proses </a:t>
            </a:r>
            <a:r>
              <a:rPr lang="en-US" sz="2000" dirty="0" err="1">
                <a:latin typeface="+mj-lt"/>
              </a:rPr>
              <a:t>perubahan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menuju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sesuatu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lebih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baik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Kondisi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lebih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baik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dari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keadaan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semula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menjadi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tujuan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dari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dilaksanakannya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. Pembangunan yang </a:t>
            </a:r>
            <a:r>
              <a:rPr lang="en-US" sz="2000" dirty="0" err="1">
                <a:latin typeface="+mj-lt"/>
              </a:rPr>
              <a:t>dilakukan</a:t>
            </a:r>
            <a:r>
              <a:rPr lang="en-US" sz="2000" dirty="0">
                <a:latin typeface="+mj-lt"/>
              </a:rPr>
              <a:t> pun </a:t>
            </a:r>
            <a:r>
              <a:rPr lang="en-US" sz="2000" dirty="0" err="1">
                <a:latin typeface="+mj-lt"/>
              </a:rPr>
              <a:t>seyogyanya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memperhatikan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hal-hal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penting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 smtClean="0">
                <a:latin typeface="+mj-lt"/>
              </a:rPr>
              <a:t>mendukung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setiap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prosesnya</a:t>
            </a:r>
            <a:r>
              <a:rPr lang="en-US" sz="2000" dirty="0" smtClean="0">
                <a:latin typeface="+mj-lt"/>
              </a:rPr>
              <a:t>.</a:t>
            </a:r>
          </a:p>
          <a:p>
            <a:pPr algn="just"/>
            <a:r>
              <a:rPr lang="en-US" sz="2000" dirty="0" err="1">
                <a:latin typeface="+mj-lt"/>
              </a:rPr>
              <a:t>Persoalan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timbul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adalah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apabila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dalam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pelaksanaan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terdapat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aspek-aspek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merasa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dirugikan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Disini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muncullah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pertanyaan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apakah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benar-benar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membawa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perubahan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menuju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arah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lebih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baik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atau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perubahan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lebih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baik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dihasilkan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oleh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juga </a:t>
            </a:r>
            <a:r>
              <a:rPr lang="en-US" sz="2000" dirty="0" err="1">
                <a:latin typeface="+mj-lt"/>
              </a:rPr>
              <a:t>dapat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memberikan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resiko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dapat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merugikan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Berkaitan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dengan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hal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tersebut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penulis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mengamati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aspek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penting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turut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dipengaruhi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oleh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keberlangsungan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yaitu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pada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aspek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 smtClean="0">
                <a:latin typeface="+mj-lt"/>
              </a:rPr>
              <a:t>.</a:t>
            </a:r>
          </a:p>
          <a:p>
            <a:pPr algn="just"/>
            <a:r>
              <a:rPr lang="en-US" sz="2000" dirty="0" err="1">
                <a:latin typeface="+mj-lt"/>
              </a:rPr>
              <a:t>Tidak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dapat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dipungkiri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bahwa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memiliki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hubungan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erat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dengan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Dapat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dikatakan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bahwa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memberi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manfaat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merupakan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yang di </a:t>
            </a:r>
            <a:r>
              <a:rPr lang="en-US" sz="2000" dirty="0" err="1">
                <a:latin typeface="+mj-lt"/>
              </a:rPr>
              <a:t>dalam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prosesnya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memperhatikan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konsep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kelestarian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. </a:t>
            </a:r>
            <a:r>
              <a:rPr lang="en-US" sz="2000" dirty="0" err="1">
                <a:latin typeface="+mj-lt"/>
              </a:rPr>
              <a:t>Apabila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dilakukan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mengabaikan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konsep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tersebut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maka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resiko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muncul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adalah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dampak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negatif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akibat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8823" y="1455289"/>
            <a:ext cx="10815864" cy="830997"/>
          </a:xfrm>
        </p:spPr>
        <p:txBody>
          <a:bodyPr/>
          <a:lstStyle/>
          <a:p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PENDAHULUAN	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8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51914" y="1898765"/>
            <a:ext cx="11539751" cy="4583922"/>
          </a:xfrm>
        </p:spPr>
        <p:txBody>
          <a:bodyPr/>
          <a:lstStyle/>
          <a:p>
            <a:pPr algn="just"/>
            <a:r>
              <a:rPr lang="en-US" sz="2400" dirty="0" err="1">
                <a:latin typeface="+mj-lt"/>
              </a:rPr>
              <a:t>Terdapat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beberapa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pokok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penting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seyogyanya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diperhatikan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pelaksanaan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pemanfaatan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sumber-sumber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alam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dapat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diperbaharui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yaitu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sebagai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berikut</a:t>
            </a:r>
            <a:r>
              <a:rPr lang="en-US" sz="2400" dirty="0" smtClean="0">
                <a:latin typeface="+mj-lt"/>
              </a:rPr>
              <a:t> :</a:t>
            </a:r>
          </a:p>
          <a:p>
            <a:pPr lvl="1" algn="just"/>
            <a:r>
              <a:rPr lang="en-US" sz="2000" dirty="0" err="1">
                <a:latin typeface="+mj-lt"/>
              </a:rPr>
              <a:t>Generasi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datang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harus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tetap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mewarisi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suatu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alam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masih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penuh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sumber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kemakmuran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untuk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dapat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memberi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kehidupan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kepada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mereka</a:t>
            </a:r>
            <a:r>
              <a:rPr lang="en-US" sz="2000" dirty="0" smtClean="0">
                <a:latin typeface="+mj-lt"/>
              </a:rPr>
              <a:t>.</a:t>
            </a:r>
          </a:p>
          <a:p>
            <a:pPr lvl="1" algn="just"/>
            <a:r>
              <a:rPr lang="en-US" sz="2000" dirty="0" err="1">
                <a:latin typeface="+mj-lt"/>
              </a:rPr>
              <a:t>Tetap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adanya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keseimbangan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dinamis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diantara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unsur-unsur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terdapat</a:t>
            </a:r>
            <a:r>
              <a:rPr lang="en-US" sz="2000" dirty="0">
                <a:latin typeface="+mj-lt"/>
              </a:rPr>
              <a:t> di </a:t>
            </a:r>
            <a:r>
              <a:rPr lang="en-US" sz="2000" dirty="0" err="1">
                <a:latin typeface="+mj-lt"/>
              </a:rPr>
              <a:t>alam</a:t>
            </a:r>
            <a:r>
              <a:rPr lang="en-US" sz="2000" dirty="0" smtClean="0">
                <a:latin typeface="+mj-lt"/>
              </a:rPr>
              <a:t>.</a:t>
            </a:r>
          </a:p>
          <a:p>
            <a:pPr lvl="1" algn="just"/>
            <a:r>
              <a:rPr lang="en-US" sz="2000" dirty="0" err="1">
                <a:latin typeface="+mj-lt"/>
              </a:rPr>
              <a:t>Dalam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penggalian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sumber-sumber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alam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harus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tetap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dijamin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adanya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pelestarian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alam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artinya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pengambilan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hasil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tidak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sampai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merusak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terjadinya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autoregenerasi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dari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sumber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alam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tersebut</a:t>
            </a:r>
            <a:r>
              <a:rPr lang="en-US" sz="2000" dirty="0" smtClean="0">
                <a:latin typeface="+mj-lt"/>
              </a:rPr>
              <a:t>.</a:t>
            </a:r>
          </a:p>
          <a:p>
            <a:pPr lvl="1" algn="just"/>
            <a:r>
              <a:rPr lang="en-US" sz="2000" dirty="0" err="1">
                <a:latin typeface="+mj-lt"/>
              </a:rPr>
              <a:t>Perencanaan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kehidupan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manusia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hendaknya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tetap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dengan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terciptanya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kepuasan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baik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fisik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ekonomi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sosial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maupun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kebutuhan</a:t>
            </a:r>
            <a:r>
              <a:rPr lang="en-US" sz="2000" dirty="0">
                <a:latin typeface="+mj-lt"/>
              </a:rPr>
              <a:t> spiritual.</a:t>
            </a:r>
            <a:endParaRPr lang="en-US" sz="20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6201" y="1176950"/>
            <a:ext cx="11825799" cy="830997"/>
          </a:xfrm>
        </p:spPr>
        <p:txBody>
          <a:bodyPr/>
          <a:lstStyle/>
          <a:p>
            <a:pPr algn="just"/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Upaya yang Dapat Dilakukan Dalam Pelaksanaan Pembangunan Berkelanjutan Berwawasan Lingkungan (1)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7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51914" y="1898765"/>
            <a:ext cx="11539751" cy="4583922"/>
          </a:xfrm>
        </p:spPr>
        <p:txBody>
          <a:bodyPr/>
          <a:lstStyle/>
          <a:p>
            <a:pPr algn="just"/>
            <a:r>
              <a:rPr lang="en-US" sz="2400" dirty="0" err="1">
                <a:latin typeface="+mj-lt"/>
              </a:rPr>
              <a:t>Tidak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beberapa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hal</a:t>
            </a:r>
            <a:r>
              <a:rPr lang="en-US" sz="2400" dirty="0">
                <a:latin typeface="+mj-lt"/>
              </a:rPr>
              <a:t> di </a:t>
            </a:r>
            <a:r>
              <a:rPr lang="en-US" sz="2400" dirty="0" err="1">
                <a:latin typeface="+mj-lt"/>
              </a:rPr>
              <a:t>atas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beberapa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hal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harus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diikutsertakan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perencanaan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pelaksanaan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proyek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penggalian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sumber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kehidupan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adalah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sebagai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berikut</a:t>
            </a:r>
            <a:r>
              <a:rPr lang="en-US" sz="2400" dirty="0" smtClean="0">
                <a:latin typeface="+mj-lt"/>
              </a:rPr>
              <a:t> :</a:t>
            </a:r>
          </a:p>
          <a:p>
            <a:pPr lvl="1" algn="just"/>
            <a:r>
              <a:rPr lang="en-US" sz="2000" dirty="0" err="1">
                <a:latin typeface="+mj-lt"/>
              </a:rPr>
              <a:t>Strategi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sadar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permasalahan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hidup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dengan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dampak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ekologi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sekecil-kecilnya</a:t>
            </a:r>
            <a:r>
              <a:rPr lang="en-US" sz="2000" dirty="0" smtClean="0">
                <a:latin typeface="+mj-lt"/>
              </a:rPr>
              <a:t>.</a:t>
            </a:r>
          </a:p>
          <a:p>
            <a:pPr lvl="1" algn="just"/>
            <a:r>
              <a:rPr lang="en-US" sz="2000" dirty="0" err="1">
                <a:latin typeface="+mj-lt"/>
              </a:rPr>
              <a:t>Suatu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politik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se-Indonesia yang </a:t>
            </a:r>
            <a:r>
              <a:rPr lang="en-US" sz="2000" dirty="0" err="1">
                <a:latin typeface="+mj-lt"/>
              </a:rPr>
              <a:t>bertujuan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mewujudkan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persyaratan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kehidupan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masyarakat</a:t>
            </a:r>
            <a:r>
              <a:rPr lang="en-US" sz="2000" dirty="0">
                <a:latin typeface="+mj-lt"/>
              </a:rPr>
              <a:t> Indonesia yang </a:t>
            </a:r>
            <a:r>
              <a:rPr lang="en-US" sz="2000" dirty="0" err="1">
                <a:latin typeface="+mj-lt"/>
              </a:rPr>
              <a:t>lebih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baik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untuk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puluhan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tahun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datang</a:t>
            </a:r>
            <a:r>
              <a:rPr lang="en-US" sz="2000" dirty="0">
                <a:latin typeface="+mj-lt"/>
              </a:rPr>
              <a:t> (</a:t>
            </a:r>
            <a:r>
              <a:rPr lang="en-US" sz="2000" dirty="0" err="1">
                <a:latin typeface="+mj-lt"/>
              </a:rPr>
              <a:t>kalau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mungkin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untuk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selamanya</a:t>
            </a:r>
            <a:r>
              <a:rPr lang="en-US" sz="2000" dirty="0" smtClean="0">
                <a:latin typeface="+mj-lt"/>
              </a:rPr>
              <a:t>).</a:t>
            </a:r>
          </a:p>
          <a:p>
            <a:pPr lvl="1" algn="just"/>
            <a:r>
              <a:rPr lang="en-US" sz="2000" dirty="0" err="1">
                <a:latin typeface="+mj-lt"/>
              </a:rPr>
              <a:t>Eksploitasi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sumber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hayati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didasarkan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tujuan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kelanggengan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atau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kelestarian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dengan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prinsip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memanen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hasil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tidak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menghancurkan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autoregenerasinya</a:t>
            </a:r>
            <a:r>
              <a:rPr lang="en-US" sz="2000" dirty="0" smtClean="0">
                <a:latin typeface="+mj-lt"/>
              </a:rPr>
              <a:t>.</a:t>
            </a:r>
          </a:p>
          <a:p>
            <a:pPr lvl="1" algn="just"/>
            <a:r>
              <a:rPr lang="en-US" sz="2000" dirty="0" err="1">
                <a:latin typeface="+mj-lt"/>
              </a:rPr>
              <a:t>Perencanaan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dalam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rangka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memenuhi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kebutuhan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penghidupan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hendaknya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dengan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tujuan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mencapai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suatu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keseimbangan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dinamis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dengan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hingga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memberikan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keuntungan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secara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fisik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ekonomi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dan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sosial</a:t>
            </a:r>
            <a:r>
              <a:rPr lang="en-US" sz="2000" dirty="0">
                <a:latin typeface="+mj-lt"/>
              </a:rPr>
              <a:t> spiritual</a:t>
            </a:r>
            <a:r>
              <a:rPr lang="en-US" sz="2000" dirty="0" smtClean="0">
                <a:latin typeface="+mj-lt"/>
              </a:rPr>
              <a:t>.</a:t>
            </a:r>
          </a:p>
          <a:p>
            <a:pPr lvl="1" algn="just"/>
            <a:r>
              <a:rPr lang="en-US" sz="2000" dirty="0" err="1">
                <a:latin typeface="+mj-lt"/>
              </a:rPr>
              <a:t>Usahakan</a:t>
            </a:r>
            <a:r>
              <a:rPr lang="en-US" sz="2000" dirty="0">
                <a:latin typeface="+mj-lt"/>
              </a:rPr>
              <a:t> agar </a:t>
            </a:r>
            <a:r>
              <a:rPr lang="en-US" sz="2000" dirty="0" err="1">
                <a:latin typeface="+mj-lt"/>
              </a:rPr>
              <a:t>sebagian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hasil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dapat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dipergunakan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untuk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memperbaiki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kerusakan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akibat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proyek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pembangunan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tadi</a:t>
            </a:r>
            <a:r>
              <a:rPr lang="en-US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dalam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rangka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menjaga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kelestraian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 smtClean="0">
                <a:latin typeface="+mj-lt"/>
              </a:rPr>
              <a:t>.</a:t>
            </a:r>
          </a:p>
          <a:p>
            <a:pPr lvl="1" algn="just"/>
            <a:r>
              <a:rPr lang="sv-SE" sz="2000" dirty="0">
                <a:latin typeface="+mj-lt"/>
              </a:rPr>
              <a:t>Pemakaian sumber alam yang tidak dapat diganti, harus sehemat dan seefisien mungkin.</a:t>
            </a:r>
            <a:endParaRPr lang="en-US" sz="20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6201" y="1176950"/>
            <a:ext cx="11825799" cy="830997"/>
          </a:xfrm>
        </p:spPr>
        <p:txBody>
          <a:bodyPr/>
          <a:lstStyle/>
          <a:p>
            <a:pPr algn="just"/>
            <a:r>
              <a:rPr lang="sv-SE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Upaya yang Dapat Dilakukan Dalam Pelaksanaan Pembangunan Berkelanjutan Berwawasan Lingkungan (2)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1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group of people sitting around a wooden table&#10;">
            <a:extLst>
              <a:ext uri="{FF2B5EF4-FFF2-40B4-BE49-F238E27FC236}">
                <a16:creationId xmlns:a16="http://schemas.microsoft.com/office/drawing/2014/main" id="{D48306FF-9A46-43AC-BC11-DE5D9F2D183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12192000" cy="6858000"/>
          </a:xfr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31664CF3-C0D1-4769-8E59-8694AF0795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tx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5325EDA-7343-463C-83EC-5D799E8B81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21169" y="0"/>
            <a:ext cx="2570831" cy="6858001"/>
            <a:chOff x="9621170" y="0"/>
            <a:chExt cx="2570831" cy="6858001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5DFF88D-A516-4508-BC03-10D68E4034CF}"/>
                </a:ext>
              </a:extLst>
            </p:cNvPr>
            <p:cNvSpPr/>
            <p:nvPr/>
          </p:nvSpPr>
          <p:spPr>
            <a:xfrm>
              <a:off x="9621170" y="0"/>
              <a:ext cx="2570831" cy="6858000"/>
            </a:xfrm>
            <a:custGeom>
              <a:avLst/>
              <a:gdLst>
                <a:gd name="connsiteX0" fmla="*/ 1649197 w 2570831"/>
                <a:gd name="connsiteY0" fmla="*/ 0 h 6858000"/>
                <a:gd name="connsiteX1" fmla="*/ 2570831 w 2570831"/>
                <a:gd name="connsiteY1" fmla="*/ 0 h 6858000"/>
                <a:gd name="connsiteX2" fmla="*/ 2570831 w 2570831"/>
                <a:gd name="connsiteY2" fmla="*/ 6858000 h 6858000"/>
                <a:gd name="connsiteX3" fmla="*/ 0 w 257083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0831" h="6858000">
                  <a:moveTo>
                    <a:pt x="1649197" y="0"/>
                  </a:moveTo>
                  <a:lnTo>
                    <a:pt x="2570831" y="0"/>
                  </a:lnTo>
                  <a:lnTo>
                    <a:pt x="2570831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990A05A-2B0C-4EA2-8A33-D5A7D8C1BC4F}"/>
                </a:ext>
              </a:extLst>
            </p:cNvPr>
            <p:cNvSpPr/>
            <p:nvPr/>
          </p:nvSpPr>
          <p:spPr>
            <a:xfrm>
              <a:off x="9754598" y="0"/>
              <a:ext cx="2437402" cy="6858000"/>
            </a:xfrm>
            <a:custGeom>
              <a:avLst/>
              <a:gdLst>
                <a:gd name="connsiteX0" fmla="*/ 1649197 w 2437402"/>
                <a:gd name="connsiteY0" fmla="*/ 0 h 6858000"/>
                <a:gd name="connsiteX1" fmla="*/ 2437402 w 2437402"/>
                <a:gd name="connsiteY1" fmla="*/ 0 h 6858000"/>
                <a:gd name="connsiteX2" fmla="*/ 2437402 w 2437402"/>
                <a:gd name="connsiteY2" fmla="*/ 6858000 h 6858000"/>
                <a:gd name="connsiteX3" fmla="*/ 0 w 2437402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7402" h="6858000">
                  <a:moveTo>
                    <a:pt x="1649197" y="0"/>
                  </a:moveTo>
                  <a:lnTo>
                    <a:pt x="2437402" y="0"/>
                  </a:lnTo>
                  <a:lnTo>
                    <a:pt x="243740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BF84DA-56CC-4319-9B18-B6303F93EF5A}"/>
                </a:ext>
              </a:extLst>
            </p:cNvPr>
            <p:cNvSpPr/>
            <p:nvPr/>
          </p:nvSpPr>
          <p:spPr>
            <a:xfrm>
              <a:off x="10011320" y="0"/>
              <a:ext cx="2180680" cy="6858000"/>
            </a:xfrm>
            <a:custGeom>
              <a:avLst/>
              <a:gdLst>
                <a:gd name="connsiteX0" fmla="*/ 1649197 w 2180680"/>
                <a:gd name="connsiteY0" fmla="*/ 0 h 6858000"/>
                <a:gd name="connsiteX1" fmla="*/ 2180680 w 2180680"/>
                <a:gd name="connsiteY1" fmla="*/ 0 h 6858000"/>
                <a:gd name="connsiteX2" fmla="*/ 2180680 w 2180680"/>
                <a:gd name="connsiteY2" fmla="*/ 6858000 h 6858000"/>
                <a:gd name="connsiteX3" fmla="*/ 0 w 2180680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0680" h="6858000">
                  <a:moveTo>
                    <a:pt x="1649197" y="0"/>
                  </a:moveTo>
                  <a:lnTo>
                    <a:pt x="2180680" y="0"/>
                  </a:lnTo>
                  <a:lnTo>
                    <a:pt x="218068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FE4855B-D7C3-4EA7-8050-5BDDB9E3A78A}"/>
                </a:ext>
              </a:extLst>
            </p:cNvPr>
            <p:cNvSpPr/>
            <p:nvPr/>
          </p:nvSpPr>
          <p:spPr>
            <a:xfrm>
              <a:off x="10544156" y="5626"/>
              <a:ext cx="1647844" cy="6852374"/>
            </a:xfrm>
            <a:custGeom>
              <a:avLst/>
              <a:gdLst>
                <a:gd name="connsiteX0" fmla="*/ 1647844 w 1647844"/>
                <a:gd name="connsiteY0" fmla="*/ 0 h 6852374"/>
                <a:gd name="connsiteX1" fmla="*/ 1647844 w 1647844"/>
                <a:gd name="connsiteY1" fmla="*/ 6852374 h 6852374"/>
                <a:gd name="connsiteX2" fmla="*/ 0 w 1647844"/>
                <a:gd name="connsiteY2" fmla="*/ 6852374 h 6852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7844" h="6852374">
                  <a:moveTo>
                    <a:pt x="1647844" y="0"/>
                  </a:moveTo>
                  <a:lnTo>
                    <a:pt x="1647844" y="6852374"/>
                  </a:lnTo>
                  <a:lnTo>
                    <a:pt x="0" y="6852374"/>
                  </a:lnTo>
                  <a:close/>
                </a:path>
              </a:pathLst>
            </a:custGeom>
            <a:solidFill>
              <a:schemeClr val="accent1">
                <a:lumMod val="75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C066EC5-6C2C-4006-B87D-E6C5CFDEF302}"/>
                </a:ext>
              </a:extLst>
            </p:cNvPr>
            <p:cNvSpPr/>
            <p:nvPr/>
          </p:nvSpPr>
          <p:spPr>
            <a:xfrm>
              <a:off x="10803086" y="1082358"/>
              <a:ext cx="1388914" cy="5775643"/>
            </a:xfrm>
            <a:custGeom>
              <a:avLst/>
              <a:gdLst>
                <a:gd name="connsiteX0" fmla="*/ 1388914 w 1388914"/>
                <a:gd name="connsiteY0" fmla="*/ 0 h 5775643"/>
                <a:gd name="connsiteX1" fmla="*/ 1388914 w 1388914"/>
                <a:gd name="connsiteY1" fmla="*/ 5775643 h 5775643"/>
                <a:gd name="connsiteX2" fmla="*/ 0 w 1388914"/>
                <a:gd name="connsiteY2" fmla="*/ 5775643 h 5775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8914" h="5775643">
                  <a:moveTo>
                    <a:pt x="1388914" y="0"/>
                  </a:moveTo>
                  <a:lnTo>
                    <a:pt x="1388914" y="5775643"/>
                  </a:lnTo>
                  <a:lnTo>
                    <a:pt x="0" y="5775643"/>
                  </a:lnTo>
                  <a:close/>
                </a:path>
              </a:pathLst>
            </a:custGeom>
            <a:solidFill>
              <a:schemeClr val="accent1">
                <a:lumMod val="75000"/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2" name="Title 41" descr="title">
            <a:extLst>
              <a:ext uri="{FF2B5EF4-FFF2-40B4-BE49-F238E27FC236}">
                <a16:creationId xmlns:a16="http://schemas.microsoft.com/office/drawing/2014/main" id="{72FCEAE4-FA74-4446-B2F5-9AFA2DA13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80" y="2142271"/>
            <a:ext cx="5578995" cy="879928"/>
          </a:xfrm>
        </p:spPr>
        <p:txBody>
          <a:bodyPr/>
          <a:lstStyle/>
          <a:p>
            <a:r>
              <a:rPr lang="en-US" b="0" dirty="0"/>
              <a:t>THANK YOU</a:t>
            </a: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F17C705-3351-4B11-BD28-D0CACC12D3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2755" y="2930325"/>
            <a:ext cx="469807" cy="79404"/>
            <a:chOff x="9330846" y="5054600"/>
            <a:chExt cx="676275" cy="114300"/>
          </a:xfrm>
          <a:solidFill>
            <a:schemeClr val="bg1"/>
          </a:solidFill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925FEBFE-A26D-4E0B-B884-7E186CD878E5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2A24665D-D5CF-4F18-A88A-8E4471800E8D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39F2203F-31BF-4705-AC57-E197602982AA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D4734E32-080E-49F2-89F3-16F0DBB5D130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94" name="Content Placeholder 93" descr="User">
            <a:extLst>
              <a:ext uri="{FF2B5EF4-FFF2-40B4-BE49-F238E27FC236}">
                <a16:creationId xmlns:a16="http://schemas.microsoft.com/office/drawing/2014/main" id="{5AC6F288-703B-45A1-9B56-079BD755B2CB}"/>
              </a:ext>
            </a:extLst>
          </p:cNvPr>
          <p:cNvPicPr>
            <a:picLocks noGrp="1" noChangeAspect="1"/>
          </p:cNvPicPr>
          <p:nvPr>
            <p:ph sz="quarter" idx="2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/>
      </p:pic>
      <p:sp>
        <p:nvSpPr>
          <p:cNvPr id="80" name="Text Placeholder 79" descr="name of user">
            <a:extLst>
              <a:ext uri="{FF2B5EF4-FFF2-40B4-BE49-F238E27FC236}">
                <a16:creationId xmlns:a16="http://schemas.microsoft.com/office/drawing/2014/main" id="{40F0AA8D-0756-4350-8005-9BCD0DDB3B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Pratika Riris Putrianti, S.T. , M.T.,</a:t>
            </a:r>
            <a:endParaRPr lang="en-US" dirty="0"/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8695A66A-1D9E-4D4E-9067-DC97380D3F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56601" y="4143058"/>
            <a:ext cx="429768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6" name="Content Placeholder 95" descr="Receiver">
            <a:extLst>
              <a:ext uri="{FF2B5EF4-FFF2-40B4-BE49-F238E27FC236}">
                <a16:creationId xmlns:a16="http://schemas.microsoft.com/office/drawing/2014/main" id="{106CDB5A-A67F-441C-894F-3EDD7AD64C9A}"/>
              </a:ext>
            </a:extLst>
          </p:cNvPr>
          <p:cNvPicPr>
            <a:picLocks noGrp="1" noChangeAspect="1"/>
          </p:cNvPicPr>
          <p:nvPr>
            <p:ph sz="quarter" idx="19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/>
      </p:pic>
      <p:sp>
        <p:nvSpPr>
          <p:cNvPr id="86" name="Text Placeholder 85" descr="user phone">
            <a:extLst>
              <a:ext uri="{FF2B5EF4-FFF2-40B4-BE49-F238E27FC236}">
                <a16:creationId xmlns:a16="http://schemas.microsoft.com/office/drawing/2014/main" id="{60CCF183-9FEB-4677-9379-BC01A7251D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0812-9503-0204</a:t>
            </a:r>
            <a:endParaRPr lang="en-US" dirty="0"/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529648F7-20E3-4312-823A-D8265A94AF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56601" y="4866958"/>
            <a:ext cx="429768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Content Placeholder 97" descr="Envelope">
            <a:extLst>
              <a:ext uri="{FF2B5EF4-FFF2-40B4-BE49-F238E27FC236}">
                <a16:creationId xmlns:a16="http://schemas.microsoft.com/office/drawing/2014/main" id="{0B9C03E0-6367-44D9-A740-AA6436F075E8}"/>
              </a:ext>
            </a:extLst>
          </p:cNvPr>
          <p:cNvPicPr>
            <a:picLocks noGrp="1" noChangeAspect="1"/>
          </p:cNvPicPr>
          <p:nvPr>
            <p:ph sz="quarter" idx="20"/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/>
      </p:pic>
      <p:sp>
        <p:nvSpPr>
          <p:cNvPr id="87" name="Text Placeholder 86" descr="user email">
            <a:extLst>
              <a:ext uri="{FF2B5EF4-FFF2-40B4-BE49-F238E27FC236}">
                <a16:creationId xmlns:a16="http://schemas.microsoft.com/office/drawing/2014/main" id="{DF3FE72B-F9BD-472F-A413-71BEEF95F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ratika.riris@upj.ac.id</a:t>
            </a:r>
            <a:endParaRPr lang="en-US" dirty="0"/>
          </a:p>
        </p:txBody>
      </p: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8F841485-6093-48AB-9892-0FB58675C7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56601" y="5616258"/>
            <a:ext cx="429768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Content Placeholder 99" descr="Link">
            <a:extLst>
              <a:ext uri="{FF2B5EF4-FFF2-40B4-BE49-F238E27FC236}">
                <a16:creationId xmlns:a16="http://schemas.microsoft.com/office/drawing/2014/main" id="{420E824D-10A7-42CB-A7E8-5298E3E84F02}"/>
              </a:ext>
            </a:extLst>
          </p:cNvPr>
          <p:cNvPicPr>
            <a:picLocks noGrp="1" noChangeAspect="1"/>
          </p:cNvPicPr>
          <p:nvPr>
            <p:ph sz="quarter" idx="21"/>
          </p:nvPr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/>
      </p:pic>
      <p:sp>
        <p:nvSpPr>
          <p:cNvPr id="88" name="Text Placeholder 87" descr="user website">
            <a:extLst>
              <a:ext uri="{FF2B5EF4-FFF2-40B4-BE49-F238E27FC236}">
                <a16:creationId xmlns:a16="http://schemas.microsoft.com/office/drawing/2014/main" id="{3717E33B-5954-4CDC-B30A-BD21BED6DD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ratikaengineering.com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0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7700" y="2007947"/>
            <a:ext cx="11224986" cy="5267726"/>
          </a:xfrm>
        </p:spPr>
        <p:txBody>
          <a:bodyPr/>
          <a:lstStyle/>
          <a:p>
            <a:pPr algn="just"/>
            <a:r>
              <a:rPr lang="en-US" sz="2300" dirty="0" err="1">
                <a:latin typeface="+mj-lt"/>
              </a:rPr>
              <a:t>Kepala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Departemen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Advokasi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dan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Kampanye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Wahana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Lingkungan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Hidup</a:t>
            </a:r>
            <a:r>
              <a:rPr lang="en-US" sz="2300" dirty="0">
                <a:latin typeface="+mj-lt"/>
              </a:rPr>
              <a:t> Indonesia (WALHI), </a:t>
            </a:r>
            <a:r>
              <a:rPr lang="en-US" sz="2300" dirty="0" err="1">
                <a:latin typeface="+mj-lt"/>
              </a:rPr>
              <a:t>Nur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Hidayati</a:t>
            </a:r>
            <a:r>
              <a:rPr lang="en-US" sz="2300" dirty="0">
                <a:latin typeface="+mj-lt"/>
              </a:rPr>
              <a:t>, </a:t>
            </a:r>
            <a:r>
              <a:rPr lang="en-US" sz="2300" dirty="0" err="1">
                <a:latin typeface="+mj-lt"/>
              </a:rPr>
              <a:t>dalam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diskusi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publik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tentang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kebijakan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lingkungan</a:t>
            </a:r>
            <a:r>
              <a:rPr lang="en-US" sz="2300" dirty="0">
                <a:latin typeface="+mj-lt"/>
              </a:rPr>
              <a:t> di Denpasar Bali </a:t>
            </a:r>
            <a:r>
              <a:rPr lang="en-US" sz="2300" dirty="0" err="1">
                <a:latin typeface="+mj-lt"/>
              </a:rPr>
              <a:t>pada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Rabu</a:t>
            </a:r>
            <a:r>
              <a:rPr lang="en-US" sz="2300" dirty="0">
                <a:latin typeface="+mj-lt"/>
              </a:rPr>
              <a:t>, 20 </a:t>
            </a:r>
            <a:r>
              <a:rPr lang="en-US" sz="2300" dirty="0" err="1">
                <a:latin typeface="+mj-lt"/>
              </a:rPr>
              <a:t>Maret</a:t>
            </a:r>
            <a:r>
              <a:rPr lang="en-US" sz="2300" dirty="0">
                <a:latin typeface="+mj-lt"/>
              </a:rPr>
              <a:t> 2013 </a:t>
            </a:r>
            <a:r>
              <a:rPr lang="en-US" sz="2300" dirty="0" err="1">
                <a:latin typeface="+mj-lt"/>
              </a:rPr>
              <a:t>lalu</a:t>
            </a:r>
            <a:r>
              <a:rPr lang="en-US" sz="2300" dirty="0">
                <a:latin typeface="+mj-lt"/>
              </a:rPr>
              <a:t>. </a:t>
            </a:r>
            <a:r>
              <a:rPr lang="en-US" sz="2300" dirty="0" err="1">
                <a:latin typeface="+mj-lt"/>
              </a:rPr>
              <a:t>Nur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Hidayati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>
                <a:latin typeface="+mj-lt"/>
              </a:rPr>
              <a:t>menyatakan</a:t>
            </a:r>
            <a:r>
              <a:rPr lang="en-US" sz="2300" dirty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bahwa</a:t>
            </a:r>
            <a:r>
              <a:rPr lang="en-US" sz="2300" dirty="0" smtClean="0">
                <a:latin typeface="+mj-lt"/>
              </a:rPr>
              <a:t> :</a:t>
            </a:r>
          </a:p>
          <a:p>
            <a:pPr lvl="1" algn="just"/>
            <a:r>
              <a:rPr lang="en-US" sz="2300" dirty="0" smtClean="0"/>
              <a:t>“</a:t>
            </a:r>
            <a:r>
              <a:rPr lang="en-US" sz="2300" i="1" dirty="0" err="1"/>
              <a:t>P</a:t>
            </a:r>
            <a:r>
              <a:rPr lang="en-US" sz="2300" i="1" dirty="0" err="1" smtClean="0"/>
              <a:t>erencanaan</a:t>
            </a:r>
            <a:r>
              <a:rPr lang="en-US" sz="2300" i="1" dirty="0" smtClean="0"/>
              <a:t> </a:t>
            </a:r>
            <a:r>
              <a:rPr lang="en-US" sz="2300" i="1" dirty="0" err="1"/>
              <a:t>pembangunan</a:t>
            </a:r>
            <a:r>
              <a:rPr lang="en-US" sz="2300" i="1" dirty="0"/>
              <a:t> </a:t>
            </a:r>
            <a:r>
              <a:rPr lang="en-US" sz="2300" i="1" dirty="0" err="1"/>
              <a:t>infrastruktur</a:t>
            </a:r>
            <a:r>
              <a:rPr lang="en-US" sz="2300" i="1" dirty="0"/>
              <a:t> di Indonesia </a:t>
            </a:r>
            <a:r>
              <a:rPr lang="en-US" sz="2300" i="1" dirty="0" err="1"/>
              <a:t>selama</a:t>
            </a:r>
            <a:r>
              <a:rPr lang="en-US" sz="2300" i="1" dirty="0"/>
              <a:t> </a:t>
            </a:r>
            <a:r>
              <a:rPr lang="en-US" sz="2300" i="1" dirty="0" err="1"/>
              <a:t>ini</a:t>
            </a:r>
            <a:r>
              <a:rPr lang="en-US" sz="2300" i="1" dirty="0"/>
              <a:t> </a:t>
            </a:r>
            <a:r>
              <a:rPr lang="en-US" sz="2300" i="1" dirty="0" err="1"/>
              <a:t>sangat</a:t>
            </a:r>
            <a:r>
              <a:rPr lang="en-US" sz="2300" i="1" dirty="0"/>
              <a:t> </a:t>
            </a:r>
            <a:r>
              <a:rPr lang="en-US" sz="2300" i="1" dirty="0" err="1"/>
              <a:t>jarang</a:t>
            </a:r>
            <a:r>
              <a:rPr lang="en-US" sz="2300" i="1" dirty="0"/>
              <a:t> </a:t>
            </a:r>
            <a:r>
              <a:rPr lang="en-US" sz="2300" i="1" dirty="0" err="1"/>
              <a:t>mempertimbangkan</a:t>
            </a:r>
            <a:r>
              <a:rPr lang="en-US" sz="2300" i="1" dirty="0"/>
              <a:t> </a:t>
            </a:r>
            <a:r>
              <a:rPr lang="en-US" sz="2300" i="1" dirty="0" err="1"/>
              <a:t>aspek</a:t>
            </a:r>
            <a:r>
              <a:rPr lang="en-US" sz="2300" i="1" dirty="0"/>
              <a:t> </a:t>
            </a:r>
            <a:r>
              <a:rPr lang="en-US" sz="2300" i="1" dirty="0" err="1"/>
              <a:t>lingkungan</a:t>
            </a:r>
            <a:r>
              <a:rPr lang="en-US" sz="2300" i="1" dirty="0"/>
              <a:t>. </a:t>
            </a:r>
            <a:r>
              <a:rPr lang="en-US" sz="2300" i="1" dirty="0" err="1"/>
              <a:t>Sebagai</a:t>
            </a:r>
            <a:r>
              <a:rPr lang="en-US" sz="2300" i="1" dirty="0"/>
              <a:t> </a:t>
            </a:r>
            <a:r>
              <a:rPr lang="en-US" sz="2300" i="1" dirty="0" err="1"/>
              <a:t>salah</a:t>
            </a:r>
            <a:r>
              <a:rPr lang="en-US" sz="2300" i="1" dirty="0"/>
              <a:t> </a:t>
            </a:r>
            <a:r>
              <a:rPr lang="en-US" sz="2300" i="1" dirty="0" err="1"/>
              <a:t>satu</a:t>
            </a:r>
            <a:r>
              <a:rPr lang="en-US" sz="2300" i="1" dirty="0"/>
              <a:t> </a:t>
            </a:r>
            <a:r>
              <a:rPr lang="en-US" sz="2300" i="1" dirty="0" err="1"/>
              <a:t>bukti</a:t>
            </a:r>
            <a:r>
              <a:rPr lang="en-US" sz="2300" i="1" dirty="0"/>
              <a:t> </a:t>
            </a:r>
            <a:r>
              <a:rPr lang="en-US" sz="2300" i="1" dirty="0" err="1"/>
              <a:t>adalah</a:t>
            </a:r>
            <a:r>
              <a:rPr lang="en-US" sz="2300" i="1" dirty="0"/>
              <a:t> </a:t>
            </a:r>
            <a:r>
              <a:rPr lang="en-US" sz="2300" i="1" dirty="0" err="1"/>
              <a:t>kesalahan</a:t>
            </a:r>
            <a:r>
              <a:rPr lang="en-US" sz="2300" i="1" dirty="0"/>
              <a:t> </a:t>
            </a:r>
            <a:r>
              <a:rPr lang="en-US" sz="2300" i="1" dirty="0" err="1"/>
              <a:t>dalam</a:t>
            </a:r>
            <a:r>
              <a:rPr lang="en-US" sz="2300" i="1" dirty="0"/>
              <a:t> </a:t>
            </a:r>
            <a:r>
              <a:rPr lang="en-US" sz="2300" i="1" dirty="0" err="1"/>
              <a:t>pembuatan</a:t>
            </a:r>
            <a:r>
              <a:rPr lang="en-US" sz="2300" i="1" dirty="0"/>
              <a:t> </a:t>
            </a:r>
            <a:r>
              <a:rPr lang="en-US" sz="2300" i="1" dirty="0" err="1"/>
              <a:t>Analisis</a:t>
            </a:r>
            <a:r>
              <a:rPr lang="en-US" sz="2300" i="1" dirty="0"/>
              <a:t> </a:t>
            </a:r>
            <a:r>
              <a:rPr lang="en-US" sz="2300" i="1" dirty="0" err="1"/>
              <a:t>Mengenai</a:t>
            </a:r>
            <a:r>
              <a:rPr lang="en-US" sz="2300" i="1" dirty="0"/>
              <a:t> </a:t>
            </a:r>
            <a:r>
              <a:rPr lang="en-US" sz="2300" i="1" dirty="0" err="1"/>
              <a:t>Dampak</a:t>
            </a:r>
            <a:r>
              <a:rPr lang="en-US" sz="2300" i="1" dirty="0"/>
              <a:t> </a:t>
            </a:r>
            <a:r>
              <a:rPr lang="en-US" sz="2300" i="1" dirty="0" err="1"/>
              <a:t>Lingkungan</a:t>
            </a:r>
            <a:r>
              <a:rPr lang="en-US" sz="2300" i="1" dirty="0"/>
              <a:t> (AMDAL) </a:t>
            </a:r>
            <a:r>
              <a:rPr lang="en-US" sz="2300" i="1" dirty="0" err="1"/>
              <a:t>dalam</a:t>
            </a:r>
            <a:r>
              <a:rPr lang="en-US" sz="2300" i="1" dirty="0"/>
              <a:t> </a:t>
            </a:r>
            <a:r>
              <a:rPr lang="en-US" sz="2300" i="1" dirty="0" err="1"/>
              <a:t>pembangunan</a:t>
            </a:r>
            <a:r>
              <a:rPr lang="en-US" sz="2300" i="1" dirty="0"/>
              <a:t> </a:t>
            </a:r>
            <a:r>
              <a:rPr lang="en-US" sz="2300" i="1" dirty="0" err="1"/>
              <a:t>jalan</a:t>
            </a:r>
            <a:r>
              <a:rPr lang="en-US" sz="2300" i="1" dirty="0"/>
              <a:t> di </a:t>
            </a:r>
            <a:r>
              <a:rPr lang="en-US" sz="2300" i="1" dirty="0" err="1"/>
              <a:t>atas</a:t>
            </a:r>
            <a:r>
              <a:rPr lang="en-US" sz="2300" i="1" dirty="0"/>
              <a:t> </a:t>
            </a:r>
            <a:r>
              <a:rPr lang="en-US" sz="2300" i="1" dirty="0" err="1"/>
              <a:t>perairan</a:t>
            </a:r>
            <a:r>
              <a:rPr lang="en-US" sz="2300" i="1" dirty="0"/>
              <a:t> (JDP) di Bali yang </a:t>
            </a:r>
            <a:r>
              <a:rPr lang="en-US" sz="2300" i="1" dirty="0" err="1"/>
              <a:t>menghubungkan</a:t>
            </a:r>
            <a:r>
              <a:rPr lang="en-US" sz="2300" i="1" dirty="0"/>
              <a:t> Denpasar (</a:t>
            </a:r>
            <a:r>
              <a:rPr lang="en-US" sz="2300" i="1" dirty="0" err="1"/>
              <a:t>Bandara</a:t>
            </a:r>
            <a:r>
              <a:rPr lang="en-US" sz="2300" i="1" dirty="0"/>
              <a:t> </a:t>
            </a:r>
            <a:r>
              <a:rPr lang="en-US" sz="2300" i="1" dirty="0" err="1"/>
              <a:t>Ngurah</a:t>
            </a:r>
            <a:r>
              <a:rPr lang="en-US" sz="2300" i="1" dirty="0"/>
              <a:t> Rai) </a:t>
            </a:r>
            <a:r>
              <a:rPr lang="en-US" sz="2300" i="1" dirty="0" err="1"/>
              <a:t>dan</a:t>
            </a:r>
            <a:r>
              <a:rPr lang="en-US" sz="2300" i="1" dirty="0"/>
              <a:t> Nusa </a:t>
            </a:r>
            <a:r>
              <a:rPr lang="en-US" sz="2300" i="1" dirty="0" err="1"/>
              <a:t>Dua</a:t>
            </a:r>
            <a:r>
              <a:rPr lang="en-US" sz="2300" dirty="0"/>
              <a:t>”. </a:t>
            </a:r>
            <a:endParaRPr lang="en-US" sz="2300" dirty="0" smtClean="0">
              <a:latin typeface="+mj-lt"/>
            </a:endParaRPr>
          </a:p>
          <a:p>
            <a:pPr marL="0" lvl="2" indent="0" algn="just">
              <a:spcBef>
                <a:spcPts val="1000"/>
              </a:spcBef>
              <a:buNone/>
              <a:tabLst>
                <a:tab pos="174625" algn="l"/>
              </a:tabLst>
            </a:pPr>
            <a:endParaRPr lang="en-US" sz="23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8823" y="1455289"/>
            <a:ext cx="10815864" cy="830997"/>
          </a:xfrm>
        </p:spPr>
        <p:txBody>
          <a:bodyPr/>
          <a:lstStyle/>
          <a:p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KUTIPAN PERNYATAAN 	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7700" y="2007947"/>
            <a:ext cx="11239500" cy="5267726"/>
          </a:xfrm>
        </p:spPr>
        <p:txBody>
          <a:bodyPr/>
          <a:lstStyle/>
          <a:p>
            <a:pPr algn="just"/>
            <a:r>
              <a:rPr lang="en-US" sz="2400" dirty="0" err="1"/>
              <a:t>Pernyataan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menegaskan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 </a:t>
            </a:r>
            <a:r>
              <a:rPr lang="en-US" sz="2400" dirty="0" err="1"/>
              <a:t>infrastruktur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implementasi</a:t>
            </a:r>
            <a:r>
              <a:rPr lang="en-US" sz="2400" dirty="0"/>
              <a:t> program Masterplan </a:t>
            </a:r>
            <a:r>
              <a:rPr lang="en-US" sz="2400" dirty="0" err="1"/>
              <a:t>Percepatan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Perluasan</a:t>
            </a:r>
            <a:r>
              <a:rPr lang="en-US" sz="2400" dirty="0"/>
              <a:t> Pembangunan </a:t>
            </a:r>
            <a:r>
              <a:rPr lang="en-US" sz="2400" dirty="0" err="1"/>
              <a:t>Ekonomi</a:t>
            </a:r>
            <a:r>
              <a:rPr lang="en-US" sz="2400" dirty="0"/>
              <a:t> Indonesia (MP3EI)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dinilai</a:t>
            </a:r>
            <a:r>
              <a:rPr lang="en-US" sz="2400" dirty="0"/>
              <a:t> </a:t>
            </a:r>
            <a:r>
              <a:rPr lang="en-US" sz="2400" dirty="0" err="1"/>
              <a:t>mengabaikan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kelestarian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yang </a:t>
            </a:r>
            <a:r>
              <a:rPr lang="en-US" sz="2400" dirty="0" err="1"/>
              <a:t>mengomentari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juga </a:t>
            </a:r>
            <a:r>
              <a:rPr lang="en-US" sz="2400" dirty="0" err="1"/>
              <a:t>Menteri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(</a:t>
            </a:r>
            <a:r>
              <a:rPr lang="en-US" sz="2400" dirty="0" err="1"/>
              <a:t>periode</a:t>
            </a:r>
            <a:r>
              <a:rPr lang="en-US" sz="2400" dirty="0"/>
              <a:t> 2009-2014), Djoko </a:t>
            </a:r>
            <a:r>
              <a:rPr lang="en-US" sz="2400" dirty="0" err="1"/>
              <a:t>Kirmanto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sejauh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antisipasi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kerusakan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yang </a:t>
            </a:r>
            <a:r>
              <a:rPr lang="en-US" sz="2400" dirty="0" err="1"/>
              <a:t>ditimbulkan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 </a:t>
            </a:r>
            <a:r>
              <a:rPr lang="en-US" sz="2400" dirty="0" err="1"/>
              <a:t>infrastruktur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disamping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, </a:t>
            </a:r>
            <a:r>
              <a:rPr lang="en-US" sz="2400" dirty="0" err="1"/>
              <a:t>pengurangan</a:t>
            </a:r>
            <a:r>
              <a:rPr lang="en-US" sz="2400" dirty="0"/>
              <a:t> </a:t>
            </a:r>
            <a:r>
              <a:rPr lang="en-US" sz="2400" dirty="0" err="1"/>
              <a:t>kemiskinan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lapangan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, </a:t>
            </a:r>
            <a:r>
              <a:rPr lang="en-US" sz="2400" dirty="0" err="1"/>
              <a:t>upaya</a:t>
            </a:r>
            <a:r>
              <a:rPr lang="en-US" sz="2400" dirty="0"/>
              <a:t> </a:t>
            </a:r>
            <a:r>
              <a:rPr lang="en-US" sz="2400" dirty="0" err="1"/>
              <a:t>memelihara</a:t>
            </a:r>
            <a:r>
              <a:rPr lang="en-US" sz="2400" dirty="0"/>
              <a:t> </a:t>
            </a:r>
            <a:r>
              <a:rPr lang="en-US" sz="2400" dirty="0" err="1"/>
              <a:t>kelestarian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tanggung-tanggung</a:t>
            </a:r>
            <a:r>
              <a:rPr lang="en-US" sz="2400" dirty="0"/>
              <a:t>,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masuk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daftar</a:t>
            </a:r>
            <a:r>
              <a:rPr lang="en-US" sz="2400" dirty="0"/>
              <a:t> </a:t>
            </a:r>
            <a:r>
              <a:rPr lang="en-US" sz="2400" dirty="0" err="1"/>
              <a:t>pilar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 Indonesia.</a:t>
            </a:r>
          </a:p>
          <a:p>
            <a:pPr marL="0" lvl="2" indent="0" algn="just">
              <a:spcBef>
                <a:spcPts val="1000"/>
              </a:spcBef>
              <a:buNone/>
              <a:tabLst>
                <a:tab pos="174625" algn="l"/>
              </a:tabLst>
            </a:pPr>
            <a:endParaRPr lang="en-US" sz="2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8823" y="1455289"/>
            <a:ext cx="10815864" cy="830997"/>
          </a:xfrm>
        </p:spPr>
        <p:txBody>
          <a:bodyPr/>
          <a:lstStyle/>
          <a:p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KUTIPAN PERNYATAAN 	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4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7700" y="2007947"/>
            <a:ext cx="11239500" cy="5267726"/>
          </a:xfrm>
        </p:spPr>
        <p:txBody>
          <a:bodyPr/>
          <a:lstStyle/>
          <a:p>
            <a:pPr algn="just"/>
            <a:r>
              <a:rPr lang="en-US" sz="2400" dirty="0" err="1">
                <a:latin typeface="+mj-lt"/>
              </a:rPr>
              <a:t>Konsep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bertahan</a:t>
            </a:r>
            <a:r>
              <a:rPr lang="en-US" sz="2400" dirty="0">
                <a:latin typeface="+mj-lt"/>
              </a:rPr>
              <a:t> lama </a:t>
            </a:r>
            <a:r>
              <a:rPr lang="en-US" sz="2400" dirty="0" err="1">
                <a:latin typeface="+mj-lt"/>
              </a:rPr>
              <a:t>atau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 pun </a:t>
            </a:r>
            <a:r>
              <a:rPr lang="en-US" sz="2400" dirty="0" err="1">
                <a:latin typeface="+mj-lt"/>
              </a:rPr>
              <a:t>diharapkan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dapat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memfasilitasi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persoalan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lingkungan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terjadi</a:t>
            </a:r>
            <a:r>
              <a:rPr lang="en-US" sz="2400" dirty="0">
                <a:latin typeface="+mj-lt"/>
              </a:rPr>
              <a:t>. Pembangunan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 (sustainable development) </a:t>
            </a:r>
            <a:r>
              <a:rPr lang="en-US" sz="2400" dirty="0" err="1">
                <a:latin typeface="+mj-lt"/>
              </a:rPr>
              <a:t>merupakan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paradigma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berkaitan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langsung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keseimbangan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atau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lingkungan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Keraf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menyebutkan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bahwa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paradigma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diterima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sebagai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sebuah</a:t>
            </a:r>
            <a:r>
              <a:rPr lang="en-US" sz="2400" dirty="0">
                <a:latin typeface="+mj-lt"/>
              </a:rPr>
              <a:t> agenda </a:t>
            </a:r>
            <a:r>
              <a:rPr lang="en-US" sz="2400" dirty="0" err="1">
                <a:latin typeface="+mj-lt"/>
              </a:rPr>
              <a:t>politik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semua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negara</a:t>
            </a:r>
            <a:r>
              <a:rPr lang="en-US" sz="2400" dirty="0">
                <a:latin typeface="+mj-lt"/>
              </a:rPr>
              <a:t> di </a:t>
            </a:r>
            <a:r>
              <a:rPr lang="en-US" sz="2400" dirty="0" err="1">
                <a:latin typeface="+mj-lt"/>
              </a:rPr>
              <a:t>dunia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r>
              <a:rPr lang="en-US" sz="2400" dirty="0" err="1" smtClean="0">
                <a:latin typeface="+mj-lt"/>
              </a:rPr>
              <a:t>Sementara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menurut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Panayotou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hubungan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antara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ekonomi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ekologi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merupakan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hal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penting</a:t>
            </a:r>
            <a:r>
              <a:rPr lang="en-US" sz="2400" dirty="0" smtClean="0">
                <a:latin typeface="+mj-lt"/>
              </a:rPr>
              <a:t> di </a:t>
            </a:r>
            <a:r>
              <a:rPr lang="en-US" sz="2400" dirty="0" err="1" smtClean="0">
                <a:latin typeface="+mj-lt"/>
              </a:rPr>
              <a:t>dalam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pembahasan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pembangunan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berkelanjutan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itu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sendiri</a:t>
            </a:r>
            <a:r>
              <a:rPr lang="en-US" sz="2400" dirty="0" smtClean="0">
                <a:latin typeface="+mj-lt"/>
              </a:rPr>
              <a:t>. </a:t>
            </a:r>
            <a:endParaRPr lang="en-US" sz="1600" dirty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8823" y="1455289"/>
            <a:ext cx="10815864" cy="830997"/>
          </a:xfrm>
        </p:spPr>
        <p:txBody>
          <a:bodyPr/>
          <a:lstStyle/>
          <a:p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KONSEP PEMBANGUNAN BERKELANJUTAN	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3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7700" y="2007947"/>
            <a:ext cx="11239500" cy="5267726"/>
          </a:xfrm>
        </p:spPr>
        <p:txBody>
          <a:bodyPr/>
          <a:lstStyle/>
          <a:p>
            <a:pPr algn="just"/>
            <a:r>
              <a:rPr lang="en-US" sz="2400" dirty="0" err="1">
                <a:latin typeface="+mj-lt"/>
              </a:rPr>
              <a:t>Hakekatnya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pelaksanaan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mempengaruhi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dipengaruhi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oleh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lingkungan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Ibarat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suatu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sistem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maka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keduanya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tidak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dapat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dipisahkan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satu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sama</a:t>
            </a:r>
            <a:r>
              <a:rPr lang="en-US" sz="2400" dirty="0">
                <a:latin typeface="+mj-lt"/>
              </a:rPr>
              <a:t> lain. </a:t>
            </a:r>
            <a:r>
              <a:rPr lang="en-US" sz="2400" dirty="0" err="1">
                <a:latin typeface="+mj-lt"/>
              </a:rPr>
              <a:t>Secara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umum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bertujuan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meningkatkan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mutu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hidup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rakyat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memenuhi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kebutuhan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dasar</a:t>
            </a:r>
            <a:r>
              <a:rPr lang="en-US" sz="2400" dirty="0">
                <a:latin typeface="+mj-lt"/>
              </a:rPr>
              <a:t> (human needs) </a:t>
            </a:r>
            <a:r>
              <a:rPr lang="en-US" sz="2400" dirty="0" err="1">
                <a:latin typeface="+mj-lt"/>
              </a:rPr>
              <a:t>rakyat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lebih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baik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upaya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memperbaiki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mutu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hidup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rakyat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sebagaimana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tujuan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dari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maka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kemampuan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lingkungan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hidup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mendukung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kehidupan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pada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tingkat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lebih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tinggi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seharusnya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dipelihara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dari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kerusakan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r>
              <a:rPr lang="en-US" sz="2400" dirty="0" err="1">
                <a:latin typeface="+mj-lt"/>
              </a:rPr>
              <a:t>Pemeliharaan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lingkungan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hidup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diupayakan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rangka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menghindari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terjadinya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kepunahan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kehidupan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kata lain, </a:t>
            </a:r>
            <a:r>
              <a:rPr lang="en-US" sz="2400" dirty="0" err="1">
                <a:latin typeface="+mj-lt"/>
              </a:rPr>
              <a:t>apabila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terjadi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kerusakan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kemerosotan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parah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pada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ekosistem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tempat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hidup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manusia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maka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kedepannya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kehidupan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manusia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mengalami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kesulitan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banyak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demikian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dapat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dikatakan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bahwa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tidak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terjadi</a:t>
            </a:r>
            <a:r>
              <a:rPr lang="en-US" sz="2400" dirty="0">
                <a:latin typeface="+mj-lt"/>
              </a:rPr>
              <a:t>.</a:t>
            </a:r>
            <a:endParaRPr lang="en-US" sz="2400" dirty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8823" y="1455289"/>
            <a:ext cx="10815864" cy="830997"/>
          </a:xfrm>
        </p:spPr>
        <p:txBody>
          <a:bodyPr/>
          <a:lstStyle/>
          <a:p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HUBUNGAN PEMBANGUNAN DAN LINGKUNGAN (1)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	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6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7700" y="2007947"/>
            <a:ext cx="11239500" cy="5267726"/>
          </a:xfrm>
        </p:spPr>
        <p:txBody>
          <a:bodyPr/>
          <a:lstStyle/>
          <a:p>
            <a:pPr algn="just"/>
            <a:r>
              <a:rPr lang="en-US" sz="2400" dirty="0">
                <a:latin typeface="+mj-lt"/>
              </a:rPr>
              <a:t>Ada </a:t>
            </a:r>
            <a:r>
              <a:rPr lang="en-US" sz="2400" dirty="0" err="1">
                <a:latin typeface="+mj-lt"/>
              </a:rPr>
              <a:t>beberapa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hal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seyogyanya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diperhatikan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pelaksanaan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pemanfaatan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sumber-sumber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alam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dapat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diperbaharui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yaitu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sebagai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berikut</a:t>
            </a:r>
            <a:r>
              <a:rPr lang="en-US" sz="2400" dirty="0" smtClean="0">
                <a:latin typeface="+mj-lt"/>
              </a:rPr>
              <a:t> :</a:t>
            </a:r>
          </a:p>
          <a:p>
            <a:pPr lvl="1" algn="just"/>
            <a:r>
              <a:rPr lang="en-US" sz="1800" dirty="0" err="1">
                <a:latin typeface="+mj-lt"/>
              </a:rPr>
              <a:t>Generasi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akan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datang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harus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tetap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mewarisi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suatu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masih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penuh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kemakmuran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untuk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dapat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memberi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kehidupan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kepada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mereka</a:t>
            </a:r>
            <a:endParaRPr lang="en-US" sz="1800" dirty="0" smtClean="0">
              <a:latin typeface="+mj-lt"/>
            </a:endParaRPr>
          </a:p>
          <a:p>
            <a:pPr lvl="1" algn="just"/>
            <a:r>
              <a:rPr lang="en-US" sz="1800" dirty="0" err="1">
                <a:latin typeface="+mj-lt"/>
              </a:rPr>
              <a:t>Tetap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adanya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keseimbangan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dinamis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diantara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unsur-unsur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terdapat</a:t>
            </a:r>
            <a:r>
              <a:rPr lang="en-US" sz="1800" dirty="0">
                <a:latin typeface="+mj-lt"/>
              </a:rPr>
              <a:t> di </a:t>
            </a:r>
            <a:r>
              <a:rPr lang="en-US" sz="1800" dirty="0" err="1" smtClean="0">
                <a:latin typeface="+mj-lt"/>
              </a:rPr>
              <a:t>alam</a:t>
            </a:r>
            <a:endParaRPr lang="en-US" sz="1800" dirty="0" smtClean="0">
              <a:latin typeface="+mj-lt"/>
            </a:endParaRPr>
          </a:p>
          <a:p>
            <a:pPr lvl="1" algn="just"/>
            <a:r>
              <a:rPr lang="en-US" sz="1800" dirty="0" err="1">
                <a:latin typeface="+mj-lt"/>
              </a:rPr>
              <a:t>Dalam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penggalian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sumber-sumber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harus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tetap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dijamin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adanya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pelestarian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artinya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pengambilan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hasil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tidak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sampai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merusak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terjadinya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autoregenerasi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dari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tersebut</a:t>
            </a:r>
            <a:endParaRPr lang="en-US" sz="1800" dirty="0" smtClean="0">
              <a:latin typeface="+mj-lt"/>
            </a:endParaRPr>
          </a:p>
          <a:p>
            <a:pPr lvl="1" algn="just"/>
            <a:r>
              <a:rPr lang="en-US" sz="1800" dirty="0" err="1">
                <a:latin typeface="+mj-lt"/>
              </a:rPr>
              <a:t>Perencanaan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kehidupan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manusia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hendaknya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tetap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dengan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terciptanya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kepuasan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baik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fisik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ekonomi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sosial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maupun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kebutuhan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spritual</a:t>
            </a:r>
            <a:endParaRPr lang="en-US" sz="18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8823" y="1455289"/>
            <a:ext cx="10815864" cy="830997"/>
          </a:xfrm>
        </p:spPr>
        <p:txBody>
          <a:bodyPr/>
          <a:lstStyle/>
          <a:p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HUBUNGAN PEMBANGUNAN DAN LINGKUNGAN (2)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	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9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7700" y="2007947"/>
            <a:ext cx="11239500" cy="5267726"/>
          </a:xfrm>
        </p:spPr>
        <p:txBody>
          <a:bodyPr/>
          <a:lstStyle/>
          <a:p>
            <a:pPr algn="just"/>
            <a:r>
              <a:rPr lang="en-US" sz="2400" dirty="0" err="1">
                <a:latin typeface="+mj-lt"/>
              </a:rPr>
              <a:t>Selain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perencanaan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pelaksanaan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proyek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penggalian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sumber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kehidupan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harus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disertai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:</a:t>
            </a:r>
          </a:p>
          <a:p>
            <a:pPr lvl="1" algn="just"/>
            <a:r>
              <a:rPr lang="en-US" sz="1800" dirty="0" err="1">
                <a:latin typeface="+mj-lt"/>
              </a:rPr>
              <a:t>Strategi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pembangunan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sadar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permasalahn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hidup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dengan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dampak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ekologi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 smtClean="0">
                <a:latin typeface="+mj-lt"/>
              </a:rPr>
              <a:t>sekecil-kecilnya</a:t>
            </a:r>
            <a:endParaRPr lang="en-US" sz="1800" dirty="0" smtClean="0">
              <a:latin typeface="+mj-lt"/>
            </a:endParaRPr>
          </a:p>
          <a:p>
            <a:pPr lvl="1" algn="just"/>
            <a:r>
              <a:rPr lang="en-US" sz="1800" dirty="0" err="1">
                <a:latin typeface="+mj-lt"/>
              </a:rPr>
              <a:t>Suatu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politik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se-Indonesia yang </a:t>
            </a:r>
            <a:r>
              <a:rPr lang="en-US" sz="1800" dirty="0" err="1">
                <a:latin typeface="+mj-lt"/>
              </a:rPr>
              <a:t>bertujuan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mewujudkan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persyaratan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kehidupan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masyarakat</a:t>
            </a:r>
            <a:r>
              <a:rPr lang="en-US" sz="1800" dirty="0">
                <a:latin typeface="+mj-lt"/>
              </a:rPr>
              <a:t> Indonesia yang </a:t>
            </a:r>
            <a:r>
              <a:rPr lang="en-US" sz="1800" dirty="0" err="1">
                <a:latin typeface="+mj-lt"/>
              </a:rPr>
              <a:t>lebih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baik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untuk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puluhan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tahun</a:t>
            </a:r>
            <a:r>
              <a:rPr lang="en-US" sz="1800" dirty="0">
                <a:latin typeface="+mj-lt"/>
              </a:rPr>
              <a:t> yang </a:t>
            </a:r>
            <a:r>
              <a:rPr lang="en-US" sz="1800" dirty="0" err="1">
                <a:latin typeface="+mj-lt"/>
              </a:rPr>
              <a:t>akan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datang</a:t>
            </a:r>
            <a:r>
              <a:rPr lang="en-US" sz="1800" dirty="0">
                <a:latin typeface="+mj-lt"/>
              </a:rPr>
              <a:t> (</a:t>
            </a:r>
            <a:r>
              <a:rPr lang="en-US" sz="1800" dirty="0" err="1">
                <a:latin typeface="+mj-lt"/>
              </a:rPr>
              <a:t>kalau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mungkin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untuk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selamanya</a:t>
            </a:r>
            <a:r>
              <a:rPr lang="en-US" sz="1800" dirty="0" smtClean="0">
                <a:latin typeface="+mj-lt"/>
              </a:rPr>
              <a:t>)</a:t>
            </a:r>
          </a:p>
          <a:p>
            <a:pPr lvl="1" algn="just"/>
            <a:r>
              <a:rPr lang="en-US" sz="1800" dirty="0" err="1">
                <a:latin typeface="+mj-lt"/>
              </a:rPr>
              <a:t>Eksploitasi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hayati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didasarkan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tujuan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kelanggengan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kelestarian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dengan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prinsip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memanen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hasil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tidak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menghancurkan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autoregenerasinya</a:t>
            </a:r>
            <a:endParaRPr lang="en-US" sz="1800" dirty="0" smtClean="0">
              <a:latin typeface="+mj-lt"/>
            </a:endParaRPr>
          </a:p>
          <a:p>
            <a:pPr lvl="1" algn="just"/>
            <a:r>
              <a:rPr lang="en-US" sz="1800" dirty="0" err="1">
                <a:latin typeface="+mj-lt"/>
              </a:rPr>
              <a:t>Perencanaan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pembangunan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rangka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memenuhi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kebutuhan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penghidupan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hendaknya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dengan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tujuan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mencapai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suatu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keseimbangan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dinamis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dengan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hinggga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memberikan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keuntungan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secara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fisik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ekonomi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sosial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spiritual</a:t>
            </a:r>
          </a:p>
          <a:p>
            <a:pPr lvl="1" algn="just"/>
            <a:r>
              <a:rPr lang="en-US" sz="1800" dirty="0" err="1">
                <a:latin typeface="+mj-lt"/>
              </a:rPr>
              <a:t>Usahakan</a:t>
            </a:r>
            <a:r>
              <a:rPr lang="en-US" sz="1800" dirty="0">
                <a:latin typeface="+mj-lt"/>
              </a:rPr>
              <a:t> agar </a:t>
            </a:r>
            <a:r>
              <a:rPr lang="en-US" sz="1800" dirty="0" err="1">
                <a:latin typeface="+mj-lt"/>
              </a:rPr>
              <a:t>sebagian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hasil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pembangunan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dapat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dipergunakan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untuk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memperbaiki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kerusakan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lingkungan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akibat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proyek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pembangunan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dalam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rangka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menjaga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kelestarian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lingkungan</a:t>
            </a:r>
            <a:endParaRPr lang="en-US" sz="1800" dirty="0" smtClean="0">
              <a:latin typeface="+mj-lt"/>
            </a:endParaRPr>
          </a:p>
          <a:p>
            <a:pPr lvl="1" algn="just"/>
            <a:r>
              <a:rPr lang="en-US" sz="1800" dirty="0" err="1">
                <a:latin typeface="+mj-lt"/>
              </a:rPr>
              <a:t>Pemakaian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sumber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alam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tidak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dapat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diganti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harus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sehemat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seefisien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mungkin</a:t>
            </a:r>
            <a:r>
              <a:rPr lang="en-US" sz="1800" dirty="0">
                <a:latin typeface="+mj-lt"/>
              </a:rPr>
              <a:t>.</a:t>
            </a:r>
            <a:endParaRPr lang="en-US" sz="18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8823" y="1455289"/>
            <a:ext cx="10815864" cy="830997"/>
          </a:xfrm>
        </p:spPr>
        <p:txBody>
          <a:bodyPr/>
          <a:lstStyle/>
          <a:p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HUBUNGAN PEMBANGUNAN DAN LINGKUNGAN (3)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	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7700" y="2007947"/>
            <a:ext cx="11239500" cy="5267726"/>
          </a:xfrm>
        </p:spPr>
        <p:txBody>
          <a:bodyPr/>
          <a:lstStyle/>
          <a:p>
            <a:pPr algn="just"/>
            <a:r>
              <a:rPr lang="en-US" sz="2400" dirty="0" err="1">
                <a:latin typeface="+mj-lt"/>
              </a:rPr>
              <a:t>Beberapa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isu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dalam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pembangunan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berkelanjutan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telah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dijelaskan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secara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rinci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oleh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Mudiyarso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yaitu</a:t>
            </a:r>
            <a:r>
              <a:rPr lang="en-US" sz="2400" dirty="0" smtClean="0">
                <a:latin typeface="+mj-lt"/>
              </a:rPr>
              <a:t> :</a:t>
            </a:r>
          </a:p>
          <a:p>
            <a:pPr lvl="1" algn="just"/>
            <a:r>
              <a:rPr lang="en-US" sz="2000" dirty="0" err="1">
                <a:latin typeface="+mj-lt"/>
              </a:rPr>
              <a:t>Perubahan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iklim</a:t>
            </a:r>
            <a:r>
              <a:rPr lang="en-US" sz="2000" dirty="0">
                <a:latin typeface="+mj-lt"/>
              </a:rPr>
              <a:t> global</a:t>
            </a:r>
            <a:r>
              <a:rPr lang="en-US" sz="2000" dirty="0" smtClean="0">
                <a:latin typeface="+mj-lt"/>
              </a:rPr>
              <a:t>;</a:t>
            </a:r>
          </a:p>
          <a:p>
            <a:pPr lvl="1" algn="just"/>
            <a:r>
              <a:rPr lang="en-US" sz="2000" dirty="0" err="1">
                <a:latin typeface="+mj-lt"/>
              </a:rPr>
              <a:t>Penipisan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lapisan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ozon</a:t>
            </a:r>
            <a:r>
              <a:rPr lang="en-US" sz="2000" dirty="0" smtClean="0">
                <a:latin typeface="+mj-lt"/>
              </a:rPr>
              <a:t>;</a:t>
            </a:r>
          </a:p>
          <a:p>
            <a:pPr lvl="1" algn="just"/>
            <a:r>
              <a:rPr lang="en-US" sz="2000" dirty="0" err="1">
                <a:latin typeface="+mj-lt"/>
              </a:rPr>
              <a:t>Menurunnya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keanekaragaman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hayati</a:t>
            </a:r>
            <a:r>
              <a:rPr lang="en-US" sz="2000" dirty="0" smtClean="0">
                <a:latin typeface="+mj-lt"/>
              </a:rPr>
              <a:t>;</a:t>
            </a:r>
          </a:p>
          <a:p>
            <a:pPr lvl="1" algn="just"/>
            <a:r>
              <a:rPr lang="en-US" sz="2000" dirty="0" err="1">
                <a:latin typeface="+mj-lt"/>
              </a:rPr>
              <a:t>Menurunnya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kualitas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lingkungan</a:t>
            </a:r>
            <a:r>
              <a:rPr lang="en-US" sz="2000" dirty="0" smtClean="0">
                <a:latin typeface="+mj-lt"/>
              </a:rPr>
              <a:t>;</a:t>
            </a:r>
          </a:p>
          <a:p>
            <a:pPr lvl="1" algn="just"/>
            <a:r>
              <a:rPr lang="en-US" sz="2000" dirty="0" err="1" smtClean="0">
                <a:latin typeface="+mj-lt"/>
              </a:rPr>
              <a:t>Masalah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kemiskinan</a:t>
            </a:r>
            <a:r>
              <a:rPr lang="en-US" sz="2000" dirty="0">
                <a:latin typeface="+mj-lt"/>
              </a:rPr>
              <a:t>.</a:t>
            </a:r>
            <a:endParaRPr lang="en-US" sz="2000" dirty="0" smtClean="0">
              <a:latin typeface="+mj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8823" y="1455289"/>
            <a:ext cx="10815864" cy="830997"/>
          </a:xfrm>
        </p:spPr>
        <p:txBody>
          <a:bodyPr/>
          <a:lstStyle/>
          <a:p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Isu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Pembangunan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Berkelanjutan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4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SFT_04_Educati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2606E"/>
      </a:accent1>
      <a:accent2>
        <a:srgbClr val="0F3955"/>
      </a:accent2>
      <a:accent3>
        <a:srgbClr val="FFC000"/>
      </a:accent3>
      <a:accent4>
        <a:srgbClr val="BF678E"/>
      </a:accent4>
      <a:accent5>
        <a:srgbClr val="731F1C"/>
      </a:accent5>
      <a:accent6>
        <a:srgbClr val="7A9E56"/>
      </a:accent6>
      <a:hlink>
        <a:srgbClr val="00B0F0"/>
      </a:hlink>
      <a:folHlink>
        <a:srgbClr val="595959"/>
      </a:folHlink>
    </a:clrScheme>
    <a:fontScheme name="MSFT_04_Education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475556_Education presentation_AAS_v5" id="{AAC57104-7B60-491F-A321-6BCAF93AC541}" vid="{5A43072C-36E0-4A5A-A3FF-E88D65C597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575C36-314A-42CB-9114-6E0CE4AB273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1C32B5E-029E-455A-86F0-091666CEEB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D0AD3E-9DDB-4E69-981A-7DAE0E9B5F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Education presentation</Template>
  <TotalTime>0</TotalTime>
  <Words>2617</Words>
  <Application>Microsoft Office PowerPoint</Application>
  <PresentationFormat>Widescreen</PresentationFormat>
  <Paragraphs>118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Book Antiqua</vt:lpstr>
      <vt:lpstr>Calibri</vt:lpstr>
      <vt:lpstr>Calibri Light</vt:lpstr>
      <vt:lpstr>Corbel</vt:lpstr>
      <vt:lpstr>Office Theme</vt:lpstr>
      <vt:lpstr>Kebijakan Pembangunan Berkelanjutan Berwawasan Lingkungan di Indonesia</vt:lpstr>
      <vt:lpstr>PENDAHULUAN </vt:lpstr>
      <vt:lpstr>KUTIPAN PERNYATAAN  </vt:lpstr>
      <vt:lpstr>KUTIPAN PERNYATAAN  </vt:lpstr>
      <vt:lpstr>KONSEP PEMBANGUNAN BERKELANJUTAN </vt:lpstr>
      <vt:lpstr>HUBUNGAN PEMBANGUNAN DAN LINGKUNGAN (1) </vt:lpstr>
      <vt:lpstr>HUBUNGAN PEMBANGUNAN DAN LINGKUNGAN (2) </vt:lpstr>
      <vt:lpstr>HUBUNGAN PEMBANGUNAN DAN LINGKUNGAN (3) </vt:lpstr>
      <vt:lpstr>Isu Pembangunan Berkelanjutan </vt:lpstr>
      <vt:lpstr>CONTOH PERMASALAHAN LINGKUNGAN YANG DIAKIBATKAN OLEH PEMBANGUNAN</vt:lpstr>
      <vt:lpstr>Konsep Pembangunan Berkelanjutan (Sustainable Development) Yang Berwawasan Lingkungan di Indonesia (1)</vt:lpstr>
      <vt:lpstr>Konsep Pembangunan Berkelanjutan (Sustainable Development) Yang Berwawasan Lingkungan di Indonesia (2)</vt:lpstr>
      <vt:lpstr>Konsep Pembangunan Berkelanjutan (Sustainable Development) Yang Berwawasan Lingkungan di Indonesia (3)</vt:lpstr>
      <vt:lpstr>Konsep Pembangunan Berkelanjutan (Sustainable Development) Yang Berwawasan Lingkungan di Indonesia (4)</vt:lpstr>
      <vt:lpstr>Konsep Pembangunan Berkelanjutan (Sustainable Development) Yang Berwawasan Lingkungan di Indonesia (5)</vt:lpstr>
      <vt:lpstr>Konsep Pembangunan Berkelanjutan (Sustainable Development) Yang Berwawasan Lingkungan di Indonesia (6)</vt:lpstr>
      <vt:lpstr>Konsep Pembangunan Berkelanjutan (Sustainable Development) Yang Berwawasan Lingkungan di Indonesia (7)</vt:lpstr>
      <vt:lpstr>Konsep Pembangunan Berkelanjutan (Sustainable Development) Yang Berwawasan Lingkungan di Indonesia (8)</vt:lpstr>
      <vt:lpstr>Konsep Pembangunan Berkelanjutan (Sustainable Development) Yang Berwawasan Lingkungan di Indonesia (9)</vt:lpstr>
      <vt:lpstr>Upaya yang Dapat Dilakukan Dalam Pelaksanaan Pembangunan Berkelanjutan Berwawasan Lingkungan (1)</vt:lpstr>
      <vt:lpstr>Upaya yang Dapat Dilakukan Dalam Pelaksanaan Pembangunan Berkelanjutan Berwawasan Lingkungan (2)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2020-04-14T13:19:14Z</dcterms:created>
  <dcterms:modified xsi:type="dcterms:W3CDTF">2020-04-15T00:38:27Z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