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27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79" r:id="rId12"/>
    <p:sldId id="278" r:id="rId13"/>
    <p:sldId id="264" r:id="rId14"/>
    <p:sldId id="266" r:id="rId15"/>
    <p:sldId id="280" r:id="rId16"/>
    <p:sldId id="267" r:id="rId17"/>
    <p:sldId id="265" r:id="rId18"/>
    <p:sldId id="268" r:id="rId19"/>
    <p:sldId id="269" r:id="rId20"/>
    <p:sldId id="281" r:id="rId21"/>
    <p:sldId id="270" r:id="rId22"/>
    <p:sldId id="271" r:id="rId23"/>
    <p:sldId id="272" r:id="rId24"/>
    <p:sldId id="273" r:id="rId25"/>
    <p:sldId id="27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00FF00"/>
    <a:srgbClr val="FF0066"/>
    <a:srgbClr val="FFCC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6" autoAdjust="0"/>
    <p:restoredTop sz="90929"/>
  </p:normalViewPr>
  <p:slideViewPr>
    <p:cSldViewPr>
      <p:cViewPr varScale="1">
        <p:scale>
          <a:sx n="80" d="100"/>
          <a:sy n="80" d="100"/>
        </p:scale>
        <p:origin x="8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3BA11D-1582-4305-9CFA-624E348BE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74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91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8468C4-318A-48C6-BECA-E1DFE5F79E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997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5E3F-AD53-4CE9-944E-FFC36F641A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45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55302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104958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06152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895035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60659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334B-4BE5-4171-A65E-D737D9A859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073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B96F2-469D-44FB-BB2B-FFA31DDEB3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700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228639-B30D-4AA3-8A54-A5DDE6F681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674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68925" y="1981200"/>
            <a:ext cx="37369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68925" y="4114800"/>
            <a:ext cx="37369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31D31D-765A-413D-AEEB-29F6664B10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50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631B-9C12-44E8-AF19-FCEA1A89AC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51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C06-9A90-4CE1-B569-9D1A3032E8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61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2CA8A-A970-4D84-84E8-4060A9E074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39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3EC4B-EEE7-4352-923B-321E330890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25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2EE3-2E81-4F99-902D-E2D3919DE4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61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1821-A4BF-4383-8BE2-26CED967E7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29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D50-73BF-4599-824B-97E4045ABE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5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CAB60-AC44-4E3B-9E7A-51966E542C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6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C5C427-1F73-4831-B697-D18A869AF3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5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7200" i="0" dirty="0" smtClean="0"/>
              <a:t>PROBABILITAS</a:t>
            </a:r>
            <a:endParaRPr lang="en-US" altLang="en-US" sz="7200" i="0" dirty="0"/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050836"/>
            <a:ext cx="6400800" cy="1892764"/>
          </a:xfrm>
        </p:spPr>
        <p:txBody>
          <a:bodyPr/>
          <a:lstStyle/>
          <a:p>
            <a:pPr algn="ctr"/>
            <a:endParaRPr lang="en-US" altLang="en-US" sz="6000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1019B66-ACD0-4A1E-AD7C-3325372C50E4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0"/>
              <a:t>Kasus 1: Aturan Penjumlahan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15F6-DD20-43F5-90E6-FF95058A005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838200" y="1826727"/>
            <a:ext cx="7924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i="1" dirty="0"/>
              <a:t>survey</a:t>
            </a:r>
            <a:r>
              <a:rPr lang="en-US" altLang="en-US" dirty="0"/>
              <a:t>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mengetahui</a:t>
            </a:r>
            <a:r>
              <a:rPr lang="en-US" altLang="en-US" dirty="0"/>
              <a:t> </a:t>
            </a:r>
            <a:r>
              <a:rPr lang="en-US" altLang="en-US" dirty="0" err="1"/>
              <a:t>respon</a:t>
            </a:r>
            <a:r>
              <a:rPr lang="en-US" altLang="en-US" dirty="0"/>
              <a:t> </a:t>
            </a:r>
            <a:r>
              <a:rPr lang="en-US" altLang="en-US" dirty="0" err="1"/>
              <a:t>konsumen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3 </a:t>
            </a:r>
            <a:r>
              <a:rPr lang="en-US" altLang="en-US" dirty="0" err="1"/>
              <a:t>produk</a:t>
            </a:r>
            <a:r>
              <a:rPr lang="en-US" altLang="en-US" dirty="0"/>
              <a:t> yang </a:t>
            </a:r>
            <a:r>
              <a:rPr lang="en-US" altLang="en-US" dirty="0" err="1"/>
              <a:t>dihasilkan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, 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dirty="0" err="1"/>
              <a:t>produk</a:t>
            </a:r>
            <a:r>
              <a:rPr lang="en-US" altLang="en-US" dirty="0"/>
              <a:t> A, B, </a:t>
            </a:r>
            <a:r>
              <a:rPr lang="en-US" altLang="en-US" dirty="0" err="1"/>
              <a:t>dan</a:t>
            </a:r>
            <a:r>
              <a:rPr lang="en-US" altLang="en-US" dirty="0"/>
              <a:t> C.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diminta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menjawab</a:t>
            </a:r>
            <a:r>
              <a:rPr lang="en-US" altLang="en-US" dirty="0"/>
              <a:t> </a:t>
            </a:r>
            <a:r>
              <a:rPr lang="en-US" altLang="en-US" dirty="0" err="1"/>
              <a:t>pertanyaan</a:t>
            </a:r>
            <a:r>
              <a:rPr lang="en-US" altLang="en-US" dirty="0"/>
              <a:t> </a:t>
            </a:r>
            <a:r>
              <a:rPr lang="en-US" altLang="en-US" dirty="0" err="1"/>
              <a:t>mengenai</a:t>
            </a:r>
            <a:r>
              <a:rPr lang="en-US" altLang="en-US" dirty="0"/>
              <a:t> </a:t>
            </a:r>
            <a:r>
              <a:rPr lang="en-US" altLang="en-US" dirty="0" err="1"/>
              <a:t>produk</a:t>
            </a:r>
            <a:r>
              <a:rPr lang="en-US" altLang="en-US" dirty="0"/>
              <a:t> mana yang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ia</a:t>
            </a:r>
            <a:r>
              <a:rPr lang="en-US" altLang="en-US" dirty="0"/>
              <a:t> </a:t>
            </a:r>
            <a:r>
              <a:rPr lang="en-US" altLang="en-US" dirty="0" err="1"/>
              <a:t>beli</a:t>
            </a:r>
            <a:r>
              <a:rPr lang="en-US" altLang="en-US" dirty="0"/>
              <a:t>. 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sampel</a:t>
            </a:r>
            <a:r>
              <a:rPr lang="en-US" altLang="en-US" dirty="0"/>
              <a:t> </a:t>
            </a:r>
            <a:r>
              <a:rPr lang="en-US" altLang="en-US" dirty="0" err="1"/>
              <a:t>sebanyak</a:t>
            </a:r>
            <a:r>
              <a:rPr lang="en-US" altLang="en-US" dirty="0"/>
              <a:t> 70 </a:t>
            </a:r>
            <a:r>
              <a:rPr lang="en-US" altLang="en-US" dirty="0" err="1"/>
              <a:t>responden</a:t>
            </a:r>
            <a:r>
              <a:rPr lang="en-US" altLang="en-US" dirty="0"/>
              <a:t> di </a:t>
            </a:r>
            <a:r>
              <a:rPr lang="en-US" altLang="en-US" dirty="0" err="1"/>
              <a:t>daerah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diperoleh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r>
              <a:rPr lang="en-US" altLang="en-US" dirty="0"/>
              <a:t>	30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A</a:t>
            </a:r>
          </a:p>
          <a:p>
            <a:r>
              <a:rPr lang="en-US" altLang="en-US" dirty="0"/>
              <a:t>	20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B</a:t>
            </a:r>
          </a:p>
          <a:p>
            <a:r>
              <a:rPr lang="en-US" altLang="en-US" dirty="0"/>
              <a:t>	25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C</a:t>
            </a:r>
          </a:p>
          <a:p>
            <a:r>
              <a:rPr lang="en-US" altLang="en-US" dirty="0"/>
              <a:t>	  7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A </a:t>
            </a:r>
            <a:r>
              <a:rPr lang="en-US" altLang="en-US" dirty="0" err="1"/>
              <a:t>dan</a:t>
            </a:r>
            <a:r>
              <a:rPr lang="en-US" altLang="en-US" dirty="0"/>
              <a:t> B</a:t>
            </a:r>
          </a:p>
          <a:p>
            <a:r>
              <a:rPr lang="en-US" altLang="en-US" dirty="0"/>
              <a:t>	11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A </a:t>
            </a:r>
            <a:r>
              <a:rPr lang="en-US" altLang="en-US" dirty="0" err="1"/>
              <a:t>dan</a:t>
            </a:r>
            <a:r>
              <a:rPr lang="en-US" altLang="en-US" dirty="0"/>
              <a:t> C</a:t>
            </a:r>
          </a:p>
          <a:p>
            <a:r>
              <a:rPr lang="en-US" altLang="en-US" dirty="0"/>
              <a:t>	  8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B </a:t>
            </a:r>
            <a:r>
              <a:rPr lang="en-US" altLang="en-US" dirty="0" err="1"/>
              <a:t>dan</a:t>
            </a:r>
            <a:r>
              <a:rPr lang="en-US" altLang="en-US" dirty="0"/>
              <a:t> C</a:t>
            </a:r>
          </a:p>
          <a:p>
            <a:r>
              <a:rPr lang="en-US" altLang="en-US" dirty="0"/>
              <a:t>	  3 </a:t>
            </a:r>
            <a:r>
              <a:rPr lang="en-US" altLang="en-US" dirty="0" err="1"/>
              <a:t>responden</a:t>
            </a:r>
            <a:r>
              <a:rPr lang="en-US" altLang="en-US" dirty="0"/>
              <a:t>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pernah</a:t>
            </a:r>
            <a:r>
              <a:rPr lang="en-US" altLang="en-US" dirty="0"/>
              <a:t> </a:t>
            </a:r>
            <a:r>
              <a:rPr lang="en-US" altLang="en-US" dirty="0" err="1"/>
              <a:t>membeli</a:t>
            </a:r>
            <a:r>
              <a:rPr lang="en-US" altLang="en-US" dirty="0"/>
              <a:t> A </a:t>
            </a:r>
            <a:r>
              <a:rPr lang="en-US" altLang="en-US" dirty="0" err="1"/>
              <a:t>dan</a:t>
            </a:r>
            <a:r>
              <a:rPr lang="en-US" altLang="en-US" dirty="0"/>
              <a:t> B </a:t>
            </a:r>
            <a:r>
              <a:rPr lang="en-US" altLang="en-US" dirty="0" err="1"/>
              <a:t>dan</a:t>
            </a:r>
            <a:r>
              <a:rPr lang="en-US" altLang="en-US" dirty="0"/>
              <a:t>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838200"/>
          </a:xfrm>
        </p:spPr>
        <p:txBody>
          <a:bodyPr/>
          <a:lstStyle/>
          <a:p>
            <a:r>
              <a:rPr lang="en-US" altLang="en-US" sz="2800" i="0"/>
              <a:t>Lanjutan soal</a:t>
            </a:r>
            <a:r>
              <a:rPr lang="en-US" altLang="en-US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Berdasarkan sampel hasil </a:t>
            </a:r>
            <a:r>
              <a:rPr lang="en-US" altLang="en-US" i="1"/>
              <a:t>survey</a:t>
            </a:r>
            <a:r>
              <a:rPr lang="en-US" altLang="en-US"/>
              <a:t> tersebut, tentukan probabilitas seorang responden: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a. pernah membeli barang A atau 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b. pernah membeli barang B atau 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c. pernah membeli barang A atau B atau C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d. tidak pernah membeli barang A atau B atau 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EFE6E-F257-4A9A-9B0E-F976130D4BA1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0"/>
              <a:t>Kasus 2: Aturan Penjumlahan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0104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perusahaan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survey </a:t>
            </a:r>
            <a:r>
              <a:rPr lang="en-US" altLang="en-US" sz="2400" dirty="0" err="1"/>
              <a:t>mengenai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konsumen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hasilkan</a:t>
            </a:r>
            <a:r>
              <a:rPr lang="en-US" altLang="en-US" sz="2400" dirty="0"/>
              <a:t>. Data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menunjukkan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responden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terhadap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produk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.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endParaRPr lang="en-US" altLang="en-US" sz="20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endParaRPr lang="en-US" altLang="en-US" sz="20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endParaRPr lang="en-US" altLang="en-US" sz="20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endParaRPr lang="en-US" altLang="en-US" sz="20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tabLst>
                <a:tab pos="914400" algn="l"/>
              </a:tabLst>
            </a:pP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responden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random, </a:t>
            </a:r>
            <a:r>
              <a:rPr lang="en-US" altLang="en-US" sz="2400" dirty="0" err="1"/>
              <a:t>tentukan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probabilitas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ia</a:t>
            </a:r>
            <a:r>
              <a:rPr lang="en-US" altLang="en-US" sz="2400" dirty="0"/>
              <a:t>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AutoNum type="alphaLcPeriod"/>
              <a:tabLst>
                <a:tab pos="914400" algn="l"/>
              </a:tabLst>
            </a:pPr>
            <a:r>
              <a:rPr lang="en-US" altLang="en-US" sz="2400" dirty="0"/>
              <a:t> </a:t>
            </a:r>
            <a:r>
              <a:rPr lang="en-US" altLang="en-US" sz="2400" dirty="0" err="1"/>
              <a:t>remaja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berpendapat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sangat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puas</a:t>
            </a:r>
            <a:endParaRPr lang="en-US" altLang="en-US" sz="24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AutoNum type="alphaLcPeriod"/>
              <a:tabLst>
                <a:tab pos="914400" algn="l"/>
              </a:tabLst>
            </a:pPr>
            <a:r>
              <a:rPr lang="en-US" altLang="en-US" sz="2400" dirty="0"/>
              <a:t> </a:t>
            </a:r>
            <a:r>
              <a:rPr lang="en-US" altLang="en-US" sz="2400" dirty="0" err="1"/>
              <a:t>dewasa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remaja</a:t>
            </a:r>
            <a:endParaRPr lang="en-US" altLang="en-US" sz="2400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AutoNum type="alphaLcPeriod"/>
              <a:tabLst>
                <a:tab pos="914400" algn="l"/>
              </a:tabLst>
            </a:pPr>
            <a:r>
              <a:rPr lang="en-US" altLang="en-US" sz="2400" dirty="0"/>
              <a:t> </a:t>
            </a:r>
            <a:r>
              <a:rPr lang="en-US" altLang="en-US" sz="2400" dirty="0" err="1"/>
              <a:t>dewasa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berpendapat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puas</a:t>
            </a:r>
            <a:r>
              <a:rPr lang="en-US" altLang="en-US" sz="24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AE16-1B4B-405E-8CB5-F4D34B57BC0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995503"/>
              </p:ext>
            </p:extLst>
          </p:nvPr>
        </p:nvGraphicFramePr>
        <p:xfrm>
          <a:off x="1143000" y="3124200"/>
          <a:ext cx="7162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name="Worksheet" r:id="rId3" imgW="4914900" imgH="942975" progId="Excel.Sheet.8">
                  <p:embed/>
                </p:oleObj>
              </mc:Choice>
              <mc:Fallback>
                <p:oleObj name="Worksheet" r:id="rId3" imgW="4914900" imgH="94297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71628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762000"/>
          </a:xfrm>
        </p:spPr>
        <p:txBody>
          <a:bodyPr/>
          <a:lstStyle/>
          <a:p>
            <a:r>
              <a:rPr lang="en-US" altLang="en-US" sz="3600" i="0"/>
              <a:t>Hukum Perkalian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467600" cy="4572000"/>
          </a:xfrm>
        </p:spPr>
        <p:txBody>
          <a:bodyPr/>
          <a:lstStyle/>
          <a:p>
            <a:r>
              <a:rPr lang="en-US" altLang="en-US" i="1" dirty="0"/>
              <a:t>Independent Events: </a:t>
            </a:r>
            <a:r>
              <a:rPr lang="en-US" altLang="en-US" dirty="0" err="1"/>
              <a:t>peristiwa</a:t>
            </a:r>
            <a:r>
              <a:rPr lang="en-US" altLang="en-US" dirty="0"/>
              <a:t> yang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berhubungan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yang lain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i="1" dirty="0"/>
              <a:t>Marginal Probability</a:t>
            </a:r>
          </a:p>
          <a:p>
            <a:pPr lvl="2"/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sederhana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terjadinya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endParaRPr lang="en-US" altLang="en-US" dirty="0"/>
          </a:p>
          <a:p>
            <a:pPr lvl="2"/>
            <a:r>
              <a:rPr lang="en-US" altLang="en-US" dirty="0"/>
              <a:t>P(A)</a:t>
            </a:r>
          </a:p>
          <a:p>
            <a:pPr lvl="2"/>
            <a:r>
              <a:rPr lang="en-US" altLang="en-US" dirty="0" err="1"/>
              <a:t>Contoh</a:t>
            </a:r>
            <a:r>
              <a:rPr lang="en-US" altLang="en-US" dirty="0"/>
              <a:t>:</a:t>
            </a:r>
          </a:p>
          <a:p>
            <a:pPr lvl="2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kita</a:t>
            </a:r>
            <a:r>
              <a:rPr lang="en-US" altLang="en-US" dirty="0"/>
              <a:t> </a:t>
            </a:r>
            <a:r>
              <a:rPr lang="en-US" altLang="en-US" dirty="0" err="1"/>
              <a:t>melempar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dadu</a:t>
            </a:r>
            <a:r>
              <a:rPr lang="en-US" altLang="en-US" dirty="0"/>
              <a:t> </a:t>
            </a:r>
            <a:r>
              <a:rPr lang="en-US" altLang="en-US" dirty="0" err="1"/>
              <a:t>sebanyak</a:t>
            </a:r>
            <a:r>
              <a:rPr lang="en-US" altLang="en-US" dirty="0"/>
              <a:t> 1 kali, </a:t>
            </a:r>
            <a:r>
              <a:rPr lang="en-US" altLang="en-US" dirty="0" err="1"/>
              <a:t>berapa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</a:t>
            </a:r>
            <a:r>
              <a:rPr lang="en-US" altLang="en-US" dirty="0" err="1"/>
              <a:t>dadu</a:t>
            </a:r>
            <a:r>
              <a:rPr lang="en-US" altLang="en-US" dirty="0"/>
              <a:t> yang </a:t>
            </a:r>
            <a:r>
              <a:rPr lang="en-US" altLang="en-US" dirty="0" err="1"/>
              <a:t>bermata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D016-096E-4C65-9157-4ACD49F2A939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8763" y="533400"/>
            <a:ext cx="7564437" cy="838200"/>
          </a:xfrm>
        </p:spPr>
        <p:txBody>
          <a:bodyPr/>
          <a:lstStyle/>
          <a:p>
            <a:r>
              <a:rPr lang="en-US" altLang="en-US" sz="3600" i="0"/>
              <a:t>Lanjutan….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010400" cy="46482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i="1" dirty="0"/>
              <a:t>Joint Probability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yang </a:t>
            </a:r>
            <a:r>
              <a:rPr lang="en-US" altLang="en-US" dirty="0" err="1"/>
              <a:t>independen</a:t>
            </a:r>
            <a:endParaRPr lang="en-US" altLang="en-US" dirty="0"/>
          </a:p>
          <a:p>
            <a:pPr lvl="2"/>
            <a:r>
              <a:rPr lang="en-US" altLang="en-US" dirty="0" err="1"/>
              <a:t>Simbol</a:t>
            </a:r>
            <a:r>
              <a:rPr lang="en-US" altLang="en-US" dirty="0"/>
              <a:t> </a:t>
            </a:r>
            <a:r>
              <a:rPr lang="en-US" altLang="en-US" i="1" dirty="0"/>
              <a:t>joint probability</a:t>
            </a:r>
            <a:r>
              <a:rPr lang="en-US" altLang="en-US" dirty="0"/>
              <a:t>: </a:t>
            </a:r>
          </a:p>
          <a:p>
            <a:pPr lvl="3">
              <a:buFontTx/>
              <a:buNone/>
            </a:pPr>
            <a:r>
              <a:rPr lang="en-US" altLang="en-US" dirty="0"/>
              <a:t>P(A </a:t>
            </a:r>
            <a:r>
              <a:rPr lang="en-US" altLang="en-US" dirty="0" err="1"/>
              <a:t>dan</a:t>
            </a:r>
            <a:r>
              <a:rPr lang="en-US" altLang="en-US" dirty="0"/>
              <a:t> B) = P(A</a:t>
            </a:r>
            <a:r>
              <a:rPr lang="en-US" altLang="en-US" dirty="0">
                <a:sym typeface="Symbol" panose="05050102010706020507" pitchFamily="18" charset="2"/>
              </a:rPr>
              <a:t>B) = P(A). P(B)</a:t>
            </a:r>
          </a:p>
          <a:p>
            <a:pPr lvl="3">
              <a:buFontTx/>
              <a:buNone/>
            </a:pPr>
            <a:r>
              <a:rPr lang="en-US" altLang="en-US" dirty="0">
                <a:sym typeface="Symbol" panose="05050102010706020507" pitchFamily="18" charset="2"/>
              </a:rPr>
              <a:t>P(A B C) = P(A) . P(B) . P(C)</a:t>
            </a:r>
          </a:p>
          <a:p>
            <a:pPr lvl="2"/>
            <a:r>
              <a:rPr lang="en-US" altLang="en-US" dirty="0" err="1">
                <a:sym typeface="Symbol" panose="05050102010706020507" pitchFamily="18" charset="2"/>
              </a:rPr>
              <a:t>Contoh</a:t>
            </a:r>
            <a:r>
              <a:rPr lang="en-US" altLang="en-US" dirty="0">
                <a:sym typeface="Symbol" panose="05050102010706020507" pitchFamily="18" charset="2"/>
              </a:rPr>
              <a:t>:</a:t>
            </a:r>
          </a:p>
          <a:p>
            <a:pPr lvl="2" algn="just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berisi</a:t>
            </a:r>
            <a:r>
              <a:rPr lang="en-US" altLang="en-US" dirty="0"/>
              <a:t> 5 bola </a:t>
            </a:r>
            <a:r>
              <a:rPr lang="en-US" altLang="en-US" dirty="0" err="1"/>
              <a:t>merah</a:t>
            </a:r>
            <a:r>
              <a:rPr lang="en-US" altLang="en-US" dirty="0"/>
              <a:t>, 2 bola </a:t>
            </a:r>
            <a:r>
              <a:rPr lang="en-US" altLang="en-US" dirty="0" err="1"/>
              <a:t>biru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3 bola </a:t>
            </a:r>
            <a:r>
              <a:rPr lang="en-US" altLang="en-US" dirty="0" err="1"/>
              <a:t>hijau</a:t>
            </a:r>
            <a:r>
              <a:rPr lang="en-US" altLang="en-US" dirty="0"/>
              <a:t>.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diambil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bola </a:t>
            </a:r>
            <a:r>
              <a:rPr lang="en-US" altLang="en-US" dirty="0" err="1"/>
              <a:t>berturut-turut</a:t>
            </a:r>
            <a:r>
              <a:rPr lang="en-US" altLang="en-US" dirty="0"/>
              <a:t> </a:t>
            </a:r>
            <a:r>
              <a:rPr lang="en-US" altLang="en-US" dirty="0" err="1"/>
              <a:t>sampai</a:t>
            </a:r>
            <a:r>
              <a:rPr lang="en-US" altLang="en-US" dirty="0"/>
              <a:t> 3 kali </a:t>
            </a:r>
            <a:r>
              <a:rPr lang="en-US" altLang="en-US" dirty="0" err="1"/>
              <a:t>pengambilan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pengembalian</a:t>
            </a:r>
            <a:r>
              <a:rPr lang="en-US" altLang="en-US" dirty="0"/>
              <a:t>, </a:t>
            </a:r>
            <a:r>
              <a:rPr lang="en-US" altLang="en-US" dirty="0" err="1"/>
              <a:t>tentukan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terambil</a:t>
            </a:r>
            <a:r>
              <a:rPr lang="en-US" altLang="en-US" dirty="0"/>
              <a:t> bola </a:t>
            </a:r>
            <a:r>
              <a:rPr lang="en-US" altLang="en-US" dirty="0" err="1"/>
              <a:t>hijau</a:t>
            </a:r>
            <a:r>
              <a:rPr lang="en-US" altLang="en-US" dirty="0"/>
              <a:t>, </a:t>
            </a:r>
            <a:r>
              <a:rPr lang="en-US" altLang="en-US" dirty="0" err="1"/>
              <a:t>biru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merah</a:t>
            </a:r>
            <a:r>
              <a:rPr lang="en-US" altLang="en-US" dirty="0"/>
              <a:t> </a:t>
            </a:r>
            <a:r>
              <a:rPr lang="en-US" altLang="en-US" dirty="0" err="1"/>
              <a:t>masing-masing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FF04-E3C3-4113-8BD8-98812E755910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E421-552B-4BAD-A139-5D5143F1249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1752600" y="1981200"/>
            <a:ext cx="6400800" cy="411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5410200" y="5105400"/>
            <a:ext cx="914400" cy="762000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4724400" y="4114800"/>
            <a:ext cx="914400" cy="7620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4343400" y="4953000"/>
            <a:ext cx="914400" cy="7620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7" name="Oval 17"/>
          <p:cNvSpPr>
            <a:spLocks noChangeArrowheads="1"/>
          </p:cNvSpPr>
          <p:nvPr/>
        </p:nvSpPr>
        <p:spPr bwMode="auto">
          <a:xfrm>
            <a:off x="2362200" y="4800600"/>
            <a:ext cx="914400" cy="762000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2743200" y="3886200"/>
            <a:ext cx="914400" cy="7620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5867400" y="4267200"/>
            <a:ext cx="914400" cy="762000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5334000" y="3352800"/>
            <a:ext cx="914400" cy="7620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1" name="Oval 21"/>
          <p:cNvSpPr>
            <a:spLocks noChangeArrowheads="1"/>
          </p:cNvSpPr>
          <p:nvPr/>
        </p:nvSpPr>
        <p:spPr bwMode="auto">
          <a:xfrm>
            <a:off x="3505200" y="4495800"/>
            <a:ext cx="914400" cy="762000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2" name="Oval 22"/>
          <p:cNvSpPr>
            <a:spLocks noChangeArrowheads="1"/>
          </p:cNvSpPr>
          <p:nvPr/>
        </p:nvSpPr>
        <p:spPr bwMode="auto">
          <a:xfrm>
            <a:off x="3733800" y="3505200"/>
            <a:ext cx="914400" cy="7620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1981200" y="3352800"/>
            <a:ext cx="914400" cy="762000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914400"/>
          </a:xfrm>
        </p:spPr>
        <p:txBody>
          <a:bodyPr/>
          <a:lstStyle/>
          <a:p>
            <a:r>
              <a:rPr lang="en-US" altLang="en-US" sz="3600" i="0"/>
              <a:t>Lanjutan….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1981200"/>
            <a:ext cx="6521450" cy="46482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i="1" dirty="0"/>
              <a:t>Conditional probability</a:t>
            </a:r>
          </a:p>
          <a:p>
            <a:pPr lvl="2"/>
            <a:r>
              <a:rPr lang="en-US" altLang="en-US" dirty="0" err="1"/>
              <a:t>Probabilitas</a:t>
            </a:r>
            <a:r>
              <a:rPr lang="en-US" altLang="en-US" dirty="0"/>
              <a:t> yang </a:t>
            </a:r>
            <a:r>
              <a:rPr lang="en-US" altLang="en-US" dirty="0" err="1"/>
              <a:t>terjadinya</a:t>
            </a:r>
            <a:r>
              <a:rPr lang="en-US" altLang="en-US" dirty="0"/>
              <a:t> </a:t>
            </a:r>
            <a:r>
              <a:rPr lang="en-US" altLang="en-US" dirty="0" err="1"/>
              <a:t>dipengaruhi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kejadian</a:t>
            </a:r>
            <a:r>
              <a:rPr lang="en-US" altLang="en-US" dirty="0"/>
              <a:t> </a:t>
            </a:r>
            <a:r>
              <a:rPr lang="en-US" altLang="en-US" dirty="0" err="1"/>
              <a:t>sebelumnya</a:t>
            </a:r>
            <a:r>
              <a:rPr lang="en-US" altLang="en-US" dirty="0"/>
              <a:t>.</a:t>
            </a:r>
          </a:p>
          <a:p>
            <a:pPr lvl="2"/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yang </a:t>
            </a:r>
            <a:r>
              <a:rPr lang="en-US" altLang="en-US" dirty="0" err="1"/>
              <a:t>independen</a:t>
            </a:r>
            <a:r>
              <a:rPr lang="en-US" altLang="en-US" dirty="0"/>
              <a:t>, </a:t>
            </a:r>
            <a:r>
              <a:rPr lang="en-US" altLang="en-US" dirty="0" err="1"/>
              <a:t>prob</a:t>
            </a:r>
            <a:r>
              <a:rPr lang="en-US" altLang="en-US" dirty="0"/>
              <a:t> </a:t>
            </a:r>
            <a:r>
              <a:rPr lang="en-US" altLang="en-US" dirty="0" err="1"/>
              <a:t>terjadinya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B </a:t>
            </a:r>
            <a:r>
              <a:rPr lang="en-US" altLang="en-US" dirty="0" err="1"/>
              <a:t>dgn</a:t>
            </a:r>
            <a:r>
              <a:rPr lang="en-US" altLang="en-US" dirty="0"/>
              <a:t> </a:t>
            </a:r>
            <a:r>
              <a:rPr lang="en-US" altLang="en-US" dirty="0" err="1"/>
              <a:t>syarat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A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terjadi</a:t>
            </a:r>
            <a:r>
              <a:rPr lang="en-US" altLang="en-US" dirty="0"/>
              <a:t> </a:t>
            </a:r>
            <a:r>
              <a:rPr lang="en-US" altLang="en-US" dirty="0" err="1"/>
              <a:t>terlebih</a:t>
            </a:r>
            <a:r>
              <a:rPr lang="en-US" altLang="en-US" dirty="0"/>
              <a:t> </a:t>
            </a:r>
            <a:r>
              <a:rPr lang="en-US" altLang="en-US" dirty="0" err="1"/>
              <a:t>dahulu</a:t>
            </a:r>
            <a:r>
              <a:rPr lang="en-US" altLang="en-US" dirty="0"/>
              <a:t>,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B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sendiri</a:t>
            </a:r>
            <a:endParaRPr lang="en-US" altLang="en-US" dirty="0"/>
          </a:p>
          <a:p>
            <a:pPr lvl="2"/>
            <a:r>
              <a:rPr lang="en-US" altLang="en-US" dirty="0"/>
              <a:t>P(B/A) = P(B)</a:t>
            </a:r>
          </a:p>
          <a:p>
            <a:pPr lvl="2"/>
            <a:r>
              <a:rPr lang="en-US" altLang="en-US" dirty="0" err="1"/>
              <a:t>Contoh</a:t>
            </a:r>
            <a:r>
              <a:rPr lang="en-US" altLang="en-US" dirty="0"/>
              <a:t> : </a:t>
            </a:r>
          </a:p>
          <a:p>
            <a:pPr lvl="2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Brp</a:t>
            </a:r>
            <a:r>
              <a:rPr lang="en-US" altLang="en-US" dirty="0"/>
              <a:t> </a:t>
            </a:r>
            <a:r>
              <a:rPr lang="en-US" altLang="en-US" dirty="0" err="1"/>
              <a:t>prob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</a:t>
            </a:r>
            <a:r>
              <a:rPr lang="en-US" altLang="en-US" dirty="0" err="1"/>
              <a:t>gambar</a:t>
            </a:r>
            <a:r>
              <a:rPr lang="en-US" altLang="en-US" dirty="0"/>
              <a:t> </a:t>
            </a:r>
            <a:r>
              <a:rPr lang="en-US" altLang="en-US" dirty="0" err="1"/>
              <a:t>pd</a:t>
            </a:r>
            <a:r>
              <a:rPr lang="en-US" altLang="en-US" dirty="0"/>
              <a:t> </a:t>
            </a:r>
            <a:r>
              <a:rPr lang="en-US" altLang="en-US" dirty="0" err="1"/>
              <a:t>koin</a:t>
            </a:r>
            <a:r>
              <a:rPr lang="en-US" altLang="en-US" dirty="0"/>
              <a:t> dg </a:t>
            </a:r>
            <a:r>
              <a:rPr lang="en-US" altLang="en-US" dirty="0" err="1"/>
              <a:t>syarat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sisi</a:t>
            </a:r>
            <a:r>
              <a:rPr lang="en-US" altLang="en-US" dirty="0"/>
              <a:t> </a:t>
            </a:r>
            <a:r>
              <a:rPr lang="en-US" altLang="en-US" dirty="0" err="1"/>
              <a:t>angka</a:t>
            </a:r>
            <a:r>
              <a:rPr lang="en-US" altLang="en-US" dirty="0"/>
              <a:t> </a:t>
            </a:r>
            <a:r>
              <a:rPr lang="en-US" altLang="en-US" dirty="0" err="1"/>
              <a:t>pd</a:t>
            </a:r>
            <a:r>
              <a:rPr lang="en-US" altLang="en-US" dirty="0"/>
              <a:t> </a:t>
            </a:r>
            <a:r>
              <a:rPr lang="en-US" altLang="en-US" dirty="0" err="1"/>
              <a:t>pelemparan</a:t>
            </a:r>
            <a:r>
              <a:rPr lang="en-US" altLang="en-US" dirty="0"/>
              <a:t> </a:t>
            </a:r>
            <a:r>
              <a:rPr lang="en-US" altLang="en-US" dirty="0" err="1"/>
              <a:t>sebelumnya</a:t>
            </a:r>
            <a:r>
              <a:rPr lang="en-US" altLang="en-US" dirty="0"/>
              <a:t>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F2FE9-3A3B-4481-9F22-85540EC51D46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81000"/>
            <a:ext cx="7564437" cy="838200"/>
          </a:xfrm>
        </p:spPr>
        <p:txBody>
          <a:bodyPr/>
          <a:lstStyle/>
          <a:p>
            <a:r>
              <a:rPr lang="en-US" altLang="en-US" sz="3600" i="0"/>
              <a:t>Lanjutan…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1752600"/>
            <a:ext cx="659765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dirty="0"/>
              <a:t>Dependent Events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i="1" dirty="0"/>
              <a:t>Conditional Probability</a:t>
            </a:r>
          </a:p>
          <a:p>
            <a:pPr lvl="2">
              <a:lnSpc>
                <a:spcPct val="90000"/>
              </a:lnSpc>
            </a:pP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kejadian</a:t>
            </a:r>
            <a:r>
              <a:rPr lang="en-US" altLang="en-US" dirty="0"/>
              <a:t> </a:t>
            </a:r>
            <a:r>
              <a:rPr lang="en-US" altLang="en-US" dirty="0" err="1"/>
              <a:t>menghasilkan</a:t>
            </a:r>
            <a:r>
              <a:rPr lang="en-US" altLang="en-US" dirty="0"/>
              <a:t> 2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kejadian</a:t>
            </a:r>
            <a:r>
              <a:rPr lang="en-US" altLang="en-US" dirty="0"/>
              <a:t> yang </a:t>
            </a:r>
            <a:r>
              <a:rPr lang="en-US" altLang="en-US" dirty="0" err="1"/>
              <a:t>saling</a:t>
            </a:r>
            <a:r>
              <a:rPr lang="en-US" altLang="en-US" dirty="0"/>
              <a:t>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lain.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endParaRPr lang="en-US" altLang="en-US" dirty="0" smtClean="0"/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Enam</a:t>
            </a:r>
            <a:r>
              <a:rPr lang="en-US" altLang="en-US" dirty="0"/>
              <a:t> </a:t>
            </a:r>
            <a:r>
              <a:rPr lang="en-US" altLang="en-US" dirty="0" err="1"/>
              <a:t>puluh</a:t>
            </a:r>
            <a:r>
              <a:rPr lang="en-US" altLang="en-US" dirty="0"/>
              <a:t> </a:t>
            </a:r>
            <a:r>
              <a:rPr lang="en-US" altLang="en-US" dirty="0" err="1"/>
              <a:t>persen</a:t>
            </a:r>
            <a:r>
              <a:rPr lang="en-US" altLang="en-US" dirty="0"/>
              <a:t> </a:t>
            </a:r>
            <a:r>
              <a:rPr lang="en-US" altLang="en-US" dirty="0" err="1"/>
              <a:t>karyawan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ABC </a:t>
            </a:r>
            <a:r>
              <a:rPr lang="en-US" altLang="en-US" dirty="0" err="1"/>
              <a:t>membaca</a:t>
            </a:r>
            <a:r>
              <a:rPr lang="en-US" altLang="en-US" dirty="0"/>
              <a:t> </a:t>
            </a:r>
            <a:r>
              <a:rPr lang="en-US" altLang="en-US" dirty="0" err="1"/>
              <a:t>koran</a:t>
            </a:r>
            <a:r>
              <a:rPr lang="en-US" altLang="en-US" dirty="0"/>
              <a:t>, 45% </a:t>
            </a:r>
            <a:r>
              <a:rPr lang="en-US" altLang="en-US" dirty="0" err="1"/>
              <a:t>membaca</a:t>
            </a:r>
            <a:r>
              <a:rPr lang="en-US" altLang="en-US" dirty="0"/>
              <a:t> tabloid, </a:t>
            </a:r>
            <a:r>
              <a:rPr lang="en-US" altLang="en-US" dirty="0" err="1"/>
              <a:t>dan</a:t>
            </a:r>
            <a:r>
              <a:rPr lang="en-US" altLang="en-US" dirty="0"/>
              <a:t> 30% </a:t>
            </a:r>
            <a:r>
              <a:rPr lang="en-US" altLang="en-US" dirty="0" err="1"/>
              <a:t>membaca</a:t>
            </a:r>
            <a:r>
              <a:rPr lang="en-US" altLang="en-US" dirty="0"/>
              <a:t> </a:t>
            </a:r>
            <a:r>
              <a:rPr lang="en-US" altLang="en-US" dirty="0" err="1"/>
              <a:t>keduanya</a:t>
            </a:r>
            <a:r>
              <a:rPr lang="en-US" altLang="en-US" dirty="0"/>
              <a:t>. </a:t>
            </a:r>
            <a:r>
              <a:rPr lang="en-US" altLang="en-US" dirty="0" err="1"/>
              <a:t>Berapa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terpilih</a:t>
            </a:r>
            <a:r>
              <a:rPr lang="en-US" altLang="en-US" dirty="0"/>
              <a:t> </a:t>
            </a:r>
            <a:r>
              <a:rPr lang="en-US" altLang="en-US" dirty="0" err="1"/>
              <a:t>seorang</a:t>
            </a:r>
            <a:r>
              <a:rPr lang="en-US" altLang="en-US" dirty="0"/>
              <a:t> </a:t>
            </a:r>
            <a:r>
              <a:rPr lang="en-US" altLang="en-US" dirty="0" err="1"/>
              <a:t>karyawan</a:t>
            </a:r>
            <a:r>
              <a:rPr lang="en-US" altLang="en-US" dirty="0"/>
              <a:t> yang </a:t>
            </a:r>
            <a:r>
              <a:rPr lang="en-US" altLang="en-US" dirty="0" err="1"/>
              <a:t>membaca</a:t>
            </a:r>
            <a:r>
              <a:rPr lang="en-US" altLang="en-US" dirty="0"/>
              <a:t> </a:t>
            </a:r>
            <a:r>
              <a:rPr lang="en-US" altLang="en-US" dirty="0" err="1"/>
              <a:t>koran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syarat</a:t>
            </a:r>
            <a:r>
              <a:rPr lang="en-US" altLang="en-US" dirty="0"/>
              <a:t> </a:t>
            </a:r>
            <a:r>
              <a:rPr lang="en-US" altLang="en-US" dirty="0" err="1"/>
              <a:t>dia</a:t>
            </a:r>
            <a:r>
              <a:rPr lang="en-US" altLang="en-US" dirty="0"/>
              <a:t> juga </a:t>
            </a:r>
            <a:r>
              <a:rPr lang="en-US" altLang="en-US" dirty="0" err="1"/>
              <a:t>membaca</a:t>
            </a:r>
            <a:r>
              <a:rPr lang="en-US" altLang="en-US" dirty="0"/>
              <a:t> tabloid?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1254-39B8-4D8F-8D67-CD99B3ED8635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13273"/>
              </p:ext>
            </p:extLst>
          </p:nvPr>
        </p:nvGraphicFramePr>
        <p:xfrm>
          <a:off x="3657600" y="3200400"/>
          <a:ext cx="251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3" imgW="1206360" imgH="419040" progId="Equation.3">
                  <p:embed/>
                </p:oleObj>
              </mc:Choice>
              <mc:Fallback>
                <p:oleObj name="Equation" r:id="rId3" imgW="12063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00400"/>
                        <a:ext cx="2514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81000"/>
            <a:ext cx="7564437" cy="914400"/>
          </a:xfrm>
        </p:spPr>
        <p:txBody>
          <a:bodyPr/>
          <a:lstStyle/>
          <a:p>
            <a:r>
              <a:rPr lang="en-US" altLang="en-US" sz="3600" i="0"/>
              <a:t>Lanjutan…..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1981200"/>
            <a:ext cx="6521450" cy="4419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i="1" dirty="0"/>
              <a:t>Joint Probability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err="1"/>
              <a:t>Probabilitas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terjadinya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suatu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peristiwa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dimana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terjadinya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peristiwa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tersebut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dipengaruhi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oleh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terjadinya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peristiwa</a:t>
            </a:r>
            <a:r>
              <a:rPr lang="en-US" altLang="en-US" sz="1600" dirty="0"/>
              <a:t> lain.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P(A </a:t>
            </a:r>
            <a:r>
              <a:rPr lang="en-US" altLang="en-US" sz="1600" dirty="0" err="1"/>
              <a:t>dan</a:t>
            </a:r>
            <a:r>
              <a:rPr lang="en-US" altLang="en-US" sz="1600" dirty="0"/>
              <a:t> B) = P(A</a:t>
            </a:r>
            <a:r>
              <a:rPr lang="en-US" altLang="en-US" sz="1600" dirty="0">
                <a:sym typeface="Symbol" panose="05050102010706020507" pitchFamily="18" charset="2"/>
              </a:rPr>
              <a:t>B) = P(A). P(B/A)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>
                <a:sym typeface="Symbol" panose="05050102010706020507" pitchFamily="18" charset="2"/>
              </a:rPr>
              <a:t>P(A B C) = P(A) . P(B/A) . P(C/AB)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err="1">
                <a:sym typeface="Symbol" panose="05050102010706020507" pitchFamily="18" charset="2"/>
              </a:rPr>
              <a:t>Contoh</a:t>
            </a:r>
            <a:r>
              <a:rPr lang="en-US" altLang="en-US" sz="1600" dirty="0">
                <a:sym typeface="Symbol" panose="05050102010706020507" pitchFamily="18" charset="2"/>
              </a:rPr>
              <a:t>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Sebuah</a:t>
            </a:r>
            <a:r>
              <a:rPr lang="en-US" altLang="en-US" sz="1600" dirty="0"/>
              <a:t> </a:t>
            </a:r>
            <a:r>
              <a:rPr lang="en-US" altLang="en-US" sz="1600" dirty="0" err="1"/>
              <a:t>kotak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berisi</a:t>
            </a:r>
            <a:r>
              <a:rPr lang="en-US" altLang="en-US" sz="1600" dirty="0"/>
              <a:t> 5 bola </a:t>
            </a:r>
            <a:r>
              <a:rPr lang="en-US" altLang="en-US" sz="1600" dirty="0" err="1"/>
              <a:t>merah</a:t>
            </a:r>
            <a:r>
              <a:rPr lang="en-US" altLang="en-US" sz="1600" dirty="0"/>
              <a:t>, 4 bola </a:t>
            </a:r>
            <a:r>
              <a:rPr lang="en-US" altLang="en-US" sz="1600" dirty="0" err="1"/>
              <a:t>biru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dan</a:t>
            </a:r>
            <a:r>
              <a:rPr lang="en-US" altLang="en-US" sz="1600" dirty="0"/>
              <a:t> 3 bola </a:t>
            </a:r>
            <a:r>
              <a:rPr lang="en-US" altLang="en-US" sz="1600" dirty="0" err="1"/>
              <a:t>hitam</a:t>
            </a:r>
            <a:r>
              <a:rPr lang="en-US" altLang="en-US" sz="1600" dirty="0"/>
              <a:t>. </a:t>
            </a:r>
            <a:r>
              <a:rPr lang="en-US" altLang="en-US" sz="1600" dirty="0" err="1"/>
              <a:t>Jika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dari</a:t>
            </a:r>
            <a:r>
              <a:rPr lang="en-US" altLang="en-US" sz="1600" dirty="0"/>
              <a:t> </a:t>
            </a:r>
            <a:r>
              <a:rPr lang="en-US" altLang="en-US" sz="1600" dirty="0" err="1"/>
              <a:t>kotak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tersebut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diambil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sebuah</a:t>
            </a:r>
            <a:r>
              <a:rPr lang="en-US" altLang="en-US" sz="1600" dirty="0"/>
              <a:t> bola </a:t>
            </a:r>
            <a:r>
              <a:rPr lang="en-US" altLang="en-US" sz="1600" dirty="0" err="1"/>
              <a:t>berturut-turut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sampai</a:t>
            </a:r>
            <a:r>
              <a:rPr lang="en-US" altLang="en-US" sz="1600" dirty="0"/>
              <a:t> 3 kali </a:t>
            </a:r>
            <a:r>
              <a:rPr lang="en-US" altLang="en-US" sz="1600" dirty="0" err="1"/>
              <a:t>pengambilan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dengan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tanpa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pengembalian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tentukan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probabilitas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akan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terambil</a:t>
            </a:r>
            <a:r>
              <a:rPr lang="en-US" altLang="en-US" sz="1600" dirty="0"/>
              <a:t> bola </a:t>
            </a:r>
            <a:r>
              <a:rPr lang="en-US" altLang="en-US" sz="1600" dirty="0" err="1"/>
              <a:t>hitam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biru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dan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merah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masing-masing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satu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buah</a:t>
            </a:r>
            <a:r>
              <a:rPr lang="en-US" altLang="en-US" sz="1600" dirty="0"/>
              <a:t>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2A64-B358-4926-AE3D-0F0BCE17CCB7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762000"/>
          </a:xfrm>
        </p:spPr>
        <p:txBody>
          <a:bodyPr/>
          <a:lstStyle/>
          <a:p>
            <a:r>
              <a:rPr lang="en-US" altLang="en-US" sz="3600" i="0"/>
              <a:t>Lanjutan…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7696200" cy="4572000"/>
          </a:xfrm>
        </p:spPr>
        <p:txBody>
          <a:bodyPr/>
          <a:lstStyle/>
          <a:p>
            <a:pPr lvl="2"/>
            <a:r>
              <a:rPr lang="en-US" altLang="en-US" sz="3200" i="1" dirty="0"/>
              <a:t>Marginal Probability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altLang="en-US" sz="2000" dirty="0" err="1"/>
              <a:t>Probabilitas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sederhana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kejadian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dependen</a:t>
            </a:r>
            <a:endParaRPr lang="en-US" altLang="en-US" sz="2000" dirty="0"/>
          </a:p>
          <a:p>
            <a:pPr lvl="3">
              <a:buFontTx/>
              <a:buNone/>
            </a:pPr>
            <a:endParaRPr lang="en-US" alt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A4A3-800E-4110-B658-4C0FE0F96797}" type="slidenum">
              <a:rPr lang="en-US" altLang="en-US"/>
              <a:pPr/>
              <a:t>19</a:t>
            </a:fld>
            <a:endParaRPr lang="en-US" altLang="en-US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897928"/>
              </p:ext>
            </p:extLst>
          </p:nvPr>
        </p:nvGraphicFramePr>
        <p:xfrm>
          <a:off x="2971800" y="3657600"/>
          <a:ext cx="27622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Equation" r:id="rId3" imgW="1066680" imgH="419040" progId="Equation.3">
                  <p:embed/>
                </p:oleObj>
              </mc:Choice>
              <mc:Fallback>
                <p:oleObj name="Equation" r:id="rId3" imgW="10666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7622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838200"/>
          </a:xfrm>
        </p:spPr>
        <p:txBody>
          <a:bodyPr/>
          <a:lstStyle/>
          <a:p>
            <a:r>
              <a:rPr lang="en-US" altLang="en-US" sz="4800" i="0"/>
              <a:t>Probabilitas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57400"/>
            <a:ext cx="6858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Pengertian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besarnya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</a:t>
            </a:r>
            <a:r>
              <a:rPr lang="en-US" altLang="en-US" dirty="0" err="1"/>
              <a:t>terjadinya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: </a:t>
            </a:r>
            <a:r>
              <a:rPr lang="en-US" altLang="en-US" dirty="0" err="1"/>
              <a:t>dari</a:t>
            </a:r>
            <a:r>
              <a:rPr lang="en-US" altLang="en-US" dirty="0"/>
              <a:t> 0 </a:t>
            </a:r>
            <a:r>
              <a:rPr lang="en-US" altLang="en-US" dirty="0" err="1"/>
              <a:t>sampai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 1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</a:t>
            </a:r>
            <a:r>
              <a:rPr lang="en-US" altLang="en-US" dirty="0" err="1"/>
              <a:t>bernilai</a:t>
            </a:r>
            <a:r>
              <a:rPr lang="en-US" altLang="en-US" dirty="0"/>
              <a:t> 0 </a:t>
            </a:r>
            <a:r>
              <a:rPr lang="en-US" altLang="en-US" dirty="0" err="1"/>
              <a:t>menunjukkan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u="sng" dirty="0" err="1"/>
              <a:t>pasti</a:t>
            </a:r>
            <a:r>
              <a:rPr lang="en-US" altLang="en-US" u="sng" dirty="0"/>
              <a:t> </a:t>
            </a:r>
            <a:r>
              <a:rPr lang="en-US" altLang="en-US" u="sng" dirty="0" err="1"/>
              <a:t>tidak</a:t>
            </a:r>
            <a:r>
              <a:rPr lang="en-US" altLang="en-US" u="sng" dirty="0"/>
              <a:t> </a:t>
            </a:r>
            <a:r>
              <a:rPr lang="en-US" altLang="en-US" u="sng" dirty="0" err="1"/>
              <a:t>akan</a:t>
            </a:r>
            <a:r>
              <a:rPr lang="en-US" altLang="en-US" u="sng" dirty="0"/>
              <a:t> </a:t>
            </a:r>
            <a:r>
              <a:rPr lang="en-US" altLang="en-US" u="sng" dirty="0" err="1"/>
              <a:t>terjadi</a:t>
            </a:r>
            <a:endParaRPr lang="en-US" altLang="en-US" u="sng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</a:t>
            </a:r>
            <a:r>
              <a:rPr lang="en-US" altLang="en-US" dirty="0" err="1"/>
              <a:t>bernilai</a:t>
            </a:r>
            <a:r>
              <a:rPr lang="en-US" altLang="en-US" dirty="0"/>
              <a:t> 1 </a:t>
            </a:r>
            <a:r>
              <a:rPr lang="en-US" altLang="en-US" dirty="0" err="1"/>
              <a:t>menunjukkan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u="sng" dirty="0" err="1"/>
              <a:t>pasti</a:t>
            </a:r>
            <a:r>
              <a:rPr lang="en-US" altLang="en-US" u="sng" dirty="0"/>
              <a:t> </a:t>
            </a:r>
            <a:r>
              <a:rPr lang="en-US" altLang="en-US" u="sng" dirty="0" err="1"/>
              <a:t>akan</a:t>
            </a:r>
            <a:r>
              <a:rPr lang="en-US" altLang="en-US" u="sng" dirty="0"/>
              <a:t> </a:t>
            </a:r>
            <a:r>
              <a:rPr lang="en-US" altLang="en-US" u="sng" dirty="0" err="1"/>
              <a:t>terjadi</a:t>
            </a:r>
            <a:endParaRPr lang="en-US" altLang="en-US" u="sng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8215-1752-42E7-9B01-7D207F7D63C0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479550" y="1981200"/>
            <a:ext cx="7207250" cy="1828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P(A</a:t>
            </a:r>
            <a:r>
              <a:rPr lang="en-US" altLang="en-US" sz="2800">
                <a:sym typeface="Symbol" panose="05050102010706020507" pitchFamily="18" charset="2"/>
              </a:rPr>
              <a:t>B = P(A/B) . P(B)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P(A</a:t>
            </a:r>
            <a:r>
              <a:rPr lang="en-US" altLang="en-US" sz="2800">
                <a:sym typeface="Symbol" panose="05050102010706020507" pitchFamily="18" charset="2"/>
              </a:rPr>
              <a:t>B = P(B/A) . P(A)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>
                <a:sym typeface="Symbol" panose="05050102010706020507" pitchFamily="18" charset="2"/>
              </a:rPr>
              <a:t>P(B/A) . P(A) = P(A/B) . P(B)</a:t>
            </a:r>
          </a:p>
        </p:txBody>
      </p:sp>
      <p:graphicFrame>
        <p:nvGraphicFramePr>
          <p:cNvPr id="67594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09800" y="5138738"/>
          <a:ext cx="289560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6" name="Equation" r:id="rId3" imgW="1320480" imgH="419040" progId="Equation.3">
                  <p:embed/>
                </p:oleObj>
              </mc:Choice>
              <mc:Fallback>
                <p:oleObj name="Equation" r:id="rId3" imgW="132048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38738"/>
                        <a:ext cx="2895600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7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81200" y="3914775"/>
          <a:ext cx="3124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7" name="Equation" r:id="rId5" imgW="1473120" imgH="419040" progId="Equation.3">
                  <p:embed/>
                </p:oleObj>
              </mc:Choice>
              <mc:Fallback>
                <p:oleObj name="Equation" r:id="rId5" imgW="147312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14775"/>
                        <a:ext cx="31242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FE98-CD03-4D3A-9D8D-D89972C7092E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914400"/>
          </a:xfrm>
        </p:spPr>
        <p:txBody>
          <a:bodyPr/>
          <a:lstStyle/>
          <a:p>
            <a:r>
              <a:rPr lang="en-US" altLang="en-US" sz="3600" i="0"/>
              <a:t>Bayes Theorem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Pengembangan</a:t>
            </a:r>
            <a:r>
              <a:rPr lang="en-US" altLang="en-US" dirty="0"/>
              <a:t> </a:t>
            </a:r>
            <a:r>
              <a:rPr lang="en-US" altLang="en-US" dirty="0" err="1"/>
              <a:t>konsep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bersyarat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err="1" smtClean="0"/>
              <a:t>Peristiwa</a:t>
            </a:r>
            <a:r>
              <a:rPr lang="en-US" altLang="en-US" dirty="0" smtClean="0"/>
              <a:t> </a:t>
            </a:r>
            <a:r>
              <a:rPr lang="en-US" altLang="en-US" dirty="0"/>
              <a:t>A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terjadi</a:t>
            </a:r>
            <a:r>
              <a:rPr lang="en-US" altLang="en-US" dirty="0"/>
              <a:t> </a:t>
            </a: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salah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n </a:t>
            </a:r>
            <a:r>
              <a:rPr lang="en-US" altLang="en-US" dirty="0" err="1"/>
              <a:t>peristiwa</a:t>
            </a:r>
            <a:r>
              <a:rPr lang="en-US" altLang="en-US" dirty="0"/>
              <a:t> yang </a:t>
            </a:r>
            <a:r>
              <a:rPr lang="en-US" altLang="en-US" dirty="0" err="1"/>
              <a:t>saling</a:t>
            </a:r>
            <a:r>
              <a:rPr lang="en-US" altLang="en-US" dirty="0"/>
              <a:t> </a:t>
            </a:r>
            <a:r>
              <a:rPr lang="en-US" altLang="en-US" dirty="0" err="1"/>
              <a:t>asing</a:t>
            </a:r>
            <a:r>
              <a:rPr lang="en-US" altLang="en-US" dirty="0"/>
              <a:t> B</a:t>
            </a:r>
            <a:r>
              <a:rPr lang="en-US" altLang="en-US" baseline="-25000" dirty="0"/>
              <a:t>1</a:t>
            </a:r>
            <a:r>
              <a:rPr lang="en-US" altLang="en-US" dirty="0"/>
              <a:t>, B</a:t>
            </a:r>
            <a:r>
              <a:rPr lang="en-US" altLang="en-US" baseline="-25000" dirty="0"/>
              <a:t>2</a:t>
            </a:r>
            <a:r>
              <a:rPr lang="en-US" altLang="en-US" dirty="0"/>
              <a:t>, …, B</a:t>
            </a:r>
            <a:r>
              <a:rPr lang="en-US" altLang="en-US" baseline="-25000" dirty="0"/>
              <a:t>3</a:t>
            </a:r>
            <a:r>
              <a:rPr lang="en-US" altLang="en-US" dirty="0"/>
              <a:t> juga </a:t>
            </a:r>
            <a:r>
              <a:rPr lang="en-US" altLang="en-US" dirty="0" err="1"/>
              <a:t>terjadi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E4D7E-0038-4171-AFFC-748E837FBFCF}" type="slidenum">
              <a:rPr lang="en-US" altLang="en-US"/>
              <a:pPr/>
              <a:t>21</a:t>
            </a:fld>
            <a:endParaRPr lang="en-US" altLang="en-US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867324"/>
              </p:ext>
            </p:extLst>
          </p:nvPr>
        </p:nvGraphicFramePr>
        <p:xfrm>
          <a:off x="762000" y="2743200"/>
          <a:ext cx="6858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tion" r:id="rId3" imgW="4025880" imgH="431640" progId="Equation.3">
                  <p:embed/>
                </p:oleObj>
              </mc:Choice>
              <mc:Fallback>
                <p:oleObj name="Equation" r:id="rId3" imgW="4025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43200"/>
                        <a:ext cx="6858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762000"/>
          </a:xfrm>
        </p:spPr>
        <p:txBody>
          <a:bodyPr/>
          <a:lstStyle/>
          <a:p>
            <a:r>
              <a:rPr lang="en-US" altLang="en-US" sz="3600" i="0"/>
              <a:t>Contoh Kasus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6477000" cy="40601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Sebuah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perusahaan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memproduksi</a:t>
            </a:r>
            <a:r>
              <a:rPr lang="en-US" altLang="en-US" sz="2000" dirty="0"/>
              <a:t> ban </a:t>
            </a:r>
            <a:r>
              <a:rPr lang="en-US" altLang="en-US" sz="2000" dirty="0" err="1"/>
              <a:t>mobil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menggunakan</a:t>
            </a:r>
            <a:r>
              <a:rPr lang="en-US" altLang="en-US" sz="2000" dirty="0"/>
              <a:t> 3 </a:t>
            </a:r>
            <a:r>
              <a:rPr lang="en-US" altLang="en-US" sz="2000" dirty="0" err="1"/>
              <a:t>buah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dalam</a:t>
            </a:r>
            <a:r>
              <a:rPr lang="en-US" altLang="en-US" sz="2000" dirty="0"/>
              <a:t> proses </a:t>
            </a:r>
            <a:r>
              <a:rPr lang="en-US" altLang="en-US" sz="2000" dirty="0" err="1"/>
              <a:t>produksinya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1 </a:t>
            </a:r>
            <a:r>
              <a:rPr lang="en-US" altLang="en-US" sz="2000" dirty="0" err="1"/>
              <a:t>memproduksi</a:t>
            </a:r>
            <a:r>
              <a:rPr lang="en-US" altLang="en-US" sz="2000" dirty="0"/>
              <a:t> 20%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total </a:t>
            </a:r>
            <a:r>
              <a:rPr lang="en-US" altLang="en-US" sz="2000" dirty="0" err="1"/>
              <a:t>produk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2 </a:t>
            </a:r>
            <a:r>
              <a:rPr lang="en-US" altLang="en-US" sz="2000" dirty="0" err="1"/>
              <a:t>memproduksi</a:t>
            </a:r>
            <a:r>
              <a:rPr lang="en-US" altLang="en-US" sz="2000" dirty="0"/>
              <a:t> 30%,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3 </a:t>
            </a:r>
            <a:r>
              <a:rPr lang="en-US" altLang="en-US" sz="2000" dirty="0" err="1"/>
              <a:t>menghasilkan</a:t>
            </a:r>
            <a:r>
              <a:rPr lang="en-US" altLang="en-US" sz="2000" dirty="0"/>
              <a:t> 50%. </a:t>
            </a:r>
            <a:r>
              <a:rPr lang="en-US" altLang="en-US" sz="2000" dirty="0" err="1"/>
              <a:t>Produk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rusak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dihasilkan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1 </a:t>
            </a:r>
            <a:r>
              <a:rPr lang="en-US" altLang="en-US" sz="2000" dirty="0" err="1"/>
              <a:t>sebesar</a:t>
            </a:r>
            <a:r>
              <a:rPr lang="en-US" altLang="en-US" sz="2000" dirty="0"/>
              <a:t> 10%,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2 </a:t>
            </a:r>
            <a:r>
              <a:rPr lang="en-US" altLang="en-US" sz="2000" dirty="0" err="1"/>
              <a:t>sebesar</a:t>
            </a:r>
            <a:r>
              <a:rPr lang="en-US" altLang="en-US" sz="2000" dirty="0"/>
              <a:t> 5%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3 </a:t>
            </a:r>
            <a:r>
              <a:rPr lang="en-US" altLang="en-US" sz="2000" dirty="0" err="1"/>
              <a:t>sebesar</a:t>
            </a:r>
            <a:r>
              <a:rPr lang="en-US" altLang="en-US" sz="2000" dirty="0"/>
              <a:t> 2%. 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diambil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secara</a:t>
            </a:r>
            <a:r>
              <a:rPr lang="en-US" altLang="en-US" sz="2000" dirty="0"/>
              <a:t> random </a:t>
            </a:r>
            <a:r>
              <a:rPr lang="en-US" altLang="en-US" sz="2000" dirty="0" err="1"/>
              <a:t>sebuah</a:t>
            </a:r>
            <a:r>
              <a:rPr lang="en-US" altLang="en-US" sz="2000" dirty="0"/>
              <a:t> ban,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probabilitas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terpilih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ban yang </a:t>
            </a:r>
            <a:r>
              <a:rPr lang="en-US" altLang="en-US" sz="2000" dirty="0" err="1"/>
              <a:t>rusak</a:t>
            </a:r>
            <a:r>
              <a:rPr lang="en-US" altLang="en-US" sz="2000" dirty="0"/>
              <a:t>? Dan 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ban yang </a:t>
            </a:r>
            <a:r>
              <a:rPr lang="en-US" altLang="en-US" sz="2000" dirty="0" err="1"/>
              <a:t>terpilih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rusak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probabilitas</a:t>
            </a:r>
            <a:r>
              <a:rPr lang="en-US" altLang="en-US" sz="2000" dirty="0"/>
              <a:t> ban </a:t>
            </a:r>
            <a:r>
              <a:rPr lang="en-US" altLang="en-US" sz="2000" dirty="0" err="1"/>
              <a:t>tersebut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dihasilkan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mesin</a:t>
            </a:r>
            <a:r>
              <a:rPr lang="en-US" altLang="en-US" sz="2000" dirty="0"/>
              <a:t> 3?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B70C-8BF3-4C14-BC90-CECE698B85D8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9551" y="457200"/>
            <a:ext cx="6140450" cy="838200"/>
          </a:xfrm>
        </p:spPr>
        <p:txBody>
          <a:bodyPr>
            <a:normAutofit fontScale="90000"/>
          </a:bodyPr>
          <a:lstStyle/>
          <a:p>
            <a:r>
              <a:rPr lang="en-US" altLang="en-US" sz="3600" i="0"/>
              <a:t>Faktorial</a:t>
            </a:r>
            <a:r>
              <a:rPr lang="en-US" altLang="en-US" sz="3600" i="0" dirty="0"/>
              <a:t>, </a:t>
            </a:r>
            <a:r>
              <a:rPr lang="en-US" altLang="en-US" sz="3600" i="0" dirty="0" err="1"/>
              <a:t>Permutasi</a:t>
            </a:r>
            <a:r>
              <a:rPr lang="en-US" altLang="en-US" sz="3600" i="0" dirty="0"/>
              <a:t>, </a:t>
            </a:r>
            <a:r>
              <a:rPr lang="en-US" altLang="en-US" sz="3600" i="0" dirty="0" err="1"/>
              <a:t>dan</a:t>
            </a:r>
            <a:r>
              <a:rPr lang="en-US" altLang="en-US" sz="3600" i="0" dirty="0"/>
              <a:t> </a:t>
            </a:r>
            <a:r>
              <a:rPr lang="en-US" altLang="en-US" sz="3600" i="0" dirty="0" err="1"/>
              <a:t>Kombinasi</a:t>
            </a:r>
            <a:endParaRPr lang="en-US" altLang="en-US" sz="3600" i="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479550" y="1981199"/>
            <a:ext cx="6521450" cy="4060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n! = n x (n-1) x (n -2) x ….. x 1  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Permutasi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banyaknya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menyusun</a:t>
            </a:r>
            <a:r>
              <a:rPr lang="en-US" altLang="en-US" sz="2000" dirty="0"/>
              <a:t> x </a:t>
            </a:r>
            <a:r>
              <a:rPr lang="en-US" altLang="en-US" sz="2000" dirty="0" err="1"/>
              <a:t>obyek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dipilih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n </a:t>
            </a:r>
            <a:r>
              <a:rPr lang="en-US" altLang="en-US" sz="2000" dirty="0" err="1"/>
              <a:t>obyek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memperhatikan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urutannya</a:t>
            </a:r>
            <a:r>
              <a:rPr lang="en-US" altLang="en-US" sz="20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Formulasinya</a:t>
            </a:r>
            <a:r>
              <a:rPr lang="en-US" altLang="en-US" sz="2000" dirty="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</a:t>
            </a:r>
            <a:endParaRPr lang="en-US" altLang="en-US" sz="20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	</a:t>
            </a:r>
            <a:endParaRPr lang="en-US" altLang="en-US" sz="20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Dari 3 </a:t>
            </a:r>
            <a:r>
              <a:rPr lang="en-US" altLang="en-US" sz="2000" dirty="0" err="1"/>
              <a:t>calon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pemimpin,yaitu</a:t>
            </a:r>
            <a:r>
              <a:rPr lang="en-US" altLang="en-US" sz="2000" dirty="0"/>
              <a:t> A, B, C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dipilih</a:t>
            </a:r>
            <a:r>
              <a:rPr lang="en-US" altLang="en-US" sz="2000" dirty="0"/>
              <a:t> 2 orang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menduduki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jabatan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ketua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dan</a:t>
            </a:r>
            <a:r>
              <a:rPr lang="en-US" altLang="en-US" sz="2000" dirty="0"/>
              <a:t> wakil </a:t>
            </a:r>
            <a:r>
              <a:rPr lang="en-US" altLang="en-US" sz="2000" dirty="0" err="1"/>
              <a:t>ketua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kemungkinan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terjadi</a:t>
            </a:r>
            <a:r>
              <a:rPr lang="en-US" altLang="en-US" sz="2000" dirty="0"/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8B67-6D3C-4AC2-92AE-90B613B61666}" type="slidenum">
              <a:rPr lang="en-US" altLang="en-US"/>
              <a:pPr/>
              <a:t>23</a:t>
            </a:fld>
            <a:endParaRPr lang="en-US" altLang="en-US"/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099052"/>
              </p:ext>
            </p:extLst>
          </p:nvPr>
        </p:nvGraphicFramePr>
        <p:xfrm>
          <a:off x="2971800" y="3657600"/>
          <a:ext cx="2209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Equation" r:id="rId5" imgW="774360" imgH="419040" progId="Equation.3">
                  <p:embed/>
                </p:oleObj>
              </mc:Choice>
              <mc:Fallback>
                <p:oleObj name="Equation" r:id="rId5" imgW="77436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209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914400"/>
          </a:xfrm>
        </p:spPr>
        <p:txBody>
          <a:bodyPr/>
          <a:lstStyle/>
          <a:p>
            <a:r>
              <a:rPr lang="en-US" altLang="en-US" sz="3600" i="0"/>
              <a:t>Kombinasi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 err="1"/>
              <a:t>Kombinasi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banyaknya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cara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menyusun</a:t>
            </a:r>
            <a:r>
              <a:rPr lang="en-US" altLang="en-US" sz="2000" dirty="0"/>
              <a:t> x </a:t>
            </a:r>
            <a:r>
              <a:rPr lang="en-US" altLang="en-US" sz="2000" dirty="0" err="1"/>
              <a:t>obyek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dipilih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n </a:t>
            </a:r>
            <a:r>
              <a:rPr lang="en-US" altLang="en-US" sz="2000" dirty="0" err="1"/>
              <a:t>obyek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dengan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mengabaikan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urutannya</a:t>
            </a:r>
            <a:r>
              <a:rPr lang="en-US" alt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/>
              <a:t>Formulasinya</a:t>
            </a:r>
            <a:r>
              <a:rPr lang="en-US" altLang="en-US" sz="2000" dirty="0"/>
              <a:t>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</a:t>
            </a:r>
            <a:endParaRPr lang="en-US" altLang="en-US" sz="20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	</a:t>
            </a:r>
          </a:p>
          <a:p>
            <a:pPr>
              <a:lnSpc>
                <a:spcPct val="90000"/>
              </a:lnSpc>
            </a:pPr>
            <a:r>
              <a:rPr lang="en-US" altLang="en-US" sz="2000" dirty="0" err="1"/>
              <a:t>Contoh</a:t>
            </a:r>
            <a:r>
              <a:rPr lang="en-US" altLang="en-US" sz="2000" dirty="0"/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</a:t>
            </a:r>
            <a:r>
              <a:rPr lang="en-US" altLang="en-US" sz="2000" dirty="0"/>
              <a:t> 3 orang </a:t>
            </a:r>
            <a:r>
              <a:rPr lang="en-US" altLang="en-US" sz="2000" dirty="0" err="1"/>
              <a:t>pemain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bulu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tangkis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dijadikan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pemain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ganda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kombinasi</a:t>
            </a:r>
            <a:r>
              <a:rPr lang="en-US" altLang="en-US" sz="2000" dirty="0"/>
              <a:t> yang </a:t>
            </a:r>
            <a:r>
              <a:rPr lang="en-US" altLang="en-US" sz="2000" dirty="0" err="1"/>
              <a:t>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disusun</a:t>
            </a:r>
            <a:r>
              <a:rPr lang="en-US" altLang="en-US" sz="2000" dirty="0"/>
              <a:t>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075A5-742B-4544-A4C0-CF91A7882FCB}" type="slidenum">
              <a:rPr lang="en-US" altLang="en-US"/>
              <a:pPr/>
              <a:t>24</a:t>
            </a:fld>
            <a:endParaRPr lang="en-US" altLang="en-US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582470"/>
              </p:ext>
            </p:extLst>
          </p:nvPr>
        </p:nvGraphicFramePr>
        <p:xfrm>
          <a:off x="2743200" y="3581400"/>
          <a:ext cx="220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Equation" r:id="rId3" imgW="927000" imgH="419040" progId="Equation.3">
                  <p:embed/>
                </p:oleObj>
              </mc:Choice>
              <mc:Fallback>
                <p:oleObj name="Equation" r:id="rId3" imgW="9270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81400"/>
                        <a:ext cx="2209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563" y="457200"/>
            <a:ext cx="5964237" cy="914400"/>
          </a:xfrm>
        </p:spPr>
        <p:txBody>
          <a:bodyPr/>
          <a:lstStyle/>
          <a:p>
            <a:r>
              <a:rPr lang="en-US" altLang="en-US" sz="3600" i="0" dirty="0"/>
              <a:t>Mathematical Expectations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6858000" cy="4648200"/>
          </a:xfrm>
        </p:spPr>
        <p:txBody>
          <a:bodyPr>
            <a:normAutofit/>
          </a:bodyPr>
          <a:lstStyle/>
          <a:p>
            <a:r>
              <a:rPr lang="en-US" altLang="en-US" sz="2000" dirty="0" err="1"/>
              <a:t>Apabila</a:t>
            </a:r>
            <a:r>
              <a:rPr lang="en-US" altLang="en-US" sz="2000" dirty="0"/>
              <a:t> P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probabilitas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untuk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memperoleh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sejumlah</a:t>
            </a:r>
            <a:r>
              <a:rPr lang="en-US" altLang="en-US" sz="2000" dirty="0"/>
              <a:t> Q,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harapan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matematisnya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adalah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sebesar</a:t>
            </a:r>
            <a:r>
              <a:rPr lang="en-US" altLang="en-US" sz="2000" dirty="0"/>
              <a:t> PQ.</a:t>
            </a:r>
          </a:p>
          <a:p>
            <a:r>
              <a:rPr lang="en-US" altLang="en-US" sz="2000" dirty="0" err="1"/>
              <a:t>Formulasinya</a:t>
            </a:r>
            <a:r>
              <a:rPr lang="en-US" altLang="en-US" sz="20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			</a:t>
            </a:r>
            <a:endParaRPr lang="en-US" altLang="en-US" sz="2000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 smtClean="0"/>
              <a:t>Contoh</a:t>
            </a:r>
            <a:r>
              <a:rPr lang="en-US" altLang="en-US" sz="20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Seorang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penjual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mendapat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laba</a:t>
            </a:r>
            <a:r>
              <a:rPr lang="en-US" altLang="en-US" sz="2000" dirty="0"/>
              <a:t> Rp5000 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panas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Namun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rugi</a:t>
            </a:r>
            <a:r>
              <a:rPr lang="en-US" altLang="en-US" sz="2000" dirty="0"/>
              <a:t> Rp1000 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hujan</a:t>
            </a:r>
            <a:r>
              <a:rPr lang="en-US" altLang="en-US" sz="2000" dirty="0"/>
              <a:t>. </a:t>
            </a:r>
            <a:r>
              <a:rPr lang="en-US" altLang="en-US" sz="2000" dirty="0" err="1"/>
              <a:t>Berapa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harapan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matematikanya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probabilitas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akan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turun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hujan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sebesar</a:t>
            </a:r>
            <a:r>
              <a:rPr lang="en-US" altLang="en-US" sz="2000" dirty="0"/>
              <a:t> 0,4?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2FD6-930B-460D-8BE0-DAA1523D2951}" type="slidenum">
              <a:rPr lang="en-US" altLang="en-US"/>
              <a:pPr/>
              <a:t>25</a:t>
            </a:fld>
            <a:endParaRPr lang="en-US" altLang="en-US"/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163456"/>
              </p:ext>
            </p:extLst>
          </p:nvPr>
        </p:nvGraphicFramePr>
        <p:xfrm>
          <a:off x="3240087" y="3689350"/>
          <a:ext cx="31607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Equation" r:id="rId3" imgW="1079280" imgH="203040" progId="Equation.3">
                  <p:embed/>
                </p:oleObj>
              </mc:Choice>
              <mc:Fallback>
                <p:oleObj name="Equation" r:id="rId3" imgW="10792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7" y="3689350"/>
                        <a:ext cx="31607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563" y="457200"/>
            <a:ext cx="7564437" cy="838200"/>
          </a:xfrm>
        </p:spPr>
        <p:txBody>
          <a:bodyPr/>
          <a:lstStyle/>
          <a:p>
            <a:r>
              <a:rPr lang="en-US" altLang="en-US" sz="3600" i="0"/>
              <a:t>BEBERAPA ISTILAH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7162800" cy="4267200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i="1" dirty="0"/>
              <a:t>Events: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kemungkinan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hasil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tindakan</a:t>
            </a:r>
            <a:endParaRPr lang="en-US" altLang="en-US" sz="2400" dirty="0"/>
          </a:p>
          <a:p>
            <a:pPr>
              <a:buSzTx/>
              <a:buFont typeface="Wingdings" panose="05000000000000000000" pitchFamily="2" charset="2"/>
              <a:buChar char="q"/>
            </a:pPr>
            <a:r>
              <a:rPr lang="en-US" altLang="en-US" sz="2400" i="1" dirty="0"/>
              <a:t>Experiment: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tindakan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menghasilkan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menghasilkan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peristiwa</a:t>
            </a:r>
            <a:r>
              <a:rPr lang="en-US" altLang="en-US" sz="2800" dirty="0"/>
              <a:t> (</a:t>
            </a:r>
            <a:r>
              <a:rPr lang="en-US" altLang="en-US" sz="2800" i="1" dirty="0"/>
              <a:t>event). </a:t>
            </a: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2400" i="1" dirty="0"/>
              <a:t>Sample space: </a:t>
            </a:r>
            <a:r>
              <a:rPr lang="en-US" altLang="en-US" sz="2800" dirty="0"/>
              <a:t>Kumpulan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kemungkinan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hasil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percobaan</a:t>
            </a:r>
            <a:r>
              <a:rPr lang="en-US" altLang="en-US" sz="2800" dirty="0"/>
              <a:t> (</a:t>
            </a:r>
            <a:r>
              <a:rPr lang="en-US" altLang="en-US" sz="2800" i="1" dirty="0"/>
              <a:t>experiment).</a:t>
            </a:r>
          </a:p>
          <a:p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lvl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Jika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kita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melempar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sebuah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uang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satu</a:t>
            </a:r>
            <a:r>
              <a:rPr lang="en-US" altLang="en-US" sz="2000" dirty="0"/>
              <a:t> kali, </a:t>
            </a:r>
            <a:r>
              <a:rPr lang="en-US" altLang="en-US" sz="2000" dirty="0" err="1"/>
              <a:t>maka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tentukan</a:t>
            </a:r>
            <a:r>
              <a:rPr lang="en-US" altLang="en-US" sz="2000" dirty="0"/>
              <a:t> mana yang </a:t>
            </a:r>
            <a:r>
              <a:rPr lang="en-US" altLang="en-US" sz="2000" dirty="0" err="1"/>
              <a:t>disebut</a:t>
            </a:r>
            <a:r>
              <a:rPr lang="en-US" altLang="en-US" sz="2000" dirty="0"/>
              <a:t> </a:t>
            </a:r>
            <a:r>
              <a:rPr lang="en-US" altLang="en-US" sz="2000" i="1" dirty="0"/>
              <a:t>experiment, event, </a:t>
            </a:r>
            <a:r>
              <a:rPr lang="en-US" altLang="en-US" sz="2000" dirty="0" err="1"/>
              <a:t>dan</a:t>
            </a:r>
            <a:r>
              <a:rPr lang="en-US" altLang="en-US" sz="2000" i="1" dirty="0"/>
              <a:t> sample space</a:t>
            </a:r>
            <a:r>
              <a:rPr lang="en-US" altLang="en-US" sz="2000" dirty="0"/>
              <a:t>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177A-EEBC-4156-8515-DF698BD82719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0"/>
              <a:t>Tiga Pendekatan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981200"/>
            <a:ext cx="7391400" cy="4114800"/>
          </a:xfrm>
        </p:spPr>
        <p:txBody>
          <a:bodyPr/>
          <a:lstStyle/>
          <a:p>
            <a:r>
              <a:rPr lang="en-US" altLang="en-US" sz="2800" dirty="0" err="1"/>
              <a:t>Pendekatan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Klasik</a:t>
            </a:r>
            <a:endParaRPr lang="en-US" altLang="en-US" sz="28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Pendekatan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didefinisikan</a:t>
            </a:r>
            <a:r>
              <a:rPr lang="en-US" altLang="en-US" sz="2400" dirty="0"/>
              <a:t>:					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simbolis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banyaknya</a:t>
            </a:r>
            <a:r>
              <a:rPr lang="en-US" altLang="en-US" sz="2400" dirty="0"/>
              <a:t> </a:t>
            </a:r>
            <a:r>
              <a:rPr lang="en-US" altLang="en-US" sz="2400" u="sng" dirty="0" err="1"/>
              <a:t>peristiwa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b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banyaknya</a:t>
            </a:r>
            <a:r>
              <a:rPr lang="en-US" altLang="en-US" sz="2400" dirty="0"/>
              <a:t> </a:t>
            </a:r>
            <a:r>
              <a:rPr lang="en-US" altLang="en-US" sz="2400" u="sng" dirty="0" err="1"/>
              <a:t>peristiwa</a:t>
            </a:r>
            <a:r>
              <a:rPr lang="en-US" altLang="en-US" sz="2400" u="sng" dirty="0"/>
              <a:t> </a:t>
            </a:r>
            <a:r>
              <a:rPr lang="en-US" altLang="en-US" sz="2400" u="sng" dirty="0" err="1"/>
              <a:t>bukan</a:t>
            </a:r>
            <a:r>
              <a:rPr lang="en-US" altLang="en-US" sz="2400" dirty="0"/>
              <a:t> A,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pobabilitas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peristiwa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dinyatakan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</a:p>
        </p:txBody>
      </p:sp>
      <p:graphicFrame>
        <p:nvGraphicFramePr>
          <p:cNvPr id="35845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9110071"/>
              </p:ext>
            </p:extLst>
          </p:nvPr>
        </p:nvGraphicFramePr>
        <p:xfrm>
          <a:off x="3511550" y="5486400"/>
          <a:ext cx="2044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3" imgW="812520" imgH="393480" progId="Equation.3">
                  <p:embed/>
                </p:oleObj>
              </mc:Choice>
              <mc:Fallback>
                <p:oleObj name="Equation" r:id="rId3" imgW="8125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5486400"/>
                        <a:ext cx="20447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0F01C-7CAC-412A-8A06-386E97716997}" type="slidenum">
              <a:rPr lang="en-US" altLang="en-US"/>
              <a:pPr/>
              <a:t>4</a:t>
            </a:fld>
            <a:endParaRPr lang="en-US" altLang="en-US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377950" y="3048000"/>
          <a:ext cx="69834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Equation" r:id="rId5" imgW="3187440" imgH="419040" progId="Equation.3">
                  <p:embed/>
                </p:oleObj>
              </mc:Choice>
              <mc:Fallback>
                <p:oleObj name="Equation" r:id="rId5" imgW="31874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3048000"/>
                        <a:ext cx="69834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04800"/>
            <a:ext cx="7564437" cy="990600"/>
          </a:xfrm>
        </p:spPr>
        <p:txBody>
          <a:bodyPr/>
          <a:lstStyle/>
          <a:p>
            <a:r>
              <a:rPr lang="en-US" altLang="en-US" sz="4000" i="0"/>
              <a:t>Lanjutan ….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239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err="1"/>
              <a:t>Pendekatan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Frekuensi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Relatif</a:t>
            </a:r>
            <a:endParaRPr lang="en-US" altLang="en-US" sz="36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 err="1"/>
              <a:t>Observasi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dari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kejadian</a:t>
            </a:r>
            <a:r>
              <a:rPr lang="en-US" altLang="en-US" sz="2000" dirty="0"/>
              <a:t> dg </a:t>
            </a:r>
            <a:r>
              <a:rPr lang="en-US" altLang="en-US" sz="2000" dirty="0" err="1"/>
              <a:t>banyak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percobaan</a:t>
            </a:r>
            <a:endParaRPr lang="en-US" altLang="en-US" sz="20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 err="1"/>
              <a:t>Proporsi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suatu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kejadian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dlm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jk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panjang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pada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saat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kondisi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stabil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3600" dirty="0" err="1"/>
              <a:t>Pendekatan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Subyektif</a:t>
            </a:r>
            <a:endParaRPr lang="en-US" altLang="en-US" sz="3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Pendekatan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kepercayaan</a:t>
            </a:r>
            <a:r>
              <a:rPr lang="en-US" altLang="en-US" dirty="0"/>
              <a:t> </a:t>
            </a:r>
            <a:r>
              <a:rPr lang="en-US" altLang="en-US" dirty="0" err="1"/>
              <a:t>seseorang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membuat</a:t>
            </a:r>
            <a:r>
              <a:rPr lang="en-US" altLang="en-US" dirty="0"/>
              <a:t> </a:t>
            </a:r>
            <a:r>
              <a:rPr lang="en-US" altLang="en-US" dirty="0" err="1"/>
              <a:t>pernyataan</a:t>
            </a:r>
            <a:r>
              <a:rPr lang="en-US" altLang="en-US" dirty="0"/>
              <a:t> </a:t>
            </a:r>
            <a:r>
              <a:rPr lang="en-US" altLang="en-US" dirty="0" err="1"/>
              <a:t>probabilitas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9ADD-9FE2-4C19-A1D9-1C41956B7D1B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838200"/>
          </a:xfrm>
        </p:spPr>
        <p:txBody>
          <a:bodyPr/>
          <a:lstStyle/>
          <a:p>
            <a:r>
              <a:rPr lang="en-US" altLang="en-US" sz="3600" i="0"/>
              <a:t>Aturan-aturan probabilitas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Simbol probabilitas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P(A) = probabilitas kejadian A akan terjadi</a:t>
            </a:r>
          </a:p>
          <a:p>
            <a:r>
              <a:rPr lang="en-US" altLang="en-US"/>
              <a:t>Probabilitas marjinal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/>
              <a:t>Probabilitas yang hanya ada 1 peristiwa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/>
              <a:t>Contoh: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	Probabilitas  seorang peserta memperoleh gelar juara 1 dari 20 peserta dalam suatu turnamen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3D2A-D5FE-4496-BD87-B855DC7B6D89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381000"/>
            <a:ext cx="7564437" cy="762000"/>
          </a:xfrm>
        </p:spPr>
        <p:txBody>
          <a:bodyPr/>
          <a:lstStyle/>
          <a:p>
            <a:r>
              <a:rPr lang="en-US" altLang="en-US" sz="3600" i="0"/>
              <a:t>Lanjutan….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Diagram Venn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000" i="1"/>
              <a:t>Mutually exclusive events       	Nonmutually exclusive events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		 	</a:t>
            </a:r>
            <a:endParaRPr lang="en-US" altLang="en-US" sz="2400" i="1"/>
          </a:p>
          <a:p>
            <a:pPr>
              <a:buFont typeface="Wingdings" panose="05000000000000000000" pitchFamily="2" charset="2"/>
              <a:buNone/>
            </a:pPr>
            <a:endParaRPr lang="en-US" altLang="en-US" sz="2400" i="1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E9A-CEA0-4A57-A337-EF48C4CF0D4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3581400" y="3733800"/>
            <a:ext cx="838200" cy="1295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6553200" y="3810000"/>
            <a:ext cx="914400" cy="1219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7086600" y="3886200"/>
            <a:ext cx="990600" cy="1219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1981200" y="3505200"/>
            <a:ext cx="2438400" cy="2514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Oval 16"/>
          <p:cNvSpPr>
            <a:spLocks noChangeArrowheads="1"/>
          </p:cNvSpPr>
          <p:nvPr/>
        </p:nvSpPr>
        <p:spPr bwMode="auto">
          <a:xfrm>
            <a:off x="2133600" y="4191000"/>
            <a:ext cx="1066800" cy="1371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3276600" y="4267200"/>
            <a:ext cx="1066800" cy="1600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5638800" y="3733800"/>
            <a:ext cx="2819400" cy="2514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Oval 20"/>
          <p:cNvSpPr>
            <a:spLocks noChangeArrowheads="1"/>
          </p:cNvSpPr>
          <p:nvPr/>
        </p:nvSpPr>
        <p:spPr bwMode="auto">
          <a:xfrm>
            <a:off x="6858000" y="4267200"/>
            <a:ext cx="1371600" cy="1371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5791200" y="3962400"/>
            <a:ext cx="1524000" cy="1600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</a:t>
            </a:r>
          </a:p>
        </p:txBody>
      </p:sp>
      <p:sp>
        <p:nvSpPr>
          <p:cNvPr id="38939" name="Arc 27"/>
          <p:cNvSpPr>
            <a:spLocks/>
          </p:cNvSpPr>
          <p:nvPr/>
        </p:nvSpPr>
        <p:spPr bwMode="auto">
          <a:xfrm flipH="1">
            <a:off x="6858000" y="4387850"/>
            <a:ext cx="533400" cy="1098550"/>
          </a:xfrm>
          <a:custGeom>
            <a:avLst/>
            <a:gdLst>
              <a:gd name="G0" fmla="+- 0 0 0"/>
              <a:gd name="G1" fmla="+- 20004 0 0"/>
              <a:gd name="G2" fmla="+- 21600 0 0"/>
              <a:gd name="T0" fmla="*/ 8149 w 21600"/>
              <a:gd name="T1" fmla="*/ 0 h 38858"/>
              <a:gd name="T2" fmla="*/ 10541 w 21600"/>
              <a:gd name="T3" fmla="*/ 38858 h 38858"/>
              <a:gd name="T4" fmla="*/ 0 w 21600"/>
              <a:gd name="T5" fmla="*/ 20004 h 38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858" fill="none" extrusionOk="0">
                <a:moveTo>
                  <a:pt x="8148" y="0"/>
                </a:moveTo>
                <a:cubicBezTo>
                  <a:pt x="16282" y="3313"/>
                  <a:pt x="21600" y="11221"/>
                  <a:pt x="21600" y="20004"/>
                </a:cubicBezTo>
                <a:cubicBezTo>
                  <a:pt x="21600" y="27827"/>
                  <a:pt x="17369" y="35039"/>
                  <a:pt x="10540" y="38857"/>
                </a:cubicBezTo>
              </a:path>
              <a:path w="21600" h="38858" stroke="0" extrusionOk="0">
                <a:moveTo>
                  <a:pt x="8148" y="0"/>
                </a:moveTo>
                <a:cubicBezTo>
                  <a:pt x="16282" y="3313"/>
                  <a:pt x="21600" y="11221"/>
                  <a:pt x="21600" y="20004"/>
                </a:cubicBezTo>
                <a:cubicBezTo>
                  <a:pt x="21600" y="27827"/>
                  <a:pt x="17369" y="35039"/>
                  <a:pt x="10540" y="38857"/>
                </a:cubicBezTo>
                <a:lnTo>
                  <a:pt x="0" y="2000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838200"/>
          </a:xfrm>
        </p:spPr>
        <p:txBody>
          <a:bodyPr/>
          <a:lstStyle/>
          <a:p>
            <a:r>
              <a:rPr lang="en-US" altLang="en-US" sz="3600" i="0"/>
              <a:t>Hukum Penjumlahan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3914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tabLst>
                <a:tab pos="1196975" algn="l"/>
              </a:tabLst>
            </a:pPr>
            <a:r>
              <a:rPr lang="en-US" altLang="en-US" sz="2800" i="1" dirty="0"/>
              <a:t>Mutually Exclusive Events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196975" algn="l"/>
              </a:tabLst>
            </a:pPr>
            <a:r>
              <a:rPr lang="en-US" altLang="en-US" sz="2400" dirty="0" err="1"/>
              <a:t>Probabilitas</a:t>
            </a:r>
            <a:r>
              <a:rPr lang="en-US" altLang="en-US" sz="2400" dirty="0"/>
              <a:t> di mana 2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peristiwa</a:t>
            </a:r>
            <a:r>
              <a:rPr lang="en-US" altLang="en-US" sz="2400" dirty="0"/>
              <a:t>/</a:t>
            </a:r>
            <a:r>
              <a:rPr lang="en-US" altLang="en-US" sz="2400" dirty="0" err="1"/>
              <a:t>kejadian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hasil</a:t>
            </a:r>
            <a:r>
              <a:rPr lang="en-US" altLang="en-US" sz="2400" dirty="0"/>
              <a:t> </a:t>
            </a:r>
            <a:r>
              <a:rPr lang="en-US" altLang="en-US" sz="2400" u="sng" dirty="0" err="1"/>
              <a:t>tidak</a:t>
            </a:r>
            <a:r>
              <a:rPr lang="en-US" altLang="en-US" sz="2400" u="sng" dirty="0"/>
              <a:t> </a:t>
            </a:r>
            <a:r>
              <a:rPr lang="en-US" altLang="en-US" sz="2400" u="sng" dirty="0" err="1"/>
              <a:t>dapat</a:t>
            </a:r>
            <a:r>
              <a:rPr lang="en-US" altLang="en-US" sz="2400" u="sng" dirty="0"/>
              <a:t> </a:t>
            </a:r>
            <a:r>
              <a:rPr lang="en-US" altLang="en-US" sz="2400" u="sng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bersamaan</a:t>
            </a:r>
            <a:endParaRPr lang="en-US" altLang="en-US" sz="24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196975" algn="l"/>
              </a:tabLst>
            </a:pPr>
            <a:r>
              <a:rPr lang="en-US" altLang="en-US" sz="2400" dirty="0"/>
              <a:t>P(A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B) = P(A</a:t>
            </a:r>
            <a:r>
              <a:rPr lang="en-US" altLang="en-US" sz="2400" dirty="0">
                <a:sym typeface="Symbol" panose="05050102010706020507" pitchFamily="18" charset="2"/>
              </a:rPr>
              <a:t></a:t>
            </a:r>
            <a:r>
              <a:rPr lang="en-US" altLang="en-US" sz="2400" dirty="0"/>
              <a:t>B) = P(A) + P(B)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196975" algn="l"/>
              </a:tabLst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196975" algn="l"/>
              </a:tabLst>
            </a:pPr>
            <a:r>
              <a:rPr lang="en-US" altLang="en-US" sz="2400" dirty="0"/>
              <a:t>	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kelompok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mahasiswa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beranggotakan</a:t>
            </a:r>
            <a:r>
              <a:rPr lang="en-US" altLang="en-US" sz="2400" dirty="0"/>
              <a:t> Ani, Budi, </a:t>
            </a:r>
            <a:r>
              <a:rPr lang="en-US" altLang="en-US" sz="2400" dirty="0" err="1"/>
              <a:t>Candra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Eko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Berapa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probabilitas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terpilih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kelompok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196975" algn="l"/>
              </a:tabLst>
            </a:pPr>
            <a:r>
              <a:rPr lang="en-US" altLang="en-US" sz="2400" dirty="0"/>
              <a:t>	a.	Ani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196975" algn="l"/>
              </a:tabLst>
            </a:pPr>
            <a:r>
              <a:rPr lang="en-US" altLang="en-US" sz="2400" dirty="0"/>
              <a:t>	b.	Budi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Eko</a:t>
            </a:r>
            <a:endParaRPr lang="en-US" altLang="en-US" sz="24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196975" algn="l"/>
              </a:tabLst>
            </a:pPr>
            <a:endParaRPr lang="en-US" altLang="en-US" sz="14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196975" algn="l"/>
              </a:tabLst>
            </a:pPr>
            <a:r>
              <a:rPr lang="en-US" altLang="en-US" sz="2400" dirty="0"/>
              <a:t> P(A</a:t>
            </a:r>
            <a:r>
              <a:rPr lang="en-US" altLang="en-US" sz="2400" dirty="0">
                <a:sym typeface="Symbol" panose="05050102010706020507" pitchFamily="18" charset="2"/>
              </a:rPr>
              <a:t></a:t>
            </a:r>
            <a:r>
              <a:rPr lang="en-US" altLang="en-US" sz="2400" dirty="0"/>
              <a:t>B</a:t>
            </a:r>
            <a:r>
              <a:rPr lang="en-US" altLang="en-US" sz="2400" dirty="0">
                <a:sym typeface="Symbol" panose="05050102010706020507" pitchFamily="18" charset="2"/>
              </a:rPr>
              <a:t></a:t>
            </a:r>
            <a:r>
              <a:rPr lang="en-US" altLang="en-US" sz="2400" dirty="0"/>
              <a:t>C) = P(A) + P(B) + P(C)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D06-5641-4B92-B93B-023BCF6EEBCF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8763" y="457200"/>
            <a:ext cx="7564437" cy="762000"/>
          </a:xfrm>
        </p:spPr>
        <p:txBody>
          <a:bodyPr/>
          <a:lstStyle/>
          <a:p>
            <a:r>
              <a:rPr lang="en-US" altLang="en-US" sz="3600" i="0"/>
              <a:t>Lanjutan….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467600" cy="4648200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en-US" sz="2800" i="1" dirty="0"/>
              <a:t>Non Mutually Exclusive Events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/>
              <a:t>Probabilitas</a:t>
            </a:r>
            <a:r>
              <a:rPr lang="en-US" altLang="en-US" sz="2400" dirty="0"/>
              <a:t> di mana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kejadian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bersama-sama</a:t>
            </a:r>
            <a:endParaRPr lang="en-US" altLang="en-US" sz="2400" dirty="0"/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/>
              <a:t>P(A </a:t>
            </a:r>
            <a:r>
              <a:rPr lang="en-US" altLang="en-US" sz="2000" dirty="0" err="1"/>
              <a:t>atau</a:t>
            </a:r>
            <a:r>
              <a:rPr lang="en-US" altLang="en-US" sz="2000" dirty="0"/>
              <a:t> B) = P(A</a:t>
            </a:r>
            <a:r>
              <a:rPr lang="en-US" altLang="en-US" sz="2000" dirty="0">
                <a:sym typeface="Symbol" panose="05050102010706020507" pitchFamily="18" charset="2"/>
              </a:rPr>
              <a:t></a:t>
            </a:r>
            <a:r>
              <a:rPr lang="en-US" altLang="en-US" sz="2000" dirty="0"/>
              <a:t>B) = P(A) + P(B) – P(A</a:t>
            </a:r>
            <a:r>
              <a:rPr lang="en-US" altLang="en-US" sz="2000" dirty="0">
                <a:sym typeface="Symbol" panose="05050102010706020507" pitchFamily="18" charset="2"/>
              </a:rPr>
              <a:t>B)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err="1">
                <a:sym typeface="Symbol" panose="05050102010706020507" pitchFamily="18" charset="2"/>
              </a:rPr>
              <a:t>Contoh</a:t>
            </a:r>
            <a:r>
              <a:rPr lang="en-US" altLang="en-US" sz="2400" dirty="0">
                <a:sym typeface="Symbol" panose="05050102010706020507" pitchFamily="18" charset="2"/>
              </a:rPr>
              <a:t>:</a:t>
            </a: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ym typeface="Symbol" panose="05050102010706020507" pitchFamily="18" charset="2"/>
              </a:rPr>
              <a:t>	</a:t>
            </a:r>
            <a:r>
              <a:rPr lang="en-US" altLang="en-US" sz="2400" dirty="0" err="1">
                <a:sym typeface="Symbol" panose="05050102010706020507" pitchFamily="18" charset="2"/>
              </a:rPr>
              <a:t>Jika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sebuah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kartu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remi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diambil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sebuah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kartu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secara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acak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  <a:r>
              <a:rPr lang="en-US" altLang="en-US" sz="2400" dirty="0" err="1">
                <a:sym typeface="Symbol" panose="05050102010706020507" pitchFamily="18" charset="2"/>
              </a:rPr>
              <a:t>maka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berapa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probabilitas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kartu</a:t>
            </a:r>
            <a:r>
              <a:rPr lang="en-US" altLang="en-US" sz="2400" dirty="0">
                <a:sym typeface="Symbol" panose="05050102010706020507" pitchFamily="18" charset="2"/>
              </a:rPr>
              <a:t> yang </a:t>
            </a:r>
            <a:r>
              <a:rPr lang="en-US" altLang="en-US" sz="2400" dirty="0" err="1">
                <a:sym typeface="Symbol" panose="05050102010706020507" pitchFamily="18" charset="2"/>
              </a:rPr>
              <a:t>terambil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adalah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ym typeface="Symbol" panose="05050102010706020507" pitchFamily="18" charset="2"/>
              </a:rPr>
              <a:t>kartu</a:t>
            </a:r>
            <a:r>
              <a:rPr lang="en-US" altLang="en-US" sz="2400" dirty="0">
                <a:sym typeface="Symbol" panose="05050102010706020507" pitchFamily="18" charset="2"/>
              </a:rPr>
              <a:t> yang:</a:t>
            </a:r>
          </a:p>
          <a:p>
            <a:pPr marL="1295400" lvl="2" indent="-381000">
              <a:lnSpc>
                <a:spcPct val="9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2000" dirty="0" err="1">
                <a:sym typeface="Symbol" panose="05050102010706020507" pitchFamily="18" charset="2"/>
              </a:rPr>
              <a:t>berangka</a:t>
            </a:r>
            <a:r>
              <a:rPr lang="en-US" altLang="en-US" sz="2000" dirty="0">
                <a:sym typeface="Symbol" panose="05050102010706020507" pitchFamily="18" charset="2"/>
              </a:rPr>
              <a:t> 8.</a:t>
            </a:r>
          </a:p>
          <a:p>
            <a:pPr marL="1295400" lvl="2" indent="-381000">
              <a:lnSpc>
                <a:spcPct val="90000"/>
              </a:lnSpc>
              <a:buFont typeface="Wingdings" panose="05000000000000000000" pitchFamily="2" charset="2"/>
              <a:buAutoNum type="alphaLcPeriod"/>
            </a:pPr>
            <a:r>
              <a:rPr lang="en-US" altLang="en-US" sz="2000" dirty="0" err="1">
                <a:sym typeface="Symbol" panose="05050102010706020507" pitchFamily="18" charset="2"/>
              </a:rPr>
              <a:t>berangka</a:t>
            </a:r>
            <a:r>
              <a:rPr lang="en-US" altLang="en-US" sz="2000" dirty="0">
                <a:sym typeface="Symbol" panose="05050102010706020507" pitchFamily="18" charset="2"/>
              </a:rPr>
              <a:t> 5 </a:t>
            </a:r>
            <a:r>
              <a:rPr lang="en-US" altLang="en-US" sz="2000" dirty="0" err="1">
                <a:sym typeface="Symbol" panose="05050102010706020507" pitchFamily="18" charset="2"/>
              </a:rPr>
              <a:t>atau</a:t>
            </a:r>
            <a:r>
              <a:rPr lang="en-US" altLang="en-US" sz="2000" dirty="0">
                <a:sym typeface="Symbol" panose="05050102010706020507" pitchFamily="18" charset="2"/>
              </a:rPr>
              <a:t> yang </a:t>
            </a:r>
            <a:r>
              <a:rPr lang="en-US" altLang="en-US" sz="2000" dirty="0" err="1">
                <a:sym typeface="Symbol" panose="05050102010706020507" pitchFamily="18" charset="2"/>
              </a:rPr>
              <a:t>bergambar</a:t>
            </a:r>
            <a:r>
              <a:rPr lang="en-US" altLang="en-US" sz="2000" dirty="0"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sym typeface="Symbol" panose="05050102010706020507" pitchFamily="18" charset="2"/>
              </a:rPr>
              <a:t>hati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marL="1295400" lvl="2" indent="-3810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dirty="0">
              <a:sym typeface="Symbol" panose="05050102010706020507" pitchFamily="18" charset="2"/>
            </a:endParaRPr>
          </a:p>
          <a:p>
            <a:pPr marL="914400" lvl="1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000" dirty="0"/>
              <a:t>P(A</a:t>
            </a:r>
            <a:r>
              <a:rPr lang="en-US" altLang="en-US" sz="2000" dirty="0">
                <a:sym typeface="Symbol" panose="05050102010706020507" pitchFamily="18" charset="2"/>
              </a:rPr>
              <a:t></a:t>
            </a:r>
            <a:r>
              <a:rPr lang="en-US" altLang="en-US" sz="2000" dirty="0"/>
              <a:t>B</a:t>
            </a:r>
            <a:r>
              <a:rPr lang="en-US" altLang="en-US" sz="2000" dirty="0">
                <a:sym typeface="Symbol" panose="05050102010706020507" pitchFamily="18" charset="2"/>
              </a:rPr>
              <a:t>C</a:t>
            </a:r>
            <a:r>
              <a:rPr lang="en-US" altLang="en-US" sz="2000" dirty="0"/>
              <a:t>) = P(A) + P(B) + P(C) – P(A</a:t>
            </a:r>
            <a:r>
              <a:rPr lang="en-US" altLang="en-US" sz="2000" dirty="0">
                <a:sym typeface="Symbol" panose="05050102010706020507" pitchFamily="18" charset="2"/>
              </a:rPr>
              <a:t>B) - </a:t>
            </a:r>
            <a:r>
              <a:rPr lang="en-US" altLang="en-US" sz="2000" dirty="0"/>
              <a:t>P(A</a:t>
            </a:r>
            <a:r>
              <a:rPr lang="en-US" altLang="en-US" sz="2000" dirty="0">
                <a:sym typeface="Symbol" panose="05050102010706020507" pitchFamily="18" charset="2"/>
              </a:rPr>
              <a:t>C) - </a:t>
            </a:r>
            <a:r>
              <a:rPr lang="en-US" altLang="en-US" sz="2000" dirty="0"/>
              <a:t>P(B</a:t>
            </a:r>
            <a:r>
              <a:rPr lang="en-US" altLang="en-US" sz="2000" dirty="0">
                <a:sym typeface="Symbol" panose="05050102010706020507" pitchFamily="18" charset="2"/>
              </a:rPr>
              <a:t>C) + </a:t>
            </a:r>
            <a:r>
              <a:rPr lang="en-US" altLang="en-US" sz="2000" dirty="0"/>
              <a:t>P(A</a:t>
            </a:r>
            <a:r>
              <a:rPr lang="en-US" altLang="en-US" sz="2000" dirty="0">
                <a:sym typeface="Symbol" panose="05050102010706020507" pitchFamily="18" charset="2"/>
              </a:rPr>
              <a:t>BC)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F66C-9B37-4075-8F28-8603164724D0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817</TotalTime>
  <Words>740</Words>
  <Application>Microsoft Office PowerPoint</Application>
  <PresentationFormat>On-screen Show (4:3)</PresentationFormat>
  <Paragraphs>187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Times New Roman</vt:lpstr>
      <vt:lpstr>Wingdings</vt:lpstr>
      <vt:lpstr>Symbol</vt:lpstr>
      <vt:lpstr>Facet</vt:lpstr>
      <vt:lpstr>Microsoft Equation 3.0</vt:lpstr>
      <vt:lpstr>Microsoft Excel Worksheet</vt:lpstr>
      <vt:lpstr>PROBABILITAS</vt:lpstr>
      <vt:lpstr>Probabilitas</vt:lpstr>
      <vt:lpstr>BEBERAPA ISTILAH</vt:lpstr>
      <vt:lpstr>Tiga Pendekatan</vt:lpstr>
      <vt:lpstr>Lanjutan ….</vt:lpstr>
      <vt:lpstr>Aturan-aturan probabilitas</vt:lpstr>
      <vt:lpstr>Lanjutan….</vt:lpstr>
      <vt:lpstr>Hukum Penjumlahan</vt:lpstr>
      <vt:lpstr>Lanjutan….</vt:lpstr>
      <vt:lpstr>Kasus 1: Aturan Penjumlahan</vt:lpstr>
      <vt:lpstr>Lanjutan soal </vt:lpstr>
      <vt:lpstr>Kasus 2: Aturan Penjumlahan</vt:lpstr>
      <vt:lpstr>Hukum Perkalian</vt:lpstr>
      <vt:lpstr>Lanjutan….</vt:lpstr>
      <vt:lpstr>PowerPoint Presentation</vt:lpstr>
      <vt:lpstr>Lanjutan….</vt:lpstr>
      <vt:lpstr>Lanjutan…</vt:lpstr>
      <vt:lpstr>Lanjutan…..</vt:lpstr>
      <vt:lpstr>Lanjutan…</vt:lpstr>
      <vt:lpstr>PowerPoint Presentation</vt:lpstr>
      <vt:lpstr>Bayes Theorem</vt:lpstr>
      <vt:lpstr>Contoh Kasus</vt:lpstr>
      <vt:lpstr>Faktorial, Permutasi, dan Kombinasi</vt:lpstr>
      <vt:lpstr>Kombinasi</vt:lpstr>
      <vt:lpstr>Mathematical Expectations</vt:lpstr>
    </vt:vector>
  </TitlesOfParts>
  <Company>Yogyakarta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Probabilitas</dc:title>
  <dc:creator>Tri N Adi Kesuma</dc:creator>
  <cp:lastModifiedBy>Tri Nugraha Adikesuma</cp:lastModifiedBy>
  <cp:revision>32</cp:revision>
  <cp:lastPrinted>1601-01-01T00:00:00Z</cp:lastPrinted>
  <dcterms:created xsi:type="dcterms:W3CDTF">2001-11-27T20:54:38Z</dcterms:created>
  <dcterms:modified xsi:type="dcterms:W3CDTF">2017-02-27T02:40:13Z</dcterms:modified>
</cp:coreProperties>
</file>